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15"/>
  </p:notesMasterIdLst>
  <p:handoutMasterIdLst>
    <p:handoutMasterId r:id="rId16"/>
  </p:handoutMasterIdLst>
  <p:sldIdLst>
    <p:sldId id="256" r:id="rId2"/>
    <p:sldId id="337" r:id="rId3"/>
    <p:sldId id="332" r:id="rId4"/>
    <p:sldId id="306" r:id="rId5"/>
    <p:sldId id="333" r:id="rId6"/>
    <p:sldId id="338" r:id="rId7"/>
    <p:sldId id="312" r:id="rId8"/>
    <p:sldId id="326" r:id="rId9"/>
    <p:sldId id="335" r:id="rId10"/>
    <p:sldId id="298" r:id="rId11"/>
    <p:sldId id="314" r:id="rId12"/>
    <p:sldId id="339" r:id="rId13"/>
    <p:sldId id="26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4DFD"/>
    <a:srgbClr val="00F8EB"/>
    <a:srgbClr val="FF9900"/>
    <a:srgbClr val="B468EC"/>
    <a:srgbClr val="FB2DF4"/>
    <a:srgbClr val="D961F4"/>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55" autoAdjust="0"/>
    <p:restoredTop sz="63953" autoAdjust="0"/>
  </p:normalViewPr>
  <p:slideViewPr>
    <p:cSldViewPr snapToObjects="1">
      <p:cViewPr varScale="1">
        <p:scale>
          <a:sx n="97" d="100"/>
          <a:sy n="97" d="100"/>
        </p:scale>
        <p:origin x="208" y="70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5/17/20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5/17/20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88759" y="2130427"/>
            <a:ext cx="103632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588759" y="2564907"/>
            <a:ext cx="103632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US"/>
              <a:t>INTERGOVERNMENTAL AUTHORITY ON DEVELOPMENT</a:t>
            </a:r>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70242" y="394328"/>
            <a:ext cx="1639409" cy="1460717"/>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US"/>
              <a:t>INTERGOVERNMENTAL AUTHORITY ON DEVELOPMENT</a:t>
            </a:r>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3024190"/>
            <a:ext cx="103632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609600" y="3466355"/>
            <a:ext cx="103632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US"/>
              <a:t>INTERGOVERNMENTAL AUTHORITY ON DEVELOPMENT</a:t>
            </a:r>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Sunday, May 17, 2020</a:t>
            </a:fld>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a:t>INTERGOVERNMENTAL AUTHORITY ON DEVELOPMENT</a:t>
            </a:r>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609600" y="3024190"/>
            <a:ext cx="103632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609600" y="3466355"/>
            <a:ext cx="103632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49703" y="5955799"/>
            <a:ext cx="698243" cy="732657"/>
          </a:xfrm>
          <a:prstGeom prst="rect">
            <a:avLst/>
          </a:prstGeom>
        </p:spPr>
      </p:pic>
      <p:cxnSp>
        <p:nvCxnSpPr>
          <p:cNvPr id="11" name="Straight Connector 10"/>
          <p:cNvCxnSpPr/>
          <p:nvPr userDrawn="1"/>
        </p:nvCxnSpPr>
        <p:spPr>
          <a:xfrm>
            <a:off x="609600" y="5812120"/>
            <a:ext cx="10993947"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Sunday, May 17, 2020</a:t>
            </a:fld>
            <a:endParaRPr lang="en-US"/>
          </a:p>
        </p:txBody>
      </p:sp>
      <p:sp>
        <p:nvSpPr>
          <p:cNvPr id="4" name="Footer Placeholder 3"/>
          <p:cNvSpPr>
            <a:spLocks noGrp="1"/>
          </p:cNvSpPr>
          <p:nvPr>
            <p:ph type="ftr" sz="quarter" idx="11"/>
          </p:nvPr>
        </p:nvSpPr>
        <p:spPr/>
        <p:txBody>
          <a:bodyPr/>
          <a:lstStyle/>
          <a:p>
            <a:r>
              <a:rPr lang="en-US"/>
              <a:t>INTERGOVERNMENTAL AUTHORITY ON DEVELOPMENT</a:t>
            </a:r>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Sunday, May 17, 2020</a:t>
            </a:fld>
            <a:endParaRPr lang="en-US"/>
          </a:p>
        </p:txBody>
      </p:sp>
      <p:sp>
        <p:nvSpPr>
          <p:cNvPr id="3" name="Footer Placeholder 2"/>
          <p:cNvSpPr>
            <a:spLocks noGrp="1"/>
          </p:cNvSpPr>
          <p:nvPr>
            <p:ph type="ftr" sz="quarter" idx="11"/>
          </p:nvPr>
        </p:nvSpPr>
        <p:spPr/>
        <p:txBody>
          <a:bodyPr/>
          <a:lstStyle/>
          <a:p>
            <a:r>
              <a:rPr lang="en-US"/>
              <a:t>INTERGOVERNMENTAL AUTHORITY ON DEVELOPMENT</a:t>
            </a:r>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2389717" y="5199529"/>
            <a:ext cx="73152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Sunday, May 17, 2020</a:t>
            </a:fld>
            <a:endParaRPr lang="en-US"/>
          </a:p>
        </p:txBody>
      </p:sp>
      <p:sp>
        <p:nvSpPr>
          <p:cNvPr id="6" name="Footer Placeholder 5"/>
          <p:cNvSpPr>
            <a:spLocks noGrp="1"/>
          </p:cNvSpPr>
          <p:nvPr>
            <p:ph type="ftr" sz="quarter" idx="11"/>
          </p:nvPr>
        </p:nvSpPr>
        <p:spPr/>
        <p:txBody>
          <a:bodyPr/>
          <a:lstStyle/>
          <a:p>
            <a:r>
              <a:rPr lang="en-US"/>
              <a:t>INTERGOVERNMENTAL AUTHORITY ON DEVELOPMENT</a:t>
            </a:r>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09600" y="1244603"/>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609600" y="6486989"/>
            <a:ext cx="28448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Sunday, May 17, 2020</a:t>
            </a:fld>
            <a:endParaRPr lang="en-US" dirty="0"/>
          </a:p>
        </p:txBody>
      </p:sp>
      <p:sp>
        <p:nvSpPr>
          <p:cNvPr id="5" name="Footer Placeholder 4"/>
          <p:cNvSpPr>
            <a:spLocks noGrp="1"/>
          </p:cNvSpPr>
          <p:nvPr>
            <p:ph type="ftr" sz="quarter" idx="3"/>
          </p:nvPr>
        </p:nvSpPr>
        <p:spPr>
          <a:xfrm>
            <a:off x="4165600" y="6486989"/>
            <a:ext cx="3860800" cy="182373"/>
          </a:xfrm>
          <a:prstGeom prst="rect">
            <a:avLst/>
          </a:prstGeom>
        </p:spPr>
        <p:txBody>
          <a:bodyPr vert="horz" lIns="91440" tIns="45720" rIns="91440" bIns="45720" rtlCol="0" anchor="ctr"/>
          <a:lstStyle>
            <a:lvl1pPr algn="ctr">
              <a:defRPr sz="1000">
                <a:solidFill>
                  <a:srgbClr val="646463"/>
                </a:solidFill>
              </a:defRPr>
            </a:lvl1pPr>
          </a:lstStyle>
          <a:p>
            <a:r>
              <a:rPr lang="en-US"/>
              <a:t>INTERGOVERNMENTAL AUTHORITY ON DEVELOPMENT</a:t>
            </a:r>
            <a:endParaRPr lang="en-US" dirty="0"/>
          </a:p>
        </p:txBody>
      </p:sp>
      <p:sp>
        <p:nvSpPr>
          <p:cNvPr id="6" name="Slide Number Placeholder 5"/>
          <p:cNvSpPr>
            <a:spLocks noGrp="1"/>
          </p:cNvSpPr>
          <p:nvPr>
            <p:ph type="sldNum" sz="quarter" idx="4"/>
          </p:nvPr>
        </p:nvSpPr>
        <p:spPr>
          <a:xfrm>
            <a:off x="10150805" y="6486989"/>
            <a:ext cx="478119"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pic>
        <p:nvPicPr>
          <p:cNvPr id="8" name="Picture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876801" y="5956431"/>
            <a:ext cx="800145" cy="712931"/>
          </a:xfrm>
          <a:prstGeom prst="rect">
            <a:avLst/>
          </a:prstGeom>
        </p:spPr>
      </p:pic>
      <p:cxnSp>
        <p:nvCxnSpPr>
          <p:cNvPr id="9" name="Straight Connector 8"/>
          <p:cNvCxnSpPr/>
          <p:nvPr userDrawn="1"/>
        </p:nvCxnSpPr>
        <p:spPr>
          <a:xfrm>
            <a:off x="609600" y="5770564"/>
            <a:ext cx="109728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7488" y="2276872"/>
            <a:ext cx="9947242" cy="866525"/>
          </a:xfrm>
        </p:spPr>
        <p:txBody>
          <a:bodyPr>
            <a:noAutofit/>
          </a:bodyPr>
          <a:lstStyle/>
          <a:p>
            <a:r>
              <a:rPr lang="en-US" sz="4800" b="1" dirty="0"/>
              <a:t>June to September 2020 seasonal CLIMATE OUTLOOK</a:t>
            </a:r>
          </a:p>
        </p:txBody>
      </p:sp>
      <p:sp>
        <p:nvSpPr>
          <p:cNvPr id="4" name="TextBox 3"/>
          <p:cNvSpPr txBox="1"/>
          <p:nvPr/>
        </p:nvSpPr>
        <p:spPr>
          <a:xfrm>
            <a:off x="2932590" y="3962400"/>
            <a:ext cx="6092309" cy="1200329"/>
          </a:xfrm>
          <a:prstGeom prst="rect">
            <a:avLst/>
          </a:prstGeom>
          <a:noFill/>
        </p:spPr>
        <p:txBody>
          <a:bodyPr wrap="none" rtlCol="0">
            <a:spAutoFit/>
          </a:bodyPr>
          <a:lstStyle/>
          <a:p>
            <a:pPr algn="ctr"/>
            <a:endParaRPr lang="en-US" dirty="0"/>
          </a:p>
          <a:p>
            <a:pPr algn="ctr"/>
            <a:r>
              <a:rPr lang="en-US" dirty="0" err="1">
                <a:solidFill>
                  <a:srgbClr val="000099"/>
                </a:solidFill>
              </a:rPr>
              <a:t>Zewdu</a:t>
            </a:r>
            <a:r>
              <a:rPr lang="en-US" dirty="0">
                <a:solidFill>
                  <a:srgbClr val="000099"/>
                </a:solidFill>
              </a:rPr>
              <a:t> T. </a:t>
            </a:r>
            <a:r>
              <a:rPr lang="en-US" dirty="0" err="1">
                <a:solidFill>
                  <a:srgbClr val="000099"/>
                </a:solidFill>
              </a:rPr>
              <a:t>Segele</a:t>
            </a:r>
            <a:r>
              <a:rPr lang="en-US" dirty="0">
                <a:solidFill>
                  <a:srgbClr val="000099"/>
                </a:solidFill>
              </a:rPr>
              <a:t> (</a:t>
            </a:r>
            <a:r>
              <a:rPr lang="en-US" dirty="0" err="1">
                <a:solidFill>
                  <a:srgbClr val="000099"/>
                </a:solidFill>
              </a:rPr>
              <a:t>zsegele@icpac.net</a:t>
            </a:r>
            <a:r>
              <a:rPr lang="en-US" dirty="0">
                <a:solidFill>
                  <a:srgbClr val="000099"/>
                </a:solidFill>
              </a:rPr>
              <a:t>)</a:t>
            </a:r>
          </a:p>
          <a:p>
            <a:pPr algn="ctr"/>
            <a:r>
              <a:rPr lang="en-US" dirty="0">
                <a:solidFill>
                  <a:srgbClr val="000099"/>
                </a:solidFill>
              </a:rPr>
              <a:t>Climate Modeling and Diagnostics Expert</a:t>
            </a:r>
          </a:p>
          <a:p>
            <a:pPr algn="ctr"/>
            <a:r>
              <a:rPr lang="en-US" dirty="0">
                <a:solidFill>
                  <a:srgbClr val="000099"/>
                </a:solidFill>
              </a:rPr>
              <a:t>IGAD Climate Prediction and Applications Centre (ICPAC</a:t>
            </a:r>
            <a:r>
              <a:rPr lang="en-US" dirty="0"/>
              <a:t>)</a:t>
            </a:r>
          </a:p>
        </p:txBody>
      </p:sp>
    </p:spTree>
    <p:extLst>
      <p:ext uri="{BB962C8B-B14F-4D97-AF65-F5344CB8AC3E}">
        <p14:creationId xmlns:p14="http://schemas.microsoft.com/office/powerpoint/2010/main" val="272596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4B3CF4-5574-7B44-8D00-DF6D511F2944}"/>
              </a:ext>
            </a:extLst>
          </p:cNvPr>
          <p:cNvPicPr>
            <a:picLocks noChangeAspect="1"/>
          </p:cNvPicPr>
          <p:nvPr/>
        </p:nvPicPr>
        <p:blipFill rotWithShape="1">
          <a:blip r:embed="rId2"/>
          <a:srcRect l="3322" t="2667" r="1963" b="3998"/>
          <a:stretch/>
        </p:blipFill>
        <p:spPr>
          <a:xfrm>
            <a:off x="7176120" y="291923"/>
            <a:ext cx="4648631" cy="5708845"/>
          </a:xfrm>
          <a:prstGeom prst="rect">
            <a:avLst/>
          </a:prstGeom>
        </p:spPr>
      </p:pic>
      <p:sp>
        <p:nvSpPr>
          <p:cNvPr id="2" name="Title 1"/>
          <p:cNvSpPr>
            <a:spLocks noGrp="1"/>
          </p:cNvSpPr>
          <p:nvPr>
            <p:ph type="title"/>
          </p:nvPr>
        </p:nvSpPr>
        <p:spPr>
          <a:xfrm>
            <a:off x="191344" y="63561"/>
            <a:ext cx="11496600" cy="592570"/>
          </a:xfrm>
        </p:spPr>
        <p:txBody>
          <a:bodyPr>
            <a:noAutofit/>
          </a:bodyPr>
          <a:lstStyle/>
          <a:p>
            <a:pPr>
              <a:tabLst>
                <a:tab pos="5653088" algn="l"/>
              </a:tabLst>
            </a:pPr>
            <a:r>
              <a:rPr lang="en-GB" sz="3600" b="1" dirty="0"/>
              <a:t>JJAS 2020 TEMPERATURE OUTLOOK</a:t>
            </a:r>
            <a:endParaRPr lang="en-US" sz="3600" b="1" dirty="0"/>
          </a:p>
        </p:txBody>
      </p:sp>
      <p:sp>
        <p:nvSpPr>
          <p:cNvPr id="5" name="Rectangle 4"/>
          <p:cNvSpPr/>
          <p:nvPr/>
        </p:nvSpPr>
        <p:spPr>
          <a:xfrm>
            <a:off x="3024166" y="6000768"/>
            <a:ext cx="6096000" cy="246221"/>
          </a:xfrm>
          <a:prstGeom prst="rect">
            <a:avLst/>
          </a:prstGeom>
        </p:spPr>
        <p:txBody>
          <a:bodyPr>
            <a:spAutoFit/>
          </a:bodyPr>
          <a:lstStyle/>
          <a:p>
            <a:pPr algn="ctr"/>
            <a:r>
              <a:rPr lang="en-US" sz="1000" dirty="0"/>
              <a:t>IGAD CLIMATE PREDICTION AND APPLICATIONS CENTRE</a:t>
            </a:r>
          </a:p>
        </p:txBody>
      </p:sp>
      <p:sp>
        <p:nvSpPr>
          <p:cNvPr id="3" name="TextBox 2">
            <a:extLst>
              <a:ext uri="{FF2B5EF4-FFF2-40B4-BE49-F238E27FC236}">
                <a16:creationId xmlns:a16="http://schemas.microsoft.com/office/drawing/2014/main" id="{062F8FBB-4476-7E4E-9A24-6AF0B24778D3}"/>
              </a:ext>
            </a:extLst>
          </p:cNvPr>
          <p:cNvSpPr txBox="1"/>
          <p:nvPr/>
        </p:nvSpPr>
        <p:spPr>
          <a:xfrm>
            <a:off x="191344" y="786575"/>
            <a:ext cx="6984776" cy="5016758"/>
          </a:xfrm>
          <a:prstGeom prst="rect">
            <a:avLst/>
          </a:prstGeom>
          <a:noFill/>
        </p:spPr>
        <p:txBody>
          <a:bodyPr wrap="square" rtlCol="0">
            <a:spAutoFit/>
          </a:bodyPr>
          <a:lstStyle/>
          <a:p>
            <a:pPr marL="457200" indent="-457200">
              <a:buFontTx/>
              <a:buChar char="-"/>
            </a:pPr>
            <a:r>
              <a:rPr lang="en-US" sz="3200" dirty="0"/>
              <a:t>Probabilities for warmer than average temperatures are most enhanced over northern Sudan. </a:t>
            </a:r>
          </a:p>
          <a:p>
            <a:pPr marL="457200" indent="-457200">
              <a:buFontTx/>
              <a:buChar char="-"/>
            </a:pPr>
            <a:r>
              <a:rPr lang="en-US" sz="3200" dirty="0"/>
              <a:t>Warmer than average temperatures are also indicated over parts of Ethiopia, extreme western and along coastal regions of GHA</a:t>
            </a:r>
          </a:p>
          <a:p>
            <a:pPr marL="457200" indent="-457200">
              <a:buFontTx/>
              <a:buChar char="-"/>
            </a:pPr>
            <a:r>
              <a:rPr lang="en-US" sz="3200" dirty="0"/>
              <a:t>Cooler than average temperatures are indicated over central regions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100126"/>
            <a:ext cx="11496600" cy="592570"/>
          </a:xfrm>
        </p:spPr>
        <p:txBody>
          <a:bodyPr>
            <a:noAutofit/>
          </a:bodyPr>
          <a:lstStyle/>
          <a:p>
            <a:pPr>
              <a:tabLst>
                <a:tab pos="5653088" algn="l"/>
              </a:tabLst>
            </a:pPr>
            <a:r>
              <a:rPr lang="en-GB" sz="3600" b="1" dirty="0"/>
              <a:t>Summary</a:t>
            </a:r>
            <a:endParaRPr lang="en-US" sz="3600" b="1" dirty="0"/>
          </a:p>
        </p:txBody>
      </p:sp>
      <p:sp>
        <p:nvSpPr>
          <p:cNvPr id="5" name="Rectangle 4"/>
          <p:cNvSpPr/>
          <p:nvPr/>
        </p:nvSpPr>
        <p:spPr>
          <a:xfrm>
            <a:off x="3024166" y="6000768"/>
            <a:ext cx="6096000" cy="246221"/>
          </a:xfrm>
          <a:prstGeom prst="rect">
            <a:avLst/>
          </a:prstGeom>
        </p:spPr>
        <p:txBody>
          <a:bodyPr>
            <a:spAutoFit/>
          </a:bodyPr>
          <a:lstStyle/>
          <a:p>
            <a:pPr algn="ctr"/>
            <a:r>
              <a:rPr lang="en-US" sz="1000" dirty="0"/>
              <a:t>IGAD CLIMATE PREDICTION AND APPLICATIONS CENTRE</a:t>
            </a:r>
          </a:p>
        </p:txBody>
      </p:sp>
      <p:sp>
        <p:nvSpPr>
          <p:cNvPr id="6" name="TextBox 5"/>
          <p:cNvSpPr txBox="1"/>
          <p:nvPr/>
        </p:nvSpPr>
        <p:spPr>
          <a:xfrm>
            <a:off x="263352" y="692696"/>
            <a:ext cx="11593288" cy="5170646"/>
          </a:xfrm>
          <a:prstGeom prst="rect">
            <a:avLst/>
          </a:prstGeom>
          <a:noFill/>
        </p:spPr>
        <p:txBody>
          <a:bodyPr wrap="square" rtlCol="0">
            <a:spAutoFit/>
          </a:bodyPr>
          <a:lstStyle/>
          <a:p>
            <a:pPr marL="457200" indent="-457200">
              <a:buFontTx/>
              <a:buChar char="-"/>
            </a:pPr>
            <a:r>
              <a:rPr lang="en-US" sz="3000" b="1" dirty="0"/>
              <a:t>Early start and wetter than average rainfall season is expected over most parts of GHA for June-September 2020.  In particular, probabilities for wetter than average conditions are most enhanced over northwestern parts of Sudan, and the Karamoja Cluster that includes southeastern South Sudan, southwestern Ethiopia, northwestern Kenya, and northeastern Uganda. </a:t>
            </a:r>
          </a:p>
          <a:p>
            <a:pPr marL="457200" indent="-457200">
              <a:buFontTx/>
              <a:buChar char="-"/>
            </a:pPr>
            <a:r>
              <a:rPr lang="en-US" sz="3000" b="1" dirty="0"/>
              <a:t>Although probabilities for wetter than average conditions are not as pronounced as for northern Sudan, Eritrea, eastern Sudan,  much of Ethiopia and northern Somalia are likely to  experience wetter conditions</a:t>
            </a:r>
          </a:p>
        </p:txBody>
      </p:sp>
    </p:spTree>
    <p:extLst>
      <p:ext uri="{BB962C8B-B14F-4D97-AF65-F5344CB8AC3E}">
        <p14:creationId xmlns:p14="http://schemas.microsoft.com/office/powerpoint/2010/main" val="25857760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384" y="100126"/>
            <a:ext cx="11496600" cy="592570"/>
          </a:xfrm>
        </p:spPr>
        <p:txBody>
          <a:bodyPr>
            <a:noAutofit/>
          </a:bodyPr>
          <a:lstStyle/>
          <a:p>
            <a:pPr>
              <a:tabLst>
                <a:tab pos="5653088" algn="l"/>
              </a:tabLst>
            </a:pPr>
            <a:r>
              <a:rPr lang="en-GB" sz="3600" b="1" dirty="0"/>
              <a:t>Summary</a:t>
            </a:r>
            <a:endParaRPr lang="en-US" sz="3600" b="1" dirty="0"/>
          </a:p>
        </p:txBody>
      </p:sp>
      <p:sp>
        <p:nvSpPr>
          <p:cNvPr id="5" name="Rectangle 4"/>
          <p:cNvSpPr/>
          <p:nvPr/>
        </p:nvSpPr>
        <p:spPr>
          <a:xfrm>
            <a:off x="3024166" y="6000768"/>
            <a:ext cx="6096000" cy="246221"/>
          </a:xfrm>
          <a:prstGeom prst="rect">
            <a:avLst/>
          </a:prstGeom>
        </p:spPr>
        <p:txBody>
          <a:bodyPr>
            <a:spAutoFit/>
          </a:bodyPr>
          <a:lstStyle/>
          <a:p>
            <a:pPr algn="ctr"/>
            <a:r>
              <a:rPr lang="en-US" sz="1000" dirty="0"/>
              <a:t>IGAD CLIMATE PREDICTION AND APPLICATIONS CENTRE</a:t>
            </a:r>
          </a:p>
        </p:txBody>
      </p:sp>
      <p:sp>
        <p:nvSpPr>
          <p:cNvPr id="6" name="TextBox 5"/>
          <p:cNvSpPr txBox="1"/>
          <p:nvPr/>
        </p:nvSpPr>
        <p:spPr>
          <a:xfrm>
            <a:off x="263352" y="764906"/>
            <a:ext cx="11593288" cy="5016758"/>
          </a:xfrm>
          <a:prstGeom prst="rect">
            <a:avLst/>
          </a:prstGeom>
          <a:noFill/>
        </p:spPr>
        <p:txBody>
          <a:bodyPr wrap="square" rtlCol="0">
            <a:spAutoFit/>
          </a:bodyPr>
          <a:lstStyle/>
          <a:p>
            <a:pPr marL="457200" indent="-457200">
              <a:buFontTx/>
              <a:buChar char="-"/>
            </a:pPr>
            <a:r>
              <a:rPr lang="en-US" sz="3200" b="1" dirty="0"/>
              <a:t>The season will likely to start early over much of the region excluding northern Rift Valley, parts of Uganda, and the norther-most parts of Sudan, Eritrea, and Somalia, where model predictions are inconsistent. </a:t>
            </a:r>
          </a:p>
          <a:p>
            <a:pPr marL="457200" indent="-457200">
              <a:buFontTx/>
              <a:buChar char="-"/>
            </a:pPr>
            <a:r>
              <a:rPr lang="en-US" sz="3200" b="1" dirty="0"/>
              <a:t>The first dry-spells that will occur after season onset are likely to be longer than 12 says over parts of Sudan, north eastern South Sudan, most parts of Uganda, and western Kenya</a:t>
            </a:r>
          </a:p>
          <a:p>
            <a:pPr marL="457200" indent="-457200">
              <a:buFontTx/>
              <a:buChar char="-"/>
            </a:pPr>
            <a:r>
              <a:rPr lang="en-US" sz="3200" b="1" dirty="0"/>
              <a:t> Warmer temperatures are predicted over northern Sudan and eastern western parts of GHA.  </a:t>
            </a:r>
          </a:p>
        </p:txBody>
      </p:sp>
    </p:spTree>
    <p:extLst>
      <p:ext uri="{BB962C8B-B14F-4D97-AF65-F5344CB8AC3E}">
        <p14:creationId xmlns:p14="http://schemas.microsoft.com/office/powerpoint/2010/main" val="708425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13</a:t>
            </a:fld>
            <a:endParaRPr lang="en-US"/>
          </a:p>
        </p:txBody>
      </p:sp>
      <p:sp>
        <p:nvSpPr>
          <p:cNvPr id="2" name="Title 1"/>
          <p:cNvSpPr>
            <a:spLocks noGrp="1"/>
          </p:cNvSpPr>
          <p:nvPr>
            <p:ph type="title"/>
          </p:nvPr>
        </p:nvSpPr>
        <p:spPr>
          <a:xfrm>
            <a:off x="1638300" y="2852936"/>
            <a:ext cx="8420100" cy="792088"/>
          </a:xfrm>
        </p:spPr>
        <p:txBody>
          <a:bodyPr>
            <a:noAutofit/>
          </a:bodyPr>
          <a:lstStyle/>
          <a:p>
            <a:pPr algn="ctr"/>
            <a:r>
              <a:rPr lang="en-GB" sz="4000" dirty="0"/>
              <a:t>THANK YOU VERY MUCH!</a:t>
            </a:r>
          </a:p>
        </p:txBody>
      </p:sp>
    </p:spTree>
    <p:extLst>
      <p:ext uri="{BB962C8B-B14F-4D97-AF65-F5344CB8AC3E}">
        <p14:creationId xmlns:p14="http://schemas.microsoft.com/office/powerpoint/2010/main" val="2489301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a:extLst>
              <a:ext uri="{FF2B5EF4-FFF2-40B4-BE49-F238E27FC236}">
                <a16:creationId xmlns:a16="http://schemas.microsoft.com/office/drawing/2014/main" id="{DDE4D60C-8DC1-0148-9E3A-A640AA7AEAF0}"/>
              </a:ext>
            </a:extLst>
          </p:cNvPr>
          <p:cNvPicPr>
            <a:picLocks noChangeAspect="1"/>
          </p:cNvPicPr>
          <p:nvPr/>
        </p:nvPicPr>
        <p:blipFill rotWithShape="1">
          <a:blip r:embed="rId2"/>
          <a:srcRect l="12081" t="9502" r="21594" b="14185"/>
          <a:stretch/>
        </p:blipFill>
        <p:spPr>
          <a:xfrm>
            <a:off x="8117560" y="593931"/>
            <a:ext cx="2651760" cy="3051093"/>
          </a:xfrm>
          <a:prstGeom prst="rect">
            <a:avLst/>
          </a:prstGeom>
        </p:spPr>
      </p:pic>
      <p:sp>
        <p:nvSpPr>
          <p:cNvPr id="2" name="Title 1"/>
          <p:cNvSpPr>
            <a:spLocks noGrp="1"/>
          </p:cNvSpPr>
          <p:nvPr>
            <p:ph type="title"/>
          </p:nvPr>
        </p:nvSpPr>
        <p:spPr>
          <a:xfrm>
            <a:off x="0" y="32300"/>
            <a:ext cx="12072664" cy="642918"/>
          </a:xfrm>
        </p:spPr>
        <p:txBody>
          <a:bodyPr>
            <a:noAutofit/>
          </a:bodyPr>
          <a:lstStyle/>
          <a:p>
            <a:pPr algn="ctr"/>
            <a:r>
              <a:rPr lang="en-GB" sz="3000" dirty="0"/>
              <a:t>Rainfall distribution during JJAS (Climate, 1981-2010)</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2</a:t>
            </a:fld>
            <a:endParaRPr lang="en-US"/>
          </a:p>
        </p:txBody>
      </p:sp>
      <p:sp>
        <p:nvSpPr>
          <p:cNvPr id="15" name="TextBox 14">
            <a:extLst>
              <a:ext uri="{FF2B5EF4-FFF2-40B4-BE49-F238E27FC236}">
                <a16:creationId xmlns:a16="http://schemas.microsoft.com/office/drawing/2014/main" id="{CBBC37A9-B12F-AD46-BA44-7E8C9BD4061F}"/>
              </a:ext>
            </a:extLst>
          </p:cNvPr>
          <p:cNvSpPr txBox="1"/>
          <p:nvPr/>
        </p:nvSpPr>
        <p:spPr>
          <a:xfrm>
            <a:off x="10568197" y="985652"/>
            <a:ext cx="1705591" cy="1692771"/>
          </a:xfrm>
          <a:prstGeom prst="rect">
            <a:avLst/>
          </a:prstGeom>
          <a:noFill/>
        </p:spPr>
        <p:txBody>
          <a:bodyPr wrap="square" rtlCol="0">
            <a:spAutoFit/>
          </a:bodyPr>
          <a:lstStyle/>
          <a:p>
            <a:pPr algn="ctr"/>
            <a:r>
              <a:rPr lang="en-US" sz="2600" b="1" dirty="0"/>
              <a:t>JJAS</a:t>
            </a:r>
          </a:p>
          <a:p>
            <a:pPr algn="ctr"/>
            <a:r>
              <a:rPr lang="en-US" sz="2600" b="1" dirty="0"/>
              <a:t>average rainfall (mm)</a:t>
            </a:r>
          </a:p>
        </p:txBody>
      </p:sp>
      <p:sp>
        <p:nvSpPr>
          <p:cNvPr id="18" name="TextBox 17"/>
          <p:cNvSpPr txBox="1"/>
          <p:nvPr/>
        </p:nvSpPr>
        <p:spPr>
          <a:xfrm>
            <a:off x="407368" y="673532"/>
            <a:ext cx="1024639" cy="523220"/>
          </a:xfrm>
          <a:prstGeom prst="rect">
            <a:avLst/>
          </a:prstGeom>
          <a:solidFill>
            <a:schemeClr val="bg1"/>
          </a:solidFill>
        </p:spPr>
        <p:txBody>
          <a:bodyPr wrap="none" rtlCol="0">
            <a:spAutoFit/>
          </a:bodyPr>
          <a:lstStyle/>
          <a:p>
            <a:r>
              <a:rPr lang="en-US" sz="2800" b="1" dirty="0"/>
              <a:t>June</a:t>
            </a:r>
          </a:p>
        </p:txBody>
      </p:sp>
      <p:sp>
        <p:nvSpPr>
          <p:cNvPr id="24" name="TextBox 23">
            <a:extLst>
              <a:ext uri="{FF2B5EF4-FFF2-40B4-BE49-F238E27FC236}">
                <a16:creationId xmlns:a16="http://schemas.microsoft.com/office/drawing/2014/main" id="{B8783D36-8D0F-1547-A636-816E1799AC2A}"/>
              </a:ext>
            </a:extLst>
          </p:cNvPr>
          <p:cNvSpPr txBox="1"/>
          <p:nvPr/>
        </p:nvSpPr>
        <p:spPr>
          <a:xfrm>
            <a:off x="3647728" y="673532"/>
            <a:ext cx="1423788" cy="523220"/>
          </a:xfrm>
          <a:prstGeom prst="rect">
            <a:avLst/>
          </a:prstGeom>
          <a:solidFill>
            <a:schemeClr val="bg1"/>
          </a:solidFill>
        </p:spPr>
        <p:txBody>
          <a:bodyPr wrap="none" rtlCol="0">
            <a:spAutoFit/>
          </a:bodyPr>
          <a:lstStyle/>
          <a:p>
            <a:r>
              <a:rPr lang="en-US" sz="2800" b="1" dirty="0"/>
              <a:t>August</a:t>
            </a:r>
          </a:p>
        </p:txBody>
      </p:sp>
      <p:sp>
        <p:nvSpPr>
          <p:cNvPr id="14" name="TextBox 13">
            <a:extLst>
              <a:ext uri="{FF2B5EF4-FFF2-40B4-BE49-F238E27FC236}">
                <a16:creationId xmlns:a16="http://schemas.microsoft.com/office/drawing/2014/main" id="{F2881739-C229-344B-A823-EBBB71EB7311}"/>
              </a:ext>
            </a:extLst>
          </p:cNvPr>
          <p:cNvSpPr txBox="1"/>
          <p:nvPr/>
        </p:nvSpPr>
        <p:spPr>
          <a:xfrm>
            <a:off x="5637629" y="673532"/>
            <a:ext cx="2042547" cy="523220"/>
          </a:xfrm>
          <a:prstGeom prst="rect">
            <a:avLst/>
          </a:prstGeom>
          <a:solidFill>
            <a:schemeClr val="bg1"/>
          </a:solidFill>
        </p:spPr>
        <p:txBody>
          <a:bodyPr wrap="none" rtlCol="0">
            <a:spAutoFit/>
          </a:bodyPr>
          <a:lstStyle/>
          <a:p>
            <a:r>
              <a:rPr lang="en-US" sz="2800" b="1" dirty="0"/>
              <a:t>September</a:t>
            </a:r>
          </a:p>
        </p:txBody>
      </p:sp>
      <p:sp>
        <p:nvSpPr>
          <p:cNvPr id="19" name="TextBox 18">
            <a:extLst>
              <a:ext uri="{FF2B5EF4-FFF2-40B4-BE49-F238E27FC236}">
                <a16:creationId xmlns:a16="http://schemas.microsoft.com/office/drawing/2014/main" id="{E36862D2-C1A2-E540-A4B7-9DD24D8169A7}"/>
              </a:ext>
            </a:extLst>
          </p:cNvPr>
          <p:cNvSpPr txBox="1"/>
          <p:nvPr/>
        </p:nvSpPr>
        <p:spPr>
          <a:xfrm>
            <a:off x="-69612" y="3229764"/>
            <a:ext cx="553998" cy="1922205"/>
          </a:xfrm>
          <a:prstGeom prst="rect">
            <a:avLst/>
          </a:prstGeom>
          <a:noFill/>
        </p:spPr>
        <p:txBody>
          <a:bodyPr vert="vert270" wrap="square" rtlCol="0">
            <a:spAutoFit/>
          </a:bodyPr>
          <a:lstStyle/>
          <a:p>
            <a:r>
              <a:rPr lang="en-US" sz="2400" dirty="0"/>
              <a:t>Percent (%)</a:t>
            </a:r>
          </a:p>
        </p:txBody>
      </p:sp>
      <p:sp>
        <p:nvSpPr>
          <p:cNvPr id="21" name="TextBox 20">
            <a:extLst>
              <a:ext uri="{FF2B5EF4-FFF2-40B4-BE49-F238E27FC236}">
                <a16:creationId xmlns:a16="http://schemas.microsoft.com/office/drawing/2014/main" id="{733B9FA0-DF0C-754F-B442-6EC4B6EB79EE}"/>
              </a:ext>
            </a:extLst>
          </p:cNvPr>
          <p:cNvSpPr txBox="1"/>
          <p:nvPr/>
        </p:nvSpPr>
        <p:spPr>
          <a:xfrm>
            <a:off x="-100681" y="1289660"/>
            <a:ext cx="553998" cy="1940104"/>
          </a:xfrm>
          <a:prstGeom prst="rect">
            <a:avLst/>
          </a:prstGeom>
          <a:noFill/>
        </p:spPr>
        <p:txBody>
          <a:bodyPr vert="vert270" wrap="square" rtlCol="0">
            <a:spAutoFit/>
          </a:bodyPr>
          <a:lstStyle/>
          <a:p>
            <a:r>
              <a:rPr lang="en-US" sz="2400" dirty="0"/>
              <a:t>Total Rainfall</a:t>
            </a:r>
          </a:p>
        </p:txBody>
      </p:sp>
      <p:pic>
        <p:nvPicPr>
          <p:cNvPr id="58" name="Picture 57">
            <a:extLst>
              <a:ext uri="{FF2B5EF4-FFF2-40B4-BE49-F238E27FC236}">
                <a16:creationId xmlns:a16="http://schemas.microsoft.com/office/drawing/2014/main" id="{291D9C8E-2EE8-034C-80C1-F926EFA21CF0}"/>
              </a:ext>
            </a:extLst>
          </p:cNvPr>
          <p:cNvPicPr>
            <a:picLocks noChangeAspect="1"/>
          </p:cNvPicPr>
          <p:nvPr/>
        </p:nvPicPr>
        <p:blipFill rotWithShape="1">
          <a:blip r:embed="rId3"/>
          <a:srcRect l="17000" t="10802" r="23000" b="17198"/>
          <a:stretch/>
        </p:blipFill>
        <p:spPr>
          <a:xfrm>
            <a:off x="5852160" y="1162432"/>
            <a:ext cx="1828800" cy="2194560"/>
          </a:xfrm>
          <a:prstGeom prst="rect">
            <a:avLst/>
          </a:prstGeom>
        </p:spPr>
      </p:pic>
      <p:pic>
        <p:nvPicPr>
          <p:cNvPr id="11" name="Picture 10">
            <a:extLst>
              <a:ext uri="{FF2B5EF4-FFF2-40B4-BE49-F238E27FC236}">
                <a16:creationId xmlns:a16="http://schemas.microsoft.com/office/drawing/2014/main" id="{35504CA4-4445-254A-8DBC-205CBF33EC6C}"/>
              </a:ext>
            </a:extLst>
          </p:cNvPr>
          <p:cNvPicPr>
            <a:picLocks noChangeAspect="1"/>
          </p:cNvPicPr>
          <p:nvPr/>
        </p:nvPicPr>
        <p:blipFill rotWithShape="1">
          <a:blip r:embed="rId4"/>
          <a:srcRect l="15500" t="10803" r="24500" b="17198"/>
          <a:stretch/>
        </p:blipFill>
        <p:spPr>
          <a:xfrm>
            <a:off x="4023360" y="1162432"/>
            <a:ext cx="1828800" cy="2194560"/>
          </a:xfrm>
          <a:prstGeom prst="rect">
            <a:avLst/>
          </a:prstGeom>
        </p:spPr>
      </p:pic>
      <p:pic>
        <p:nvPicPr>
          <p:cNvPr id="56" name="Picture 55">
            <a:extLst>
              <a:ext uri="{FF2B5EF4-FFF2-40B4-BE49-F238E27FC236}">
                <a16:creationId xmlns:a16="http://schemas.microsoft.com/office/drawing/2014/main" id="{E62D9A94-22AA-704B-BDF3-D088E55EAB85}"/>
              </a:ext>
            </a:extLst>
          </p:cNvPr>
          <p:cNvPicPr>
            <a:picLocks noChangeAspect="1"/>
          </p:cNvPicPr>
          <p:nvPr/>
        </p:nvPicPr>
        <p:blipFill rotWithShape="1">
          <a:blip r:embed="rId5"/>
          <a:srcRect l="15501" t="10100" r="24499" b="17899"/>
          <a:stretch/>
        </p:blipFill>
        <p:spPr>
          <a:xfrm>
            <a:off x="2194560" y="1162432"/>
            <a:ext cx="1828800" cy="2194560"/>
          </a:xfrm>
          <a:prstGeom prst="rect">
            <a:avLst/>
          </a:prstGeom>
        </p:spPr>
      </p:pic>
      <p:pic>
        <p:nvPicPr>
          <p:cNvPr id="54" name="Picture 53">
            <a:extLst>
              <a:ext uri="{FF2B5EF4-FFF2-40B4-BE49-F238E27FC236}">
                <a16:creationId xmlns:a16="http://schemas.microsoft.com/office/drawing/2014/main" id="{6B746090-4DE3-D04F-9AB6-DD371DAC491B}"/>
              </a:ext>
            </a:extLst>
          </p:cNvPr>
          <p:cNvPicPr>
            <a:picLocks noChangeAspect="1"/>
          </p:cNvPicPr>
          <p:nvPr/>
        </p:nvPicPr>
        <p:blipFill rotWithShape="1">
          <a:blip r:embed="rId6"/>
          <a:srcRect l="15501" t="11000" r="24499" b="17000"/>
          <a:stretch/>
        </p:blipFill>
        <p:spPr>
          <a:xfrm>
            <a:off x="365761" y="1162432"/>
            <a:ext cx="1828800" cy="2194560"/>
          </a:xfrm>
          <a:prstGeom prst="rect">
            <a:avLst/>
          </a:prstGeom>
        </p:spPr>
      </p:pic>
      <p:pic>
        <p:nvPicPr>
          <p:cNvPr id="66" name="Picture 65">
            <a:extLst>
              <a:ext uri="{FF2B5EF4-FFF2-40B4-BE49-F238E27FC236}">
                <a16:creationId xmlns:a16="http://schemas.microsoft.com/office/drawing/2014/main" id="{E9D9AB1A-3407-9646-99CD-C4C3F02BE51B}"/>
              </a:ext>
            </a:extLst>
          </p:cNvPr>
          <p:cNvPicPr>
            <a:picLocks noChangeAspect="1"/>
          </p:cNvPicPr>
          <p:nvPr/>
        </p:nvPicPr>
        <p:blipFill rotWithShape="1">
          <a:blip r:embed="rId7"/>
          <a:srcRect l="16400" t="10802" r="23600" b="17198"/>
          <a:stretch/>
        </p:blipFill>
        <p:spPr>
          <a:xfrm>
            <a:off x="5852160" y="3322672"/>
            <a:ext cx="1828800" cy="2194560"/>
          </a:xfrm>
          <a:prstGeom prst="rect">
            <a:avLst/>
          </a:prstGeom>
        </p:spPr>
      </p:pic>
      <p:pic>
        <p:nvPicPr>
          <p:cNvPr id="64" name="Picture 63">
            <a:extLst>
              <a:ext uri="{FF2B5EF4-FFF2-40B4-BE49-F238E27FC236}">
                <a16:creationId xmlns:a16="http://schemas.microsoft.com/office/drawing/2014/main" id="{860AFFE6-E08C-2E48-891E-F856F6D83B8E}"/>
              </a:ext>
            </a:extLst>
          </p:cNvPr>
          <p:cNvPicPr>
            <a:picLocks noChangeAspect="1"/>
          </p:cNvPicPr>
          <p:nvPr/>
        </p:nvPicPr>
        <p:blipFill rotWithShape="1">
          <a:blip r:embed="rId8"/>
          <a:srcRect l="17000" t="10802" r="26000" b="17198"/>
          <a:stretch/>
        </p:blipFill>
        <p:spPr>
          <a:xfrm>
            <a:off x="4023360" y="3322672"/>
            <a:ext cx="1737360" cy="2194560"/>
          </a:xfrm>
          <a:prstGeom prst="rect">
            <a:avLst/>
          </a:prstGeom>
        </p:spPr>
      </p:pic>
      <p:pic>
        <p:nvPicPr>
          <p:cNvPr id="9" name="Picture 8">
            <a:extLst>
              <a:ext uri="{FF2B5EF4-FFF2-40B4-BE49-F238E27FC236}">
                <a16:creationId xmlns:a16="http://schemas.microsoft.com/office/drawing/2014/main" id="{7C582E16-2D0B-8A4C-9716-4314DCD9044C}"/>
              </a:ext>
            </a:extLst>
          </p:cNvPr>
          <p:cNvPicPr>
            <a:picLocks noChangeAspect="1"/>
          </p:cNvPicPr>
          <p:nvPr/>
        </p:nvPicPr>
        <p:blipFill rotWithShape="1">
          <a:blip r:embed="rId9"/>
          <a:srcRect l="17000" t="10801" r="26000" b="17200"/>
          <a:stretch/>
        </p:blipFill>
        <p:spPr>
          <a:xfrm>
            <a:off x="2194560" y="3322672"/>
            <a:ext cx="1737360" cy="2194529"/>
          </a:xfrm>
          <a:prstGeom prst="rect">
            <a:avLst/>
          </a:prstGeom>
        </p:spPr>
      </p:pic>
      <p:pic>
        <p:nvPicPr>
          <p:cNvPr id="60" name="Picture 59">
            <a:extLst>
              <a:ext uri="{FF2B5EF4-FFF2-40B4-BE49-F238E27FC236}">
                <a16:creationId xmlns:a16="http://schemas.microsoft.com/office/drawing/2014/main" id="{FC97CFF1-103E-4D45-A325-4C5070A80ECD}"/>
              </a:ext>
            </a:extLst>
          </p:cNvPr>
          <p:cNvPicPr>
            <a:picLocks noChangeAspect="1"/>
          </p:cNvPicPr>
          <p:nvPr/>
        </p:nvPicPr>
        <p:blipFill rotWithShape="1">
          <a:blip r:embed="rId10"/>
          <a:srcRect l="14901" t="10802" r="23899" b="17198"/>
          <a:stretch/>
        </p:blipFill>
        <p:spPr>
          <a:xfrm>
            <a:off x="365760" y="3322672"/>
            <a:ext cx="1865376" cy="2194560"/>
          </a:xfrm>
          <a:prstGeom prst="rect">
            <a:avLst/>
          </a:prstGeom>
        </p:spPr>
      </p:pic>
      <p:sp>
        <p:nvSpPr>
          <p:cNvPr id="28" name="TextBox 27">
            <a:extLst>
              <a:ext uri="{FF2B5EF4-FFF2-40B4-BE49-F238E27FC236}">
                <a16:creationId xmlns:a16="http://schemas.microsoft.com/office/drawing/2014/main" id="{47193276-240F-F54E-9582-774CEF874EE8}"/>
              </a:ext>
            </a:extLst>
          </p:cNvPr>
          <p:cNvSpPr txBox="1"/>
          <p:nvPr/>
        </p:nvSpPr>
        <p:spPr>
          <a:xfrm>
            <a:off x="2283887" y="673532"/>
            <a:ext cx="904415" cy="523220"/>
          </a:xfrm>
          <a:prstGeom prst="rect">
            <a:avLst/>
          </a:prstGeom>
          <a:solidFill>
            <a:schemeClr val="bg1"/>
          </a:solidFill>
        </p:spPr>
        <p:txBody>
          <a:bodyPr wrap="none" rtlCol="0">
            <a:spAutoFit/>
          </a:bodyPr>
          <a:lstStyle/>
          <a:p>
            <a:r>
              <a:rPr lang="en-US" sz="2800" b="1" dirty="0"/>
              <a:t>July</a:t>
            </a:r>
          </a:p>
        </p:txBody>
      </p:sp>
      <p:sp>
        <p:nvSpPr>
          <p:cNvPr id="23" name="TextBox 22">
            <a:extLst>
              <a:ext uri="{FF2B5EF4-FFF2-40B4-BE49-F238E27FC236}">
                <a16:creationId xmlns:a16="http://schemas.microsoft.com/office/drawing/2014/main" id="{8CD46AA1-8C02-2348-905F-9A5A9142CE5C}"/>
              </a:ext>
            </a:extLst>
          </p:cNvPr>
          <p:cNvSpPr txBox="1"/>
          <p:nvPr/>
        </p:nvSpPr>
        <p:spPr>
          <a:xfrm>
            <a:off x="782431" y="5174582"/>
            <a:ext cx="6298978" cy="954107"/>
          </a:xfrm>
          <a:prstGeom prst="rect">
            <a:avLst/>
          </a:prstGeom>
          <a:solidFill>
            <a:schemeClr val="bg1"/>
          </a:solidFill>
        </p:spPr>
        <p:txBody>
          <a:bodyPr wrap="square" rtlCol="0">
            <a:spAutoFit/>
          </a:bodyPr>
          <a:lstStyle/>
          <a:p>
            <a:r>
              <a:rPr lang="en-US" sz="2800" dirty="0">
                <a:solidFill>
                  <a:srgbClr val="FF0000"/>
                </a:solidFill>
              </a:rPr>
              <a:t>Ratio of 30-year average JJAS rainfall totals to average annual rainfall totals</a:t>
            </a:r>
          </a:p>
        </p:txBody>
      </p:sp>
      <p:pic>
        <p:nvPicPr>
          <p:cNvPr id="76" name="Picture 75">
            <a:extLst>
              <a:ext uri="{FF2B5EF4-FFF2-40B4-BE49-F238E27FC236}">
                <a16:creationId xmlns:a16="http://schemas.microsoft.com/office/drawing/2014/main" id="{F1F773C0-CDB4-B443-877E-90BDE335F6E5}"/>
              </a:ext>
            </a:extLst>
          </p:cNvPr>
          <p:cNvPicPr>
            <a:picLocks noChangeAspect="1"/>
          </p:cNvPicPr>
          <p:nvPr/>
        </p:nvPicPr>
        <p:blipFill rotWithShape="1">
          <a:blip r:embed="rId5"/>
          <a:srcRect l="81004" t="10801" r="8198" b="17200"/>
          <a:stretch/>
        </p:blipFill>
        <p:spPr>
          <a:xfrm>
            <a:off x="7680176" y="1392239"/>
            <a:ext cx="273064" cy="1820737"/>
          </a:xfrm>
          <a:prstGeom prst="rect">
            <a:avLst/>
          </a:prstGeom>
        </p:spPr>
      </p:pic>
      <p:pic>
        <p:nvPicPr>
          <p:cNvPr id="74" name="Picture 73">
            <a:extLst>
              <a:ext uri="{FF2B5EF4-FFF2-40B4-BE49-F238E27FC236}">
                <a16:creationId xmlns:a16="http://schemas.microsoft.com/office/drawing/2014/main" id="{3AEF2FE1-81AE-8E42-AAEC-770597A98732}"/>
              </a:ext>
            </a:extLst>
          </p:cNvPr>
          <p:cNvPicPr>
            <a:picLocks noChangeAspect="1"/>
          </p:cNvPicPr>
          <p:nvPr/>
        </p:nvPicPr>
        <p:blipFill rotWithShape="1">
          <a:blip r:embed="rId9"/>
          <a:srcRect l="79204" t="10802" r="11797" b="15392"/>
          <a:stretch/>
        </p:blipFill>
        <p:spPr>
          <a:xfrm>
            <a:off x="7670592" y="3523051"/>
            <a:ext cx="225608" cy="1850165"/>
          </a:xfrm>
          <a:prstGeom prst="rect">
            <a:avLst/>
          </a:prstGeom>
        </p:spPr>
      </p:pic>
      <p:pic>
        <p:nvPicPr>
          <p:cNvPr id="7" name="Picture 6">
            <a:extLst>
              <a:ext uri="{FF2B5EF4-FFF2-40B4-BE49-F238E27FC236}">
                <a16:creationId xmlns:a16="http://schemas.microsoft.com/office/drawing/2014/main" id="{801348D7-F4AB-B444-A852-8C8CFAFFB0BE}"/>
              </a:ext>
            </a:extLst>
          </p:cNvPr>
          <p:cNvPicPr>
            <a:picLocks noChangeAspect="1"/>
          </p:cNvPicPr>
          <p:nvPr/>
        </p:nvPicPr>
        <p:blipFill rotWithShape="1">
          <a:blip r:embed="rId11"/>
          <a:srcRect l="12067" t="9000" r="22233" b="13602"/>
          <a:stretch/>
        </p:blipFill>
        <p:spPr>
          <a:xfrm>
            <a:off x="8112222" y="3645024"/>
            <a:ext cx="2651760" cy="3123911"/>
          </a:xfrm>
          <a:prstGeom prst="rect">
            <a:avLst/>
          </a:prstGeom>
        </p:spPr>
      </p:pic>
      <p:sp>
        <p:nvSpPr>
          <p:cNvPr id="30" name="TextBox 29">
            <a:extLst>
              <a:ext uri="{FF2B5EF4-FFF2-40B4-BE49-F238E27FC236}">
                <a16:creationId xmlns:a16="http://schemas.microsoft.com/office/drawing/2014/main" id="{5CDA037E-0EBD-8D4C-897B-0D56C034D2F9}"/>
              </a:ext>
            </a:extLst>
          </p:cNvPr>
          <p:cNvSpPr txBox="1"/>
          <p:nvPr/>
        </p:nvSpPr>
        <p:spPr>
          <a:xfrm>
            <a:off x="10617320" y="3810661"/>
            <a:ext cx="1666062" cy="1938992"/>
          </a:xfrm>
          <a:prstGeom prst="rect">
            <a:avLst/>
          </a:prstGeom>
          <a:noFill/>
        </p:spPr>
        <p:txBody>
          <a:bodyPr wrap="square" rtlCol="0">
            <a:spAutoFit/>
          </a:bodyPr>
          <a:lstStyle/>
          <a:p>
            <a:pPr algn="ctr"/>
            <a:r>
              <a:rPr lang="en-US" sz="3000" b="1" dirty="0"/>
              <a:t>JJAS annual </a:t>
            </a:r>
            <a:r>
              <a:rPr lang="en-US" sz="2600" b="1" dirty="0"/>
              <a:t>fraction</a:t>
            </a:r>
            <a:r>
              <a:rPr lang="en-US" sz="3000" b="1" dirty="0"/>
              <a:t> (%)</a:t>
            </a:r>
          </a:p>
        </p:txBody>
      </p:sp>
    </p:spTree>
    <p:extLst>
      <p:ext uri="{BB962C8B-B14F-4D97-AF65-F5344CB8AC3E}">
        <p14:creationId xmlns:p14="http://schemas.microsoft.com/office/powerpoint/2010/main" val="123275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9AD0171-AE2E-0F4A-96E6-BC89A5463D0C}"/>
              </a:ext>
            </a:extLst>
          </p:cNvPr>
          <p:cNvPicPr>
            <a:picLocks noChangeAspect="1"/>
          </p:cNvPicPr>
          <p:nvPr/>
        </p:nvPicPr>
        <p:blipFill rotWithShape="1">
          <a:blip r:embed="rId2"/>
          <a:srcRect l="10080" t="7200" r="4958" b="18399"/>
          <a:stretch/>
        </p:blipFill>
        <p:spPr>
          <a:xfrm>
            <a:off x="1000794" y="1789252"/>
            <a:ext cx="7067611" cy="3713491"/>
          </a:xfrm>
          <a:prstGeom prst="rect">
            <a:avLst/>
          </a:prstGeom>
        </p:spPr>
      </p:pic>
      <p:sp>
        <p:nvSpPr>
          <p:cNvPr id="2" name="Title 1"/>
          <p:cNvSpPr>
            <a:spLocks noGrp="1"/>
          </p:cNvSpPr>
          <p:nvPr>
            <p:ph type="title"/>
          </p:nvPr>
        </p:nvSpPr>
        <p:spPr>
          <a:xfrm>
            <a:off x="0" y="230884"/>
            <a:ext cx="8337513" cy="500042"/>
          </a:xfrm>
        </p:spPr>
        <p:txBody>
          <a:bodyPr>
            <a:noAutofit/>
          </a:bodyPr>
          <a:lstStyle/>
          <a:p>
            <a:pPr algn="ctr"/>
            <a:r>
              <a:rPr lang="en-US" sz="3800" b="1" dirty="0">
                <a:solidFill>
                  <a:schemeClr val="accent1"/>
                </a:solidFill>
              </a:rPr>
              <a:t>Central Pacific Sea Surface temperature  anomalies </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15083"/>
            <a:ext cx="3860800" cy="454280"/>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3</a:t>
            </a:fld>
            <a:endParaRPr lang="en-US"/>
          </a:p>
        </p:txBody>
      </p:sp>
      <p:sp>
        <p:nvSpPr>
          <p:cNvPr id="7170" name="Rectangle 2"/>
          <p:cNvSpPr>
            <a:spLocks noChangeArrowheads="1"/>
          </p:cNvSpPr>
          <p:nvPr/>
        </p:nvSpPr>
        <p:spPr bwMode="auto">
          <a:xfrm>
            <a:off x="8083277" y="903486"/>
            <a:ext cx="4019068" cy="5693866"/>
          </a:xfrm>
          <a:prstGeom prst="rect">
            <a:avLst/>
          </a:prstGeom>
          <a:noFill/>
          <a:ln w="9525">
            <a:noFill/>
            <a:miter lim="800000"/>
            <a:headEnd/>
            <a:tailEnd/>
          </a:ln>
          <a:effectLst/>
        </p:spPr>
        <p:txBody>
          <a:bodyPr vert="horz" wrap="square" lIns="91440" tIns="0" rIns="91440" bIns="45720" numCol="1" anchor="ctr" anchorCtr="0" compatLnSpc="1">
            <a:prstTxWarp prst="textNoShape">
              <a:avLst/>
            </a:prstTxWarp>
            <a:spAutoFit/>
          </a:bodyPr>
          <a:lstStyle/>
          <a:p>
            <a:pPr lvl="0" algn="just" defTabSz="914400" fontAlgn="base">
              <a:spcBef>
                <a:spcPct val="0"/>
              </a:spcBef>
              <a:spcAft>
                <a:spcPct val="0"/>
              </a:spcAft>
              <a:tabLst>
                <a:tab pos="2228850" algn="l"/>
              </a:tabLst>
            </a:pPr>
            <a:r>
              <a:rPr lang="en-US" sz="2600" dirty="0">
                <a:solidFill>
                  <a:srgbClr val="000099"/>
                </a:solidFill>
                <a:ea typeface="Nimbus Sans L"/>
                <a:cs typeface="Times New Roman" pitchFamily="18" charset="0"/>
              </a:rPr>
              <a:t>Global Models indicate the </a:t>
            </a:r>
            <a:r>
              <a:rPr lang="en-US" sz="2400" dirty="0">
                <a:solidFill>
                  <a:srgbClr val="000099"/>
                </a:solidFill>
                <a:ea typeface="Nimbus Sans L"/>
                <a:cs typeface="Times New Roman" pitchFamily="18" charset="0"/>
              </a:rPr>
              <a:t>central tropical Pacific sea surface temperatures in the Ni</a:t>
            </a:r>
            <a:r>
              <a:rPr lang="en-GB" sz="2400" dirty="0" err="1"/>
              <a:t>ñ</a:t>
            </a:r>
            <a:r>
              <a:rPr lang="en-US" sz="2400" dirty="0">
                <a:solidFill>
                  <a:srgbClr val="000099"/>
                </a:solidFill>
                <a:ea typeface="Nimbus Sans L"/>
                <a:cs typeface="Times New Roman" pitchFamily="18" charset="0"/>
              </a:rPr>
              <a:t>o3.4 region will remain ENSO-Neutral through June to September </a:t>
            </a:r>
            <a:r>
              <a:rPr lang="en-US" sz="2600" dirty="0">
                <a:solidFill>
                  <a:srgbClr val="000099"/>
                </a:solidFill>
                <a:ea typeface="Nimbus Sans L"/>
                <a:cs typeface="Times New Roman" pitchFamily="18" charset="0"/>
              </a:rPr>
              <a:t>although some models predicted to exceed the La Ni</a:t>
            </a:r>
            <a:r>
              <a:rPr lang="en-GB" sz="2800" dirty="0" err="1"/>
              <a:t>ñ</a:t>
            </a:r>
            <a:r>
              <a:rPr lang="en-US" sz="2600" dirty="0">
                <a:solidFill>
                  <a:srgbClr val="000099"/>
                </a:solidFill>
                <a:ea typeface="Nimbus Sans L"/>
                <a:cs typeface="Times New Roman" pitchFamily="18" charset="0"/>
              </a:rPr>
              <a:t>a threshold in September. La Ni</a:t>
            </a:r>
            <a:r>
              <a:rPr lang="en-GB" sz="2800" dirty="0" err="1"/>
              <a:t>ñ</a:t>
            </a:r>
            <a:r>
              <a:rPr lang="en-US" sz="2600" dirty="0">
                <a:solidFill>
                  <a:srgbClr val="000099"/>
                </a:solidFill>
                <a:ea typeface="Nimbus Sans L"/>
                <a:cs typeface="Times New Roman" pitchFamily="18" charset="0"/>
              </a:rPr>
              <a:t>a Conditions usually  associated with wetter than average conditions in northern GHA. </a:t>
            </a:r>
            <a:endParaRPr kumimoji="0" lang="en-US" sz="2600" i="0" u="none" strike="noStrike" cap="none" normalizeH="0" baseline="0" dirty="0">
              <a:ln>
                <a:noFill/>
              </a:ln>
              <a:solidFill>
                <a:srgbClr val="000099"/>
              </a:solidFill>
              <a:effectLst/>
              <a:cs typeface="Arial" pitchFamily="34" charset="0"/>
            </a:endParaRPr>
          </a:p>
        </p:txBody>
      </p:sp>
      <p:sp>
        <p:nvSpPr>
          <p:cNvPr id="8" name="Rectangle 7"/>
          <p:cNvSpPr/>
          <p:nvPr/>
        </p:nvSpPr>
        <p:spPr>
          <a:xfrm>
            <a:off x="1094619" y="1814985"/>
            <a:ext cx="2031325" cy="369332"/>
          </a:xfrm>
          <a:prstGeom prst="rect">
            <a:avLst/>
          </a:prstGeom>
        </p:spPr>
        <p:txBody>
          <a:bodyPr wrap="none">
            <a:spAutoFit/>
          </a:bodyPr>
          <a:lstStyle/>
          <a:p>
            <a:r>
              <a:rPr lang="en-GB" b="1" dirty="0">
                <a:solidFill>
                  <a:srgbClr val="FF0000"/>
                </a:solidFill>
              </a:rPr>
              <a:t>Courtesy of BoM</a:t>
            </a:r>
          </a:p>
        </p:txBody>
      </p:sp>
      <p:grpSp>
        <p:nvGrpSpPr>
          <p:cNvPr id="11" name="Group 10"/>
          <p:cNvGrpSpPr/>
          <p:nvPr/>
        </p:nvGrpSpPr>
        <p:grpSpPr>
          <a:xfrm>
            <a:off x="-105653" y="980286"/>
            <a:ext cx="8384974" cy="4836011"/>
            <a:chOff x="-255290" y="1338585"/>
            <a:chExt cx="8384974" cy="4836011"/>
          </a:xfrm>
        </p:grpSpPr>
        <p:grpSp>
          <p:nvGrpSpPr>
            <p:cNvPr id="12" name="Group 11"/>
            <p:cNvGrpSpPr/>
            <p:nvPr/>
          </p:nvGrpSpPr>
          <p:grpSpPr>
            <a:xfrm>
              <a:off x="977811" y="5147900"/>
              <a:ext cx="7151873" cy="1026696"/>
              <a:chOff x="965789" y="5147900"/>
              <a:chExt cx="7151873" cy="1026696"/>
            </a:xfrm>
          </p:grpSpPr>
          <p:sp>
            <p:nvSpPr>
              <p:cNvPr id="24" name="TextBox 23"/>
              <p:cNvSpPr txBox="1"/>
              <p:nvPr/>
            </p:nvSpPr>
            <p:spPr>
              <a:xfrm>
                <a:off x="965789" y="5805264"/>
                <a:ext cx="792088" cy="369332"/>
              </a:xfrm>
              <a:prstGeom prst="rect">
                <a:avLst/>
              </a:prstGeom>
              <a:noFill/>
            </p:spPr>
            <p:txBody>
              <a:bodyPr wrap="square" rtlCol="0">
                <a:spAutoFit/>
              </a:bodyPr>
              <a:lstStyle/>
              <a:p>
                <a:pPr algn="ctr"/>
                <a:r>
                  <a:rPr lang="en-US" dirty="0"/>
                  <a:t>DEC</a:t>
                </a:r>
              </a:p>
            </p:txBody>
          </p:sp>
          <p:sp>
            <p:nvSpPr>
              <p:cNvPr id="26" name="TextBox 25"/>
              <p:cNvSpPr txBox="1"/>
              <p:nvPr/>
            </p:nvSpPr>
            <p:spPr>
              <a:xfrm>
                <a:off x="4301238" y="5795972"/>
                <a:ext cx="633507" cy="369332"/>
              </a:xfrm>
              <a:prstGeom prst="rect">
                <a:avLst/>
              </a:prstGeom>
              <a:noFill/>
            </p:spPr>
            <p:txBody>
              <a:bodyPr wrap="none" rtlCol="0">
                <a:spAutoFit/>
              </a:bodyPr>
              <a:lstStyle/>
              <a:p>
                <a:r>
                  <a:rPr lang="en-US" dirty="0"/>
                  <a:t>JUN</a:t>
                </a:r>
              </a:p>
            </p:txBody>
          </p:sp>
          <p:sp>
            <p:nvSpPr>
              <p:cNvPr id="27" name="TextBox 26"/>
              <p:cNvSpPr txBox="1"/>
              <p:nvPr/>
            </p:nvSpPr>
            <p:spPr>
              <a:xfrm>
                <a:off x="5370275" y="5805264"/>
                <a:ext cx="684803" cy="369332"/>
              </a:xfrm>
              <a:prstGeom prst="rect">
                <a:avLst/>
              </a:prstGeom>
              <a:noFill/>
            </p:spPr>
            <p:txBody>
              <a:bodyPr wrap="none" rtlCol="0">
                <a:spAutoFit/>
              </a:bodyPr>
              <a:lstStyle/>
              <a:p>
                <a:r>
                  <a:rPr lang="en-US" dirty="0"/>
                  <a:t>AUG</a:t>
                </a:r>
              </a:p>
            </p:txBody>
          </p:sp>
          <p:sp>
            <p:nvSpPr>
              <p:cNvPr id="28" name="TextBox 27"/>
              <p:cNvSpPr txBox="1"/>
              <p:nvPr/>
            </p:nvSpPr>
            <p:spPr>
              <a:xfrm>
                <a:off x="6533486" y="5805264"/>
                <a:ext cx="671979" cy="369332"/>
              </a:xfrm>
              <a:prstGeom prst="rect">
                <a:avLst/>
              </a:prstGeom>
              <a:noFill/>
            </p:spPr>
            <p:txBody>
              <a:bodyPr wrap="none" rtlCol="0">
                <a:spAutoFit/>
              </a:bodyPr>
              <a:lstStyle/>
              <a:p>
                <a:r>
                  <a:rPr lang="en-US" dirty="0"/>
                  <a:t>OCT</a:t>
                </a:r>
              </a:p>
            </p:txBody>
          </p:sp>
          <p:sp>
            <p:nvSpPr>
              <p:cNvPr id="29" name="TextBox 28"/>
              <p:cNvSpPr txBox="1"/>
              <p:nvPr/>
            </p:nvSpPr>
            <p:spPr>
              <a:xfrm>
                <a:off x="7932931" y="5147900"/>
                <a:ext cx="184731" cy="646331"/>
              </a:xfrm>
              <a:prstGeom prst="rect">
                <a:avLst/>
              </a:prstGeom>
              <a:noFill/>
            </p:spPr>
            <p:txBody>
              <a:bodyPr wrap="none" rtlCol="0">
                <a:spAutoFit/>
              </a:bodyPr>
              <a:lstStyle/>
              <a:p>
                <a:endParaRPr lang="en-US" dirty="0"/>
              </a:p>
              <a:p>
                <a:endParaRPr lang="en-US" dirty="0"/>
              </a:p>
            </p:txBody>
          </p:sp>
        </p:grpSp>
        <p:grpSp>
          <p:nvGrpSpPr>
            <p:cNvPr id="13" name="Group 12"/>
            <p:cNvGrpSpPr/>
            <p:nvPr/>
          </p:nvGrpSpPr>
          <p:grpSpPr>
            <a:xfrm>
              <a:off x="-255290" y="1338585"/>
              <a:ext cx="1345388" cy="4608954"/>
              <a:chOff x="-267312" y="1338585"/>
              <a:chExt cx="1345388" cy="4608954"/>
            </a:xfrm>
          </p:grpSpPr>
          <p:sp>
            <p:nvSpPr>
              <p:cNvPr id="15" name="TextBox 14"/>
              <p:cNvSpPr txBox="1"/>
              <p:nvPr/>
            </p:nvSpPr>
            <p:spPr>
              <a:xfrm>
                <a:off x="196782" y="4354071"/>
                <a:ext cx="881294" cy="369332"/>
              </a:xfrm>
              <a:prstGeom prst="rect">
                <a:avLst/>
              </a:prstGeom>
              <a:noFill/>
            </p:spPr>
            <p:txBody>
              <a:bodyPr wrap="square" rtlCol="0">
                <a:spAutoFit/>
              </a:bodyPr>
              <a:lstStyle/>
              <a:p>
                <a:r>
                  <a:rPr lang="en-US" dirty="0"/>
                  <a:t>-0.8</a:t>
                </a:r>
              </a:p>
            </p:txBody>
          </p:sp>
          <p:sp>
            <p:nvSpPr>
              <p:cNvPr id="16" name="TextBox 15"/>
              <p:cNvSpPr txBox="1"/>
              <p:nvPr/>
            </p:nvSpPr>
            <p:spPr>
              <a:xfrm>
                <a:off x="265892" y="5443483"/>
                <a:ext cx="578962" cy="369332"/>
              </a:xfrm>
              <a:prstGeom prst="rect">
                <a:avLst/>
              </a:prstGeom>
              <a:noFill/>
            </p:spPr>
            <p:txBody>
              <a:bodyPr wrap="square" rtlCol="0">
                <a:spAutoFit/>
              </a:bodyPr>
              <a:lstStyle/>
              <a:p>
                <a:r>
                  <a:rPr lang="en-US" dirty="0"/>
                  <a:t>-2.4</a:t>
                </a:r>
              </a:p>
            </p:txBody>
          </p:sp>
          <p:sp>
            <p:nvSpPr>
              <p:cNvPr id="18" name="TextBox 17"/>
              <p:cNvSpPr txBox="1"/>
              <p:nvPr/>
            </p:nvSpPr>
            <p:spPr>
              <a:xfrm>
                <a:off x="183047" y="3320705"/>
                <a:ext cx="788810" cy="369332"/>
              </a:xfrm>
              <a:prstGeom prst="rect">
                <a:avLst/>
              </a:prstGeom>
              <a:noFill/>
            </p:spPr>
            <p:txBody>
              <a:bodyPr wrap="square" rtlCol="0">
                <a:spAutoFit/>
              </a:bodyPr>
              <a:lstStyle/>
              <a:p>
                <a:r>
                  <a:rPr lang="en-US" dirty="0"/>
                  <a:t>+0.8</a:t>
                </a:r>
              </a:p>
            </p:txBody>
          </p:sp>
          <p:sp>
            <p:nvSpPr>
              <p:cNvPr id="19" name="TextBox 18"/>
              <p:cNvSpPr txBox="1"/>
              <p:nvPr/>
            </p:nvSpPr>
            <p:spPr>
              <a:xfrm>
                <a:off x="101298" y="2203123"/>
                <a:ext cx="959580" cy="369332"/>
              </a:xfrm>
              <a:prstGeom prst="rect">
                <a:avLst/>
              </a:prstGeom>
              <a:noFill/>
            </p:spPr>
            <p:txBody>
              <a:bodyPr wrap="square" rtlCol="0">
                <a:spAutoFit/>
              </a:bodyPr>
              <a:lstStyle/>
              <a:p>
                <a:r>
                  <a:rPr lang="en-US" dirty="0"/>
                  <a:t> +2.4</a:t>
                </a:r>
              </a:p>
            </p:txBody>
          </p:sp>
          <p:sp>
            <p:nvSpPr>
              <p:cNvPr id="21" name="TextBox 20"/>
              <p:cNvSpPr txBox="1"/>
              <p:nvPr/>
            </p:nvSpPr>
            <p:spPr>
              <a:xfrm>
                <a:off x="-267312" y="1338585"/>
                <a:ext cx="523220" cy="4608954"/>
              </a:xfrm>
              <a:prstGeom prst="rect">
                <a:avLst/>
              </a:prstGeom>
              <a:noFill/>
            </p:spPr>
            <p:txBody>
              <a:bodyPr vert="vert270" wrap="none" rtlCol="0">
                <a:spAutoFit/>
              </a:bodyPr>
              <a:lstStyle/>
              <a:p>
                <a:r>
                  <a:rPr lang="en-US" sz="2200" dirty="0"/>
                  <a:t>NiNO3.4 Temperature Anomalies(C)</a:t>
                </a:r>
              </a:p>
            </p:txBody>
          </p:sp>
        </p:grpSp>
      </p:grpSp>
      <p:sp>
        <p:nvSpPr>
          <p:cNvPr id="30" name="Down Arrow 29"/>
          <p:cNvSpPr/>
          <p:nvPr/>
        </p:nvSpPr>
        <p:spPr>
          <a:xfrm>
            <a:off x="4727848" y="2420888"/>
            <a:ext cx="167096" cy="864096"/>
          </a:xfrm>
          <a:prstGeom prst="downArrow">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Down Arrow 30"/>
          <p:cNvSpPr/>
          <p:nvPr/>
        </p:nvSpPr>
        <p:spPr>
          <a:xfrm>
            <a:off x="6412504" y="2420888"/>
            <a:ext cx="167096" cy="864096"/>
          </a:xfrm>
          <a:prstGeom prst="downArrow">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EFB8ED26-C545-944D-82C5-617B9BF85B28}"/>
              </a:ext>
            </a:extLst>
          </p:cNvPr>
          <p:cNvSpPr txBox="1"/>
          <p:nvPr/>
        </p:nvSpPr>
        <p:spPr>
          <a:xfrm>
            <a:off x="3359696" y="5445224"/>
            <a:ext cx="659155" cy="369332"/>
          </a:xfrm>
          <a:prstGeom prst="rect">
            <a:avLst/>
          </a:prstGeom>
          <a:noFill/>
        </p:spPr>
        <p:txBody>
          <a:bodyPr wrap="none" rtlCol="0">
            <a:spAutoFit/>
          </a:bodyPr>
          <a:lstStyle/>
          <a:p>
            <a:r>
              <a:rPr lang="en-US" dirty="0"/>
              <a:t>APR</a:t>
            </a:r>
          </a:p>
        </p:txBody>
      </p:sp>
      <p:sp>
        <p:nvSpPr>
          <p:cNvPr id="33" name="TextBox 32">
            <a:extLst>
              <a:ext uri="{FF2B5EF4-FFF2-40B4-BE49-F238E27FC236}">
                <a16:creationId xmlns:a16="http://schemas.microsoft.com/office/drawing/2014/main" id="{2C1CC43A-A787-3D43-A530-236B9B5EDA8A}"/>
              </a:ext>
            </a:extLst>
          </p:cNvPr>
          <p:cNvSpPr txBox="1"/>
          <p:nvPr/>
        </p:nvSpPr>
        <p:spPr>
          <a:xfrm>
            <a:off x="2170535" y="5714092"/>
            <a:ext cx="1152128" cy="523220"/>
          </a:xfrm>
          <a:prstGeom prst="rect">
            <a:avLst/>
          </a:prstGeom>
          <a:noFill/>
        </p:spPr>
        <p:txBody>
          <a:bodyPr wrap="square" rtlCol="0">
            <a:spAutoFit/>
          </a:bodyPr>
          <a:lstStyle/>
          <a:p>
            <a:r>
              <a:rPr lang="en-US" sz="2800" b="1" dirty="0"/>
              <a:t>2020</a:t>
            </a:r>
          </a:p>
        </p:txBody>
      </p:sp>
      <p:sp>
        <p:nvSpPr>
          <p:cNvPr id="34" name="TextBox 33">
            <a:extLst>
              <a:ext uri="{FF2B5EF4-FFF2-40B4-BE49-F238E27FC236}">
                <a16:creationId xmlns:a16="http://schemas.microsoft.com/office/drawing/2014/main" id="{7131C964-55AF-0043-BF38-FAB9BD674AC5}"/>
              </a:ext>
            </a:extLst>
          </p:cNvPr>
          <p:cNvSpPr txBox="1"/>
          <p:nvPr/>
        </p:nvSpPr>
        <p:spPr>
          <a:xfrm>
            <a:off x="839416" y="5733256"/>
            <a:ext cx="1152128" cy="523220"/>
          </a:xfrm>
          <a:prstGeom prst="rect">
            <a:avLst/>
          </a:prstGeom>
          <a:noFill/>
        </p:spPr>
        <p:txBody>
          <a:bodyPr wrap="square" rtlCol="0">
            <a:spAutoFit/>
          </a:bodyPr>
          <a:lstStyle/>
          <a:p>
            <a:r>
              <a:rPr lang="en-US" sz="2800" b="1" dirty="0"/>
              <a:t>2019</a:t>
            </a:r>
          </a:p>
        </p:txBody>
      </p:sp>
      <p:sp>
        <p:nvSpPr>
          <p:cNvPr id="35" name="TextBox 34">
            <a:extLst>
              <a:ext uri="{FF2B5EF4-FFF2-40B4-BE49-F238E27FC236}">
                <a16:creationId xmlns:a16="http://schemas.microsoft.com/office/drawing/2014/main" id="{FC70EE3E-D5CB-CE4E-89B5-D526ABCF57D3}"/>
              </a:ext>
            </a:extLst>
          </p:cNvPr>
          <p:cNvSpPr txBox="1"/>
          <p:nvPr/>
        </p:nvSpPr>
        <p:spPr>
          <a:xfrm>
            <a:off x="407368" y="4509120"/>
            <a:ext cx="881294" cy="369332"/>
          </a:xfrm>
          <a:prstGeom prst="rect">
            <a:avLst/>
          </a:prstGeom>
          <a:noFill/>
        </p:spPr>
        <p:txBody>
          <a:bodyPr wrap="square" rtlCol="0">
            <a:spAutoFit/>
          </a:bodyPr>
          <a:lstStyle/>
          <a:p>
            <a:r>
              <a:rPr lang="en-US" dirty="0"/>
              <a:t>-1.6</a:t>
            </a:r>
          </a:p>
        </p:txBody>
      </p:sp>
      <p:sp>
        <p:nvSpPr>
          <p:cNvPr id="36" name="TextBox 35">
            <a:extLst>
              <a:ext uri="{FF2B5EF4-FFF2-40B4-BE49-F238E27FC236}">
                <a16:creationId xmlns:a16="http://schemas.microsoft.com/office/drawing/2014/main" id="{0C7C1A12-686F-2947-9ED3-F8FBD64D5F5D}"/>
              </a:ext>
            </a:extLst>
          </p:cNvPr>
          <p:cNvSpPr txBox="1"/>
          <p:nvPr/>
        </p:nvSpPr>
        <p:spPr>
          <a:xfrm>
            <a:off x="358441" y="2411596"/>
            <a:ext cx="881294" cy="369332"/>
          </a:xfrm>
          <a:prstGeom prst="rect">
            <a:avLst/>
          </a:prstGeom>
          <a:noFill/>
        </p:spPr>
        <p:txBody>
          <a:bodyPr wrap="square" rtlCol="0">
            <a:spAutoFit/>
          </a:bodyPr>
          <a:lstStyle/>
          <a:p>
            <a:r>
              <a:rPr lang="en-US" dirty="0"/>
              <a:t>+1.6</a:t>
            </a:r>
          </a:p>
        </p:txBody>
      </p:sp>
      <p:sp>
        <p:nvSpPr>
          <p:cNvPr id="37" name="TextBox 36">
            <a:extLst>
              <a:ext uri="{FF2B5EF4-FFF2-40B4-BE49-F238E27FC236}">
                <a16:creationId xmlns:a16="http://schemas.microsoft.com/office/drawing/2014/main" id="{22600466-A74D-A948-8702-16D156514E77}"/>
              </a:ext>
            </a:extLst>
          </p:cNvPr>
          <p:cNvSpPr txBox="1"/>
          <p:nvPr/>
        </p:nvSpPr>
        <p:spPr>
          <a:xfrm>
            <a:off x="2207568" y="5445224"/>
            <a:ext cx="792088" cy="369332"/>
          </a:xfrm>
          <a:prstGeom prst="rect">
            <a:avLst/>
          </a:prstGeom>
          <a:noFill/>
        </p:spPr>
        <p:txBody>
          <a:bodyPr wrap="square" rtlCol="0">
            <a:spAutoFit/>
          </a:bodyPr>
          <a:lstStyle/>
          <a:p>
            <a:pPr algn="ctr"/>
            <a:r>
              <a:rPr lang="en-US" dirty="0"/>
              <a:t>FEB</a:t>
            </a:r>
          </a:p>
        </p:txBody>
      </p:sp>
      <p:sp>
        <p:nvSpPr>
          <p:cNvPr id="38" name="Rectangle 37">
            <a:extLst>
              <a:ext uri="{FF2B5EF4-FFF2-40B4-BE49-F238E27FC236}">
                <a16:creationId xmlns:a16="http://schemas.microsoft.com/office/drawing/2014/main" id="{D0647E0A-A906-1A4F-922F-B1FA7937BEFC}"/>
              </a:ext>
            </a:extLst>
          </p:cNvPr>
          <p:cNvSpPr/>
          <p:nvPr/>
        </p:nvSpPr>
        <p:spPr>
          <a:xfrm>
            <a:off x="7606740" y="2075613"/>
            <a:ext cx="461665" cy="887422"/>
          </a:xfrm>
          <a:prstGeom prst="rect">
            <a:avLst/>
          </a:prstGeom>
        </p:spPr>
        <p:txBody>
          <a:bodyPr vert="vert270" wrap="none">
            <a:spAutoFit/>
          </a:bodyPr>
          <a:lstStyle/>
          <a:p>
            <a:r>
              <a:rPr lang="en-GB" b="1" dirty="0">
                <a:solidFill>
                  <a:srgbClr val="FF0000"/>
                </a:solidFill>
              </a:rPr>
              <a:t>El Nino</a:t>
            </a:r>
          </a:p>
        </p:txBody>
      </p:sp>
      <p:sp>
        <p:nvSpPr>
          <p:cNvPr id="39" name="Rectangle 38">
            <a:extLst>
              <a:ext uri="{FF2B5EF4-FFF2-40B4-BE49-F238E27FC236}">
                <a16:creationId xmlns:a16="http://schemas.microsoft.com/office/drawing/2014/main" id="{86DE4D85-1D5D-1142-BB45-6C456F12A47A}"/>
              </a:ext>
            </a:extLst>
          </p:cNvPr>
          <p:cNvSpPr/>
          <p:nvPr/>
        </p:nvSpPr>
        <p:spPr>
          <a:xfrm>
            <a:off x="7608168" y="4437112"/>
            <a:ext cx="461665" cy="900246"/>
          </a:xfrm>
          <a:prstGeom prst="rect">
            <a:avLst/>
          </a:prstGeom>
        </p:spPr>
        <p:txBody>
          <a:bodyPr vert="vert270" wrap="none">
            <a:spAutoFit/>
          </a:bodyPr>
          <a:lstStyle/>
          <a:p>
            <a:r>
              <a:rPr lang="en-GB" b="1" dirty="0">
                <a:solidFill>
                  <a:srgbClr val="434DFD"/>
                </a:solidFill>
              </a:rPr>
              <a:t>La Lina</a:t>
            </a:r>
          </a:p>
        </p:txBody>
      </p:sp>
      <p:sp>
        <p:nvSpPr>
          <p:cNvPr id="40" name="Rectangle 39">
            <a:extLst>
              <a:ext uri="{FF2B5EF4-FFF2-40B4-BE49-F238E27FC236}">
                <a16:creationId xmlns:a16="http://schemas.microsoft.com/office/drawing/2014/main" id="{ABF0FF4C-567D-F445-8A8C-9E2378159A49}"/>
              </a:ext>
            </a:extLst>
          </p:cNvPr>
          <p:cNvSpPr/>
          <p:nvPr/>
        </p:nvSpPr>
        <p:spPr>
          <a:xfrm>
            <a:off x="7608168" y="3212976"/>
            <a:ext cx="461665" cy="887422"/>
          </a:xfrm>
          <a:prstGeom prst="rect">
            <a:avLst/>
          </a:prstGeom>
        </p:spPr>
        <p:txBody>
          <a:bodyPr vert="vert270" wrap="none">
            <a:spAutoFit/>
          </a:bodyPr>
          <a:lstStyle/>
          <a:p>
            <a:r>
              <a:rPr lang="en-GB" b="1" dirty="0">
                <a:solidFill>
                  <a:srgbClr val="00B050"/>
                </a:solidFill>
              </a:rPr>
              <a:t>Neutral</a:t>
            </a:r>
          </a:p>
        </p:txBody>
      </p:sp>
    </p:spTree>
    <p:extLst>
      <p:ext uri="{BB962C8B-B14F-4D97-AF65-F5344CB8AC3E}">
        <p14:creationId xmlns:p14="http://schemas.microsoft.com/office/powerpoint/2010/main" val="3133544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9B0B8EB-AE78-C04B-BC50-1EE11B416F53}"/>
              </a:ext>
            </a:extLst>
          </p:cNvPr>
          <p:cNvSpPr txBox="1"/>
          <p:nvPr/>
        </p:nvSpPr>
        <p:spPr>
          <a:xfrm>
            <a:off x="7644352" y="4802858"/>
            <a:ext cx="184731" cy="646331"/>
          </a:xfrm>
          <a:prstGeom prst="rect">
            <a:avLst/>
          </a:prstGeom>
          <a:noFill/>
        </p:spPr>
        <p:txBody>
          <a:bodyPr wrap="none" rtlCol="0">
            <a:spAutoFit/>
          </a:bodyPr>
          <a:lstStyle/>
          <a:p>
            <a:endParaRPr lang="en-US" dirty="0"/>
          </a:p>
          <a:p>
            <a:endParaRPr lang="en-US" dirty="0"/>
          </a:p>
        </p:txBody>
      </p:sp>
      <p:sp>
        <p:nvSpPr>
          <p:cNvPr id="25" name="TextBox 24">
            <a:extLst>
              <a:ext uri="{FF2B5EF4-FFF2-40B4-BE49-F238E27FC236}">
                <a16:creationId xmlns:a16="http://schemas.microsoft.com/office/drawing/2014/main" id="{DFD18B8D-17F9-5E49-9589-4BFCBED8DA2C}"/>
              </a:ext>
            </a:extLst>
          </p:cNvPr>
          <p:cNvSpPr txBox="1"/>
          <p:nvPr/>
        </p:nvSpPr>
        <p:spPr>
          <a:xfrm>
            <a:off x="-24680" y="2120399"/>
            <a:ext cx="523220" cy="3036793"/>
          </a:xfrm>
          <a:prstGeom prst="rect">
            <a:avLst/>
          </a:prstGeom>
          <a:noFill/>
        </p:spPr>
        <p:txBody>
          <a:bodyPr vert="vert270" wrap="none" rtlCol="0">
            <a:spAutoFit/>
          </a:bodyPr>
          <a:lstStyle/>
          <a:p>
            <a:r>
              <a:rPr lang="en-US" sz="2200" dirty="0"/>
              <a:t>NiNO3.4 SST Index (C)</a:t>
            </a:r>
          </a:p>
        </p:txBody>
      </p:sp>
      <p:sp>
        <p:nvSpPr>
          <p:cNvPr id="2" name="Title 1"/>
          <p:cNvSpPr>
            <a:spLocks noGrp="1"/>
          </p:cNvSpPr>
          <p:nvPr>
            <p:ph type="title"/>
          </p:nvPr>
        </p:nvSpPr>
        <p:spPr>
          <a:xfrm>
            <a:off x="72008" y="44624"/>
            <a:ext cx="12000656" cy="491953"/>
          </a:xfrm>
        </p:spPr>
        <p:txBody>
          <a:bodyPr>
            <a:noAutofit/>
          </a:bodyPr>
          <a:lstStyle/>
          <a:p>
            <a:pPr algn="ctr"/>
            <a:r>
              <a:rPr lang="en-US" sz="4000" b="1" dirty="0"/>
              <a:t>SST-Based Analogue years for JJAS 2020</a:t>
            </a:r>
            <a:endParaRPr lang="en-GB" sz="4000" b="1" dirty="0"/>
          </a:p>
        </p:txBody>
      </p:sp>
      <p:sp>
        <p:nvSpPr>
          <p:cNvPr id="4" name="Date Placeholder 3"/>
          <p:cNvSpPr>
            <a:spLocks noGrp="1"/>
          </p:cNvSpPr>
          <p:nvPr>
            <p:ph type="dt" sz="half" idx="10"/>
          </p:nvPr>
        </p:nvSpPr>
        <p:spPr>
          <a:xfrm>
            <a:off x="348850" y="6503870"/>
            <a:ext cx="2844800" cy="182373"/>
          </a:xfrm>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11" name="Rectangle 10"/>
          <p:cNvSpPr/>
          <p:nvPr/>
        </p:nvSpPr>
        <p:spPr>
          <a:xfrm>
            <a:off x="7557905" y="707847"/>
            <a:ext cx="2875467" cy="523220"/>
          </a:xfrm>
          <a:prstGeom prst="rect">
            <a:avLst/>
          </a:prstGeom>
        </p:spPr>
        <p:txBody>
          <a:bodyPr wrap="none">
            <a:spAutoFit/>
          </a:bodyPr>
          <a:lstStyle/>
          <a:p>
            <a:r>
              <a:rPr lang="en-GB" sz="2800" b="1" dirty="0">
                <a:solidFill>
                  <a:srgbClr val="000099"/>
                </a:solidFill>
              </a:rPr>
              <a:t>Analogue Years</a:t>
            </a:r>
          </a:p>
        </p:txBody>
      </p:sp>
      <p:sp>
        <p:nvSpPr>
          <p:cNvPr id="22" name="TextBox 21">
            <a:extLst>
              <a:ext uri="{FF2B5EF4-FFF2-40B4-BE49-F238E27FC236}">
                <a16:creationId xmlns:a16="http://schemas.microsoft.com/office/drawing/2014/main" id="{EE275EDE-F222-1644-99AC-0DB0C1CB1197}"/>
              </a:ext>
            </a:extLst>
          </p:cNvPr>
          <p:cNvSpPr txBox="1"/>
          <p:nvPr/>
        </p:nvSpPr>
        <p:spPr>
          <a:xfrm>
            <a:off x="9823601" y="1228209"/>
            <a:ext cx="1219542" cy="646331"/>
          </a:xfrm>
          <a:prstGeom prst="rect">
            <a:avLst/>
          </a:prstGeom>
          <a:solidFill>
            <a:schemeClr val="bg1"/>
          </a:solidFill>
        </p:spPr>
        <p:txBody>
          <a:bodyPr wrap="square" rtlCol="0">
            <a:spAutoFit/>
          </a:bodyPr>
          <a:lstStyle/>
          <a:p>
            <a:r>
              <a:rPr lang="en-US" sz="3600" dirty="0"/>
              <a:t>2017</a:t>
            </a:r>
          </a:p>
        </p:txBody>
      </p:sp>
      <p:sp>
        <p:nvSpPr>
          <p:cNvPr id="10" name="TextBox 9">
            <a:extLst>
              <a:ext uri="{FF2B5EF4-FFF2-40B4-BE49-F238E27FC236}">
                <a16:creationId xmlns:a16="http://schemas.microsoft.com/office/drawing/2014/main" id="{2BC0BF94-5286-CC4E-9B72-613A3871019F}"/>
              </a:ext>
            </a:extLst>
          </p:cNvPr>
          <p:cNvSpPr txBox="1"/>
          <p:nvPr/>
        </p:nvSpPr>
        <p:spPr>
          <a:xfrm>
            <a:off x="10920536" y="4063546"/>
            <a:ext cx="1045880" cy="1021638"/>
          </a:xfrm>
          <a:prstGeom prst="rect">
            <a:avLst/>
          </a:prstGeom>
          <a:solidFill>
            <a:schemeClr val="bg1"/>
          </a:solidFill>
        </p:spPr>
        <p:txBody>
          <a:bodyPr wrap="square" rtlCol="0">
            <a:spAutoFit/>
          </a:bodyPr>
          <a:lstStyle/>
          <a:p>
            <a:endParaRPr lang="en-US" dirty="0"/>
          </a:p>
        </p:txBody>
      </p:sp>
      <p:sp>
        <p:nvSpPr>
          <p:cNvPr id="19" name="TextBox 18">
            <a:extLst>
              <a:ext uri="{FF2B5EF4-FFF2-40B4-BE49-F238E27FC236}">
                <a16:creationId xmlns:a16="http://schemas.microsoft.com/office/drawing/2014/main" id="{7D1603D9-2C26-E147-8F79-CF2C868294D0}"/>
              </a:ext>
            </a:extLst>
          </p:cNvPr>
          <p:cNvSpPr txBox="1"/>
          <p:nvPr/>
        </p:nvSpPr>
        <p:spPr>
          <a:xfrm>
            <a:off x="62474" y="803319"/>
            <a:ext cx="6318849" cy="1200329"/>
          </a:xfrm>
          <a:prstGeom prst="rect">
            <a:avLst/>
          </a:prstGeom>
          <a:noFill/>
        </p:spPr>
        <p:txBody>
          <a:bodyPr wrap="square" rtlCol="0">
            <a:spAutoFit/>
          </a:bodyPr>
          <a:lstStyle/>
          <a:p>
            <a:r>
              <a:rPr lang="en-US" sz="2400" dirty="0"/>
              <a:t>Both observed and </a:t>
            </a:r>
            <a:r>
              <a:rPr lang="en-US" sz="2400" dirty="0">
                <a:solidFill>
                  <a:srgbClr val="00B050"/>
                </a:solidFill>
              </a:rPr>
              <a:t>predicted</a:t>
            </a:r>
            <a:r>
              <a:rPr lang="en-US" sz="2400" dirty="0"/>
              <a:t> SST anomalies over the central Pacific Ocean were used to select the best analogue years</a:t>
            </a:r>
          </a:p>
        </p:txBody>
      </p:sp>
      <p:grpSp>
        <p:nvGrpSpPr>
          <p:cNvPr id="52" name="Group 51">
            <a:extLst>
              <a:ext uri="{FF2B5EF4-FFF2-40B4-BE49-F238E27FC236}">
                <a16:creationId xmlns:a16="http://schemas.microsoft.com/office/drawing/2014/main" id="{EA4CE181-9C67-8C4F-8551-D39EF955AA77}"/>
              </a:ext>
            </a:extLst>
          </p:cNvPr>
          <p:cNvGrpSpPr/>
          <p:nvPr/>
        </p:nvGrpSpPr>
        <p:grpSpPr>
          <a:xfrm>
            <a:off x="1100293" y="5363924"/>
            <a:ext cx="4563659" cy="378624"/>
            <a:chOff x="740253" y="5363924"/>
            <a:chExt cx="4563659" cy="378624"/>
          </a:xfrm>
        </p:grpSpPr>
        <p:sp>
          <p:nvSpPr>
            <p:cNvPr id="26" name="TextBox 25">
              <a:extLst>
                <a:ext uri="{FF2B5EF4-FFF2-40B4-BE49-F238E27FC236}">
                  <a16:creationId xmlns:a16="http://schemas.microsoft.com/office/drawing/2014/main" id="{1E3D3CF3-1CC4-924A-984B-DE110F7A12F5}"/>
                </a:ext>
              </a:extLst>
            </p:cNvPr>
            <p:cNvSpPr txBox="1"/>
            <p:nvPr/>
          </p:nvSpPr>
          <p:spPr>
            <a:xfrm>
              <a:off x="740253" y="5373216"/>
              <a:ext cx="792088" cy="369332"/>
            </a:xfrm>
            <a:prstGeom prst="rect">
              <a:avLst/>
            </a:prstGeom>
            <a:noFill/>
          </p:spPr>
          <p:txBody>
            <a:bodyPr wrap="square" rtlCol="0">
              <a:spAutoFit/>
            </a:bodyPr>
            <a:lstStyle/>
            <a:p>
              <a:pPr algn="ctr"/>
              <a:r>
                <a:rPr lang="en-US" dirty="0"/>
                <a:t>OND</a:t>
              </a:r>
            </a:p>
          </p:txBody>
        </p:sp>
        <p:sp>
          <p:nvSpPr>
            <p:cNvPr id="27" name="TextBox 26">
              <a:extLst>
                <a:ext uri="{FF2B5EF4-FFF2-40B4-BE49-F238E27FC236}">
                  <a16:creationId xmlns:a16="http://schemas.microsoft.com/office/drawing/2014/main" id="{5503B422-AF18-6D4B-8FB6-6599FC86DCA0}"/>
                </a:ext>
              </a:extLst>
            </p:cNvPr>
            <p:cNvSpPr txBox="1"/>
            <p:nvPr/>
          </p:nvSpPr>
          <p:spPr>
            <a:xfrm>
              <a:off x="2324429" y="5363924"/>
              <a:ext cx="671979" cy="369332"/>
            </a:xfrm>
            <a:prstGeom prst="rect">
              <a:avLst/>
            </a:prstGeom>
            <a:noFill/>
          </p:spPr>
          <p:txBody>
            <a:bodyPr wrap="none" rtlCol="0">
              <a:spAutoFit/>
            </a:bodyPr>
            <a:lstStyle/>
            <a:p>
              <a:r>
                <a:rPr lang="en-US" dirty="0"/>
                <a:t>FMA</a:t>
              </a:r>
            </a:p>
          </p:txBody>
        </p:sp>
        <p:sp>
          <p:nvSpPr>
            <p:cNvPr id="28" name="TextBox 27">
              <a:extLst>
                <a:ext uri="{FF2B5EF4-FFF2-40B4-BE49-F238E27FC236}">
                  <a16:creationId xmlns:a16="http://schemas.microsoft.com/office/drawing/2014/main" id="{A2CBD940-15EA-C248-8AAD-6BD2860A931E}"/>
                </a:ext>
              </a:extLst>
            </p:cNvPr>
            <p:cNvSpPr txBox="1"/>
            <p:nvPr/>
          </p:nvSpPr>
          <p:spPr>
            <a:xfrm>
              <a:off x="3116517" y="5373216"/>
              <a:ext cx="646331" cy="369332"/>
            </a:xfrm>
            <a:prstGeom prst="rect">
              <a:avLst/>
            </a:prstGeom>
            <a:noFill/>
          </p:spPr>
          <p:txBody>
            <a:bodyPr wrap="none" rtlCol="0">
              <a:spAutoFit/>
            </a:bodyPr>
            <a:lstStyle/>
            <a:p>
              <a:r>
                <a:rPr lang="en-US" dirty="0"/>
                <a:t>AMJ</a:t>
              </a:r>
            </a:p>
          </p:txBody>
        </p:sp>
        <p:sp>
          <p:nvSpPr>
            <p:cNvPr id="29" name="TextBox 28">
              <a:extLst>
                <a:ext uri="{FF2B5EF4-FFF2-40B4-BE49-F238E27FC236}">
                  <a16:creationId xmlns:a16="http://schemas.microsoft.com/office/drawing/2014/main" id="{669CC9EF-26FD-3449-BF98-AD0C55B415FF}"/>
                </a:ext>
              </a:extLst>
            </p:cNvPr>
            <p:cNvSpPr txBox="1"/>
            <p:nvPr/>
          </p:nvSpPr>
          <p:spPr>
            <a:xfrm>
              <a:off x="3908605" y="5373216"/>
              <a:ext cx="569387" cy="369332"/>
            </a:xfrm>
            <a:prstGeom prst="rect">
              <a:avLst/>
            </a:prstGeom>
            <a:noFill/>
          </p:spPr>
          <p:txBody>
            <a:bodyPr wrap="none" rtlCol="0">
              <a:spAutoFit/>
            </a:bodyPr>
            <a:lstStyle/>
            <a:p>
              <a:r>
                <a:rPr lang="en-US" dirty="0"/>
                <a:t>JJA</a:t>
              </a:r>
            </a:p>
          </p:txBody>
        </p:sp>
        <p:sp>
          <p:nvSpPr>
            <p:cNvPr id="31" name="TextBox 30">
              <a:extLst>
                <a:ext uri="{FF2B5EF4-FFF2-40B4-BE49-F238E27FC236}">
                  <a16:creationId xmlns:a16="http://schemas.microsoft.com/office/drawing/2014/main" id="{CA847FCB-3F2C-1F4C-93BC-038C1B596B17}"/>
                </a:ext>
              </a:extLst>
            </p:cNvPr>
            <p:cNvSpPr txBox="1"/>
            <p:nvPr/>
          </p:nvSpPr>
          <p:spPr>
            <a:xfrm>
              <a:off x="1532341" y="5373216"/>
              <a:ext cx="792088" cy="369332"/>
            </a:xfrm>
            <a:prstGeom prst="rect">
              <a:avLst/>
            </a:prstGeom>
            <a:noFill/>
          </p:spPr>
          <p:txBody>
            <a:bodyPr wrap="square" rtlCol="0">
              <a:spAutoFit/>
            </a:bodyPr>
            <a:lstStyle/>
            <a:p>
              <a:pPr algn="ctr"/>
              <a:r>
                <a:rPr lang="en-US" dirty="0"/>
                <a:t>DJF</a:t>
              </a:r>
            </a:p>
          </p:txBody>
        </p:sp>
        <p:sp>
          <p:nvSpPr>
            <p:cNvPr id="32" name="TextBox 31">
              <a:extLst>
                <a:ext uri="{FF2B5EF4-FFF2-40B4-BE49-F238E27FC236}">
                  <a16:creationId xmlns:a16="http://schemas.microsoft.com/office/drawing/2014/main" id="{AE6CCD5B-F22B-BB4F-B7FC-8E70219AC52D}"/>
                </a:ext>
              </a:extLst>
            </p:cNvPr>
            <p:cNvSpPr txBox="1"/>
            <p:nvPr/>
          </p:nvSpPr>
          <p:spPr>
            <a:xfrm>
              <a:off x="4696053" y="5363924"/>
              <a:ext cx="607859" cy="369332"/>
            </a:xfrm>
            <a:prstGeom prst="rect">
              <a:avLst/>
            </a:prstGeom>
            <a:noFill/>
          </p:spPr>
          <p:txBody>
            <a:bodyPr wrap="none" rtlCol="0">
              <a:spAutoFit/>
            </a:bodyPr>
            <a:lstStyle/>
            <a:p>
              <a:r>
                <a:rPr lang="en-US" dirty="0"/>
                <a:t>JAS</a:t>
              </a:r>
            </a:p>
          </p:txBody>
        </p:sp>
      </p:grpSp>
      <p:sp>
        <p:nvSpPr>
          <p:cNvPr id="42" name="TextBox 41">
            <a:extLst>
              <a:ext uri="{FF2B5EF4-FFF2-40B4-BE49-F238E27FC236}">
                <a16:creationId xmlns:a16="http://schemas.microsoft.com/office/drawing/2014/main" id="{3DE57E02-8014-B146-9240-A303C759E9F2}"/>
              </a:ext>
            </a:extLst>
          </p:cNvPr>
          <p:cNvSpPr txBox="1"/>
          <p:nvPr/>
        </p:nvSpPr>
        <p:spPr>
          <a:xfrm>
            <a:off x="6660692" y="1182469"/>
            <a:ext cx="1219542" cy="646331"/>
          </a:xfrm>
          <a:prstGeom prst="rect">
            <a:avLst/>
          </a:prstGeom>
          <a:solidFill>
            <a:schemeClr val="bg1"/>
          </a:solidFill>
        </p:spPr>
        <p:txBody>
          <a:bodyPr wrap="square" rtlCol="0">
            <a:spAutoFit/>
          </a:bodyPr>
          <a:lstStyle/>
          <a:p>
            <a:r>
              <a:rPr lang="en-US" sz="3600" dirty="0"/>
              <a:t>2007</a:t>
            </a:r>
          </a:p>
        </p:txBody>
      </p:sp>
      <p:grpSp>
        <p:nvGrpSpPr>
          <p:cNvPr id="53" name="Group 52">
            <a:extLst>
              <a:ext uri="{FF2B5EF4-FFF2-40B4-BE49-F238E27FC236}">
                <a16:creationId xmlns:a16="http://schemas.microsoft.com/office/drawing/2014/main" id="{A6165A10-AD63-7242-80DD-EE9AD391D1B0}"/>
              </a:ext>
            </a:extLst>
          </p:cNvPr>
          <p:cNvGrpSpPr/>
          <p:nvPr/>
        </p:nvGrpSpPr>
        <p:grpSpPr>
          <a:xfrm>
            <a:off x="839416" y="2073020"/>
            <a:ext cx="4721086" cy="3372204"/>
            <a:chOff x="479376" y="2073020"/>
            <a:chExt cx="4721086" cy="3372204"/>
          </a:xfrm>
        </p:grpSpPr>
        <p:pic>
          <p:nvPicPr>
            <p:cNvPr id="13" name="Picture 12">
              <a:extLst>
                <a:ext uri="{FF2B5EF4-FFF2-40B4-BE49-F238E27FC236}">
                  <a16:creationId xmlns:a16="http://schemas.microsoft.com/office/drawing/2014/main" id="{6E80E1A6-2D5B-D34F-A3BC-A350BE40A7AF}"/>
                </a:ext>
              </a:extLst>
            </p:cNvPr>
            <p:cNvPicPr>
              <a:picLocks noChangeAspect="1"/>
            </p:cNvPicPr>
            <p:nvPr/>
          </p:nvPicPr>
          <p:blipFill rotWithShape="1">
            <a:blip r:embed="rId2"/>
            <a:srcRect l="9686" t="11998" r="5573" b="13000"/>
            <a:stretch/>
          </p:blipFill>
          <p:spPr>
            <a:xfrm>
              <a:off x="479376" y="2073020"/>
              <a:ext cx="4721086" cy="3372204"/>
            </a:xfrm>
            <a:prstGeom prst="rect">
              <a:avLst/>
            </a:prstGeom>
          </p:spPr>
        </p:pic>
        <p:sp>
          <p:nvSpPr>
            <p:cNvPr id="35" name="TextBox 34">
              <a:extLst>
                <a:ext uri="{FF2B5EF4-FFF2-40B4-BE49-F238E27FC236}">
                  <a16:creationId xmlns:a16="http://schemas.microsoft.com/office/drawing/2014/main" id="{F7E7B93A-B67F-5949-9DE6-9EC3C172B369}"/>
                </a:ext>
              </a:extLst>
            </p:cNvPr>
            <p:cNvSpPr txBox="1"/>
            <p:nvPr/>
          </p:nvSpPr>
          <p:spPr>
            <a:xfrm>
              <a:off x="2023521" y="2119035"/>
              <a:ext cx="914529" cy="461665"/>
            </a:xfrm>
            <a:prstGeom prst="rect">
              <a:avLst/>
            </a:prstGeom>
            <a:solidFill>
              <a:schemeClr val="bg1"/>
            </a:solidFill>
          </p:spPr>
          <p:txBody>
            <a:bodyPr wrap="square" rtlCol="0">
              <a:spAutoFit/>
            </a:bodyPr>
            <a:lstStyle/>
            <a:p>
              <a:r>
                <a:rPr lang="en-US" sz="2400" dirty="0">
                  <a:solidFill>
                    <a:srgbClr val="FF0000"/>
                  </a:solidFill>
                </a:rPr>
                <a:t>2007</a:t>
              </a:r>
            </a:p>
          </p:txBody>
        </p:sp>
        <p:sp>
          <p:nvSpPr>
            <p:cNvPr id="36" name="TextBox 35">
              <a:extLst>
                <a:ext uri="{FF2B5EF4-FFF2-40B4-BE49-F238E27FC236}">
                  <a16:creationId xmlns:a16="http://schemas.microsoft.com/office/drawing/2014/main" id="{AD7AA171-5998-F847-87EC-C3EC72F20A4C}"/>
                </a:ext>
              </a:extLst>
            </p:cNvPr>
            <p:cNvSpPr txBox="1"/>
            <p:nvPr/>
          </p:nvSpPr>
          <p:spPr>
            <a:xfrm>
              <a:off x="1030203" y="3967856"/>
              <a:ext cx="978672" cy="461665"/>
            </a:xfrm>
            <a:prstGeom prst="rect">
              <a:avLst/>
            </a:prstGeom>
            <a:solidFill>
              <a:schemeClr val="bg1"/>
            </a:solidFill>
          </p:spPr>
          <p:txBody>
            <a:bodyPr wrap="square" rtlCol="0">
              <a:spAutoFit/>
            </a:bodyPr>
            <a:lstStyle/>
            <a:p>
              <a:r>
                <a:rPr lang="en-US" sz="2400" dirty="0">
                  <a:solidFill>
                    <a:srgbClr val="434DFD"/>
                  </a:solidFill>
                </a:rPr>
                <a:t>2017</a:t>
              </a:r>
            </a:p>
          </p:txBody>
        </p:sp>
        <p:sp>
          <p:nvSpPr>
            <p:cNvPr id="40" name="TextBox 39">
              <a:extLst>
                <a:ext uri="{FF2B5EF4-FFF2-40B4-BE49-F238E27FC236}">
                  <a16:creationId xmlns:a16="http://schemas.microsoft.com/office/drawing/2014/main" id="{B5CC8927-7A05-B74C-AAFE-00937F99D97A}"/>
                </a:ext>
              </a:extLst>
            </p:cNvPr>
            <p:cNvSpPr txBox="1"/>
            <p:nvPr/>
          </p:nvSpPr>
          <p:spPr>
            <a:xfrm>
              <a:off x="3517762" y="2513998"/>
              <a:ext cx="1571737" cy="461665"/>
            </a:xfrm>
            <a:prstGeom prst="rect">
              <a:avLst/>
            </a:prstGeom>
            <a:solidFill>
              <a:schemeClr val="bg1"/>
            </a:solidFill>
          </p:spPr>
          <p:txBody>
            <a:bodyPr wrap="square" rtlCol="0">
              <a:spAutoFit/>
            </a:bodyPr>
            <a:lstStyle/>
            <a:p>
              <a:r>
                <a:rPr lang="en-US" sz="2400" dirty="0">
                  <a:solidFill>
                    <a:srgbClr val="00B050"/>
                  </a:solidFill>
                </a:rPr>
                <a:t>Predicted</a:t>
              </a:r>
            </a:p>
          </p:txBody>
        </p:sp>
        <p:sp>
          <p:nvSpPr>
            <p:cNvPr id="34" name="Down Arrow 33">
              <a:extLst>
                <a:ext uri="{FF2B5EF4-FFF2-40B4-BE49-F238E27FC236}">
                  <a16:creationId xmlns:a16="http://schemas.microsoft.com/office/drawing/2014/main" id="{FD27C9D2-8272-E845-BBD7-BA5911B4ECD8}"/>
                </a:ext>
              </a:extLst>
            </p:cNvPr>
            <p:cNvSpPr/>
            <p:nvPr/>
          </p:nvSpPr>
          <p:spPr>
            <a:xfrm>
              <a:off x="4952904" y="2636912"/>
              <a:ext cx="72008" cy="864096"/>
            </a:xfrm>
            <a:prstGeom prst="downArrow">
              <a:avLst/>
            </a:prstGeom>
            <a:solidFill>
              <a:srgbClr val="00B05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B050"/>
                </a:solidFill>
              </a:endParaRPr>
            </a:p>
          </p:txBody>
        </p:sp>
        <p:sp>
          <p:nvSpPr>
            <p:cNvPr id="39" name="Down Arrow 38">
              <a:extLst>
                <a:ext uri="{FF2B5EF4-FFF2-40B4-BE49-F238E27FC236}">
                  <a16:creationId xmlns:a16="http://schemas.microsoft.com/office/drawing/2014/main" id="{3CF93145-FE2C-2149-82A9-19E1DF5108B0}"/>
                </a:ext>
              </a:extLst>
            </p:cNvPr>
            <p:cNvSpPr/>
            <p:nvPr/>
          </p:nvSpPr>
          <p:spPr>
            <a:xfrm>
              <a:off x="3512744" y="2636912"/>
              <a:ext cx="72008" cy="864096"/>
            </a:xfrm>
            <a:prstGeom prst="downArrow">
              <a:avLst/>
            </a:prstGeom>
            <a:solidFill>
              <a:srgbClr val="00B05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B050"/>
                </a:solidFill>
              </a:endParaRPr>
            </a:p>
          </p:txBody>
        </p:sp>
        <p:sp>
          <p:nvSpPr>
            <p:cNvPr id="41" name="TextBox 40">
              <a:extLst>
                <a:ext uri="{FF2B5EF4-FFF2-40B4-BE49-F238E27FC236}">
                  <a16:creationId xmlns:a16="http://schemas.microsoft.com/office/drawing/2014/main" id="{E89CDC5C-AF21-2449-9284-A5C102AA8759}"/>
                </a:ext>
              </a:extLst>
            </p:cNvPr>
            <p:cNvSpPr txBox="1"/>
            <p:nvPr/>
          </p:nvSpPr>
          <p:spPr>
            <a:xfrm>
              <a:off x="1188594" y="2965596"/>
              <a:ext cx="914529" cy="461665"/>
            </a:xfrm>
            <a:prstGeom prst="rect">
              <a:avLst/>
            </a:prstGeom>
            <a:solidFill>
              <a:schemeClr val="bg1"/>
            </a:solidFill>
          </p:spPr>
          <p:txBody>
            <a:bodyPr wrap="square" rtlCol="0">
              <a:spAutoFit/>
            </a:bodyPr>
            <a:lstStyle/>
            <a:p>
              <a:r>
                <a:rPr lang="en-US" sz="2400" dirty="0"/>
                <a:t>2020</a:t>
              </a:r>
            </a:p>
          </p:txBody>
        </p:sp>
        <p:sp>
          <p:nvSpPr>
            <p:cNvPr id="43" name="TextBox 42">
              <a:extLst>
                <a:ext uri="{FF2B5EF4-FFF2-40B4-BE49-F238E27FC236}">
                  <a16:creationId xmlns:a16="http://schemas.microsoft.com/office/drawing/2014/main" id="{9D2449AF-0A00-4940-9969-9039E320A54E}"/>
                </a:ext>
              </a:extLst>
            </p:cNvPr>
            <p:cNvSpPr txBox="1"/>
            <p:nvPr/>
          </p:nvSpPr>
          <p:spPr>
            <a:xfrm>
              <a:off x="3347923" y="4379991"/>
              <a:ext cx="914529" cy="461665"/>
            </a:xfrm>
            <a:prstGeom prst="rect">
              <a:avLst/>
            </a:prstGeom>
            <a:solidFill>
              <a:schemeClr val="bg1"/>
            </a:solidFill>
          </p:spPr>
          <p:txBody>
            <a:bodyPr wrap="square" rtlCol="0">
              <a:spAutoFit/>
            </a:bodyPr>
            <a:lstStyle/>
            <a:p>
              <a:r>
                <a:rPr lang="en-US" sz="2400" dirty="0">
                  <a:solidFill>
                    <a:srgbClr val="FF0000"/>
                  </a:solidFill>
                </a:rPr>
                <a:t>1996</a:t>
              </a:r>
            </a:p>
          </p:txBody>
        </p:sp>
      </p:grpSp>
      <p:pic>
        <p:nvPicPr>
          <p:cNvPr id="47" name="Picture 46">
            <a:extLst>
              <a:ext uri="{FF2B5EF4-FFF2-40B4-BE49-F238E27FC236}">
                <a16:creationId xmlns:a16="http://schemas.microsoft.com/office/drawing/2014/main" id="{3FF155FD-9A7C-9F48-B13F-9B0B74CB6708}"/>
              </a:ext>
            </a:extLst>
          </p:cNvPr>
          <p:cNvPicPr>
            <a:picLocks noChangeAspect="1"/>
          </p:cNvPicPr>
          <p:nvPr/>
        </p:nvPicPr>
        <p:blipFill rotWithShape="1">
          <a:blip r:embed="rId3"/>
          <a:srcRect l="4993" t="4667" r="5160" b="4667"/>
          <a:stretch/>
        </p:blipFill>
        <p:spPr>
          <a:xfrm>
            <a:off x="5879976" y="1828800"/>
            <a:ext cx="2889955" cy="3639184"/>
          </a:xfrm>
          <a:prstGeom prst="rect">
            <a:avLst/>
          </a:prstGeom>
        </p:spPr>
      </p:pic>
      <p:pic>
        <p:nvPicPr>
          <p:cNvPr id="49" name="Picture 48">
            <a:extLst>
              <a:ext uri="{FF2B5EF4-FFF2-40B4-BE49-F238E27FC236}">
                <a16:creationId xmlns:a16="http://schemas.microsoft.com/office/drawing/2014/main" id="{152F4A6B-EE73-0445-A4C6-1116703848FA}"/>
              </a:ext>
            </a:extLst>
          </p:cNvPr>
          <p:cNvPicPr>
            <a:picLocks noChangeAspect="1"/>
          </p:cNvPicPr>
          <p:nvPr/>
        </p:nvPicPr>
        <p:blipFill rotWithShape="1">
          <a:blip r:embed="rId4"/>
          <a:srcRect l="4993" t="4667" r="5160" b="4667"/>
          <a:stretch/>
        </p:blipFill>
        <p:spPr>
          <a:xfrm>
            <a:off x="8904312" y="1828800"/>
            <a:ext cx="2879347" cy="3625844"/>
          </a:xfrm>
          <a:prstGeom prst="rect">
            <a:avLst/>
          </a:prstGeom>
        </p:spPr>
      </p:pic>
      <p:grpSp>
        <p:nvGrpSpPr>
          <p:cNvPr id="54" name="Group 53">
            <a:extLst>
              <a:ext uri="{FF2B5EF4-FFF2-40B4-BE49-F238E27FC236}">
                <a16:creationId xmlns:a16="http://schemas.microsoft.com/office/drawing/2014/main" id="{9B4CE5C5-5A8E-1748-ADE8-6768AB1A852B}"/>
              </a:ext>
            </a:extLst>
          </p:cNvPr>
          <p:cNvGrpSpPr/>
          <p:nvPr/>
        </p:nvGrpSpPr>
        <p:grpSpPr>
          <a:xfrm>
            <a:off x="338638" y="2699628"/>
            <a:ext cx="932826" cy="2034808"/>
            <a:chOff x="-21402" y="2699628"/>
            <a:chExt cx="932826" cy="2034808"/>
          </a:xfrm>
        </p:grpSpPr>
        <p:sp>
          <p:nvSpPr>
            <p:cNvPr id="18" name="TextBox 17">
              <a:extLst>
                <a:ext uri="{FF2B5EF4-FFF2-40B4-BE49-F238E27FC236}">
                  <a16:creationId xmlns:a16="http://schemas.microsoft.com/office/drawing/2014/main" id="{1C554FE1-382B-7441-8338-C8A1736A5EE8}"/>
                </a:ext>
              </a:extLst>
            </p:cNvPr>
            <p:cNvSpPr txBox="1"/>
            <p:nvPr/>
          </p:nvSpPr>
          <p:spPr>
            <a:xfrm>
              <a:off x="30130" y="4365104"/>
              <a:ext cx="881294" cy="369332"/>
            </a:xfrm>
            <a:prstGeom prst="rect">
              <a:avLst/>
            </a:prstGeom>
            <a:noFill/>
          </p:spPr>
          <p:txBody>
            <a:bodyPr wrap="square" rtlCol="0">
              <a:spAutoFit/>
            </a:bodyPr>
            <a:lstStyle/>
            <a:p>
              <a:r>
                <a:rPr lang="en-US" dirty="0"/>
                <a:t>-0.5</a:t>
              </a:r>
            </a:p>
          </p:txBody>
        </p:sp>
        <p:sp>
          <p:nvSpPr>
            <p:cNvPr id="21" name="TextBox 20">
              <a:extLst>
                <a:ext uri="{FF2B5EF4-FFF2-40B4-BE49-F238E27FC236}">
                  <a16:creationId xmlns:a16="http://schemas.microsoft.com/office/drawing/2014/main" id="{C594BE95-1817-394B-B0A7-1673D3295810}"/>
                </a:ext>
              </a:extLst>
            </p:cNvPr>
            <p:cNvSpPr txBox="1"/>
            <p:nvPr/>
          </p:nvSpPr>
          <p:spPr>
            <a:xfrm>
              <a:off x="-21402" y="2699628"/>
              <a:ext cx="788810" cy="369332"/>
            </a:xfrm>
            <a:prstGeom prst="rect">
              <a:avLst/>
            </a:prstGeom>
            <a:noFill/>
          </p:spPr>
          <p:txBody>
            <a:bodyPr wrap="square" rtlCol="0">
              <a:spAutoFit/>
            </a:bodyPr>
            <a:lstStyle/>
            <a:p>
              <a:r>
                <a:rPr lang="en-US" dirty="0"/>
                <a:t>+0.5</a:t>
              </a:r>
            </a:p>
          </p:txBody>
        </p:sp>
      </p:grpSp>
    </p:spTree>
    <p:extLst>
      <p:ext uri="{BB962C8B-B14F-4D97-AF65-F5344CB8AC3E}">
        <p14:creationId xmlns:p14="http://schemas.microsoft.com/office/powerpoint/2010/main" val="758162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BCF0DB53-FF0F-0E4F-8C9E-D801E817D591}"/>
              </a:ext>
            </a:extLst>
          </p:cNvPr>
          <p:cNvPicPr>
            <a:picLocks noChangeAspect="1"/>
          </p:cNvPicPr>
          <p:nvPr/>
        </p:nvPicPr>
        <p:blipFill rotWithShape="1">
          <a:blip r:embed="rId2"/>
          <a:srcRect l="11329" t="7030" r="21171" b="8594"/>
          <a:stretch/>
        </p:blipFill>
        <p:spPr>
          <a:xfrm>
            <a:off x="7758101" y="1232281"/>
            <a:ext cx="4389120" cy="5486400"/>
          </a:xfrm>
          <a:prstGeom prst="rect">
            <a:avLst/>
          </a:prstGeom>
        </p:spPr>
      </p:pic>
      <p:pic>
        <p:nvPicPr>
          <p:cNvPr id="15" name="Picture 14">
            <a:extLst>
              <a:ext uri="{FF2B5EF4-FFF2-40B4-BE49-F238E27FC236}">
                <a16:creationId xmlns:a16="http://schemas.microsoft.com/office/drawing/2014/main" id="{7E9D540D-BE74-7C41-B62C-91BB9EF74347}"/>
              </a:ext>
            </a:extLst>
          </p:cNvPr>
          <p:cNvPicPr>
            <a:picLocks noChangeAspect="1"/>
          </p:cNvPicPr>
          <p:nvPr/>
        </p:nvPicPr>
        <p:blipFill rotWithShape="1">
          <a:blip r:embed="rId3"/>
          <a:srcRect l="4109" t="6884" r="21737" b="8214"/>
          <a:stretch/>
        </p:blipFill>
        <p:spPr>
          <a:xfrm>
            <a:off x="147359" y="2492743"/>
            <a:ext cx="3154680" cy="3611732"/>
          </a:xfrm>
          <a:prstGeom prst="rect">
            <a:avLst/>
          </a:prstGeom>
        </p:spPr>
      </p:pic>
      <p:pic>
        <p:nvPicPr>
          <p:cNvPr id="24" name="Picture 23">
            <a:extLst>
              <a:ext uri="{FF2B5EF4-FFF2-40B4-BE49-F238E27FC236}">
                <a16:creationId xmlns:a16="http://schemas.microsoft.com/office/drawing/2014/main" id="{5ED55A77-3E1E-3D4C-BA3B-A110A0B95A23}"/>
              </a:ext>
            </a:extLst>
          </p:cNvPr>
          <p:cNvPicPr>
            <a:picLocks noChangeAspect="1"/>
          </p:cNvPicPr>
          <p:nvPr/>
        </p:nvPicPr>
        <p:blipFill rotWithShape="1">
          <a:blip r:embed="rId4"/>
          <a:srcRect l="10292" t="8024" r="21676" b="9075"/>
          <a:stretch/>
        </p:blipFill>
        <p:spPr>
          <a:xfrm>
            <a:off x="3997564" y="2517181"/>
            <a:ext cx="2910618" cy="3546852"/>
          </a:xfrm>
          <a:prstGeom prst="rect">
            <a:avLst/>
          </a:prstGeom>
        </p:spPr>
      </p:pic>
      <p:sp>
        <p:nvSpPr>
          <p:cNvPr id="4" name="Date Placeholder 3">
            <a:extLst>
              <a:ext uri="{FF2B5EF4-FFF2-40B4-BE49-F238E27FC236}">
                <a16:creationId xmlns:a16="http://schemas.microsoft.com/office/drawing/2014/main" id="{2862C364-D06A-3143-A9C7-503723CABB33}"/>
              </a:ext>
            </a:extLst>
          </p:cNvPr>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a:extLst>
              <a:ext uri="{FF2B5EF4-FFF2-40B4-BE49-F238E27FC236}">
                <a16:creationId xmlns:a16="http://schemas.microsoft.com/office/drawing/2014/main" id="{DEB0071A-87AF-4847-8A69-6CABD3A20A1D}"/>
              </a:ext>
            </a:extLst>
          </p:cNvPr>
          <p:cNvSpPr>
            <a:spLocks noGrp="1"/>
          </p:cNvSpPr>
          <p:nvPr>
            <p:ph type="ftr" sz="quarter" idx="11"/>
          </p:nvPr>
        </p:nvSpPr>
        <p:spPr/>
        <p:txBody>
          <a:bodyPr/>
          <a:lstStyle/>
          <a:p>
            <a:r>
              <a:rPr lang="en-US"/>
              <a:t>INTERGOVERNMENTAL AUTHORITY ON DEVELOPMENT</a:t>
            </a:r>
          </a:p>
        </p:txBody>
      </p:sp>
      <p:sp>
        <p:nvSpPr>
          <p:cNvPr id="6" name="Slide Number Placeholder 5">
            <a:extLst>
              <a:ext uri="{FF2B5EF4-FFF2-40B4-BE49-F238E27FC236}">
                <a16:creationId xmlns:a16="http://schemas.microsoft.com/office/drawing/2014/main" id="{D1E637B5-CB01-7542-8B12-759E7E5AA921}"/>
              </a:ext>
            </a:extLst>
          </p:cNvPr>
          <p:cNvSpPr>
            <a:spLocks noGrp="1"/>
          </p:cNvSpPr>
          <p:nvPr>
            <p:ph type="sldNum" sz="quarter" idx="12"/>
          </p:nvPr>
        </p:nvSpPr>
        <p:spPr/>
        <p:txBody>
          <a:bodyPr/>
          <a:lstStyle/>
          <a:p>
            <a:fld id="{B1DB7362-2002-504E-9846-FFD55AE08938}" type="slidenum">
              <a:rPr lang="en-US" smtClean="0"/>
              <a:pPr/>
              <a:t>5</a:t>
            </a:fld>
            <a:endParaRPr lang="en-US"/>
          </a:p>
        </p:txBody>
      </p:sp>
      <p:sp>
        <p:nvSpPr>
          <p:cNvPr id="11" name="TextBox 10">
            <a:extLst>
              <a:ext uri="{FF2B5EF4-FFF2-40B4-BE49-F238E27FC236}">
                <a16:creationId xmlns:a16="http://schemas.microsoft.com/office/drawing/2014/main" id="{B875D743-546F-5E4C-98AC-98F3857C2ED8}"/>
              </a:ext>
            </a:extLst>
          </p:cNvPr>
          <p:cNvSpPr txBox="1"/>
          <p:nvPr/>
        </p:nvSpPr>
        <p:spPr>
          <a:xfrm>
            <a:off x="2419504" y="2636912"/>
            <a:ext cx="851515" cy="492443"/>
          </a:xfrm>
          <a:prstGeom prst="rect">
            <a:avLst/>
          </a:prstGeom>
          <a:noFill/>
        </p:spPr>
        <p:txBody>
          <a:bodyPr wrap="none" rtlCol="0">
            <a:spAutoFit/>
          </a:bodyPr>
          <a:lstStyle/>
          <a:p>
            <a:r>
              <a:rPr lang="en-US" sz="2600" dirty="0"/>
              <a:t>CPT</a:t>
            </a:r>
          </a:p>
        </p:txBody>
      </p:sp>
      <p:sp>
        <p:nvSpPr>
          <p:cNvPr id="14" name="TextBox 13">
            <a:extLst>
              <a:ext uri="{FF2B5EF4-FFF2-40B4-BE49-F238E27FC236}">
                <a16:creationId xmlns:a16="http://schemas.microsoft.com/office/drawing/2014/main" id="{D2DF2FFE-4944-284E-AB99-64433B68FEC2}"/>
              </a:ext>
            </a:extLst>
          </p:cNvPr>
          <p:cNvSpPr txBox="1"/>
          <p:nvPr/>
        </p:nvSpPr>
        <p:spPr>
          <a:xfrm>
            <a:off x="5087888" y="2492896"/>
            <a:ext cx="1872629" cy="492443"/>
          </a:xfrm>
          <a:prstGeom prst="rect">
            <a:avLst/>
          </a:prstGeom>
          <a:noFill/>
        </p:spPr>
        <p:txBody>
          <a:bodyPr wrap="none" rtlCol="0">
            <a:spAutoFit/>
          </a:bodyPr>
          <a:lstStyle/>
          <a:p>
            <a:r>
              <a:rPr lang="en-US" sz="2600" dirty="0"/>
              <a:t>Regression</a:t>
            </a:r>
          </a:p>
        </p:txBody>
      </p:sp>
      <p:sp>
        <p:nvSpPr>
          <p:cNvPr id="16" name="Title 1">
            <a:extLst>
              <a:ext uri="{FF2B5EF4-FFF2-40B4-BE49-F238E27FC236}">
                <a16:creationId xmlns:a16="http://schemas.microsoft.com/office/drawing/2014/main" id="{B3076AD0-2911-4842-83AC-0C41064BF36A}"/>
              </a:ext>
            </a:extLst>
          </p:cNvPr>
          <p:cNvSpPr txBox="1">
            <a:spLocks/>
          </p:cNvSpPr>
          <p:nvPr/>
        </p:nvSpPr>
        <p:spPr>
          <a:xfrm>
            <a:off x="609600" y="120646"/>
            <a:ext cx="11391056" cy="500042"/>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kern="1200" cap="all">
                <a:solidFill>
                  <a:srgbClr val="00833F"/>
                </a:solidFill>
                <a:latin typeface="+mj-lt"/>
                <a:ea typeface="+mj-ea"/>
                <a:cs typeface="+mj-cs"/>
              </a:defRPr>
            </a:lvl1pPr>
          </a:lstStyle>
          <a:p>
            <a:pPr algn="ctr"/>
            <a:r>
              <a:rPr lang="en-US" sz="4000" b="1" dirty="0"/>
              <a:t>Inputs for objective JJAS Forecasts</a:t>
            </a:r>
            <a:endParaRPr lang="en-GB" sz="4000" b="1" dirty="0"/>
          </a:p>
        </p:txBody>
      </p:sp>
      <p:sp>
        <p:nvSpPr>
          <p:cNvPr id="12" name="TextBox 11">
            <a:extLst>
              <a:ext uri="{FF2B5EF4-FFF2-40B4-BE49-F238E27FC236}">
                <a16:creationId xmlns:a16="http://schemas.microsoft.com/office/drawing/2014/main" id="{C81C3BA6-CF31-A94C-876D-B1F98C1D95A2}"/>
              </a:ext>
            </a:extLst>
          </p:cNvPr>
          <p:cNvSpPr txBox="1"/>
          <p:nvPr/>
        </p:nvSpPr>
        <p:spPr>
          <a:xfrm>
            <a:off x="7888025" y="821616"/>
            <a:ext cx="4129272" cy="492443"/>
          </a:xfrm>
          <a:prstGeom prst="rect">
            <a:avLst/>
          </a:prstGeom>
          <a:noFill/>
        </p:spPr>
        <p:txBody>
          <a:bodyPr wrap="none" rtlCol="0">
            <a:spAutoFit/>
          </a:bodyPr>
          <a:lstStyle/>
          <a:p>
            <a:r>
              <a:rPr lang="en-US" sz="2600" dirty="0">
                <a:solidFill>
                  <a:srgbClr val="FF0000"/>
                </a:solidFill>
              </a:rPr>
              <a:t>Final: Multi-model Average</a:t>
            </a:r>
          </a:p>
        </p:txBody>
      </p:sp>
      <p:pic>
        <p:nvPicPr>
          <p:cNvPr id="17" name="Picture 2">
            <a:extLst>
              <a:ext uri="{FF2B5EF4-FFF2-40B4-BE49-F238E27FC236}">
                <a16:creationId xmlns:a16="http://schemas.microsoft.com/office/drawing/2014/main" id="{E3F54FB7-E546-1548-B164-76B8D32CE796}"/>
              </a:ext>
            </a:extLst>
          </p:cNvPr>
          <p:cNvPicPr>
            <a:picLocks noChangeAspect="1"/>
          </p:cNvPicPr>
          <p:nvPr/>
        </p:nvPicPr>
        <p:blipFill rotWithShape="1">
          <a:blip r:embed="rId5">
            <a:extLst>
              <a:ext uri="{28A0092B-C50C-407E-A947-70E740481C1C}">
                <a14:useLocalDpi xmlns:a14="http://schemas.microsoft.com/office/drawing/2010/main" val="0"/>
              </a:ext>
            </a:extLst>
          </a:blip>
          <a:srcRect l="78928" t="6220" r="7264" b="14586"/>
          <a:stretch/>
        </p:blipFill>
        <p:spPr bwMode="auto">
          <a:xfrm>
            <a:off x="7104112" y="2649508"/>
            <a:ext cx="696660" cy="327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30E03A7C-7AD1-1B4F-AEED-3F5F5262259E}"/>
              </a:ext>
            </a:extLst>
          </p:cNvPr>
          <p:cNvSpPr txBox="1"/>
          <p:nvPr/>
        </p:nvSpPr>
        <p:spPr>
          <a:xfrm>
            <a:off x="47328" y="836712"/>
            <a:ext cx="7979072" cy="1785104"/>
          </a:xfrm>
          <a:prstGeom prst="rect">
            <a:avLst/>
          </a:prstGeom>
          <a:noFill/>
        </p:spPr>
        <p:txBody>
          <a:bodyPr wrap="square" rtlCol="0">
            <a:spAutoFit/>
          </a:bodyPr>
          <a:lstStyle/>
          <a:p>
            <a:r>
              <a:rPr lang="en-US" sz="2200" dirty="0"/>
              <a:t>Forecast  outputs from 9 Global Climate Centers were  processed using two approaches to fit the climate of the GHA</a:t>
            </a:r>
          </a:p>
          <a:p>
            <a:endParaRPr lang="en-US" sz="2200" dirty="0"/>
          </a:p>
          <a:p>
            <a:r>
              <a:rPr lang="en-US" sz="2200" dirty="0"/>
              <a:t>Predictions indicate high probabilities for wetter than average conditions in the northern GHA regions</a:t>
            </a:r>
          </a:p>
        </p:txBody>
      </p:sp>
      <p:sp>
        <p:nvSpPr>
          <p:cNvPr id="3" name="TextBox 2">
            <a:extLst>
              <a:ext uri="{FF2B5EF4-FFF2-40B4-BE49-F238E27FC236}">
                <a16:creationId xmlns:a16="http://schemas.microsoft.com/office/drawing/2014/main" id="{F514C42F-801F-354E-BB6A-7E4A8207F46F}"/>
              </a:ext>
            </a:extLst>
          </p:cNvPr>
          <p:cNvSpPr txBox="1"/>
          <p:nvPr/>
        </p:nvSpPr>
        <p:spPr>
          <a:xfrm>
            <a:off x="2488944" y="4826848"/>
            <a:ext cx="2893633" cy="1569660"/>
          </a:xfrm>
          <a:prstGeom prst="rect">
            <a:avLst/>
          </a:prstGeom>
          <a:noFill/>
        </p:spPr>
        <p:txBody>
          <a:bodyPr wrap="square" rtlCol="0">
            <a:spAutoFit/>
          </a:bodyPr>
          <a:lstStyle/>
          <a:p>
            <a:r>
              <a:rPr lang="en-US" sz="3200" dirty="0"/>
              <a:t>- 9 models</a:t>
            </a:r>
          </a:p>
          <a:p>
            <a:r>
              <a:rPr lang="en-US" sz="3200" dirty="0"/>
              <a:t>- 203 variants</a:t>
            </a:r>
          </a:p>
          <a:p>
            <a:endParaRPr lang="en-US" sz="3200" dirty="0"/>
          </a:p>
        </p:txBody>
      </p:sp>
      <p:pic>
        <p:nvPicPr>
          <p:cNvPr id="21" name="Picture 20">
            <a:extLst>
              <a:ext uri="{FF2B5EF4-FFF2-40B4-BE49-F238E27FC236}">
                <a16:creationId xmlns:a16="http://schemas.microsoft.com/office/drawing/2014/main" id="{E3376D37-E32A-A54E-BED3-1E0267F04A9F}"/>
              </a:ext>
            </a:extLst>
          </p:cNvPr>
          <p:cNvPicPr>
            <a:picLocks noChangeAspect="1"/>
          </p:cNvPicPr>
          <p:nvPr/>
        </p:nvPicPr>
        <p:blipFill rotWithShape="1">
          <a:blip r:embed="rId6"/>
          <a:srcRect l="79588" t="11329" r="8590" b="16045"/>
          <a:stretch/>
        </p:blipFill>
        <p:spPr>
          <a:xfrm>
            <a:off x="11885665" y="1454826"/>
            <a:ext cx="215877" cy="1326102"/>
          </a:xfrm>
          <a:prstGeom prst="rect">
            <a:avLst/>
          </a:prstGeom>
        </p:spPr>
      </p:pic>
      <p:pic>
        <p:nvPicPr>
          <p:cNvPr id="23" name="Picture 22">
            <a:extLst>
              <a:ext uri="{FF2B5EF4-FFF2-40B4-BE49-F238E27FC236}">
                <a16:creationId xmlns:a16="http://schemas.microsoft.com/office/drawing/2014/main" id="{FA10A0FD-475C-F64C-A14A-1103FCCD9CC0}"/>
              </a:ext>
            </a:extLst>
          </p:cNvPr>
          <p:cNvPicPr>
            <a:picLocks noChangeAspect="1"/>
          </p:cNvPicPr>
          <p:nvPr/>
        </p:nvPicPr>
        <p:blipFill rotWithShape="1">
          <a:blip r:embed="rId7"/>
          <a:srcRect l="79808" t="10778" r="10029" b="18908"/>
          <a:stretch/>
        </p:blipFill>
        <p:spPr>
          <a:xfrm>
            <a:off x="11821394" y="4698330"/>
            <a:ext cx="230224" cy="1592844"/>
          </a:xfrm>
          <a:prstGeom prst="rect">
            <a:avLst/>
          </a:prstGeom>
        </p:spPr>
      </p:pic>
      <p:pic>
        <p:nvPicPr>
          <p:cNvPr id="8" name="Picture 7">
            <a:extLst>
              <a:ext uri="{FF2B5EF4-FFF2-40B4-BE49-F238E27FC236}">
                <a16:creationId xmlns:a16="http://schemas.microsoft.com/office/drawing/2014/main" id="{573F3522-82AF-764D-B56B-A312EB369ADE}"/>
              </a:ext>
            </a:extLst>
          </p:cNvPr>
          <p:cNvPicPr>
            <a:picLocks noChangeAspect="1"/>
          </p:cNvPicPr>
          <p:nvPr/>
        </p:nvPicPr>
        <p:blipFill rotWithShape="1">
          <a:blip r:embed="rId8"/>
          <a:srcRect l="15469" t="12655" r="25469" b="18437"/>
          <a:stretch/>
        </p:blipFill>
        <p:spPr>
          <a:xfrm>
            <a:off x="10690743" y="1461835"/>
            <a:ext cx="1130651" cy="1319093"/>
          </a:xfrm>
          <a:prstGeom prst="rect">
            <a:avLst/>
          </a:prstGeom>
        </p:spPr>
      </p:pic>
      <p:pic>
        <p:nvPicPr>
          <p:cNvPr id="10" name="Picture 9">
            <a:extLst>
              <a:ext uri="{FF2B5EF4-FFF2-40B4-BE49-F238E27FC236}">
                <a16:creationId xmlns:a16="http://schemas.microsoft.com/office/drawing/2014/main" id="{4506180D-BF11-494F-B1C0-001A8FB9D496}"/>
              </a:ext>
            </a:extLst>
          </p:cNvPr>
          <p:cNvPicPr>
            <a:picLocks noChangeAspect="1"/>
          </p:cNvPicPr>
          <p:nvPr/>
        </p:nvPicPr>
        <p:blipFill rotWithShape="1">
          <a:blip r:embed="rId9"/>
          <a:srcRect l="15469" t="12655" r="25469" b="18437"/>
          <a:stretch/>
        </p:blipFill>
        <p:spPr>
          <a:xfrm>
            <a:off x="10446776" y="4668764"/>
            <a:ext cx="1390637" cy="1622410"/>
          </a:xfrm>
          <a:prstGeom prst="rect">
            <a:avLst/>
          </a:prstGeom>
        </p:spPr>
      </p:pic>
      <p:pic>
        <p:nvPicPr>
          <p:cNvPr id="18" name="Picture 17">
            <a:extLst>
              <a:ext uri="{FF2B5EF4-FFF2-40B4-BE49-F238E27FC236}">
                <a16:creationId xmlns:a16="http://schemas.microsoft.com/office/drawing/2014/main" id="{08B33EC8-3ACD-0A4B-919C-ED44AA33E1D3}"/>
              </a:ext>
            </a:extLst>
          </p:cNvPr>
          <p:cNvPicPr>
            <a:picLocks noChangeAspect="1"/>
          </p:cNvPicPr>
          <p:nvPr/>
        </p:nvPicPr>
        <p:blipFill rotWithShape="1">
          <a:blip r:embed="rId10"/>
          <a:srcRect l="15469" t="12655" r="25469" b="18437"/>
          <a:stretch/>
        </p:blipFill>
        <p:spPr>
          <a:xfrm>
            <a:off x="7873229" y="4898834"/>
            <a:ext cx="1208988" cy="1410486"/>
          </a:xfrm>
          <a:prstGeom prst="rect">
            <a:avLst/>
          </a:prstGeom>
        </p:spPr>
      </p:pic>
      <p:pic>
        <p:nvPicPr>
          <p:cNvPr id="22" name="Picture 21">
            <a:extLst>
              <a:ext uri="{FF2B5EF4-FFF2-40B4-BE49-F238E27FC236}">
                <a16:creationId xmlns:a16="http://schemas.microsoft.com/office/drawing/2014/main" id="{F4FBB8BC-1AF0-224E-B3EB-50592C8194DC}"/>
              </a:ext>
            </a:extLst>
          </p:cNvPr>
          <p:cNvPicPr>
            <a:picLocks noChangeAspect="1"/>
          </p:cNvPicPr>
          <p:nvPr/>
        </p:nvPicPr>
        <p:blipFill rotWithShape="1">
          <a:blip r:embed="rId11"/>
          <a:srcRect l="79112" t="11821" r="9706" b="19275"/>
          <a:stretch/>
        </p:blipFill>
        <p:spPr>
          <a:xfrm>
            <a:off x="8976320" y="4954053"/>
            <a:ext cx="252237" cy="1355267"/>
          </a:xfrm>
          <a:prstGeom prst="rect">
            <a:avLst/>
          </a:prstGeom>
        </p:spPr>
      </p:pic>
    </p:spTree>
    <p:extLst>
      <p:ext uri="{BB962C8B-B14F-4D97-AF65-F5344CB8AC3E}">
        <p14:creationId xmlns:p14="http://schemas.microsoft.com/office/powerpoint/2010/main" val="2728390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10" name="TextBox 9">
            <a:extLst>
              <a:ext uri="{FF2B5EF4-FFF2-40B4-BE49-F238E27FC236}">
                <a16:creationId xmlns:a16="http://schemas.microsoft.com/office/drawing/2014/main" id="{2BC0BF94-5286-CC4E-9B72-613A3871019F}"/>
              </a:ext>
            </a:extLst>
          </p:cNvPr>
          <p:cNvSpPr txBox="1"/>
          <p:nvPr/>
        </p:nvSpPr>
        <p:spPr>
          <a:xfrm>
            <a:off x="10920536" y="4063546"/>
            <a:ext cx="1045880" cy="1021638"/>
          </a:xfrm>
          <a:prstGeom prst="rect">
            <a:avLst/>
          </a:prstGeom>
          <a:solidFill>
            <a:schemeClr val="bg1"/>
          </a:solidFill>
        </p:spPr>
        <p:txBody>
          <a:bodyPr wrap="square" rtlCol="0">
            <a:spAutoFit/>
          </a:bodyPr>
          <a:lstStyle/>
          <a:p>
            <a:endParaRPr lang="en-US" dirty="0"/>
          </a:p>
        </p:txBody>
      </p:sp>
      <p:pic>
        <p:nvPicPr>
          <p:cNvPr id="6" name="Picture 5">
            <a:extLst>
              <a:ext uri="{FF2B5EF4-FFF2-40B4-BE49-F238E27FC236}">
                <a16:creationId xmlns:a16="http://schemas.microsoft.com/office/drawing/2014/main" id="{C81B3321-6165-774A-957B-68DA79EA8DF6}"/>
              </a:ext>
            </a:extLst>
          </p:cNvPr>
          <p:cNvPicPr>
            <a:picLocks noChangeAspect="1"/>
          </p:cNvPicPr>
          <p:nvPr/>
        </p:nvPicPr>
        <p:blipFill rotWithShape="1">
          <a:blip r:embed="rId2"/>
          <a:srcRect l="3320" t="3896" r="1197" b="3444"/>
          <a:stretch/>
        </p:blipFill>
        <p:spPr>
          <a:xfrm>
            <a:off x="7036977" y="63976"/>
            <a:ext cx="5107695" cy="5669280"/>
          </a:xfrm>
          <a:prstGeom prst="rect">
            <a:avLst/>
          </a:prstGeom>
        </p:spPr>
      </p:pic>
      <p:sp>
        <p:nvSpPr>
          <p:cNvPr id="18" name="TextBox 17">
            <a:extLst>
              <a:ext uri="{FF2B5EF4-FFF2-40B4-BE49-F238E27FC236}">
                <a16:creationId xmlns:a16="http://schemas.microsoft.com/office/drawing/2014/main" id="{27A789E3-4E29-6E4B-BF72-22784114D85D}"/>
              </a:ext>
            </a:extLst>
          </p:cNvPr>
          <p:cNvSpPr txBox="1"/>
          <p:nvPr/>
        </p:nvSpPr>
        <p:spPr>
          <a:xfrm>
            <a:off x="191344" y="1352957"/>
            <a:ext cx="6768752" cy="4893647"/>
          </a:xfrm>
          <a:prstGeom prst="rect">
            <a:avLst/>
          </a:prstGeom>
          <a:noFill/>
        </p:spPr>
        <p:txBody>
          <a:bodyPr wrap="square" rtlCol="0">
            <a:spAutoFit/>
          </a:bodyPr>
          <a:lstStyle/>
          <a:p>
            <a:pPr marL="457200" indent="-457200">
              <a:buFontTx/>
              <a:buChar char="-"/>
            </a:pPr>
            <a:r>
              <a:rPr lang="en-US" sz="2400" dirty="0"/>
              <a:t>Most parts of northern GHA are predicted to have wetter than average rainfall season</a:t>
            </a:r>
          </a:p>
          <a:p>
            <a:pPr marL="457200" indent="-457200">
              <a:buFontTx/>
              <a:buChar char="-"/>
            </a:pPr>
            <a:r>
              <a:rPr lang="en-US" sz="2400" dirty="0"/>
              <a:t>Very high probabilities for wetter  than average rainfall are indicated over northwestern Sudan &amp; lowlands over the IGAD Cluster I region  (Kapoeta, Karamoja, South </a:t>
            </a:r>
            <a:r>
              <a:rPr lang="en-US" sz="2400" dirty="0" err="1"/>
              <a:t>Omo</a:t>
            </a:r>
            <a:r>
              <a:rPr lang="en-US" sz="2400" dirty="0"/>
              <a:t>, and Turkana)</a:t>
            </a:r>
          </a:p>
          <a:p>
            <a:pPr marL="457200" indent="-457200">
              <a:buFontTx/>
              <a:buChar char="-"/>
            </a:pPr>
            <a:r>
              <a:rPr lang="en-US" sz="2400" dirty="0"/>
              <a:t>Average to below  rainfall conditions are indicated over western South Sudan, and for small areas of eastern, western, and northern Ethiopia. </a:t>
            </a:r>
          </a:p>
          <a:p>
            <a:pPr marL="457200" indent="-457200">
              <a:buFontTx/>
              <a:buChar char="-"/>
            </a:pPr>
            <a:r>
              <a:rPr lang="en-US" sz="2400" dirty="0"/>
              <a:t>Depressed rainfall is expected in the eastern coastal areas of GHA</a:t>
            </a:r>
          </a:p>
        </p:txBody>
      </p:sp>
      <p:sp>
        <p:nvSpPr>
          <p:cNvPr id="2" name="Title 1"/>
          <p:cNvSpPr>
            <a:spLocks noGrp="1"/>
          </p:cNvSpPr>
          <p:nvPr>
            <p:ph type="title"/>
          </p:nvPr>
        </p:nvSpPr>
        <p:spPr>
          <a:xfrm>
            <a:off x="47328" y="56727"/>
            <a:ext cx="7392144" cy="491953"/>
          </a:xfrm>
        </p:spPr>
        <p:txBody>
          <a:bodyPr lIns="0" tIns="0">
            <a:noAutofit/>
          </a:bodyPr>
          <a:lstStyle/>
          <a:p>
            <a:pPr algn="ctr"/>
            <a:r>
              <a:rPr lang="en-US" sz="3400" b="1" dirty="0"/>
              <a:t>Objective June-September  (JJAS) 2020 RAINFALL OUTLOOK</a:t>
            </a:r>
            <a:endParaRPr lang="en-GB" sz="3400" b="1" dirty="0"/>
          </a:p>
        </p:txBody>
      </p:sp>
      <p:sp>
        <p:nvSpPr>
          <p:cNvPr id="3" name="TextBox 2">
            <a:extLst>
              <a:ext uri="{FF2B5EF4-FFF2-40B4-BE49-F238E27FC236}">
                <a16:creationId xmlns:a16="http://schemas.microsoft.com/office/drawing/2014/main" id="{08DD4FDA-BC6C-A545-B09A-EB193135A0C3}"/>
              </a:ext>
            </a:extLst>
          </p:cNvPr>
          <p:cNvSpPr txBox="1"/>
          <p:nvPr/>
        </p:nvSpPr>
        <p:spPr>
          <a:xfrm rot="19223022">
            <a:off x="9789849" y="1682559"/>
            <a:ext cx="838691" cy="369332"/>
          </a:xfrm>
          <a:prstGeom prst="rect">
            <a:avLst/>
          </a:prstGeom>
          <a:noFill/>
        </p:spPr>
        <p:txBody>
          <a:bodyPr wrap="none" rtlCol="0">
            <a:spAutoFit/>
          </a:bodyPr>
          <a:lstStyle/>
          <a:p>
            <a:r>
              <a:rPr lang="en-US" dirty="0"/>
              <a:t>Zone I</a:t>
            </a:r>
          </a:p>
        </p:txBody>
      </p:sp>
    </p:spTree>
    <p:extLst>
      <p:ext uri="{BB962C8B-B14F-4D97-AF65-F5344CB8AC3E}">
        <p14:creationId xmlns:p14="http://schemas.microsoft.com/office/powerpoint/2010/main" val="2428903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305D5993-4415-4B41-B849-679F05952936}"/>
              </a:ext>
            </a:extLst>
          </p:cNvPr>
          <p:cNvPicPr>
            <a:picLocks noChangeAspect="1"/>
          </p:cNvPicPr>
          <p:nvPr/>
        </p:nvPicPr>
        <p:blipFill rotWithShape="1">
          <a:blip r:embed="rId2"/>
          <a:srcRect l="4219" t="12656" r="10000" b="2970"/>
          <a:stretch/>
        </p:blipFill>
        <p:spPr>
          <a:xfrm>
            <a:off x="6023992" y="703518"/>
            <a:ext cx="5577840" cy="5486400"/>
          </a:xfrm>
          <a:prstGeom prst="rect">
            <a:avLst/>
          </a:prstGeom>
        </p:spPr>
      </p:pic>
      <p:pic>
        <p:nvPicPr>
          <p:cNvPr id="16" name="Picture 15">
            <a:extLst>
              <a:ext uri="{FF2B5EF4-FFF2-40B4-BE49-F238E27FC236}">
                <a16:creationId xmlns:a16="http://schemas.microsoft.com/office/drawing/2014/main" id="{03C19F4D-0376-1049-B7FD-75184FF1EF5A}"/>
              </a:ext>
            </a:extLst>
          </p:cNvPr>
          <p:cNvPicPr>
            <a:picLocks noChangeAspect="1"/>
          </p:cNvPicPr>
          <p:nvPr/>
        </p:nvPicPr>
        <p:blipFill rotWithShape="1">
          <a:blip r:embed="rId3"/>
          <a:srcRect l="4218" t="14063" r="7188" b="2971"/>
          <a:stretch/>
        </p:blipFill>
        <p:spPr>
          <a:xfrm>
            <a:off x="220753" y="808731"/>
            <a:ext cx="5760720" cy="5394960"/>
          </a:xfrm>
          <a:prstGeom prst="rect">
            <a:avLst/>
          </a:prstGeom>
        </p:spPr>
      </p:pic>
      <p:sp>
        <p:nvSpPr>
          <p:cNvPr id="2" name="Title 1"/>
          <p:cNvSpPr>
            <a:spLocks noGrp="1"/>
          </p:cNvSpPr>
          <p:nvPr>
            <p:ph type="title"/>
          </p:nvPr>
        </p:nvSpPr>
        <p:spPr>
          <a:xfrm>
            <a:off x="335360" y="120646"/>
            <a:ext cx="11391056" cy="500042"/>
          </a:xfrm>
        </p:spPr>
        <p:txBody>
          <a:bodyPr>
            <a:noAutofit/>
          </a:bodyPr>
          <a:lstStyle/>
          <a:p>
            <a:pPr algn="ctr"/>
            <a:r>
              <a:rPr lang="en-US" sz="4000" b="1" dirty="0"/>
              <a:t>JJAS 2020 seasonal characteristics</a:t>
            </a:r>
            <a:endParaRPr lang="en-GB" sz="4000" b="1"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7</a:t>
            </a:fld>
            <a:endParaRPr lang="en-US"/>
          </a:p>
        </p:txBody>
      </p:sp>
      <p:sp>
        <p:nvSpPr>
          <p:cNvPr id="10" name="TextBox 9"/>
          <p:cNvSpPr txBox="1"/>
          <p:nvPr/>
        </p:nvSpPr>
        <p:spPr>
          <a:xfrm>
            <a:off x="1199456" y="764704"/>
            <a:ext cx="3073277" cy="584775"/>
          </a:xfrm>
          <a:prstGeom prst="rect">
            <a:avLst/>
          </a:prstGeom>
          <a:noFill/>
        </p:spPr>
        <p:txBody>
          <a:bodyPr wrap="none" rtlCol="0">
            <a:spAutoFit/>
          </a:bodyPr>
          <a:lstStyle/>
          <a:p>
            <a:r>
              <a:rPr lang="en-US" sz="3200" b="1" dirty="0"/>
              <a:t>ONSET DATES</a:t>
            </a:r>
          </a:p>
        </p:txBody>
      </p:sp>
      <p:sp>
        <p:nvSpPr>
          <p:cNvPr id="11" name="TextBox 10"/>
          <p:cNvSpPr txBox="1"/>
          <p:nvPr/>
        </p:nvSpPr>
        <p:spPr>
          <a:xfrm>
            <a:off x="6829040" y="780333"/>
            <a:ext cx="3704604" cy="584775"/>
          </a:xfrm>
          <a:prstGeom prst="rect">
            <a:avLst/>
          </a:prstGeom>
          <a:noFill/>
        </p:spPr>
        <p:txBody>
          <a:bodyPr wrap="none" rtlCol="0">
            <a:spAutoFit/>
          </a:bodyPr>
          <a:lstStyle/>
          <a:p>
            <a:r>
              <a:rPr lang="en-US" sz="3200" b="1" dirty="0"/>
              <a:t>ANOMALY (DAYS)</a:t>
            </a:r>
          </a:p>
        </p:txBody>
      </p:sp>
      <p:sp>
        <p:nvSpPr>
          <p:cNvPr id="13" name="TextBox 12">
            <a:extLst>
              <a:ext uri="{FF2B5EF4-FFF2-40B4-BE49-F238E27FC236}">
                <a16:creationId xmlns:a16="http://schemas.microsoft.com/office/drawing/2014/main" id="{A3C859E6-6AC9-F74C-B424-4B531CDA385D}"/>
              </a:ext>
            </a:extLst>
          </p:cNvPr>
          <p:cNvSpPr txBox="1"/>
          <p:nvPr/>
        </p:nvSpPr>
        <p:spPr>
          <a:xfrm>
            <a:off x="3503712" y="4797152"/>
            <a:ext cx="1437241" cy="923330"/>
          </a:xfrm>
          <a:prstGeom prst="rect">
            <a:avLst/>
          </a:prstGeom>
          <a:solidFill>
            <a:schemeClr val="bg1"/>
          </a:solidFill>
        </p:spPr>
        <p:txBody>
          <a:bodyPr wrap="square" rtlCol="0">
            <a:spAutoFit/>
          </a:bodyPr>
          <a:lstStyle/>
          <a:p>
            <a:pPr algn="ctr"/>
            <a:r>
              <a:rPr lang="en-US" dirty="0"/>
              <a:t>Average of 21 WRF Forecasts</a:t>
            </a:r>
          </a:p>
        </p:txBody>
      </p:sp>
      <p:sp>
        <p:nvSpPr>
          <p:cNvPr id="3" name="TextBox 2"/>
          <p:cNvSpPr txBox="1"/>
          <p:nvPr/>
        </p:nvSpPr>
        <p:spPr>
          <a:xfrm>
            <a:off x="11496600" y="1268760"/>
            <a:ext cx="553998" cy="1535870"/>
          </a:xfrm>
          <a:prstGeom prst="rect">
            <a:avLst/>
          </a:prstGeom>
          <a:noFill/>
        </p:spPr>
        <p:txBody>
          <a:bodyPr vert="vert270" wrap="none" rtlCol="0">
            <a:spAutoFit/>
          </a:bodyPr>
          <a:lstStyle/>
          <a:p>
            <a:r>
              <a:rPr lang="en-US" sz="2400" b="1" dirty="0"/>
              <a:t>DELAYED</a:t>
            </a:r>
          </a:p>
        </p:txBody>
      </p:sp>
      <p:sp>
        <p:nvSpPr>
          <p:cNvPr id="9" name="TextBox 8"/>
          <p:cNvSpPr txBox="1"/>
          <p:nvPr/>
        </p:nvSpPr>
        <p:spPr>
          <a:xfrm>
            <a:off x="11518666" y="4121333"/>
            <a:ext cx="553998" cy="1107867"/>
          </a:xfrm>
          <a:prstGeom prst="rect">
            <a:avLst/>
          </a:prstGeom>
          <a:noFill/>
        </p:spPr>
        <p:txBody>
          <a:bodyPr vert="vert270" wrap="none" rtlCol="0">
            <a:spAutoFit/>
          </a:bodyPr>
          <a:lstStyle/>
          <a:p>
            <a:r>
              <a:rPr lang="en-US" sz="2400" b="1" dirty="0"/>
              <a:t>EARLY</a:t>
            </a:r>
          </a:p>
        </p:txBody>
      </p:sp>
      <p:sp>
        <p:nvSpPr>
          <p:cNvPr id="17" name="TextBox 16">
            <a:extLst>
              <a:ext uri="{FF2B5EF4-FFF2-40B4-BE49-F238E27FC236}">
                <a16:creationId xmlns:a16="http://schemas.microsoft.com/office/drawing/2014/main" id="{980CD948-D136-1348-9B40-6C9A1472E042}"/>
              </a:ext>
            </a:extLst>
          </p:cNvPr>
          <p:cNvSpPr txBox="1"/>
          <p:nvPr/>
        </p:nvSpPr>
        <p:spPr>
          <a:xfrm>
            <a:off x="8616280" y="4581128"/>
            <a:ext cx="2040717" cy="1107996"/>
          </a:xfrm>
          <a:prstGeom prst="rect">
            <a:avLst/>
          </a:prstGeom>
          <a:solidFill>
            <a:schemeClr val="bg1"/>
          </a:solidFill>
        </p:spPr>
        <p:txBody>
          <a:bodyPr wrap="square" rtlCol="0">
            <a:spAutoFit/>
          </a:bodyPr>
          <a:lstStyle/>
          <a:p>
            <a:pPr algn="ctr"/>
            <a:r>
              <a:rPr lang="en-US" sz="2200" dirty="0"/>
              <a:t>Relative to  30-yrs of WRF model climate</a:t>
            </a:r>
          </a:p>
        </p:txBody>
      </p:sp>
      <p:pic>
        <p:nvPicPr>
          <p:cNvPr id="21" name="Picture 20">
            <a:extLst>
              <a:ext uri="{FF2B5EF4-FFF2-40B4-BE49-F238E27FC236}">
                <a16:creationId xmlns:a16="http://schemas.microsoft.com/office/drawing/2014/main" id="{8639C33E-AAC8-8C43-B687-8A456CA5E931}"/>
              </a:ext>
            </a:extLst>
          </p:cNvPr>
          <p:cNvPicPr>
            <a:picLocks noChangeAspect="1"/>
          </p:cNvPicPr>
          <p:nvPr/>
        </p:nvPicPr>
        <p:blipFill rotWithShape="1">
          <a:blip r:embed="rId4"/>
          <a:srcRect l="28441" t="21253" r="28441" b="24128"/>
          <a:stretch/>
        </p:blipFill>
        <p:spPr>
          <a:xfrm>
            <a:off x="911424" y="4005064"/>
            <a:ext cx="1371600" cy="1737360"/>
          </a:xfrm>
          <a:prstGeom prst="rect">
            <a:avLst/>
          </a:prstGeom>
          <a:ln w="22225">
            <a:solidFill>
              <a:schemeClr val="accent1"/>
            </a:solidFill>
          </a:ln>
        </p:spPr>
      </p:pic>
      <p:pic>
        <p:nvPicPr>
          <p:cNvPr id="23" name="Picture 22">
            <a:extLst>
              <a:ext uri="{FF2B5EF4-FFF2-40B4-BE49-F238E27FC236}">
                <a16:creationId xmlns:a16="http://schemas.microsoft.com/office/drawing/2014/main" id="{69A4A764-BD8F-244F-8CD2-F0BB78478045}"/>
              </a:ext>
            </a:extLst>
          </p:cNvPr>
          <p:cNvPicPr>
            <a:picLocks noChangeAspect="1"/>
          </p:cNvPicPr>
          <p:nvPr/>
        </p:nvPicPr>
        <p:blipFill rotWithShape="1">
          <a:blip r:embed="rId4"/>
          <a:srcRect l="25313" t="88600" r="25467" b="1556"/>
          <a:stretch/>
        </p:blipFill>
        <p:spPr>
          <a:xfrm>
            <a:off x="926067" y="5485328"/>
            <a:ext cx="1285481" cy="257096"/>
          </a:xfrm>
          <a:prstGeom prst="rect">
            <a:avLst/>
          </a:prstGeom>
        </p:spPr>
      </p:pic>
      <p:sp>
        <p:nvSpPr>
          <p:cNvPr id="24" name="TextBox 23">
            <a:extLst>
              <a:ext uri="{FF2B5EF4-FFF2-40B4-BE49-F238E27FC236}">
                <a16:creationId xmlns:a16="http://schemas.microsoft.com/office/drawing/2014/main" id="{B2753C57-A04A-6A49-B358-C8602528785C}"/>
              </a:ext>
            </a:extLst>
          </p:cNvPr>
          <p:cNvSpPr txBox="1"/>
          <p:nvPr/>
        </p:nvSpPr>
        <p:spPr>
          <a:xfrm>
            <a:off x="895526" y="5161872"/>
            <a:ext cx="607859" cy="369332"/>
          </a:xfrm>
          <a:prstGeom prst="rect">
            <a:avLst/>
          </a:prstGeom>
          <a:noFill/>
        </p:spPr>
        <p:txBody>
          <a:bodyPr wrap="none" rtlCol="0">
            <a:spAutoFit/>
          </a:bodyPr>
          <a:lstStyle/>
          <a:p>
            <a:r>
              <a:rPr lang="en-US" dirty="0"/>
              <a:t>Low</a:t>
            </a:r>
          </a:p>
        </p:txBody>
      </p:sp>
      <p:sp>
        <p:nvSpPr>
          <p:cNvPr id="25" name="TextBox 24">
            <a:extLst>
              <a:ext uri="{FF2B5EF4-FFF2-40B4-BE49-F238E27FC236}">
                <a16:creationId xmlns:a16="http://schemas.microsoft.com/office/drawing/2014/main" id="{31E3F811-7934-E64B-84BD-5357E6793FEB}"/>
              </a:ext>
            </a:extLst>
          </p:cNvPr>
          <p:cNvSpPr txBox="1"/>
          <p:nvPr/>
        </p:nvSpPr>
        <p:spPr>
          <a:xfrm>
            <a:off x="1684056" y="5163846"/>
            <a:ext cx="659155" cy="369332"/>
          </a:xfrm>
          <a:prstGeom prst="rect">
            <a:avLst/>
          </a:prstGeom>
          <a:noFill/>
        </p:spPr>
        <p:txBody>
          <a:bodyPr wrap="none" rtlCol="0">
            <a:spAutoFit/>
          </a:bodyPr>
          <a:lstStyle/>
          <a:p>
            <a:r>
              <a:rPr lang="en-US" dirty="0"/>
              <a:t>High</a:t>
            </a:r>
          </a:p>
        </p:txBody>
      </p:sp>
      <p:sp>
        <p:nvSpPr>
          <p:cNvPr id="26" name="TextBox 25">
            <a:extLst>
              <a:ext uri="{FF2B5EF4-FFF2-40B4-BE49-F238E27FC236}">
                <a16:creationId xmlns:a16="http://schemas.microsoft.com/office/drawing/2014/main" id="{E04CCAE4-91C3-8045-B292-E748A2088CE0}"/>
              </a:ext>
            </a:extLst>
          </p:cNvPr>
          <p:cNvSpPr txBox="1"/>
          <p:nvPr/>
        </p:nvSpPr>
        <p:spPr>
          <a:xfrm>
            <a:off x="839416" y="3922234"/>
            <a:ext cx="1565365" cy="369332"/>
          </a:xfrm>
          <a:prstGeom prst="rect">
            <a:avLst/>
          </a:prstGeom>
          <a:noFill/>
        </p:spPr>
        <p:txBody>
          <a:bodyPr wrap="none" rtlCol="0">
            <a:spAutoFit/>
          </a:bodyPr>
          <a:lstStyle/>
          <a:p>
            <a:r>
              <a:rPr lang="en-US" dirty="0"/>
              <a:t>VARIABILITY</a:t>
            </a:r>
          </a:p>
        </p:txBody>
      </p:sp>
    </p:spTree>
    <p:extLst>
      <p:ext uri="{BB962C8B-B14F-4D97-AF65-F5344CB8AC3E}">
        <p14:creationId xmlns:p14="http://schemas.microsoft.com/office/powerpoint/2010/main" val="1716893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FB17C366-26D8-7A43-8147-CCF4A2A732B1}"/>
              </a:ext>
            </a:extLst>
          </p:cNvPr>
          <p:cNvPicPr>
            <a:picLocks noChangeAspect="1"/>
          </p:cNvPicPr>
          <p:nvPr/>
        </p:nvPicPr>
        <p:blipFill rotWithShape="1">
          <a:blip r:embed="rId2"/>
          <a:srcRect l="4219" t="14063" r="8594" b="2970"/>
          <a:stretch/>
        </p:blipFill>
        <p:spPr>
          <a:xfrm>
            <a:off x="348647" y="1837452"/>
            <a:ext cx="3841778" cy="3655886"/>
          </a:xfrm>
          <a:prstGeom prst="rect">
            <a:avLst/>
          </a:prstGeom>
        </p:spPr>
      </p:pic>
      <p:pic>
        <p:nvPicPr>
          <p:cNvPr id="31" name="Picture 30">
            <a:extLst>
              <a:ext uri="{FF2B5EF4-FFF2-40B4-BE49-F238E27FC236}">
                <a16:creationId xmlns:a16="http://schemas.microsoft.com/office/drawing/2014/main" id="{8E09E16C-0F4C-AD40-BC25-502D2E9E4284}"/>
              </a:ext>
            </a:extLst>
          </p:cNvPr>
          <p:cNvPicPr>
            <a:picLocks noChangeAspect="1"/>
          </p:cNvPicPr>
          <p:nvPr/>
        </p:nvPicPr>
        <p:blipFill rotWithShape="1">
          <a:blip r:embed="rId3"/>
          <a:srcRect l="4219" t="14063" r="11406" b="4377"/>
          <a:stretch/>
        </p:blipFill>
        <p:spPr>
          <a:xfrm>
            <a:off x="4371622" y="1823541"/>
            <a:ext cx="3766201" cy="3640661"/>
          </a:xfrm>
          <a:prstGeom prst="rect">
            <a:avLst/>
          </a:prstGeom>
        </p:spPr>
      </p:pic>
      <p:sp>
        <p:nvSpPr>
          <p:cNvPr id="2" name="Title 1"/>
          <p:cNvSpPr>
            <a:spLocks noGrp="1"/>
          </p:cNvSpPr>
          <p:nvPr>
            <p:ph type="title"/>
          </p:nvPr>
        </p:nvSpPr>
        <p:spPr>
          <a:xfrm>
            <a:off x="191344" y="120646"/>
            <a:ext cx="11809312" cy="500042"/>
          </a:xfrm>
        </p:spPr>
        <p:txBody>
          <a:bodyPr>
            <a:noAutofit/>
          </a:bodyPr>
          <a:lstStyle/>
          <a:p>
            <a:pPr algn="ctr"/>
            <a:r>
              <a:rPr lang="en-US" sz="3900" b="1" dirty="0"/>
              <a:t>JJAS 2020 seasonal characteristics</a:t>
            </a:r>
            <a:endParaRPr lang="en-GB" sz="3900" b="1"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8</a:t>
            </a:fld>
            <a:endParaRPr lang="en-US"/>
          </a:p>
        </p:txBody>
      </p:sp>
      <p:sp>
        <p:nvSpPr>
          <p:cNvPr id="18" name="TextBox 17">
            <a:extLst>
              <a:ext uri="{FF2B5EF4-FFF2-40B4-BE49-F238E27FC236}">
                <a16:creationId xmlns:a16="http://schemas.microsoft.com/office/drawing/2014/main" id="{5F58DB6B-7FE5-B042-B753-D83D8AE62E47}"/>
              </a:ext>
            </a:extLst>
          </p:cNvPr>
          <p:cNvSpPr txBox="1"/>
          <p:nvPr/>
        </p:nvSpPr>
        <p:spPr>
          <a:xfrm>
            <a:off x="759808" y="1101491"/>
            <a:ext cx="3502308" cy="892552"/>
          </a:xfrm>
          <a:prstGeom prst="rect">
            <a:avLst/>
          </a:prstGeom>
          <a:noFill/>
        </p:spPr>
        <p:txBody>
          <a:bodyPr wrap="square" rtlCol="0">
            <a:spAutoFit/>
          </a:bodyPr>
          <a:lstStyle/>
          <a:p>
            <a:r>
              <a:rPr lang="en-US" sz="2600" b="1" dirty="0"/>
              <a:t>Starting dates of dry</a:t>
            </a:r>
          </a:p>
          <a:p>
            <a:r>
              <a:rPr lang="en-US" sz="2600" b="1" dirty="0"/>
              <a:t>spells</a:t>
            </a:r>
          </a:p>
        </p:txBody>
      </p:sp>
      <p:sp>
        <p:nvSpPr>
          <p:cNvPr id="20" name="TextBox 19">
            <a:extLst>
              <a:ext uri="{FF2B5EF4-FFF2-40B4-BE49-F238E27FC236}">
                <a16:creationId xmlns:a16="http://schemas.microsoft.com/office/drawing/2014/main" id="{869D27D2-DBDB-3B41-B838-32859976000D}"/>
              </a:ext>
            </a:extLst>
          </p:cNvPr>
          <p:cNvSpPr txBox="1"/>
          <p:nvPr/>
        </p:nvSpPr>
        <p:spPr>
          <a:xfrm>
            <a:off x="4759413" y="1052736"/>
            <a:ext cx="3712851" cy="892552"/>
          </a:xfrm>
          <a:prstGeom prst="rect">
            <a:avLst/>
          </a:prstGeom>
          <a:noFill/>
        </p:spPr>
        <p:txBody>
          <a:bodyPr wrap="square" rtlCol="0">
            <a:spAutoFit/>
          </a:bodyPr>
          <a:lstStyle/>
          <a:p>
            <a:r>
              <a:rPr lang="en-US" sz="2600" b="1" dirty="0"/>
              <a:t>Length of dry-spells after onset</a:t>
            </a:r>
          </a:p>
        </p:txBody>
      </p:sp>
      <p:pic>
        <p:nvPicPr>
          <p:cNvPr id="25" name="Picture 24">
            <a:extLst>
              <a:ext uri="{FF2B5EF4-FFF2-40B4-BE49-F238E27FC236}">
                <a16:creationId xmlns:a16="http://schemas.microsoft.com/office/drawing/2014/main" id="{CC9FEC3E-1B59-264E-A560-2551F832E460}"/>
              </a:ext>
            </a:extLst>
          </p:cNvPr>
          <p:cNvPicPr>
            <a:picLocks noChangeAspect="1"/>
          </p:cNvPicPr>
          <p:nvPr/>
        </p:nvPicPr>
        <p:blipFill rotWithShape="1">
          <a:blip r:embed="rId4"/>
          <a:srcRect l="12656" t="14064" r="11406" b="8596"/>
          <a:stretch/>
        </p:blipFill>
        <p:spPr>
          <a:xfrm>
            <a:off x="8390712" y="1796018"/>
            <a:ext cx="3370867" cy="3433290"/>
          </a:xfrm>
          <a:prstGeom prst="rect">
            <a:avLst/>
          </a:prstGeom>
        </p:spPr>
      </p:pic>
      <p:sp>
        <p:nvSpPr>
          <p:cNvPr id="34" name="TextBox 33">
            <a:extLst>
              <a:ext uri="{FF2B5EF4-FFF2-40B4-BE49-F238E27FC236}">
                <a16:creationId xmlns:a16="http://schemas.microsoft.com/office/drawing/2014/main" id="{6E1B17AD-D70B-2640-9289-479855449711}"/>
              </a:ext>
            </a:extLst>
          </p:cNvPr>
          <p:cNvSpPr txBox="1"/>
          <p:nvPr/>
        </p:nvSpPr>
        <p:spPr>
          <a:xfrm>
            <a:off x="8688288" y="1280373"/>
            <a:ext cx="2745848" cy="492443"/>
          </a:xfrm>
          <a:prstGeom prst="rect">
            <a:avLst/>
          </a:prstGeom>
          <a:noFill/>
        </p:spPr>
        <p:txBody>
          <a:bodyPr wrap="square" rtlCol="0">
            <a:spAutoFit/>
          </a:bodyPr>
          <a:lstStyle/>
          <a:p>
            <a:r>
              <a:rPr lang="en-US" sz="2600" b="1" dirty="0"/>
              <a:t>Change (days)</a:t>
            </a:r>
          </a:p>
        </p:txBody>
      </p:sp>
    </p:spTree>
    <p:extLst>
      <p:ext uri="{BB962C8B-B14F-4D97-AF65-F5344CB8AC3E}">
        <p14:creationId xmlns:p14="http://schemas.microsoft.com/office/powerpoint/2010/main" val="4064062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DF53EE0-3119-CE41-9D96-39C9C1F938C3}"/>
              </a:ext>
            </a:extLst>
          </p:cNvPr>
          <p:cNvPicPr>
            <a:picLocks noChangeAspect="1"/>
          </p:cNvPicPr>
          <p:nvPr/>
        </p:nvPicPr>
        <p:blipFill rotWithShape="1">
          <a:blip r:embed="rId2"/>
          <a:srcRect l="4219" t="14063" r="10000" b="2970"/>
          <a:stretch/>
        </p:blipFill>
        <p:spPr>
          <a:xfrm>
            <a:off x="6082208" y="698355"/>
            <a:ext cx="5577840" cy="5394960"/>
          </a:xfrm>
          <a:prstGeom prst="rect">
            <a:avLst/>
          </a:prstGeom>
        </p:spPr>
      </p:pic>
      <p:pic>
        <p:nvPicPr>
          <p:cNvPr id="13" name="Picture 12">
            <a:extLst>
              <a:ext uri="{FF2B5EF4-FFF2-40B4-BE49-F238E27FC236}">
                <a16:creationId xmlns:a16="http://schemas.microsoft.com/office/drawing/2014/main" id="{AE706010-B0AF-CB4D-BF5B-1A0D9F46A7ED}"/>
              </a:ext>
            </a:extLst>
          </p:cNvPr>
          <p:cNvPicPr>
            <a:picLocks noChangeAspect="1"/>
          </p:cNvPicPr>
          <p:nvPr/>
        </p:nvPicPr>
        <p:blipFill rotWithShape="1">
          <a:blip r:embed="rId3"/>
          <a:srcRect l="80236" t="14064" r="9917" b="10002"/>
          <a:stretch/>
        </p:blipFill>
        <p:spPr>
          <a:xfrm>
            <a:off x="5447928" y="842352"/>
            <a:ext cx="640080" cy="4937760"/>
          </a:xfrm>
          <a:prstGeom prst="rect">
            <a:avLst/>
          </a:prstGeom>
        </p:spPr>
      </p:pic>
      <p:pic>
        <p:nvPicPr>
          <p:cNvPr id="18" name="Picture 17">
            <a:extLst>
              <a:ext uri="{FF2B5EF4-FFF2-40B4-BE49-F238E27FC236}">
                <a16:creationId xmlns:a16="http://schemas.microsoft.com/office/drawing/2014/main" id="{52B33FA4-0881-2141-B237-95DE373ED23E}"/>
              </a:ext>
            </a:extLst>
          </p:cNvPr>
          <p:cNvPicPr>
            <a:picLocks noChangeAspect="1"/>
          </p:cNvPicPr>
          <p:nvPr/>
        </p:nvPicPr>
        <p:blipFill rotWithShape="1">
          <a:blip r:embed="rId3"/>
          <a:srcRect l="4218" t="14063" r="22657" b="2971"/>
          <a:stretch/>
        </p:blipFill>
        <p:spPr>
          <a:xfrm>
            <a:off x="208811" y="620689"/>
            <a:ext cx="5290670" cy="5682902"/>
          </a:xfrm>
          <a:prstGeom prst="rect">
            <a:avLst/>
          </a:prstGeom>
        </p:spPr>
      </p:pic>
      <p:sp>
        <p:nvSpPr>
          <p:cNvPr id="2" name="Title 1"/>
          <p:cNvSpPr>
            <a:spLocks noGrp="1"/>
          </p:cNvSpPr>
          <p:nvPr>
            <p:ph type="title"/>
          </p:nvPr>
        </p:nvSpPr>
        <p:spPr>
          <a:xfrm>
            <a:off x="335360" y="120646"/>
            <a:ext cx="11391056" cy="500042"/>
          </a:xfrm>
        </p:spPr>
        <p:txBody>
          <a:bodyPr>
            <a:noAutofit/>
          </a:bodyPr>
          <a:lstStyle/>
          <a:p>
            <a:pPr algn="ctr"/>
            <a:r>
              <a:rPr lang="en-US" sz="4000" b="1" dirty="0"/>
              <a:t>JJAS 2020 seasonal characteristics</a:t>
            </a:r>
            <a:endParaRPr lang="en-GB" sz="4000" b="1"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dirty="0"/>
          </a:p>
        </p:txBody>
      </p:sp>
      <p:sp>
        <p:nvSpPr>
          <p:cNvPr id="5" name="Footer Placeholder 4"/>
          <p:cNvSpPr>
            <a:spLocks noGrp="1"/>
          </p:cNvSpPr>
          <p:nvPr>
            <p:ph type="ftr" sz="quarter" idx="11"/>
          </p:nvPr>
        </p:nvSpPr>
        <p:spPr>
          <a:xfrm>
            <a:off x="4165600" y="6286521"/>
            <a:ext cx="3860800" cy="382842"/>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9</a:t>
            </a:fld>
            <a:endParaRPr lang="en-US"/>
          </a:p>
        </p:txBody>
      </p:sp>
      <p:sp>
        <p:nvSpPr>
          <p:cNvPr id="10" name="TextBox 9"/>
          <p:cNvSpPr txBox="1"/>
          <p:nvPr/>
        </p:nvSpPr>
        <p:spPr>
          <a:xfrm>
            <a:off x="915767" y="4943423"/>
            <a:ext cx="4578698" cy="830997"/>
          </a:xfrm>
          <a:prstGeom prst="rect">
            <a:avLst/>
          </a:prstGeom>
          <a:noFill/>
        </p:spPr>
        <p:txBody>
          <a:bodyPr wrap="square" rtlCol="0">
            <a:spAutoFit/>
          </a:bodyPr>
          <a:lstStyle/>
          <a:p>
            <a:r>
              <a:rPr lang="en-US" sz="2400" b="1" dirty="0"/>
              <a:t>Continuous days of JJAS with rainfall exceeding 20 mm</a:t>
            </a:r>
          </a:p>
        </p:txBody>
      </p:sp>
      <p:sp>
        <p:nvSpPr>
          <p:cNvPr id="11" name="TextBox 10"/>
          <p:cNvSpPr txBox="1"/>
          <p:nvPr/>
        </p:nvSpPr>
        <p:spPr>
          <a:xfrm>
            <a:off x="7066780" y="698355"/>
            <a:ext cx="3453959" cy="584775"/>
          </a:xfrm>
          <a:prstGeom prst="rect">
            <a:avLst/>
          </a:prstGeom>
          <a:noFill/>
        </p:spPr>
        <p:txBody>
          <a:bodyPr wrap="none" rtlCol="0">
            <a:spAutoFit/>
          </a:bodyPr>
          <a:lstStyle/>
          <a:p>
            <a:r>
              <a:rPr lang="en-US" sz="3200" b="1" dirty="0"/>
              <a:t>CHANGE (DAYS)</a:t>
            </a:r>
          </a:p>
        </p:txBody>
      </p:sp>
      <p:sp>
        <p:nvSpPr>
          <p:cNvPr id="3" name="TextBox 2"/>
          <p:cNvSpPr txBox="1"/>
          <p:nvPr/>
        </p:nvSpPr>
        <p:spPr>
          <a:xfrm>
            <a:off x="11568608" y="1196752"/>
            <a:ext cx="553998" cy="1408399"/>
          </a:xfrm>
          <a:prstGeom prst="rect">
            <a:avLst/>
          </a:prstGeom>
          <a:noFill/>
        </p:spPr>
        <p:txBody>
          <a:bodyPr vert="vert270" wrap="none" rtlCol="0">
            <a:spAutoFit/>
          </a:bodyPr>
          <a:lstStyle/>
          <a:p>
            <a:r>
              <a:rPr lang="en-US" sz="2400" b="1" dirty="0"/>
              <a:t>LONGER</a:t>
            </a:r>
          </a:p>
        </p:txBody>
      </p:sp>
      <p:sp>
        <p:nvSpPr>
          <p:cNvPr id="9" name="TextBox 8"/>
          <p:cNvSpPr txBox="1"/>
          <p:nvPr/>
        </p:nvSpPr>
        <p:spPr>
          <a:xfrm>
            <a:off x="11590674" y="3631647"/>
            <a:ext cx="553998" cy="1597553"/>
          </a:xfrm>
          <a:prstGeom prst="rect">
            <a:avLst/>
          </a:prstGeom>
          <a:noFill/>
        </p:spPr>
        <p:txBody>
          <a:bodyPr vert="vert270" wrap="none" rtlCol="0">
            <a:spAutoFit/>
          </a:bodyPr>
          <a:lstStyle/>
          <a:p>
            <a:r>
              <a:rPr lang="en-US" sz="2400" b="1" dirty="0"/>
              <a:t>SHORTER</a:t>
            </a:r>
          </a:p>
        </p:txBody>
      </p:sp>
      <p:sp>
        <p:nvSpPr>
          <p:cNvPr id="17" name="TextBox 16">
            <a:extLst>
              <a:ext uri="{FF2B5EF4-FFF2-40B4-BE49-F238E27FC236}">
                <a16:creationId xmlns:a16="http://schemas.microsoft.com/office/drawing/2014/main" id="{980CD948-D136-1348-9B40-6C9A1472E042}"/>
              </a:ext>
            </a:extLst>
          </p:cNvPr>
          <p:cNvSpPr txBox="1"/>
          <p:nvPr/>
        </p:nvSpPr>
        <p:spPr>
          <a:xfrm>
            <a:off x="8642465" y="4462009"/>
            <a:ext cx="2114847" cy="1107996"/>
          </a:xfrm>
          <a:prstGeom prst="rect">
            <a:avLst/>
          </a:prstGeom>
          <a:solidFill>
            <a:schemeClr val="bg1"/>
          </a:solidFill>
        </p:spPr>
        <p:txBody>
          <a:bodyPr wrap="square" rtlCol="0">
            <a:spAutoFit/>
          </a:bodyPr>
          <a:lstStyle/>
          <a:p>
            <a:pPr algn="ctr"/>
            <a:r>
              <a:rPr lang="en-US" sz="2200" dirty="0"/>
              <a:t>Relative to  30-years of WRF model climate</a:t>
            </a:r>
          </a:p>
        </p:txBody>
      </p:sp>
    </p:spTree>
    <p:extLst>
      <p:ext uri="{BB962C8B-B14F-4D97-AF65-F5344CB8AC3E}">
        <p14:creationId xmlns:p14="http://schemas.microsoft.com/office/powerpoint/2010/main" val="1465999429"/>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7663</TotalTime>
  <Words>747</Words>
  <Application>Microsoft Macintosh PowerPoint</Application>
  <PresentationFormat>Widescreen</PresentationFormat>
  <Paragraphs>132</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Nimbus Sans L</vt:lpstr>
      <vt:lpstr>Times New Roman</vt:lpstr>
      <vt:lpstr>IGAD PPT Template</vt:lpstr>
      <vt:lpstr>June to September 2020 seasonal CLIMATE OUTLOOK</vt:lpstr>
      <vt:lpstr>Rainfall distribution during JJAS (Climate, 1981-2010)</vt:lpstr>
      <vt:lpstr>Central Pacific Sea Surface temperature  anomalies </vt:lpstr>
      <vt:lpstr>SST-Based Analogue years for JJAS 2020</vt:lpstr>
      <vt:lpstr>PowerPoint Presentation</vt:lpstr>
      <vt:lpstr>Objective June-September  (JJAS) 2020 RAINFALL OUTLOOK</vt:lpstr>
      <vt:lpstr>JJAS 2020 seasonal characteristics</vt:lpstr>
      <vt:lpstr>JJAS 2020 seasonal characteristics</vt:lpstr>
      <vt:lpstr>JJAS 2020 seasonal characteristics</vt:lpstr>
      <vt:lpstr>JJAS 2020 TEMPERATURE OUTLOOK</vt:lpstr>
      <vt:lpstr>Summary</vt:lpstr>
      <vt:lpstr>Summary</vt:lpstr>
      <vt:lpstr>THANK YOU VERY MUCH!</vt:lpstr>
    </vt:vector>
  </TitlesOfParts>
  <Company>Black Africa Group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Zewdu Segele</cp:lastModifiedBy>
  <cp:revision>942</cp:revision>
  <dcterms:created xsi:type="dcterms:W3CDTF">2014-11-18T09:33:09Z</dcterms:created>
  <dcterms:modified xsi:type="dcterms:W3CDTF">2020-05-17T18:26:24Z</dcterms:modified>
</cp:coreProperties>
</file>