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446" r:id="rId2"/>
    <p:sldId id="456" r:id="rId3"/>
    <p:sldId id="460" r:id="rId4"/>
    <p:sldId id="471" r:id="rId5"/>
    <p:sldId id="466" r:id="rId6"/>
    <p:sldId id="472" r:id="rId7"/>
    <p:sldId id="467" r:id="rId8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aroline.Kirungu" initials="C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04" autoAdjust="0"/>
    <p:restoredTop sz="91652" autoAdjust="0"/>
  </p:normalViewPr>
  <p:slideViewPr>
    <p:cSldViewPr snapToObjects="1">
      <p:cViewPr varScale="1">
        <p:scale>
          <a:sx n="82" d="100"/>
          <a:sy n="82" d="100"/>
        </p:scale>
        <p:origin x="966" y="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3" d="100"/>
          <a:sy n="53" d="100"/>
        </p:scale>
        <p:origin x="-280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6F43F-70E8-4100-B44F-41CDB929F999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3BFD2F-AF53-4A35-8C5B-7EDD9F04BD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7935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7F0A4F-9DF3-4D87-BA8C-3D59ACAE155F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54EE4-CDB4-4DB5-8E7E-FB133D2C7C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5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554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78366" y="2130427"/>
            <a:ext cx="8420100" cy="434478"/>
          </a:xfrm>
        </p:spPr>
        <p:txBody>
          <a:bodyPr anchor="t">
            <a:normAutofit/>
          </a:bodyPr>
          <a:lstStyle>
            <a:lvl1pPr algn="ctr">
              <a:defRPr sz="2400" cap="all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366" y="2564911"/>
            <a:ext cx="8420100" cy="338891"/>
          </a:xfrm>
        </p:spPr>
        <p:txBody>
          <a:bodyPr>
            <a:noAutofit/>
          </a:bodyPr>
          <a:lstStyle>
            <a:lvl1pPr marL="0" indent="0" algn="ct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17487-0564-480D-8A7A-0F3868513E7E}" type="datetime2">
              <a:rPr lang="en-US" smtClean="0"/>
              <a:pPr/>
              <a:t>Sunday, May 17,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9340"/>
            <a:ext cx="4267200" cy="180020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0822" y="394330"/>
            <a:ext cx="1332020" cy="1460717"/>
          </a:xfrm>
          <a:prstGeom prst="rect">
            <a:avLst/>
          </a:prstGeom>
        </p:spPr>
      </p:pic>
      <p:pic>
        <p:nvPicPr>
          <p:cNvPr id="1026" name="Picture 2" descr="D:\WNJ\COMMUNICATIONS\IGAD guidelines\IGAD logo\IGAD JPEG - low Rez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991600" y="5908483"/>
            <a:ext cx="762000" cy="8016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03303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Sunday, May 17,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1" y="6486992"/>
            <a:ext cx="4311650" cy="182373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122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024194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9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FCA7E-0E32-44F6-86D7-EC1D8A6CE8A6}" type="datetime2">
              <a:rPr lang="en-US" smtClean="0"/>
              <a:pPr/>
              <a:t>Sunday, May 17,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1" y="6486986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34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37B99F6-96F9-438A-A3A7-D9984BABFD8E}" type="datetime2">
              <a:rPr lang="en-US" smtClean="0"/>
              <a:pPr/>
              <a:t>Sunday, May 17, 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71801" y="6486992"/>
            <a:ext cx="4311650" cy="182373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000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IGAD CLIMATE PREDICTION AND APPLICATIONS CENTRE (</a:t>
            </a:r>
            <a:r>
              <a:rPr lang="en-US" b="1" dirty="0"/>
              <a:t>ICPAC</a:t>
            </a:r>
            <a:r>
              <a:rPr lang="en-US" dirty="0"/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95300" y="3024194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9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95300" y="5812124"/>
            <a:ext cx="8932582" cy="14941"/>
          </a:xfrm>
          <a:prstGeom prst="line">
            <a:avLst/>
          </a:prstGeom>
          <a:ln w="9525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D:\WNJ\COMMUNICATIONS\IGAD guidelines\IGAD logo\IGAD JPEG - low Rez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991600" y="5908483"/>
            <a:ext cx="762000" cy="8016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82556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B3724-956F-45DF-A65E-EA2718D13D7F}" type="datetime2">
              <a:rPr lang="en-US" smtClean="0"/>
              <a:pPr/>
              <a:t>Sunday, May 17, 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71801" y="6486987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423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4017C-9869-486E-ADFF-B3CBA203C337}" type="datetime2">
              <a:rPr lang="en-US" smtClean="0"/>
              <a:pPr/>
              <a:t>Sunday, May 17, 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971800" y="6486992"/>
            <a:ext cx="4232746" cy="182373"/>
          </a:xfrm>
        </p:spPr>
        <p:txBody>
          <a:bodyPr/>
          <a:lstStyle/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120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6"/>
            <a:ext cx="5943600" cy="398929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199529"/>
            <a:ext cx="5943600" cy="4781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0A5E0-C1B9-4867-A1E2-5B2A0C6D13BD}" type="datetime2">
              <a:rPr lang="en-US" smtClean="0"/>
              <a:pPr/>
              <a:t>Sunday, May 17, 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971801" y="6486987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543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244607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486993"/>
            <a:ext cx="2311400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646463"/>
                </a:solidFill>
              </a:defRPr>
            </a:lvl1pPr>
          </a:lstStyle>
          <a:p>
            <a:fld id="{D0EE56E8-8AF9-4EAA-BC04-5929A4739BF4}" type="datetime2">
              <a:rPr lang="en-US" smtClean="0"/>
              <a:pPr/>
              <a:t>Sunday, May 17,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71801" y="6486986"/>
            <a:ext cx="4311650" cy="1823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646463"/>
                </a:solidFill>
              </a:defRPr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7529" y="6486993"/>
            <a:ext cx="388471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95300" y="5770564"/>
            <a:ext cx="8915400" cy="0"/>
          </a:xfrm>
          <a:prstGeom prst="line">
            <a:avLst/>
          </a:prstGeom>
          <a:ln w="31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2" descr="D:\WNJ\COMMUNICATIONS\IGAD guidelines\IGAD logo\IGAD JPEG - low Rez.jpg"/>
          <p:cNvPicPr>
            <a:picLocks noChangeAspect="1" noChangeArrowheads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8991600" y="5908483"/>
            <a:ext cx="762000" cy="8016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82132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8" r:id="rId4"/>
    <p:sldLayoutId id="2147483654" r:id="rId5"/>
    <p:sldLayoutId id="2147483655" r:id="rId6"/>
    <p:sldLayoutId id="2147483657" r:id="rId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kern="1200" cap="all">
          <a:solidFill>
            <a:srgbClr val="00833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16496" y="1988840"/>
            <a:ext cx="9108504" cy="365760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Health</a:t>
            </a:r>
            <a:r>
              <a:rPr lang="en-US" b="1" dirty="0">
                <a:solidFill>
                  <a:schemeClr val="tx1"/>
                </a:solidFill>
                <a:latin typeface="Tw Cen MT" panose="020B0602020104020603" pitchFamily="34" charset="0"/>
              </a:rPr>
              <a:t/>
            </a:r>
            <a:br>
              <a:rPr lang="en-US" b="1" dirty="0">
                <a:solidFill>
                  <a:schemeClr val="tx1"/>
                </a:solidFill>
                <a:latin typeface="Tw Cen MT" panose="020B0602020104020603" pitchFamily="34" charset="0"/>
              </a:rPr>
            </a:br>
            <a:r>
              <a:rPr lang="en-US" b="1" dirty="0">
                <a:solidFill>
                  <a:srgbClr val="006600"/>
                </a:solidFill>
                <a:latin typeface="Tw Cen MT" panose="020B0602020104020603" pitchFamily="34" charset="0"/>
              </a:rPr>
              <a:t>situation analysis of the impacts of March to May 2020 season </a:t>
            </a:r>
            <a:r>
              <a:rPr lang="en-US" b="1" dirty="0">
                <a:solidFill>
                  <a:schemeClr val="tx1"/>
                </a:solidFill>
                <a:latin typeface="Tw Cen MT" panose="020B0602020104020603" pitchFamily="34" charset="0"/>
              </a:rPr>
              <a:t/>
            </a:r>
            <a:br>
              <a:rPr lang="en-US" b="1" dirty="0">
                <a:solidFill>
                  <a:schemeClr val="tx1"/>
                </a:solidFill>
                <a:latin typeface="Tw Cen MT" panose="020B0602020104020603" pitchFamily="34" charset="0"/>
              </a:rPr>
            </a:br>
            <a:r>
              <a:rPr lang="en-US" dirty="0" smtClean="0">
                <a:solidFill>
                  <a:schemeClr val="tx1"/>
                </a:solidFill>
                <a:latin typeface="Tw Cen MT" panose="020B0602020104020603" pitchFamily="34" charset="0"/>
              </a:rPr>
              <a:t>by</a:t>
            </a:r>
            <a:br>
              <a:rPr lang="en-US" dirty="0" smtClean="0">
                <a:solidFill>
                  <a:schemeClr val="tx1"/>
                </a:solidFill>
                <a:latin typeface="Tw Cen MT" panose="020B0602020104020603" pitchFamily="34" charset="0"/>
              </a:rPr>
            </a:br>
            <a:r>
              <a:rPr lang="en-US" dirty="0" err="1" smtClean="0">
                <a:solidFill>
                  <a:schemeClr val="tx1"/>
                </a:solidFill>
                <a:latin typeface="Tw Cen MT" panose="020B0602020104020603" pitchFamily="34" charset="0"/>
              </a:rPr>
              <a:t>Paulino</a:t>
            </a:r>
            <a:r>
              <a:rPr lang="en-US" dirty="0" smtClean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Tw Cen MT" panose="020B0602020104020603" pitchFamily="34" charset="0"/>
              </a:rPr>
              <a:t>omoj</a:t>
            </a:r>
            <a:r>
              <a:rPr lang="en-US" dirty="0" smtClean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Tw Cen MT" panose="020B0602020104020603" pitchFamily="34" charset="0"/>
              </a:rPr>
              <a:t>omay</a:t>
            </a:r>
            <a:r>
              <a:rPr lang="en-US" dirty="0" smtClean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US" b="1" dirty="0">
                <a:solidFill>
                  <a:schemeClr val="tx1"/>
                </a:solidFill>
                <a:latin typeface="Tw Cen MT" panose="020B0602020104020603" pitchFamily="34" charset="0"/>
              </a:rPr>
              <a:t/>
            </a:r>
            <a:br>
              <a:rPr lang="en-US" b="1" dirty="0">
                <a:solidFill>
                  <a:schemeClr val="tx1"/>
                </a:solidFill>
                <a:latin typeface="Tw Cen MT" panose="020B0602020104020603" pitchFamily="34" charset="0"/>
              </a:rPr>
            </a:br>
            <a:r>
              <a:rPr lang="en-US" b="1" cap="none" dirty="0">
                <a:solidFill>
                  <a:schemeClr val="tx1"/>
                </a:solidFill>
                <a:latin typeface="Tw Cen MT" panose="020B0602020104020603" pitchFamily="34" charset="0"/>
              </a:rPr>
              <a:t>---</a:t>
            </a:r>
            <a:br>
              <a:rPr lang="en-US" b="1" cap="none" dirty="0">
                <a:solidFill>
                  <a:schemeClr val="tx1"/>
                </a:solidFill>
                <a:latin typeface="Tw Cen MT" panose="020B0602020104020603" pitchFamily="34" charset="0"/>
              </a:rPr>
            </a:br>
            <a:r>
              <a:rPr lang="en-US" b="1" dirty="0" err="1">
                <a:solidFill>
                  <a:schemeClr val="tx1"/>
                </a:solidFill>
                <a:latin typeface="Tw Cen MT" panose="020B0602020104020603" pitchFamily="34" charset="0"/>
              </a:rPr>
              <a:t>ghacof</a:t>
            </a:r>
            <a:r>
              <a:rPr lang="en-US" b="1" dirty="0">
                <a:solidFill>
                  <a:schemeClr val="tx1"/>
                </a:solidFill>
                <a:latin typeface="Tw Cen MT" panose="020B0602020104020603" pitchFamily="34" charset="0"/>
              </a:rPr>
              <a:t> 55, Sector reporting</a:t>
            </a:r>
            <a:endParaRPr lang="en-GB" dirty="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73540" y="6286521"/>
            <a:ext cx="5149850" cy="382842"/>
          </a:xfrm>
        </p:spPr>
        <p:txBody>
          <a:bodyPr/>
          <a:lstStyle/>
          <a:p>
            <a:r>
              <a:rPr lang="en-US" dirty="0">
                <a:latin typeface="Tw Cen MT" panose="020B0602020104020603" pitchFamily="34" charset="0"/>
              </a:rPr>
              <a:t>IGAD CLIMATE PREDICTION AND APPLICATIONS CENTRE</a:t>
            </a:r>
          </a:p>
          <a:p>
            <a:endParaRPr lang="en-US" dirty="0">
              <a:latin typeface="Tw Cen MT" panose="020B0602020104020603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32520" y="5537365"/>
            <a:ext cx="8354226" cy="4291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kern="1200" cap="all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solidFill>
                  <a:srgbClr val="FF0000"/>
                </a:solidFill>
              </a:rPr>
              <a:t>Reported countries </a:t>
            </a:r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: Ken, UGA, SSD, ETH, BUR, </a:t>
            </a:r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SDN, </a:t>
            </a:r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SOM, RWD</a:t>
            </a:r>
            <a:endParaRPr lang="en-US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Picture 6" descr="ICPAC_New_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0" y="152400"/>
            <a:ext cx="1776382" cy="1752600"/>
          </a:xfrm>
          <a:prstGeom prst="rect">
            <a:avLst/>
          </a:prstGeom>
        </p:spPr>
      </p:pic>
      <p:pic>
        <p:nvPicPr>
          <p:cNvPr id="8" name="Picture 7" descr="ICPAC_New_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86746" y="5889156"/>
            <a:ext cx="790790" cy="780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42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098" y="44624"/>
            <a:ext cx="9230429" cy="504056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MAM 2020: summary Region-wide observations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Sunday, May 17,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xmlns="" id="{70507AF6-AB1A-A348-9A86-BF20AD1DC8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764704"/>
            <a:ext cx="9066212" cy="5256583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2200" dirty="0" smtClean="0"/>
              <a:t>Early Rainfall onset observed in most parts of the region.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200" dirty="0" smtClean="0"/>
              <a:t>Recurrent of Extreme rainfall resulted in </a:t>
            </a:r>
            <a:r>
              <a:rPr lang="en-GB" sz="2200" dirty="0"/>
              <a:t>floods which has led to displacement of some people </a:t>
            </a:r>
            <a:r>
              <a:rPr lang="en-GB" sz="2200" dirty="0" smtClean="0"/>
              <a:t>destruction </a:t>
            </a:r>
            <a:r>
              <a:rPr lang="en-GB" sz="2200" dirty="0"/>
              <a:t>of </a:t>
            </a:r>
            <a:r>
              <a:rPr lang="en-GB" sz="2200" dirty="0" smtClean="0"/>
              <a:t>health facilities and property</a:t>
            </a:r>
            <a:r>
              <a:rPr lang="en-GB" sz="2200" dirty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dirty="0" smtClean="0">
                <a:cs typeface="Times New Roman" panose="02020603050405020304" pitchFamily="18" charset="0"/>
              </a:rPr>
              <a:t>Instability of mosquito breeding sites due to frequent of rainfall the whole season.</a:t>
            </a:r>
            <a:endParaRPr lang="en-GB" sz="22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2200" dirty="0" smtClean="0">
                <a:cs typeface="Times New Roman" panose="02020603050405020304" pitchFamily="18" charset="0"/>
              </a:rPr>
              <a:t>Due </a:t>
            </a:r>
            <a:r>
              <a:rPr lang="en-US" sz="2200" dirty="0">
                <a:cs typeface="Times New Roman" panose="02020603050405020304" pitchFamily="18" charset="0"/>
              </a:rPr>
              <a:t>to the lockdown caused by COVID-19, some Health interventions were interrupted</a:t>
            </a:r>
            <a:endParaRPr lang="en-GB" sz="2200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sz="2200" dirty="0" smtClean="0"/>
              <a:t> </a:t>
            </a:r>
            <a:r>
              <a:rPr lang="en-GB" sz="2200" dirty="0" smtClean="0">
                <a:cs typeface="Times New Roman" panose="02020603050405020304" pitchFamily="18" charset="0"/>
              </a:rPr>
              <a:t>Malaria incidences reported in most parts of the countries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200" dirty="0" smtClean="0">
                <a:cs typeface="Times New Roman" panose="02020603050405020304" pitchFamily="18" charset="0"/>
              </a:rPr>
              <a:t>Flooding caused </a:t>
            </a:r>
            <a:r>
              <a:rPr lang="en-GB" sz="2200" dirty="0">
                <a:cs typeface="Times New Roman" panose="02020603050405020304" pitchFamily="18" charset="0"/>
              </a:rPr>
              <a:t>displacement of large populations in </a:t>
            </a:r>
            <a:r>
              <a:rPr lang="en-GB" sz="2200" dirty="0" smtClean="0">
                <a:cs typeface="Times New Roman" panose="02020603050405020304" pitchFamily="18" charset="0"/>
              </a:rPr>
              <a:t>Kenya and predisposed people to malaria and other water borne disease.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200" dirty="0"/>
              <a:t>in Somalia Malaria </a:t>
            </a:r>
            <a:r>
              <a:rPr lang="en-GB" sz="2200" dirty="0" smtClean="0"/>
              <a:t>epidemic  </a:t>
            </a:r>
            <a:r>
              <a:rPr lang="en-GB" sz="2200" dirty="0"/>
              <a:t>aggravated by Heavy </a:t>
            </a:r>
            <a:r>
              <a:rPr lang="en-GB" sz="2200" dirty="0" smtClean="0"/>
              <a:t>rainfall </a:t>
            </a:r>
            <a:r>
              <a:rPr lang="en-GB" sz="2200" dirty="0"/>
              <a:t>of </a:t>
            </a:r>
            <a:r>
              <a:rPr lang="en-GB" sz="2200" dirty="0" err="1"/>
              <a:t>Gu</a:t>
            </a:r>
            <a:r>
              <a:rPr lang="en-GB" sz="2200" dirty="0"/>
              <a:t>’ </a:t>
            </a:r>
            <a:r>
              <a:rPr lang="en-GB" sz="2200" dirty="0" smtClean="0"/>
              <a:t>season </a:t>
            </a:r>
            <a:r>
              <a:rPr lang="en-GB" sz="2200" dirty="0"/>
              <a:t>and River flooding</a:t>
            </a:r>
          </a:p>
        </p:txBody>
      </p:sp>
    </p:spTree>
    <p:extLst>
      <p:ext uri="{BB962C8B-B14F-4D97-AF65-F5344CB8AC3E}">
        <p14:creationId xmlns:p14="http://schemas.microsoft.com/office/powerpoint/2010/main" val="172099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464" y="50728"/>
            <a:ext cx="8263081" cy="490066"/>
          </a:xfrm>
        </p:spPr>
        <p:txBody>
          <a:bodyPr/>
          <a:lstStyle/>
          <a:p>
            <a:pPr algn="ctr"/>
            <a:r>
              <a:rPr lang="en-US" b="1" dirty="0"/>
              <a:t>MAM 2019 NEGATIVE IMPACTS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Sunday, May 17,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xmlns="" id="{A5BC4979-636E-EF47-A615-F3D98B2C04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2480" y="411815"/>
            <a:ext cx="9248898" cy="5465457"/>
          </a:xfrm>
        </p:spPr>
        <p:txBody>
          <a:bodyPr>
            <a:normAutofit fontScale="925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GB" sz="2600" dirty="0" smtClean="0"/>
              <a:t>Outbreak of diseases such as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GB" sz="26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Malaria</a:t>
            </a:r>
            <a:r>
              <a:rPr lang="en-GB" sz="2600" dirty="0"/>
              <a:t> ((</a:t>
            </a:r>
            <a:r>
              <a:rPr lang="en-GB" sz="2600" dirty="0">
                <a:solidFill>
                  <a:srgbClr val="FF0000"/>
                </a:solidFill>
              </a:rPr>
              <a:t>Ethiopia</a:t>
            </a:r>
            <a:r>
              <a:rPr lang="en-GB" sz="2600" dirty="0"/>
              <a:t>(</a:t>
            </a:r>
            <a:r>
              <a:rPr lang="en-GB" sz="2600" dirty="0">
                <a:cs typeface="Times New Roman" panose="02020603050405020304" pitchFamily="18" charset="0"/>
              </a:rPr>
              <a:t>Southern Oromia Regional State), Most parts of </a:t>
            </a:r>
            <a:r>
              <a:rPr lang="en-GB" sz="2600" dirty="0">
                <a:solidFill>
                  <a:srgbClr val="FF0000"/>
                </a:solidFill>
                <a:cs typeface="Times New Roman" panose="02020603050405020304" pitchFamily="18" charset="0"/>
              </a:rPr>
              <a:t>Burundi,</a:t>
            </a:r>
            <a:r>
              <a:rPr lang="de-DE" sz="2600" dirty="0">
                <a:cs typeface="Times New Roman" panose="02020603050405020304" pitchFamily="18" charset="0"/>
              </a:rPr>
              <a:t>Isingiro district in </a:t>
            </a:r>
            <a:r>
              <a:rPr lang="de-DE" sz="2600" dirty="0">
                <a:solidFill>
                  <a:srgbClr val="FF0000"/>
                </a:solidFill>
                <a:cs typeface="Times New Roman" panose="02020603050405020304" pitchFamily="18" charset="0"/>
              </a:rPr>
              <a:t>Uganda</a:t>
            </a:r>
            <a:r>
              <a:rPr lang="de-DE" sz="2600" dirty="0">
                <a:cs typeface="Times New Roman" panose="02020603050405020304" pitchFamily="18" charset="0"/>
              </a:rPr>
              <a:t>, western,central and western Eqautoria states in South Sudan, most part of </a:t>
            </a:r>
            <a:r>
              <a:rPr lang="de-DE" sz="2600" dirty="0">
                <a:solidFill>
                  <a:srgbClr val="FF0000"/>
                </a:solidFill>
                <a:cs typeface="Times New Roman" panose="02020603050405020304" pitchFamily="18" charset="0"/>
              </a:rPr>
              <a:t>Kenya</a:t>
            </a:r>
            <a:r>
              <a:rPr lang="de-DE" sz="2600" dirty="0">
                <a:cs typeface="Times New Roman" panose="02020603050405020304" pitchFamily="18" charset="0"/>
              </a:rPr>
              <a:t>,</a:t>
            </a:r>
            <a:r>
              <a:rPr lang="en-GB" sz="2600" dirty="0">
                <a:cs typeface="Times New Roman" panose="02020603050405020304" pitchFamily="18" charset="0"/>
              </a:rPr>
              <a:t> </a:t>
            </a:r>
            <a:r>
              <a:rPr lang="en-GB" sz="2600" dirty="0">
                <a:solidFill>
                  <a:srgbClr val="FF0000"/>
                </a:solidFill>
                <a:cs typeface="Times New Roman" panose="02020603050405020304" pitchFamily="18" charset="0"/>
              </a:rPr>
              <a:t>Sudan</a:t>
            </a:r>
            <a:r>
              <a:rPr lang="en-GB" sz="2600" dirty="0">
                <a:cs typeface="Times New Roman" panose="02020603050405020304" pitchFamily="18" charset="0"/>
              </a:rPr>
              <a:t>(Malaria incidence  in Aljazeera , blue Nile , </a:t>
            </a:r>
            <a:r>
              <a:rPr lang="en-GB" sz="2600" dirty="0" err="1">
                <a:cs typeface="Times New Roman" panose="02020603050405020304" pitchFamily="18" charset="0"/>
              </a:rPr>
              <a:t>Sinnar</a:t>
            </a:r>
            <a:r>
              <a:rPr lang="en-GB" sz="2600" dirty="0">
                <a:cs typeface="Times New Roman" panose="02020603050405020304" pitchFamily="18" charset="0"/>
              </a:rPr>
              <a:t> &amp; white Nile States </a:t>
            </a:r>
            <a:r>
              <a:rPr lang="en-GB" sz="2600" dirty="0" smtClean="0">
                <a:cs typeface="Times New Roman" panose="02020603050405020304" pitchFamily="18" charset="0"/>
              </a:rPr>
              <a:t>),</a:t>
            </a:r>
            <a:r>
              <a:rPr lang="en-GB" sz="2600" dirty="0" smtClean="0">
                <a:solidFill>
                  <a:srgbClr val="FF5050"/>
                </a:solidFill>
                <a:cs typeface="Times New Roman" panose="02020603050405020304" pitchFamily="18" charset="0"/>
              </a:rPr>
              <a:t>Rwanda,</a:t>
            </a:r>
            <a:r>
              <a:rPr lang="en-US" sz="2600" dirty="0">
                <a:solidFill>
                  <a:srgbClr val="FF0000"/>
                </a:solidFill>
              </a:rPr>
              <a:t> Somalia</a:t>
            </a:r>
            <a:r>
              <a:rPr lang="en-GB" sz="2600" dirty="0" smtClean="0">
                <a:cs typeface="Times New Roman" panose="02020603050405020304" pitchFamily="18" charset="0"/>
              </a:rPr>
              <a:t>))</a:t>
            </a:r>
            <a:endParaRPr lang="en-GB" sz="2600" dirty="0">
              <a:cs typeface="Times New Roman" panose="02020603050405020304" pitchFamily="18" charset="0"/>
            </a:endParaRPr>
          </a:p>
          <a:p>
            <a:pPr lvl="0" algn="just">
              <a:buFont typeface="Wingdings" panose="05000000000000000000" pitchFamily="2" charset="2"/>
              <a:buChar char="§"/>
            </a:pPr>
            <a:r>
              <a:rPr lang="en-US" sz="26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Yellow </a:t>
            </a:r>
            <a:r>
              <a:rPr lang="en-US" sz="26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fever </a:t>
            </a:r>
            <a:r>
              <a:rPr lang="en-GB" sz="2600" dirty="0">
                <a:cs typeface="Times New Roman" panose="02020603050405020304" pitchFamily="18" charset="0"/>
              </a:rPr>
              <a:t>(</a:t>
            </a:r>
            <a:r>
              <a:rPr lang="en-GB" sz="26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Ethiopia,</a:t>
            </a:r>
            <a:r>
              <a:rPr lang="en-GB" sz="2600" dirty="0">
                <a:solidFill>
                  <a:schemeClr val="bg1"/>
                </a:solidFill>
                <a:cs typeface="Times New Roman" panose="02020603050405020304" pitchFamily="18" charset="0"/>
              </a:rPr>
              <a:t> </a:t>
            </a:r>
            <a:r>
              <a:rPr lang="en-GB" sz="2600" dirty="0" smtClean="0">
                <a:cs typeface="Times New Roman" panose="02020603050405020304" pitchFamily="18" charset="0"/>
              </a:rPr>
              <a:t>Maracha, and Buliisa district in </a:t>
            </a:r>
            <a:r>
              <a:rPr lang="en-GB" sz="26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Uganda</a:t>
            </a:r>
            <a:r>
              <a:rPr lang="en-GB" sz="2600" dirty="0" smtClean="0">
                <a:cs typeface="Times New Roman" panose="02020603050405020304" pitchFamily="18" charset="0"/>
              </a:rPr>
              <a:t>,</a:t>
            </a:r>
            <a:r>
              <a:rPr lang="de-DE" sz="2600" dirty="0">
                <a:solidFill>
                  <a:srgbClr val="FFFF00"/>
                </a:solidFill>
                <a:cs typeface="Times New Roman" panose="02020603050405020304" pitchFamily="18" charset="0"/>
              </a:rPr>
              <a:t> </a:t>
            </a:r>
            <a:r>
              <a:rPr lang="de-DE" sz="2600" dirty="0">
                <a:cs typeface="Times New Roman" panose="02020603050405020304" pitchFamily="18" charset="0"/>
              </a:rPr>
              <a:t>in </a:t>
            </a:r>
            <a:r>
              <a:rPr lang="de-DE" sz="2600" dirty="0" smtClean="0">
                <a:cs typeface="Times New Roman" panose="02020603050405020304" pitchFamily="18" charset="0"/>
              </a:rPr>
              <a:t>Kajokeji in </a:t>
            </a:r>
            <a:r>
              <a:rPr lang="de-DE" sz="26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South Sudan</a:t>
            </a:r>
            <a:r>
              <a:rPr lang="de-DE" sz="2600" dirty="0" smtClean="0">
                <a:cs typeface="Times New Roman" panose="02020603050405020304" pitchFamily="18" charset="0"/>
              </a:rPr>
              <a:t>,</a:t>
            </a:r>
            <a:r>
              <a:rPr lang="en-GB" sz="2600" dirty="0" smtClean="0">
                <a:cs typeface="Times New Roman" panose="02020603050405020304" pitchFamily="18" charset="0"/>
              </a:rPr>
              <a:t>) </a:t>
            </a:r>
          </a:p>
          <a:p>
            <a:pPr lvl="0" algn="just">
              <a:buFont typeface="Wingdings" panose="05000000000000000000" pitchFamily="2" charset="2"/>
              <a:buChar char="§"/>
            </a:pPr>
            <a:r>
              <a:rPr lang="en-US" sz="26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Acute Watery Diarrhea(AWD)/Cholera</a:t>
            </a:r>
            <a:r>
              <a:rPr lang="en-US" sz="2600" dirty="0" smtClean="0"/>
              <a:t>(</a:t>
            </a:r>
            <a:r>
              <a:rPr lang="en-US" sz="2600" dirty="0" smtClean="0">
                <a:solidFill>
                  <a:srgbClr val="FF0000"/>
                </a:solidFill>
              </a:rPr>
              <a:t>Burundi,</a:t>
            </a:r>
            <a:r>
              <a:rPr lang="en-CA" sz="2600" b="1" dirty="0">
                <a:solidFill>
                  <a:schemeClr val="lt1"/>
                </a:solidFill>
              </a:rPr>
              <a:t> </a:t>
            </a:r>
            <a:r>
              <a:rPr lang="en-CA" sz="2600" dirty="0" smtClean="0">
                <a:solidFill>
                  <a:srgbClr val="FF0000"/>
                </a:solidFill>
              </a:rPr>
              <a:t>Somalia</a:t>
            </a:r>
            <a:r>
              <a:rPr lang="en-CA" sz="2600" b="1" dirty="0" smtClean="0"/>
              <a:t> (</a:t>
            </a:r>
            <a:r>
              <a:rPr lang="en-CA" sz="2600" b="1" dirty="0" err="1" smtClean="0"/>
              <a:t>Banadir</a:t>
            </a:r>
            <a:r>
              <a:rPr lang="en-CA" sz="2600" b="1" dirty="0" smtClean="0"/>
              <a:t> </a:t>
            </a:r>
            <a:r>
              <a:rPr lang="en-CA" sz="2600" b="1" dirty="0"/>
              <a:t>and </a:t>
            </a:r>
            <a:r>
              <a:rPr lang="en-CA" sz="2600" b="1" dirty="0" err="1"/>
              <a:t>Hiran</a:t>
            </a:r>
            <a:r>
              <a:rPr lang="en-CA" sz="2600" b="1" dirty="0"/>
              <a:t> regions</a:t>
            </a:r>
            <a:r>
              <a:rPr lang="en-US" sz="2600" dirty="0" smtClean="0"/>
              <a:t>), Kenya- Ileret Marsabit</a:t>
            </a:r>
            <a:endParaRPr lang="en-GB" sz="2600" dirty="0" smtClean="0">
              <a:cs typeface="Times New Roman" panose="02020603050405020304" pitchFamily="18" charset="0"/>
            </a:endParaRPr>
          </a:p>
          <a:p>
            <a:pPr lvl="0" algn="just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en-US" sz="26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Measles </a:t>
            </a:r>
            <a:r>
              <a:rPr lang="en-US" sz="26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outbreaks </a:t>
            </a:r>
            <a:r>
              <a:rPr lang="en-US" sz="2600" dirty="0"/>
              <a:t>were confirmed in </a:t>
            </a:r>
            <a:r>
              <a:rPr lang="en-US" sz="2600" dirty="0" smtClean="0">
                <a:solidFill>
                  <a:srgbClr val="FF0000"/>
                </a:solidFill>
              </a:rPr>
              <a:t>Somalia</a:t>
            </a:r>
            <a:r>
              <a:rPr lang="en-US" sz="2600" dirty="0" smtClean="0"/>
              <a:t>, </a:t>
            </a:r>
            <a:r>
              <a:rPr lang="en-US" sz="2600" dirty="0" smtClean="0">
                <a:solidFill>
                  <a:srgbClr val="FF0000"/>
                </a:solidFill>
              </a:rPr>
              <a:t>South Sudan</a:t>
            </a:r>
            <a:r>
              <a:rPr lang="en-US" sz="2600" dirty="0"/>
              <a:t>(</a:t>
            </a:r>
            <a:r>
              <a:rPr lang="en-US" sz="2600" dirty="0" smtClean="0"/>
              <a:t>five </a:t>
            </a:r>
            <a:r>
              <a:rPr lang="en-US" sz="2600" dirty="0"/>
              <a:t>counties namely, </a:t>
            </a:r>
            <a:r>
              <a:rPr lang="en-US" sz="2600" dirty="0" err="1"/>
              <a:t>Bor</a:t>
            </a:r>
            <a:r>
              <a:rPr lang="en-US" sz="2600" dirty="0"/>
              <a:t> (14 cases), </a:t>
            </a:r>
            <a:r>
              <a:rPr lang="en-US" sz="2600" dirty="0" err="1"/>
              <a:t>Tonj</a:t>
            </a:r>
            <a:r>
              <a:rPr lang="en-US" sz="2600" dirty="0"/>
              <a:t> South (4), </a:t>
            </a:r>
            <a:r>
              <a:rPr lang="en-US" sz="2600" dirty="0" err="1"/>
              <a:t>Tonj</a:t>
            </a:r>
            <a:r>
              <a:rPr lang="en-US" sz="2600" dirty="0"/>
              <a:t> East (61 cases), </a:t>
            </a:r>
            <a:r>
              <a:rPr lang="en-US" sz="2600" dirty="0" err="1"/>
              <a:t>Magwi</a:t>
            </a:r>
            <a:r>
              <a:rPr lang="en-US" sz="2600" dirty="0"/>
              <a:t> (10 cases) and </a:t>
            </a:r>
            <a:r>
              <a:rPr lang="en-US" sz="2600" dirty="0" err="1"/>
              <a:t>Kapoeta</a:t>
            </a:r>
            <a:r>
              <a:rPr lang="en-US" sz="2600" dirty="0"/>
              <a:t> East (6 cases</a:t>
            </a:r>
            <a:r>
              <a:rPr lang="en-US" sz="2600" dirty="0" smtClean="0"/>
              <a:t>)).</a:t>
            </a:r>
          </a:p>
          <a:p>
            <a:pPr lvl="0" algn="just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en-US" sz="2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26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Leishmaniosis</a:t>
            </a:r>
            <a:r>
              <a:rPr lang="en-GB" sz="2600" dirty="0" smtClean="0">
                <a:cs typeface="Times New Roman" panose="02020603050405020304" pitchFamily="18" charset="0"/>
              </a:rPr>
              <a:t>(</a:t>
            </a:r>
            <a:r>
              <a:rPr lang="en-GB" sz="26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Ethiopia</a:t>
            </a:r>
            <a:r>
              <a:rPr lang="en-GB" sz="26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(</a:t>
            </a:r>
            <a:r>
              <a:rPr lang="en-GB" sz="2600" dirty="0" err="1" smtClean="0">
                <a:cs typeface="Times New Roman" panose="02020603050405020304" pitchFamily="18" charset="0"/>
              </a:rPr>
              <a:t>southernOromia</a:t>
            </a:r>
            <a:r>
              <a:rPr lang="en-GB" sz="2600" dirty="0" smtClean="0">
                <a:cs typeface="Times New Roman" panose="02020603050405020304" pitchFamily="18" charset="0"/>
              </a:rPr>
              <a:t> </a:t>
            </a:r>
            <a:r>
              <a:rPr lang="en-GB" sz="2600" dirty="0">
                <a:cs typeface="Times New Roman" panose="02020603050405020304" pitchFamily="18" charset="0"/>
              </a:rPr>
              <a:t>Regional </a:t>
            </a:r>
            <a:r>
              <a:rPr lang="en-GB" sz="2600" dirty="0" smtClean="0">
                <a:cs typeface="Times New Roman" panose="02020603050405020304" pitchFamily="18" charset="0"/>
              </a:rPr>
              <a:t>State</a:t>
            </a:r>
            <a:r>
              <a:rPr lang="en-GB" sz="2600" dirty="0">
                <a:cs typeface="Times New Roman" panose="02020603050405020304" pitchFamily="18" charset="0"/>
              </a:rPr>
              <a:t>)</a:t>
            </a:r>
            <a:r>
              <a:rPr lang="en-GB" sz="2600" dirty="0" smtClean="0">
                <a:cs typeface="Times New Roman" panose="02020603050405020304" pitchFamily="18" charset="0"/>
              </a:rPr>
              <a:t>) </a:t>
            </a:r>
            <a:endParaRPr lang="en-GB" sz="2600" dirty="0"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endParaRPr lang="en-US" dirty="0">
              <a:latin typeface="+mj-lt"/>
            </a:endParaRPr>
          </a:p>
        </p:txBody>
      </p:sp>
      <p:pic>
        <p:nvPicPr>
          <p:cNvPr id="15" name="Picture 14" descr="ICPAC_New_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86746" y="5889156"/>
            <a:ext cx="790790" cy="780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81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116632"/>
            <a:ext cx="8915400" cy="792162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>
                <a:solidFill>
                  <a:srgbClr val="006600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  <a:t>Measures that were taken</a:t>
            </a:r>
            <a:br>
              <a:rPr lang="en-US" sz="2800" b="1" dirty="0">
                <a:solidFill>
                  <a:srgbClr val="006600"/>
                </a:solidFill>
                <a:latin typeface="Tw Cen MT" panose="020B0602020104020603" pitchFamily="34" charset="0"/>
                <a:cs typeface="Times New Roman" panose="02020603050405020304" pitchFamily="18" charset="0"/>
              </a:rPr>
            </a:br>
            <a:endParaRPr lang="en-US" sz="2800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480" y="620688"/>
            <a:ext cx="9138220" cy="5688632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21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Malaria</a:t>
            </a:r>
            <a:r>
              <a:rPr lang="en-GB" sz="21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1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Ensuring </a:t>
            </a:r>
            <a:r>
              <a:rPr lang="en-GB" sz="2100" dirty="0">
                <a:ea typeface="Calibri" panose="020F0502020204030204" pitchFamily="34" charset="0"/>
                <a:cs typeface="Times New Roman" panose="02020603050405020304" pitchFamily="18" charset="0"/>
              </a:rPr>
              <a:t>medications and test kits </a:t>
            </a:r>
            <a:r>
              <a:rPr lang="en-GB" sz="21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at </a:t>
            </a:r>
            <a:r>
              <a:rPr lang="en-US" sz="2100" b="1" dirty="0" smtClean="0">
                <a:cs typeface="Times New Roman" panose="02020603050405020304" pitchFamily="18" charset="0"/>
              </a:rPr>
              <a:t>community </a:t>
            </a:r>
            <a:r>
              <a:rPr lang="en-GB" sz="2100" dirty="0">
                <a:ea typeface="Calibri" panose="020F0502020204030204" pitchFamily="34" charset="0"/>
                <a:cs typeface="Times New Roman" panose="02020603050405020304" pitchFamily="18" charset="0"/>
              </a:rPr>
              <a:t>service delivery </a:t>
            </a:r>
            <a:r>
              <a:rPr lang="en-GB" sz="21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points</a:t>
            </a:r>
            <a:endParaRPr lang="en-US" sz="2100" b="1" dirty="0" smtClean="0"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100" dirty="0" smtClean="0"/>
              <a:t>Indoor </a:t>
            </a:r>
            <a:r>
              <a:rPr lang="en-US" sz="2100" dirty="0"/>
              <a:t>residual spraying (</a:t>
            </a:r>
            <a:r>
              <a:rPr lang="en-US" sz="2100" dirty="0" smtClean="0"/>
              <a:t>IRS)</a:t>
            </a:r>
            <a:r>
              <a:rPr lang="en-US" sz="2100" dirty="0" smtClean="0">
                <a:cs typeface="Times New Roman" panose="02020603050405020304" pitchFamily="18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100" dirty="0"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x-none" sz="2100" dirty="0">
                <a:ea typeface="Calibri" panose="020F0502020204030204" pitchFamily="34" charset="0"/>
                <a:cs typeface="Times New Roman" panose="02020603050405020304" pitchFamily="18" charset="0"/>
              </a:rPr>
              <a:t>ass campaign distri</a:t>
            </a:r>
            <a:r>
              <a:rPr lang="en-GB" sz="2100" dirty="0"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x-none" sz="2100" dirty="0"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en-GB" sz="2100" dirty="0"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x-none" sz="2100" dirty="0"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GB" sz="2100" dirty="0"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x-none" sz="2100" dirty="0">
                <a:ea typeface="Calibri" panose="020F0502020204030204" pitchFamily="34" charset="0"/>
                <a:cs typeface="Times New Roman" panose="02020603050405020304" pitchFamily="18" charset="0"/>
              </a:rPr>
              <a:t>n </a:t>
            </a:r>
            <a:r>
              <a:rPr lang="en-GB" sz="2100" dirty="0"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x-none" sz="21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en-GB" sz="21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100" dirty="0"/>
              <a:t>long-lasting insecticidal nets (LLINs</a:t>
            </a:r>
            <a:r>
              <a:rPr lang="en-US" sz="2100" dirty="0" smtClean="0"/>
              <a:t>).</a:t>
            </a:r>
            <a:endParaRPr lang="en-US" sz="21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21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Admission, case management.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100" dirty="0" smtClean="0">
                <a:solidFill>
                  <a:schemeClr val="dk1"/>
                </a:solidFill>
              </a:rPr>
              <a:t>Surveillance has been enhanced within the context of integrated disease surveillance and response (IDSR).</a:t>
            </a:r>
            <a:endParaRPr lang="en-GB" sz="2100" b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sz="21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Cholera </a:t>
            </a:r>
            <a:r>
              <a:rPr lang="en-GB" sz="2100" dirty="0">
                <a:ea typeface="Calibri" panose="020F0502020204030204" pitchFamily="34" charset="0"/>
                <a:cs typeface="Times New Roman" panose="02020603050405020304" pitchFamily="18" charset="0"/>
              </a:rPr>
              <a:t>treatment, supply of chlorine for domestic </a:t>
            </a:r>
            <a:r>
              <a:rPr lang="en-GB" sz="21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water. treatment(</a:t>
            </a:r>
            <a:r>
              <a:rPr lang="en-US" sz="2100" dirty="0"/>
              <a:t>Acute Watery </a:t>
            </a:r>
            <a:r>
              <a:rPr lang="en-US" sz="2100" dirty="0" smtClean="0"/>
              <a:t>Diarrhea/Cholera outbreaks</a:t>
            </a:r>
            <a:r>
              <a:rPr lang="en-GB" sz="21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endParaRPr lang="en-GB" sz="2100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100" dirty="0">
                <a:solidFill>
                  <a:schemeClr val="dk1"/>
                </a:solidFill>
              </a:rPr>
              <a:t>R</a:t>
            </a:r>
            <a:r>
              <a:rPr lang="en-US" sz="2100" dirty="0" smtClean="0">
                <a:solidFill>
                  <a:schemeClr val="dk1"/>
                </a:solidFill>
              </a:rPr>
              <a:t>eactive </a:t>
            </a:r>
            <a:r>
              <a:rPr lang="en-US" sz="2100" dirty="0">
                <a:solidFill>
                  <a:schemeClr val="dk1"/>
                </a:solidFill>
              </a:rPr>
              <a:t>vaccination </a:t>
            </a:r>
            <a:r>
              <a:rPr lang="en-US" sz="2100" dirty="0" smtClean="0">
                <a:solidFill>
                  <a:schemeClr val="dk1"/>
                </a:solidFill>
              </a:rPr>
              <a:t>campaign(</a:t>
            </a:r>
            <a:r>
              <a:rPr lang="en-US" sz="21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Yellow fever,</a:t>
            </a:r>
            <a:r>
              <a:rPr lang="en-US" sz="21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Measles </a:t>
            </a:r>
            <a:r>
              <a:rPr lang="en-US" sz="21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outbreaks, Acute </a:t>
            </a:r>
            <a:r>
              <a:rPr lang="en-US" sz="21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Watery </a:t>
            </a:r>
            <a:r>
              <a:rPr lang="en-US" sz="21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Diarrhea/Cholera</a:t>
            </a:r>
            <a:r>
              <a:rPr lang="en-US" sz="2100" dirty="0" smtClean="0">
                <a:solidFill>
                  <a:schemeClr val="dk1"/>
                </a:solidFill>
              </a:rPr>
              <a:t>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1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Public awareness(</a:t>
            </a:r>
            <a:r>
              <a:rPr lang="en-US" sz="2100" dirty="0" smtClean="0">
                <a:solidFill>
                  <a:schemeClr val="dk1"/>
                </a:solidFill>
              </a:rPr>
              <a:t>campaign) </a:t>
            </a:r>
            <a:r>
              <a:rPr lang="en-GB" sz="21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and health </a:t>
            </a:r>
            <a:r>
              <a:rPr lang="en-GB" sz="2100" dirty="0">
                <a:ea typeface="Calibri" panose="020F0502020204030204" pitchFamily="34" charset="0"/>
                <a:cs typeface="Times New Roman" panose="02020603050405020304" pitchFamily="18" charset="0"/>
              </a:rPr>
              <a:t>education </a:t>
            </a:r>
            <a:r>
              <a:rPr lang="en-GB" sz="21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GB" sz="2100" dirty="0" smtClean="0">
                <a:solidFill>
                  <a:schemeClr val="accent3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COVID-19 Pandemic).</a:t>
            </a:r>
            <a:endParaRPr lang="en-US" sz="21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100" dirty="0" smtClean="0"/>
              <a:t>Coordination, leadership </a:t>
            </a:r>
            <a:r>
              <a:rPr lang="en-US" sz="2100" dirty="0"/>
              <a:t>and Health Cluster meetings  at </a:t>
            </a:r>
            <a:r>
              <a:rPr lang="en-US" sz="2100" dirty="0" smtClean="0"/>
              <a:t>national  and local levels.</a:t>
            </a:r>
            <a:endParaRPr lang="en-US" sz="21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Sunday, May 17,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IGAD CLIMATE PREDICTION AND APPLICATIONS CENTRE (</a:t>
            </a:r>
            <a:r>
              <a:rPr lang="en-GB" b="1" smtClean="0"/>
              <a:t>ICPAC</a:t>
            </a:r>
            <a:r>
              <a:rPr lang="en-GB" smtClean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186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006600"/>
                </a:solidFill>
              </a:rPr>
              <a:t>MAM 2020 Positive IMPACTS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495325"/>
            <a:ext cx="8915400" cy="4525963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GB" sz="28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Due </a:t>
            </a:r>
            <a:r>
              <a:rPr lang="en-GB" sz="2800" dirty="0">
                <a:ea typeface="Calibri" panose="020F0502020204030204" pitchFamily="34" charset="0"/>
                <a:cs typeface="Times New Roman" panose="02020603050405020304" pitchFamily="18" charset="0"/>
              </a:rPr>
              <a:t>to heavy rain </a:t>
            </a:r>
            <a:r>
              <a:rPr lang="en-GB" sz="28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and measure were taken,  </a:t>
            </a:r>
            <a:r>
              <a:rPr lang="en-GB" sz="2800" dirty="0"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en-GB" sz="28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ecreased </a:t>
            </a:r>
            <a:r>
              <a:rPr lang="en-GB" sz="2800" dirty="0">
                <a:ea typeface="Calibri" panose="020F0502020204030204" pitchFamily="34" charset="0"/>
                <a:cs typeface="Times New Roman" panose="02020603050405020304" pitchFamily="18" charset="0"/>
              </a:rPr>
              <a:t>in Malaria cases </a:t>
            </a:r>
            <a:r>
              <a:rPr lang="en-GB" sz="28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observed in Burundi and Rwanda.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800" dirty="0"/>
              <a:t>Information sharing, Joint investigation, joint campaign between South Sudan &amp; Uganda</a:t>
            </a:r>
            <a:r>
              <a:rPr lang="en-US" sz="2800" dirty="0" smtClean="0"/>
              <a:t>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de-DE" sz="2800" dirty="0">
                <a:cs typeface="Times New Roman" panose="02020603050405020304" pitchFamily="18" charset="0"/>
              </a:rPr>
              <a:t>A</a:t>
            </a:r>
            <a:r>
              <a:rPr lang="de-DE" sz="2800" dirty="0" smtClean="0">
                <a:cs typeface="Times New Roman" panose="02020603050405020304" pitchFamily="18" charset="0"/>
              </a:rPr>
              <a:t>vailability </a:t>
            </a:r>
            <a:r>
              <a:rPr lang="de-DE" sz="2800" dirty="0">
                <a:cs typeface="Times New Roman" panose="02020603050405020304" pitchFamily="18" charset="0"/>
              </a:rPr>
              <a:t>of </a:t>
            </a:r>
            <a:r>
              <a:rPr lang="de-DE" sz="2800" dirty="0" smtClean="0">
                <a:cs typeface="Times New Roman" panose="02020603050405020304" pitchFamily="18" charset="0"/>
              </a:rPr>
              <a:t>water, </a:t>
            </a:r>
            <a:r>
              <a:rPr lang="en-GB" sz="28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water </a:t>
            </a:r>
            <a:r>
              <a:rPr lang="en-GB" sz="2800" dirty="0">
                <a:ea typeface="Calibri" panose="020F0502020204030204" pitchFamily="34" charset="0"/>
                <a:cs typeface="Times New Roman" panose="02020603050405020304" pitchFamily="18" charset="0"/>
              </a:rPr>
              <a:t>harvesting for domestic </a:t>
            </a:r>
            <a:r>
              <a:rPr lang="en-GB" sz="28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use </a:t>
            </a:r>
            <a:r>
              <a:rPr lang="de-DE" sz="2800" dirty="0" smtClean="0">
                <a:cs typeface="Times New Roman" panose="02020603050405020304" pitchFamily="18" charset="0"/>
              </a:rPr>
              <a:t>reduced </a:t>
            </a:r>
            <a:r>
              <a:rPr lang="de-DE" sz="2800" dirty="0">
                <a:cs typeface="Times New Roman" panose="02020603050405020304" pitchFamily="18" charset="0"/>
              </a:rPr>
              <a:t>cases of </a:t>
            </a:r>
            <a:r>
              <a:rPr lang="de-DE" sz="2800" dirty="0" smtClean="0">
                <a:cs typeface="Times New Roman" panose="02020603050405020304" pitchFamily="18" charset="0"/>
              </a:rPr>
              <a:t>diseases associated with    scarcity of water and sanitation</a:t>
            </a:r>
            <a:endParaRPr lang="de-DE" sz="2800" dirty="0">
              <a:cs typeface="Times New Roman" panose="02020603050405020304" pitchFamily="18" charset="0"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Sunday, May 17,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IGAD CLIMATE PREDICTION AND APPLICATIONS CENTRE (</a:t>
            </a:r>
            <a:r>
              <a:rPr lang="en-GB" b="1" smtClean="0"/>
              <a:t>ICPAC</a:t>
            </a:r>
            <a:r>
              <a:rPr lang="en-GB" smtClean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6" descr="ICPAC_New_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86746" y="5889156"/>
            <a:ext cx="790790" cy="780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5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Sunday, May 17,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IGAD CLIMATE PREDICTION AND APPLICATIONS CENTRE (</a:t>
            </a:r>
            <a:r>
              <a:rPr lang="en-GB" b="1" smtClean="0"/>
              <a:t>ICPAC</a:t>
            </a:r>
            <a:r>
              <a:rPr lang="en-GB" smtClean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Content Placeholder 4" descr="A group of people standing in front of a crowd posing for the camera&#10;&#10;Description generated with very high confidence">
            <a:extLst>
              <a:ext uri="{FF2B5EF4-FFF2-40B4-BE49-F238E27FC236}">
                <a16:creationId xmlns:a16="http://schemas.microsoft.com/office/drawing/2014/main" xmlns="" id="{6EC66836-C795-49AB-BD2C-DC251396180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51" b="8733"/>
          <a:stretch/>
        </p:blipFill>
        <p:spPr>
          <a:xfrm>
            <a:off x="5419892" y="583993"/>
            <a:ext cx="3871358" cy="2074540"/>
          </a:xfrm>
          <a:custGeom>
            <a:avLst/>
            <a:gdLst/>
            <a:ahLst/>
            <a:cxnLst/>
            <a:rect l="l" t="t" r="r" b="b"/>
            <a:pathLst>
              <a:path w="12192000" h="4621300">
                <a:moveTo>
                  <a:pt x="0" y="0"/>
                </a:moveTo>
                <a:lnTo>
                  <a:pt x="12192000" y="0"/>
                </a:lnTo>
                <a:lnTo>
                  <a:pt x="12192000" y="3104412"/>
                </a:lnTo>
                <a:lnTo>
                  <a:pt x="12192000" y="3296537"/>
                </a:lnTo>
                <a:lnTo>
                  <a:pt x="12192000" y="4272355"/>
                </a:lnTo>
                <a:lnTo>
                  <a:pt x="12113803" y="4280638"/>
                </a:lnTo>
                <a:cubicBezTo>
                  <a:pt x="10139508" y="4478587"/>
                  <a:pt x="8237152" y="4571590"/>
                  <a:pt x="6753597" y="4604195"/>
                </a:cubicBezTo>
                <a:cubicBezTo>
                  <a:pt x="4940362" y="4644044"/>
                  <a:pt x="2657278" y="4624714"/>
                  <a:pt x="400746" y="4432852"/>
                </a:cubicBezTo>
                <a:lnTo>
                  <a:pt x="0" y="4395876"/>
                </a:lnTo>
                <a:lnTo>
                  <a:pt x="0" y="3296537"/>
                </a:lnTo>
                <a:lnTo>
                  <a:pt x="0" y="3104412"/>
                </a:lnTo>
                <a:close/>
              </a:path>
            </a:pathLst>
          </a:custGeom>
        </p:spPr>
      </p:pic>
      <p:pic>
        <p:nvPicPr>
          <p:cNvPr id="8" name="Content Placeholder 7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366" y="404664"/>
            <a:ext cx="4530602" cy="2959197"/>
          </a:xfrm>
          <a:prstGeom prst="rect">
            <a:avLst/>
          </a:prstGeom>
          <a:noFill/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4968" y="3213583"/>
            <a:ext cx="4752528" cy="247834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804819" y="2975161"/>
            <a:ext cx="23535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b="1" dirty="0" smtClean="0">
                <a:solidFill>
                  <a:srgbClr val="FF5050"/>
                </a:solidFill>
                <a:cs typeface="Times New Roman" panose="02020603050405020304" pitchFamily="18" charset="0"/>
              </a:rPr>
              <a:t>Decrase  </a:t>
            </a:r>
            <a:r>
              <a:rPr lang="de-DE" sz="1400" b="1" dirty="0">
                <a:solidFill>
                  <a:srgbClr val="FF5050"/>
                </a:solidFill>
                <a:cs typeface="Times New Roman" panose="02020603050405020304" pitchFamily="18" charset="0"/>
              </a:rPr>
              <a:t>in Malaria cases</a:t>
            </a:r>
            <a:endParaRPr lang="en-US" b="1" dirty="0">
              <a:solidFill>
                <a:srgbClr val="FF505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34142" y="116632"/>
            <a:ext cx="313739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b="1" dirty="0" smtClean="0">
                <a:solidFill>
                  <a:srgbClr val="FF5050"/>
                </a:solidFill>
                <a:cs typeface="Times New Roman" panose="02020603050405020304" pitchFamily="18" charset="0"/>
              </a:rPr>
              <a:t>Incrase  in Malaria cases _ Uganda</a:t>
            </a:r>
            <a:endParaRPr lang="en-US" b="1" dirty="0">
              <a:solidFill>
                <a:srgbClr val="FF505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285147" y="215321"/>
            <a:ext cx="424827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FF5050"/>
                </a:solidFill>
              </a:rPr>
              <a:t>joint campaign between South Sudan &amp; Uganda</a:t>
            </a:r>
            <a:endParaRPr lang="en-US" b="1" dirty="0">
              <a:solidFill>
                <a:srgbClr val="FF5050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E2658F81-58A3-4011-A088-73AC114C6E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092" y="3894703"/>
            <a:ext cx="4446867" cy="2592288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828351" y="3525371"/>
            <a:ext cx="10294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FF5050"/>
                </a:solidFill>
              </a:rPr>
              <a:t>Somalia </a:t>
            </a:r>
            <a:endParaRPr lang="en-US" sz="1600" b="1" dirty="0">
              <a:solidFill>
                <a:srgbClr val="FF5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2089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Sunday, May 17,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IGAD CLIMATE PREDICTION AND APPLICATIONS CENTRE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119" y="2960948"/>
            <a:ext cx="6841331" cy="643572"/>
          </a:xfrm>
        </p:spPr>
        <p:txBody>
          <a:bodyPr>
            <a:noAutofit/>
          </a:bodyPr>
          <a:lstStyle/>
          <a:p>
            <a:pPr algn="ctr"/>
            <a:r>
              <a:rPr lang="en-GB" sz="3250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145239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GAD PPT Template">
  <a:themeElements>
    <a:clrScheme name="Custom 1">
      <a:dk1>
        <a:srgbClr val="000000"/>
      </a:dk1>
      <a:lt1>
        <a:srgbClr val="FFFFFF"/>
      </a:lt1>
      <a:dk2>
        <a:srgbClr val="646463"/>
      </a:dk2>
      <a:lt2>
        <a:srgbClr val="D0D0D0"/>
      </a:lt2>
      <a:accent1>
        <a:srgbClr val="00833F"/>
      </a:accent1>
      <a:accent2>
        <a:srgbClr val="F4BE49"/>
      </a:accent2>
      <a:accent3>
        <a:srgbClr val="00408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IGAD PPT Template.thmx</Template>
  <TotalTime>8040</TotalTime>
  <Words>528</Words>
  <Application>Microsoft Office PowerPoint</Application>
  <PresentationFormat>A4 Paper (210x297 mm)</PresentationFormat>
  <Paragraphs>57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Times New Roman</vt:lpstr>
      <vt:lpstr>Tw Cen MT</vt:lpstr>
      <vt:lpstr>Wingdings</vt:lpstr>
      <vt:lpstr>IGAD PPT Template</vt:lpstr>
      <vt:lpstr>Health situation analysis of the impacts of March to May 2020 season  by Paulino omoj omay  --- ghacof 55, Sector reporting</vt:lpstr>
      <vt:lpstr>MAM 2020: summary Region-wide observations</vt:lpstr>
      <vt:lpstr>MAM 2019 NEGATIVE IMPACTS</vt:lpstr>
      <vt:lpstr>Measures that were taken </vt:lpstr>
      <vt:lpstr>MAM 2020 Positive IMPACTS</vt:lpstr>
      <vt:lpstr>PowerPoint Presentation</vt:lpstr>
      <vt:lpstr>THANK YOU!</vt:lpstr>
    </vt:vector>
  </TitlesOfParts>
  <Company>Black Africa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Apple Macintosh</dc:creator>
  <cp:lastModifiedBy>roy odendo</cp:lastModifiedBy>
  <cp:revision>396</cp:revision>
  <dcterms:created xsi:type="dcterms:W3CDTF">2014-11-18T09:33:09Z</dcterms:created>
  <dcterms:modified xsi:type="dcterms:W3CDTF">2020-05-17T18:35:17Z</dcterms:modified>
</cp:coreProperties>
</file>