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00" r:id="rId2"/>
    <p:sldId id="509" r:id="rId3"/>
    <p:sldId id="504" r:id="rId4"/>
    <p:sldId id="505" r:id="rId5"/>
    <p:sldId id="506" r:id="rId6"/>
    <p:sldId id="507" r:id="rId7"/>
    <p:sldId id="508" r:id="rId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.Kirungu" initials="C" lastIdx="1" clrIdx="0"/>
  <p:cmAuthor id="1" name="Mohammed A Hassan" initials="MAH" lastIdx="16" clrIdx="1">
    <p:extLst>
      <p:ext uri="{19B8F6BF-5375-455C-9EA6-DF929625EA0E}">
        <p15:presenceInfo xmlns:p15="http://schemas.microsoft.com/office/powerpoint/2012/main" xmlns="" userId="Mohammed A Hassan" providerId="None"/>
      </p:ext>
    </p:extLst>
  </p:cmAuthor>
  <p:cmAuthor id="2" name="Hari Vajja" initials="HV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5050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804" autoAdjust="0"/>
    <p:restoredTop sz="91652" autoAdjust="0"/>
  </p:normalViewPr>
  <p:slideViewPr>
    <p:cSldViewPr snapToObjects="1">
      <p:cViewPr>
        <p:scale>
          <a:sx n="93" d="100"/>
          <a:sy n="93" d="100"/>
        </p:scale>
        <p:origin x="-1109" y="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2"/>
    </p:cViewPr>
  </p:sorterViewPr>
  <p:notesViewPr>
    <p:cSldViewPr snapToObjects="1">
      <p:cViewPr varScale="1">
        <p:scale>
          <a:sx n="53" d="100"/>
          <a:sy n="53" d="100"/>
        </p:scale>
        <p:origin x="-280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894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05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54EE4-CDB4-4DB5-8E7E-FB133D2C7C8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1895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1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Monday, May 18,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ICPAC_New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39200" y="5829522"/>
            <a:ext cx="965200" cy="952278"/>
          </a:xfrm>
          <a:prstGeom prst="rect">
            <a:avLst/>
          </a:prstGeom>
        </p:spPr>
      </p:pic>
      <p:pic>
        <p:nvPicPr>
          <p:cNvPr id="10" name="Picture 9" descr="ICPAC_New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10000" y="152400"/>
            <a:ext cx="1776382" cy="1752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May 18,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1" y="6486992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194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Monday, May 18,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1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Monday, May 18,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1" y="6486992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194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24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ICPAC_New_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39200" y="5829522"/>
            <a:ext cx="965200" cy="9522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Monday, May 18, 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1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Monday, May 18, 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6992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6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Monday, May 18,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1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6993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Monday, May 18,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1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9" y="6486993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PAC_New_Logo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839200" y="5829522"/>
            <a:ext cx="965200" cy="952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828" y="2209800"/>
            <a:ext cx="8420100" cy="796223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2020 JJAS FORECAST</a:t>
            </a:r>
            <a:endParaRPr lang="en-US" sz="4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9092" y="3382676"/>
            <a:ext cx="8606768" cy="105443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IMPLICATION and </a:t>
            </a:r>
            <a:r>
              <a:rPr lang="en-US" sz="3200" b="1" dirty="0">
                <a:solidFill>
                  <a:srgbClr val="0070C0"/>
                </a:solidFill>
              </a:rPr>
              <a:t>MITIGATION</a:t>
            </a:r>
          </a:p>
          <a:p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805258" y="4437112"/>
            <a:ext cx="8420100" cy="770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742950" rtl="0" eaLnBrk="1" latinLnBrk="0" hangingPunct="1">
              <a:lnSpc>
                <a:spcPct val="90000"/>
              </a:lnSpc>
              <a:spcBef>
                <a:spcPts val="813"/>
              </a:spcBef>
              <a:buFont typeface="Arial" panose="020B0604020202020204" pitchFamily="34" charset="0"/>
              <a:buNone/>
              <a:defRPr sz="1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1475" indent="0" algn="ctr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None/>
              <a:defRPr sz="16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42950" indent="0" algn="ctr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None/>
              <a:defRPr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4425" indent="0" algn="ctr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5900" indent="0" algn="ctr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57375" indent="0" algn="ctr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0" algn="ctr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00325" indent="0" algn="ctr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71800" indent="0" algn="ctr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>
                <a:solidFill>
                  <a:srgbClr val="0070C0"/>
                </a:solidFill>
              </a:rPr>
              <a:t>WATER and ENERGY SECTOR</a:t>
            </a:r>
            <a:endParaRPr lang="en-US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590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Participants in water and energy sector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Monday, May 18, 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IGAD CLIMATE PREDICTION AND APPLICATIONS CENTRE (</a:t>
            </a:r>
            <a:r>
              <a:rPr lang="en-GB" b="1" smtClean="0"/>
              <a:t>ICPAC</a:t>
            </a:r>
            <a:r>
              <a:rPr lang="en-GB" smtClean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/>
          <a:srcRect l="74174" r="1274" b="10272"/>
          <a:stretch>
            <a:fillRect/>
          </a:stretch>
        </p:blipFill>
        <p:spPr bwMode="auto">
          <a:xfrm>
            <a:off x="685800" y="762000"/>
            <a:ext cx="2819399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471"/>
            <a:ext cx="9906000" cy="100626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Implication </a:t>
            </a:r>
            <a:r>
              <a:rPr lang="en-US" b="1" dirty="0"/>
              <a:t>on the Water related Sectors and Proposed Mitigation Measure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May 18,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INTERGOVERNMENTAL AUTHORITY ON DEVELOPMENT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82889481"/>
              </p:ext>
            </p:extLst>
          </p:nvPr>
        </p:nvGraphicFramePr>
        <p:xfrm>
          <a:off x="272479" y="747015"/>
          <a:ext cx="9505057" cy="58230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3"/>
                <a:gridCol w="1800200"/>
                <a:gridCol w="3078088"/>
                <a:gridCol w="2538536"/>
              </a:tblGrid>
              <a:tr h="6935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Basin/Sub basin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Forecast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Implication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Proposed mitigation measures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</a:tr>
              <a:tr h="34678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effectLst/>
                          <a:latin typeface="+mn-lt"/>
                        </a:rPr>
                        <a:t>Kagera</a:t>
                      </a:r>
                      <a:endParaRPr lang="en-US" sz="2000" dirty="0" smtClean="0">
                        <a:effectLst/>
                        <a:latin typeface="+mn-lt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(Burundi, Rwanda, Tanzania)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Climatology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No serious implication expected since the  season is generally dry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</a:tr>
              <a:tr h="20807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Awash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Ethiopia)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-Above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average rainfall 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Above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average flows</a:t>
                      </a:r>
                      <a:endParaRPr lang="en-US" sz="2000" baseline="0" dirty="0" smtClean="0">
                        <a:effectLst/>
                        <a:latin typeface="+mn-lt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campaign on flood 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risk close coordination with DRMC and regional authorities</a:t>
                      </a:r>
                      <a:endParaRPr lang="en-US" sz="2000" b="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</a:tr>
              <a:tr h="1387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Upper &amp; Lower Blue </a:t>
                      </a:r>
                      <a:r>
                        <a:rPr lang="en-US" sz="2000" dirty="0" smtClean="0">
                          <a:effectLst/>
                          <a:latin typeface="+mn-lt"/>
                        </a:rPr>
                        <a:t>Nile, </a:t>
                      </a:r>
                      <a:r>
                        <a:rPr lang="en-US" sz="2000" dirty="0" err="1" smtClean="0">
                          <a:effectLst/>
                          <a:latin typeface="+mn-lt"/>
                        </a:rPr>
                        <a:t>Baro</a:t>
                      </a:r>
                      <a:r>
                        <a:rPr lang="en-US" sz="2000" dirty="0" smtClean="0">
                          <a:effectLst/>
                          <a:latin typeface="+mn-lt"/>
                        </a:rPr>
                        <a:t>, </a:t>
                      </a:r>
                      <a:r>
                        <a:rPr lang="en-US" sz="2000" dirty="0" err="1" smtClean="0">
                          <a:effectLst/>
                          <a:latin typeface="+mn-lt"/>
                        </a:rPr>
                        <a:t>Tekeze</a:t>
                      </a:r>
                      <a:endParaRPr lang="en-US" sz="2000" dirty="0" smtClean="0">
                        <a:effectLst/>
                        <a:latin typeface="+mn-lt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(ETH,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SS, S)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Enhanced rainfall (U/S)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 Normal in (D/S)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-Above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average flows 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 good 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 hydropower 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generation, irrigation 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the downstream, risk of 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flooding and ground water recharge, 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campaign on flood 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risk and close coordination with DRMC authorities and regional authorities</a:t>
                      </a:r>
                      <a:endParaRPr lang="en-US" sz="2000" b="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6310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471"/>
            <a:ext cx="9906000" cy="100626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Implication </a:t>
            </a:r>
            <a:r>
              <a:rPr lang="en-US" b="1" dirty="0"/>
              <a:t>on the Water related Sectors and Proposed Mitigation Measure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May 18,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INTERGOVERNMENTAL AUTHORITY ON DEVELOPMENT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16800554"/>
              </p:ext>
            </p:extLst>
          </p:nvPr>
        </p:nvGraphicFramePr>
        <p:xfrm>
          <a:off x="272479" y="747014"/>
          <a:ext cx="9361041" cy="38899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4180"/>
                <a:gridCol w="1550157"/>
                <a:gridCol w="2736304"/>
                <a:gridCol w="3600400"/>
              </a:tblGrid>
              <a:tr h="41401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Basin/Sub basin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Forecast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Implication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Proposed mitigation measures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</a:tr>
              <a:tr h="157251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Juba-</a:t>
                      </a:r>
                      <a:r>
                        <a:rPr lang="en-US" sz="2000" dirty="0" err="1" smtClean="0">
                          <a:effectLst/>
                          <a:latin typeface="+mn-lt"/>
                        </a:rPr>
                        <a:t>Shebele</a:t>
                      </a:r>
                      <a:endParaRPr lang="en-US" sz="2000" dirty="0" smtClean="0">
                        <a:effectLst/>
                        <a:latin typeface="+mn-lt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(ETH, SOM)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Enhanced 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rainfall in the U/S and climatology in D/S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Enhanced flows expected- Current flooding may continue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Sustained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 flood 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risk close coordination with DRM authorities, long term measures such as reservoirs and water harvesting structures </a:t>
                      </a:r>
                      <a:endParaRPr lang="en-US" sz="2000" b="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</a:tr>
              <a:tr h="124205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Ogaden</a:t>
                      </a:r>
                      <a:r>
                        <a:rPr lang="en-US" sz="20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0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Dharor</a:t>
                      </a:r>
                      <a:r>
                        <a:rPr lang="en-US" sz="20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sz="20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Nugal</a:t>
                      </a:r>
                      <a:endParaRPr lang="en-US" sz="2000" b="1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(ETH, Somalia</a:t>
                      </a:r>
                      <a:r>
                        <a:rPr lang="en-US" sz="20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0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Enhanced rainfall </a:t>
                      </a:r>
                    </a:p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Normally Dry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Season, flash floods </a:t>
                      </a:r>
                      <a:endParaRPr lang="en-US" sz="2000" b="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campaign on flood risk </a:t>
                      </a:r>
                      <a:endParaRPr lang="en-US" sz="20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04573180"/>
              </p:ext>
            </p:extLst>
          </p:nvPr>
        </p:nvGraphicFramePr>
        <p:xfrm>
          <a:off x="272479" y="4724399"/>
          <a:ext cx="9361042" cy="20928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9847"/>
                <a:gridCol w="1494274"/>
                <a:gridCol w="2895600"/>
                <a:gridCol w="3461321"/>
              </a:tblGrid>
              <a:tr h="6134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White </a:t>
                      </a:r>
                      <a:r>
                        <a:rPr lang="en-US" sz="2000" dirty="0" smtClean="0">
                          <a:effectLst/>
                        </a:rPr>
                        <a:t>Nile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(S </a:t>
                      </a: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Sudan and Sudan)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Enhanced rainfall </a:t>
                      </a:r>
                      <a:endParaRPr lang="en-US" sz="2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-Above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average flows risk of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flooding, water supply stations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campaign on flood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risk close coordination with DRM authorities</a:t>
                      </a:r>
                      <a:endParaRPr lang="en-US" sz="20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11289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North-West</a:t>
                      </a:r>
                      <a:r>
                        <a:rPr lang="en-US" sz="2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Sudan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Enhanced rainfall 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Flash Floods and Ground water recharge 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campaign on flood risk close coordination with DRM authorities</a:t>
                      </a:r>
                      <a:endParaRPr lang="en-US" sz="20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1016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921" y="152400"/>
            <a:ext cx="8373080" cy="89956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Implication </a:t>
            </a:r>
            <a:r>
              <a:rPr lang="en-US" b="1" dirty="0"/>
              <a:t>on the Water related Sectors and Proposed Mitigation Measure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May 18,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INTERGOVERNMENTAL AUTHORITY ON DEVELOPMENT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30257664"/>
              </p:ext>
            </p:extLst>
          </p:nvPr>
        </p:nvGraphicFramePr>
        <p:xfrm>
          <a:off x="262920" y="980728"/>
          <a:ext cx="9586624" cy="43811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8680"/>
                <a:gridCol w="1371600"/>
                <a:gridCol w="3505200"/>
                <a:gridCol w="3601144"/>
              </a:tblGrid>
              <a:tr h="6935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Basin/Sub basin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Forecast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Implication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Proposed mitigation measures</a:t>
                      </a:r>
                      <a:endParaRPr lang="en-US" sz="18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</a:tr>
              <a:tr h="416144"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Tana/</a:t>
                      </a:r>
                      <a:r>
                        <a:rPr lang="en-US" sz="1800" dirty="0" err="1" smtClean="0">
                          <a:effectLst/>
                          <a:latin typeface="+mn-lt"/>
                        </a:rPr>
                        <a:t>Athi</a:t>
                      </a:r>
                      <a:r>
                        <a:rPr lang="en-US" sz="1800" dirty="0" smtClean="0">
                          <a:effectLst/>
                          <a:latin typeface="+mn-lt"/>
                        </a:rPr>
                        <a:t>/</a:t>
                      </a:r>
                      <a:r>
                        <a:rPr lang="en-US" sz="1800" dirty="0" err="1" smtClean="0">
                          <a:effectLst/>
                          <a:latin typeface="+mn-lt"/>
                        </a:rPr>
                        <a:t>Ewaso</a:t>
                      </a:r>
                      <a:r>
                        <a:rPr lang="en-US" sz="180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800" dirty="0" err="1" smtClean="0">
                          <a:effectLst/>
                          <a:latin typeface="+mn-lt"/>
                        </a:rPr>
                        <a:t>Ngiro</a:t>
                      </a:r>
                      <a:endParaRPr lang="en-US" sz="1800" dirty="0" smtClean="0">
                        <a:effectLst/>
                        <a:latin typeface="+mn-lt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(Kenya)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Enhanced rainfall (U/S)</a:t>
                      </a:r>
                      <a:r>
                        <a:rPr lang="en-US" sz="18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 Normal in (D/S)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Above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average flows 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 good 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 hydropower generation and irrigation, risk of flooding in the downstream 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areas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Sustained</a:t>
                      </a:r>
                      <a:r>
                        <a:rPr lang="en-US" sz="18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</a:t>
                      </a:r>
                      <a:r>
                        <a:rPr lang="en-US" sz="18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 flood risk in downstream </a:t>
                      </a:r>
                      <a:r>
                        <a:rPr lang="en-US" sz="18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areas, water harvesting measures</a:t>
                      </a:r>
                      <a:endParaRPr lang="en-US" sz="1800" b="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</a:tr>
              <a:tr h="20807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East-Lake </a:t>
                      </a:r>
                      <a:r>
                        <a:rPr lang="en-US" sz="1800" dirty="0" smtClean="0">
                          <a:effectLst/>
                          <a:latin typeface="+mn-lt"/>
                        </a:rPr>
                        <a:t>Victoria</a:t>
                      </a:r>
                    </a:p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(Kenya)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Above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Normal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rainfall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285750" marR="0" indent="-28575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Sustained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eservoir 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inflows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leading to 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good Hydropower 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production</a:t>
                      </a:r>
                    </a:p>
                    <a:p>
                      <a:pPr marL="285750" marR="0" indent="-28575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Possibility of 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flooding, land slides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Create awareness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 the flooding issues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Repair river bank 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dykes 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if 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possible, 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Sustained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potable water supply to communities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</a:tr>
              <a:tr h="20807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Rift Valley </a:t>
                      </a:r>
                      <a:r>
                        <a:rPr lang="en-US" sz="1800" dirty="0" smtClean="0">
                          <a:effectLst/>
                          <a:latin typeface="+mn-lt"/>
                        </a:rPr>
                        <a:t>Lakes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(ET,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KE )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Enhanced rainfall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Above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average flows which will be good for hydropower generation and irrigation, risk of flooding in the downstream areas</a:t>
                      </a: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Sustained</a:t>
                      </a:r>
                      <a:r>
                        <a:rPr lang="en-US" sz="18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</a:t>
                      </a:r>
                      <a:r>
                        <a:rPr lang="en-US" sz="18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 flood risk in downstream areas</a:t>
                      </a:r>
                      <a:endParaRPr lang="en-US" sz="1800" b="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5579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871"/>
            <a:ext cx="8729663" cy="912529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Implication </a:t>
            </a:r>
            <a:r>
              <a:rPr lang="en-US" b="1" dirty="0"/>
              <a:t>on the Water related Sectors and Proposed Mitigation Measure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May 18,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INTERGOVERNMENTAL AUTHORITY ON DEVELOPMENT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19931413"/>
              </p:ext>
            </p:extLst>
          </p:nvPr>
        </p:nvGraphicFramePr>
        <p:xfrm>
          <a:off x="509630" y="980728"/>
          <a:ext cx="9035925" cy="48418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9125"/>
                <a:gridCol w="1616133"/>
                <a:gridCol w="2231104"/>
                <a:gridCol w="3369563"/>
              </a:tblGrid>
              <a:tr h="41895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Basin/Sub basin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Forecast</a:t>
                      </a: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Implication</a:t>
                      </a: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Proposed mitigation measures</a:t>
                      </a: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</a:tr>
              <a:tr h="2094778"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Lake </a:t>
                      </a:r>
                      <a:r>
                        <a:rPr lang="en-US" sz="2000" dirty="0" err="1" smtClean="0">
                          <a:effectLst/>
                          <a:latin typeface="+mn-lt"/>
                        </a:rPr>
                        <a:t>Rukwa</a:t>
                      </a:r>
                      <a:r>
                        <a:rPr lang="en-US" sz="2000" dirty="0" smtClean="0">
                          <a:effectLst/>
                          <a:latin typeface="+mn-lt"/>
                        </a:rPr>
                        <a:t> &amp; Tanganyika</a:t>
                      </a:r>
                    </a:p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Rufiji &amp; Ruvuma basin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(Tanzania)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Climatology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Dry season and normal flows expected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</a:tr>
              <a:tr h="209477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North East (</a:t>
                      </a:r>
                      <a:r>
                        <a:rPr lang="en-US" sz="2000" dirty="0" err="1">
                          <a:effectLst/>
                          <a:latin typeface="+mn-lt"/>
                        </a:rPr>
                        <a:t>Pangani</a:t>
                      </a:r>
                      <a:r>
                        <a:rPr lang="en-US" sz="2000" dirty="0">
                          <a:effectLst/>
                          <a:latin typeface="+mn-lt"/>
                        </a:rPr>
                        <a:t>, </a:t>
                      </a:r>
                      <a:r>
                        <a:rPr lang="en-US" sz="2000" dirty="0" err="1" smtClean="0">
                          <a:effectLst/>
                          <a:latin typeface="+mn-lt"/>
                        </a:rPr>
                        <a:t>Wami</a:t>
                      </a:r>
                      <a:r>
                        <a:rPr lang="en-US" sz="2000" dirty="0" smtClean="0">
                          <a:effectLst/>
                          <a:latin typeface="+mn-lt"/>
                        </a:rPr>
                        <a:t>/</a:t>
                      </a:r>
                      <a:r>
                        <a:rPr lang="en-US" sz="2000" dirty="0" err="1" smtClean="0">
                          <a:effectLst/>
                          <a:latin typeface="+mn-lt"/>
                        </a:rPr>
                        <a:t>Ruvu</a:t>
                      </a:r>
                      <a:endParaRPr lang="en-US" sz="2000" dirty="0" smtClean="0">
                        <a:effectLst/>
                        <a:latin typeface="+mn-lt"/>
                      </a:endParaRPr>
                    </a:p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(Tanzania)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Climatology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Dry season and normal flows expected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7535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09"/>
            <a:ext cx="8710861" cy="83608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Implication </a:t>
            </a:r>
            <a:r>
              <a:rPr lang="en-US" b="1" dirty="0"/>
              <a:t>on the Water related Sectors and Proposed Mitigation Measure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Monday, May 18,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INTERGOVERNMENTAL AUTHORITY ON DEVELOPMENT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75213144"/>
              </p:ext>
            </p:extLst>
          </p:nvPr>
        </p:nvGraphicFramePr>
        <p:xfrm>
          <a:off x="361109" y="840994"/>
          <a:ext cx="9217024" cy="4109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4891"/>
                <a:gridCol w="1371600"/>
                <a:gridCol w="2464149"/>
                <a:gridCol w="3456384"/>
              </a:tblGrid>
              <a:tr h="81094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Basin/Sub basin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Forecast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Implication</a:t>
                      </a: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n-lt"/>
                        </a:rPr>
                        <a:t>Proposed mitigation measures</a:t>
                      </a:r>
                      <a:endParaRPr lang="en-US" sz="20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</a:tr>
              <a:tr h="2081858"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East-Lake </a:t>
                      </a:r>
                      <a:r>
                        <a:rPr lang="en-US" sz="2000" dirty="0" smtClean="0">
                          <a:effectLst/>
                          <a:latin typeface="+mn-lt"/>
                        </a:rPr>
                        <a:t>Victoria, Lake Albert/ Kyoga</a:t>
                      </a:r>
                    </a:p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Aswa</a:t>
                      </a:r>
                      <a:r>
                        <a:rPr lang="en-GB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Sub catchment</a:t>
                      </a:r>
                      <a:endParaRPr lang="en-US" sz="2000" dirty="0" smtClean="0">
                        <a:effectLst/>
                        <a:latin typeface="+mn-lt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(Uganda)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Enhanced Rainfall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Above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average river 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flows, Flash floods (Lake Edward area), landslides (Kyoga), Floating islands</a:t>
                      </a:r>
                      <a:endParaRPr lang="en-US" sz="2000" baseline="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Sustained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 flood and 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landslide risks, increased surveillance in </a:t>
                      </a:r>
                      <a:r>
                        <a:rPr lang="en-US" sz="2000" b="0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resevoirs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</a:tr>
              <a:tr h="121642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West Lake Victoria</a:t>
                      </a:r>
                    </a:p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(Uganda)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Enhanced Rainfall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Above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average river flows from MAM rains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Sustained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</a:t>
                      </a:r>
                      <a:r>
                        <a:rPr lang="en-US" sz="2000" b="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 flood and landslide risks</a:t>
                      </a:r>
                      <a:endParaRPr lang="en-US" sz="20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8618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GAD PPT Template">
  <a:themeElements>
    <a:clrScheme name="Custom 1">
      <a:dk1>
        <a:srgbClr val="000000"/>
      </a:dk1>
      <a:lt1>
        <a:srgbClr val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2494</TotalTime>
  <Words>596</Words>
  <Application>Microsoft Office PowerPoint</Application>
  <PresentationFormat>A4 Paper (210x297 mm)</PresentationFormat>
  <Paragraphs>121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IGAD PPT Template</vt:lpstr>
      <vt:lpstr>2020 JJAS FORECAST</vt:lpstr>
      <vt:lpstr>List of Participants in water and energy sector</vt:lpstr>
      <vt:lpstr>Implication on the Water related Sectors and Proposed Mitigation Measure </vt:lpstr>
      <vt:lpstr>Implication on the Water related Sectors and Proposed Mitigation Measure </vt:lpstr>
      <vt:lpstr>Implication on the Water related Sectors and Proposed Mitigation Measure </vt:lpstr>
      <vt:lpstr>Implication on the Water related Sectors and Proposed Mitigation Measure </vt:lpstr>
      <vt:lpstr>Implication on the Water related Sectors and Proposed Mitigation Measure </vt:lpstr>
    </vt:vector>
  </TitlesOfParts>
  <Company>Black Africa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Hari Vajja</cp:lastModifiedBy>
  <cp:revision>525</cp:revision>
  <dcterms:created xsi:type="dcterms:W3CDTF">2014-11-18T09:33:00Z</dcterms:created>
  <dcterms:modified xsi:type="dcterms:W3CDTF">2020-05-18T09:55:41Z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2057-11.2.0.9281</vt:lpwstr>
  </property>
</Properties>
</file>