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handoutMasterIdLst>
    <p:handoutMasterId r:id="rId14"/>
  </p:handoutMasterIdLst>
  <p:sldIdLst>
    <p:sldId id="446" r:id="rId2"/>
    <p:sldId id="456" r:id="rId3"/>
    <p:sldId id="468" r:id="rId4"/>
    <p:sldId id="470" r:id="rId5"/>
    <p:sldId id="469" r:id="rId6"/>
    <p:sldId id="471" r:id="rId7"/>
    <p:sldId id="460" r:id="rId8"/>
    <p:sldId id="472" r:id="rId9"/>
    <p:sldId id="466" r:id="rId10"/>
    <p:sldId id="467" r:id="rId11"/>
    <p:sldId id="465" r:id="rId12"/>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12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roline.Kirungu"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5050"/>
    <a:srgbClr val="0066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804" autoAdjust="0"/>
    <p:restoredTop sz="91652" autoAdjust="0"/>
  </p:normalViewPr>
  <p:slideViewPr>
    <p:cSldViewPr snapToObjects="1">
      <p:cViewPr varScale="1">
        <p:scale>
          <a:sx n="90" d="100"/>
          <a:sy n="90" d="100"/>
        </p:scale>
        <p:origin x="-996" y="-96"/>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53" d="100"/>
          <a:sy n="53" d="100"/>
        </p:scale>
        <p:origin x="-2808"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A6F43F-70E8-4100-B44F-41CDB929F999}" type="datetimeFigureOut">
              <a:rPr lang="en-US" smtClean="0"/>
              <a:pPr/>
              <a:t>5/17/2020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53BFD2F-AF53-4A35-8C5B-7EDD9F04BDDD}" type="slidenum">
              <a:rPr lang="en-US" smtClean="0"/>
              <a:pPr/>
              <a:t>‹#›</a:t>
            </a:fld>
            <a:endParaRPr lang="en-US"/>
          </a:p>
        </p:txBody>
      </p:sp>
    </p:spTree>
    <p:extLst>
      <p:ext uri="{BB962C8B-B14F-4D97-AF65-F5344CB8AC3E}">
        <p14:creationId xmlns="" xmlns:p14="http://schemas.microsoft.com/office/powerpoint/2010/main" val="12037935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7F0A4F-9DF3-4D87-BA8C-3D59ACAE155F}" type="datetimeFigureOut">
              <a:rPr lang="en-US" smtClean="0"/>
              <a:pPr/>
              <a:t>5/17/2020</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654EE4-CDB4-4DB5-8E7E-FB133D2C7C82}" type="slidenum">
              <a:rPr lang="en-US" smtClean="0"/>
              <a:pPr/>
              <a:t>‹#›</a:t>
            </a:fld>
            <a:endParaRPr lang="en-US"/>
          </a:p>
        </p:txBody>
      </p:sp>
    </p:spTree>
    <p:extLst>
      <p:ext uri="{BB962C8B-B14F-4D97-AF65-F5344CB8AC3E}">
        <p14:creationId xmlns="" xmlns:p14="http://schemas.microsoft.com/office/powerpoint/2010/main" val="24625800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654EE4-CDB4-4DB5-8E7E-FB133D2C7C82}" type="slidenum">
              <a:rPr lang="en-US" smtClean="0"/>
              <a:pPr/>
              <a:t>1</a:t>
            </a:fld>
            <a:endParaRPr lang="en-US"/>
          </a:p>
        </p:txBody>
      </p:sp>
    </p:spTree>
    <p:extLst>
      <p:ext uri="{BB962C8B-B14F-4D97-AF65-F5344CB8AC3E}">
        <p14:creationId xmlns="" xmlns:p14="http://schemas.microsoft.com/office/powerpoint/2010/main" val="14855544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78366" y="2130427"/>
            <a:ext cx="8420100" cy="434478"/>
          </a:xfrm>
        </p:spPr>
        <p:txBody>
          <a:bodyPr anchor="t">
            <a:normAutofit/>
          </a:bodyPr>
          <a:lstStyle>
            <a:lvl1pPr algn="ctr">
              <a:defRPr sz="2400" cap="all">
                <a:solidFill>
                  <a:schemeClr val="accent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478366" y="2564911"/>
            <a:ext cx="8420100" cy="338891"/>
          </a:xfrm>
        </p:spPr>
        <p:txBody>
          <a:bodyPr>
            <a:noAutofit/>
          </a:bodyPr>
          <a:lstStyle>
            <a:lvl1pPr marL="0" indent="0" algn="ct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51D17487-0564-480D-8A7A-0F3868513E7E}" type="datetime2">
              <a:rPr lang="en-US" smtClean="0"/>
              <a:pPr/>
              <a:t>Sunday, May 17, 2020</a:t>
            </a:fld>
            <a:endParaRPr lang="en-US"/>
          </a:p>
        </p:txBody>
      </p:sp>
      <p:sp>
        <p:nvSpPr>
          <p:cNvPr id="5" name="Footer Placeholder 4"/>
          <p:cNvSpPr>
            <a:spLocks noGrp="1"/>
          </p:cNvSpPr>
          <p:nvPr>
            <p:ph type="ftr" sz="quarter" idx="11"/>
          </p:nvPr>
        </p:nvSpPr>
        <p:spPr>
          <a:xfrm>
            <a:off x="2971800" y="6489340"/>
            <a:ext cx="4267200" cy="180020"/>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pic>
        <p:nvPicPr>
          <p:cNvPr id="13" name="Picture 12"/>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4200822" y="394330"/>
            <a:ext cx="1332020" cy="1460717"/>
          </a:xfrm>
          <a:prstGeom prst="rect">
            <a:avLst/>
          </a:prstGeom>
        </p:spPr>
      </p:pic>
      <p:pic>
        <p:nvPicPr>
          <p:cNvPr id="1026" name="Picture 2" descr="D:\WNJ\COMMUNICATIONS\IGAD guidelines\IGAD logo\IGAD JPEG - low Rez.jpg"/>
          <p:cNvPicPr>
            <a:picLocks noChangeAspect="1" noChangeArrowheads="1"/>
          </p:cNvPicPr>
          <p:nvPr userDrawn="1"/>
        </p:nvPicPr>
        <p:blipFill>
          <a:blip r:embed="rId3"/>
          <a:srcRect/>
          <a:stretch>
            <a:fillRect/>
          </a:stretch>
        </p:blipFill>
        <p:spPr bwMode="auto">
          <a:xfrm>
            <a:off x="8991600" y="5908483"/>
            <a:ext cx="762000" cy="801687"/>
          </a:xfrm>
          <a:prstGeom prst="rect">
            <a:avLst/>
          </a:prstGeom>
          <a:noFill/>
        </p:spPr>
      </p:pic>
    </p:spTree>
    <p:extLst>
      <p:ext uri="{BB962C8B-B14F-4D97-AF65-F5344CB8AC3E}">
        <p14:creationId xmlns="" xmlns:p14="http://schemas.microsoft.com/office/powerpoint/2010/main" val="1703303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all"/>
            </a:lvl1p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E19D8FE-7506-41EF-B335-8CA99EA3EAA9}" type="datetime2">
              <a:rPr lang="en-US" smtClean="0"/>
              <a:pPr/>
              <a:t>Sunday, May 17, 2020</a:t>
            </a:fld>
            <a:endParaRPr lang="en-US"/>
          </a:p>
        </p:txBody>
      </p:sp>
      <p:sp>
        <p:nvSpPr>
          <p:cNvPr id="5" name="Footer Placeholder 4"/>
          <p:cNvSpPr>
            <a:spLocks noGrp="1"/>
          </p:cNvSpPr>
          <p:nvPr>
            <p:ph type="ftr" sz="quarter" idx="11"/>
          </p:nvPr>
        </p:nvSpPr>
        <p:spPr>
          <a:xfrm>
            <a:off x="2971801" y="6486992"/>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 xmlns:p14="http://schemas.microsoft.com/office/powerpoint/2010/main" val="440122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5300" y="3024194"/>
            <a:ext cx="8420100" cy="442165"/>
          </a:xfrm>
        </p:spPr>
        <p:txBody>
          <a:bodyPr anchor="t">
            <a:normAutofit/>
          </a:bodyPr>
          <a:lstStyle>
            <a:lvl1pPr algn="l">
              <a:defRPr sz="2400" b="1" cap="all"/>
            </a:lvl1pPr>
          </a:lstStyle>
          <a:p>
            <a:r>
              <a:rPr lang="en-GB"/>
              <a:t>Click to edit Master title style</a:t>
            </a:r>
            <a:endParaRPr lang="en-US" dirty="0"/>
          </a:p>
        </p:txBody>
      </p:sp>
      <p:sp>
        <p:nvSpPr>
          <p:cNvPr id="3"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sp>
        <p:nvSpPr>
          <p:cNvPr id="4" name="Date Placeholder 3"/>
          <p:cNvSpPr>
            <a:spLocks noGrp="1"/>
          </p:cNvSpPr>
          <p:nvPr>
            <p:ph type="dt" sz="half" idx="10"/>
          </p:nvPr>
        </p:nvSpPr>
        <p:spPr/>
        <p:txBody>
          <a:bodyPr/>
          <a:lstStyle/>
          <a:p>
            <a:fld id="{B15FCA7E-0E32-44F6-86D7-EC1D8A6CE8A6}" type="datetime2">
              <a:rPr lang="en-US" smtClean="0"/>
              <a:pPr/>
              <a:t>Sunday, May 17, 2020</a:t>
            </a:fld>
            <a:endParaRPr lang="en-US"/>
          </a:p>
        </p:txBody>
      </p:sp>
      <p:sp>
        <p:nvSpPr>
          <p:cNvPr id="5" name="Footer Placeholder 4"/>
          <p:cNvSpPr>
            <a:spLocks noGrp="1"/>
          </p:cNvSpPr>
          <p:nvPr>
            <p:ph type="ftr" sz="quarter" idx="11"/>
          </p:nvPr>
        </p:nvSpPr>
        <p:spPr>
          <a:xfrm>
            <a:off x="2971801" y="6486986"/>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 xmlns:p14="http://schemas.microsoft.com/office/powerpoint/2010/main" val="344134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chemeClr val="accent1"/>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rgbClr val="FFFFFF"/>
                </a:solidFill>
              </a:defRPr>
            </a:lvl1pPr>
          </a:lstStyle>
          <a:p>
            <a:fld id="{D37B99F6-96F9-438A-A3A7-D9984BABFD8E}" type="datetime2">
              <a:rPr lang="en-US" smtClean="0"/>
              <a:pPr/>
              <a:t>Sunday, May 17, 2020</a:t>
            </a:fld>
            <a:endParaRPr lang="en-US" dirty="0"/>
          </a:p>
        </p:txBody>
      </p:sp>
      <p:sp>
        <p:nvSpPr>
          <p:cNvPr id="4" name="Footer Placeholder 3"/>
          <p:cNvSpPr>
            <a:spLocks noGrp="1"/>
          </p:cNvSpPr>
          <p:nvPr>
            <p:ph type="ftr" sz="quarter" idx="11"/>
          </p:nvPr>
        </p:nvSpPr>
        <p:spPr>
          <a:xfrm>
            <a:off x="2971801" y="6486992"/>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lang="en-US" sz="1000" kern="1200" dirty="0" smtClean="0">
                <a:solidFill>
                  <a:srgbClr val="FFFFFF"/>
                </a:solidFill>
                <a:latin typeface="+mn-lt"/>
                <a:ea typeface="+mn-ea"/>
                <a:cs typeface="+mn-cs"/>
              </a:defRPr>
            </a:lvl1pPr>
          </a:lstStyle>
          <a:p>
            <a:r>
              <a:rPr lang="en-US" dirty="0"/>
              <a:t>IGAD CLIMATE PREDICTION AND APPLICATIONS CENTRE (</a:t>
            </a:r>
            <a:r>
              <a:rPr lang="en-US" b="1" dirty="0"/>
              <a:t>ICPAC</a:t>
            </a:r>
            <a:r>
              <a:rPr lang="en-US" dirty="0"/>
              <a:t>)</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1DB7362-2002-504E-9846-FFD55AE08938}" type="slidenum">
              <a:rPr lang="en-US" smtClean="0"/>
              <a:pPr/>
              <a:t>‹#›</a:t>
            </a:fld>
            <a:endParaRPr lang="en-US"/>
          </a:p>
        </p:txBody>
      </p:sp>
      <p:sp>
        <p:nvSpPr>
          <p:cNvPr id="8" name="Title 1"/>
          <p:cNvSpPr>
            <a:spLocks noGrp="1"/>
          </p:cNvSpPr>
          <p:nvPr>
            <p:ph type="title"/>
          </p:nvPr>
        </p:nvSpPr>
        <p:spPr>
          <a:xfrm>
            <a:off x="495300" y="3024194"/>
            <a:ext cx="8420100" cy="442165"/>
          </a:xfrm>
        </p:spPr>
        <p:txBody>
          <a:bodyPr anchor="t">
            <a:normAutofit/>
          </a:bodyPr>
          <a:lstStyle>
            <a:lvl1pPr algn="l">
              <a:defRPr sz="2400" b="1" cap="all">
                <a:solidFill>
                  <a:schemeClr val="bg1"/>
                </a:solidFill>
              </a:defRPr>
            </a:lvl1pPr>
          </a:lstStyle>
          <a:p>
            <a:r>
              <a:rPr lang="en-GB"/>
              <a:t>Click to edit Master title style</a:t>
            </a:r>
            <a:endParaRPr lang="en-US" dirty="0"/>
          </a:p>
        </p:txBody>
      </p:sp>
      <p:sp>
        <p:nvSpPr>
          <p:cNvPr id="9"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cxnSp>
        <p:nvCxnSpPr>
          <p:cNvPr id="11" name="Straight Connector 10"/>
          <p:cNvCxnSpPr/>
          <p:nvPr userDrawn="1"/>
        </p:nvCxnSpPr>
        <p:spPr>
          <a:xfrm>
            <a:off x="495300" y="5812124"/>
            <a:ext cx="8932582" cy="14941"/>
          </a:xfrm>
          <a:prstGeom prst="line">
            <a:avLst/>
          </a:prstGeom>
          <a:ln w="9525" cmpd="sng">
            <a:solidFill>
              <a:schemeClr val="bg1"/>
            </a:solidFill>
          </a:ln>
        </p:spPr>
        <p:style>
          <a:lnRef idx="2">
            <a:schemeClr val="accent1"/>
          </a:lnRef>
          <a:fillRef idx="0">
            <a:schemeClr val="accent1"/>
          </a:fillRef>
          <a:effectRef idx="1">
            <a:schemeClr val="accent1"/>
          </a:effectRef>
          <a:fontRef idx="minor">
            <a:schemeClr val="tx1"/>
          </a:fontRef>
        </p:style>
      </p:cxnSp>
      <p:pic>
        <p:nvPicPr>
          <p:cNvPr id="10" name="Picture 2" descr="D:\WNJ\COMMUNICATIONS\IGAD guidelines\IGAD logo\IGAD JPEG - low Rez.jpg"/>
          <p:cNvPicPr>
            <a:picLocks noChangeAspect="1" noChangeArrowheads="1"/>
          </p:cNvPicPr>
          <p:nvPr userDrawn="1"/>
        </p:nvPicPr>
        <p:blipFill>
          <a:blip r:embed="rId2"/>
          <a:srcRect/>
          <a:stretch>
            <a:fillRect/>
          </a:stretch>
        </p:blipFill>
        <p:spPr bwMode="auto">
          <a:xfrm>
            <a:off x="8991600" y="5908483"/>
            <a:ext cx="762000" cy="801687"/>
          </a:xfrm>
          <a:prstGeom prst="rect">
            <a:avLst/>
          </a:prstGeom>
          <a:noFill/>
        </p:spPr>
      </p:pic>
    </p:spTree>
    <p:extLst>
      <p:ext uri="{BB962C8B-B14F-4D97-AF65-F5344CB8AC3E}">
        <p14:creationId xmlns="" xmlns:p14="http://schemas.microsoft.com/office/powerpoint/2010/main" val="582556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5C5B3724-956F-45DF-A65E-EA2718D13D7F}" type="datetime2">
              <a:rPr lang="en-US" smtClean="0"/>
              <a:pPr/>
              <a:t>Sunday, May 17, 2020</a:t>
            </a:fld>
            <a:endParaRPr lang="en-US"/>
          </a:p>
        </p:txBody>
      </p:sp>
      <p:sp>
        <p:nvSpPr>
          <p:cNvPr id="4" name="Footer Placeholder 3"/>
          <p:cNvSpPr>
            <a:spLocks noGrp="1"/>
          </p:cNvSpPr>
          <p:nvPr>
            <p:ph type="ftr" sz="quarter" idx="11"/>
          </p:nvPr>
        </p:nvSpPr>
        <p:spPr>
          <a:xfrm>
            <a:off x="2971801"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5" name="Slide Number Placeholder 4"/>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 xmlns:p14="http://schemas.microsoft.com/office/powerpoint/2010/main" val="1522423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B4017C-9869-486E-ADFF-B3CBA203C337}" type="datetime2">
              <a:rPr lang="en-US" smtClean="0"/>
              <a:pPr/>
              <a:t>Sunday, May 17, 2020</a:t>
            </a:fld>
            <a:endParaRPr lang="en-US"/>
          </a:p>
        </p:txBody>
      </p:sp>
      <p:sp>
        <p:nvSpPr>
          <p:cNvPr id="3" name="Footer Placeholder 2"/>
          <p:cNvSpPr>
            <a:spLocks noGrp="1"/>
          </p:cNvSpPr>
          <p:nvPr>
            <p:ph type="ftr" sz="quarter" idx="11"/>
          </p:nvPr>
        </p:nvSpPr>
        <p:spPr>
          <a:xfrm>
            <a:off x="2971800" y="6486992"/>
            <a:ext cx="4232746" cy="182373"/>
          </a:xfrm>
        </p:spPr>
        <p:txBody>
          <a:bodyPr/>
          <a:lstStyle/>
          <a:p>
            <a:r>
              <a:rPr lang="en-GB" dirty="0"/>
              <a:t>IGAD CLIMATE PREDICTION AND APPLICATIONS CENTRE (</a:t>
            </a:r>
            <a:r>
              <a:rPr lang="en-GB" b="1" dirty="0"/>
              <a:t>ICPAC</a:t>
            </a:r>
            <a:r>
              <a:rPr lang="en-GB" dirty="0"/>
              <a:t>)</a:t>
            </a:r>
            <a:endParaRPr lang="en-US" dirty="0"/>
          </a:p>
        </p:txBody>
      </p:sp>
      <p:sp>
        <p:nvSpPr>
          <p:cNvPr id="4" name="Slide Number Placeholder 3"/>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 xmlns:p14="http://schemas.microsoft.com/office/powerpoint/2010/main" val="1789120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6"/>
            <a:ext cx="5943600" cy="398929"/>
          </a:xfrm>
        </p:spPr>
        <p:txBody>
          <a:bodyPr anchor="t"/>
          <a:lstStyle>
            <a:lvl1pPr algn="l">
              <a:defRPr sz="2000" b="1"/>
            </a:lvl1pPr>
          </a:lstStyle>
          <a:p>
            <a:r>
              <a:rPr lang="en-GB"/>
              <a:t>Click to edit Master title style</a:t>
            </a:r>
            <a:endParaRPr lang="en-US" dirty="0"/>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lang="en-US"/>
          </a:p>
        </p:txBody>
      </p:sp>
      <p:sp>
        <p:nvSpPr>
          <p:cNvPr id="4" name="Text Placeholder 3"/>
          <p:cNvSpPr>
            <a:spLocks noGrp="1"/>
          </p:cNvSpPr>
          <p:nvPr>
            <p:ph type="body" sz="half" idx="2"/>
          </p:nvPr>
        </p:nvSpPr>
        <p:spPr>
          <a:xfrm>
            <a:off x="1941645" y="5199529"/>
            <a:ext cx="5943600" cy="4781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7B0A5E0-C1B9-4867-A1E2-5B2A0C6D13BD}" type="datetime2">
              <a:rPr lang="en-US" smtClean="0"/>
              <a:pPr/>
              <a:t>Sunday, May 17, 2020</a:t>
            </a:fld>
            <a:endParaRPr lang="en-US"/>
          </a:p>
        </p:txBody>
      </p:sp>
      <p:sp>
        <p:nvSpPr>
          <p:cNvPr id="6" name="Footer Placeholder 5"/>
          <p:cNvSpPr>
            <a:spLocks noGrp="1"/>
          </p:cNvSpPr>
          <p:nvPr>
            <p:ph type="ftr" sz="quarter" idx="11"/>
          </p:nvPr>
        </p:nvSpPr>
        <p:spPr>
          <a:xfrm>
            <a:off x="2971801"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7" name="Slide Number Placeholder 6"/>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 xmlns:p14="http://schemas.microsoft.com/office/powerpoint/2010/main" val="961543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79216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495300" y="1244607"/>
            <a:ext cx="8915400" cy="4525963"/>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495300" y="6486993"/>
            <a:ext cx="2311400" cy="182373"/>
          </a:xfrm>
          <a:prstGeom prst="rect">
            <a:avLst/>
          </a:prstGeom>
        </p:spPr>
        <p:txBody>
          <a:bodyPr vert="horz" lIns="91440" tIns="45720" rIns="91440" bIns="45720" rtlCol="0" anchor="ctr"/>
          <a:lstStyle>
            <a:lvl1pPr algn="l">
              <a:defRPr sz="1000">
                <a:solidFill>
                  <a:srgbClr val="646463"/>
                </a:solidFill>
              </a:defRPr>
            </a:lvl1pPr>
          </a:lstStyle>
          <a:p>
            <a:fld id="{D0EE56E8-8AF9-4EAA-BC04-5929A4739BF4}" type="datetime2">
              <a:rPr lang="en-US" smtClean="0"/>
              <a:pPr/>
              <a:t>Sunday, May 17, 2020</a:t>
            </a:fld>
            <a:endParaRPr lang="en-US" dirty="0"/>
          </a:p>
        </p:txBody>
      </p:sp>
      <p:sp>
        <p:nvSpPr>
          <p:cNvPr id="5" name="Footer Placeholder 4"/>
          <p:cNvSpPr>
            <a:spLocks noGrp="1"/>
          </p:cNvSpPr>
          <p:nvPr>
            <p:ph type="ftr" sz="quarter" idx="3"/>
          </p:nvPr>
        </p:nvSpPr>
        <p:spPr>
          <a:xfrm>
            <a:off x="2971801" y="6486986"/>
            <a:ext cx="4311650" cy="182374"/>
          </a:xfrm>
          <a:prstGeom prst="rect">
            <a:avLst/>
          </a:prstGeom>
        </p:spPr>
        <p:txBody>
          <a:bodyPr vert="horz" lIns="91440" tIns="45720" rIns="91440" bIns="45720" rtlCol="0" anchor="ctr"/>
          <a:lstStyle>
            <a:lvl1pPr algn="ctr">
              <a:defRPr sz="1000">
                <a:solidFill>
                  <a:srgbClr val="646463"/>
                </a:solidFill>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4"/>
          </p:nvPr>
        </p:nvSpPr>
        <p:spPr>
          <a:xfrm>
            <a:off x="8247529" y="6486993"/>
            <a:ext cx="388471" cy="182373"/>
          </a:xfrm>
          <a:prstGeom prst="rect">
            <a:avLst/>
          </a:prstGeom>
        </p:spPr>
        <p:txBody>
          <a:bodyPr vert="horz" lIns="91440" tIns="45720" rIns="91440" bIns="45720" rtlCol="0" anchor="ctr"/>
          <a:lstStyle>
            <a:lvl1pPr algn="ctr">
              <a:defRPr sz="1000">
                <a:solidFill>
                  <a:schemeClr val="tx2"/>
                </a:solidFill>
              </a:defRPr>
            </a:lvl1pPr>
          </a:lstStyle>
          <a:p>
            <a:fld id="{B1DB7362-2002-504E-9846-FFD55AE08938}" type="slidenum">
              <a:rPr lang="en-US" smtClean="0"/>
              <a:pPr/>
              <a:t>‹#›</a:t>
            </a:fld>
            <a:endParaRPr lang="en-US"/>
          </a:p>
        </p:txBody>
      </p:sp>
      <p:cxnSp>
        <p:nvCxnSpPr>
          <p:cNvPr id="9" name="Straight Connector 8"/>
          <p:cNvCxnSpPr/>
          <p:nvPr userDrawn="1"/>
        </p:nvCxnSpPr>
        <p:spPr>
          <a:xfrm>
            <a:off x="495300" y="5770564"/>
            <a:ext cx="8915400" cy="0"/>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1" name="Picture 2" descr="D:\WNJ\COMMUNICATIONS\IGAD guidelines\IGAD logo\IGAD JPEG - low Rez.jpg"/>
          <p:cNvPicPr>
            <a:picLocks noChangeAspect="1" noChangeArrowheads="1"/>
          </p:cNvPicPr>
          <p:nvPr userDrawn="1"/>
        </p:nvPicPr>
        <p:blipFill>
          <a:blip r:embed="rId9"/>
          <a:srcRect/>
          <a:stretch>
            <a:fillRect/>
          </a:stretch>
        </p:blipFill>
        <p:spPr bwMode="auto">
          <a:xfrm>
            <a:off x="8991600" y="5908483"/>
            <a:ext cx="762000" cy="801687"/>
          </a:xfrm>
          <a:prstGeom prst="rect">
            <a:avLst/>
          </a:prstGeom>
          <a:noFill/>
        </p:spPr>
      </p:pic>
    </p:spTree>
    <p:extLst>
      <p:ext uri="{BB962C8B-B14F-4D97-AF65-F5344CB8AC3E}">
        <p14:creationId xmlns="" xmlns:p14="http://schemas.microsoft.com/office/powerpoint/2010/main" val="13821324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8" r:id="rId4"/>
    <p:sldLayoutId id="2147483654" r:id="rId5"/>
    <p:sldLayoutId id="2147483655" r:id="rId6"/>
    <p:sldLayoutId id="2147483657" r:id="rId7"/>
  </p:sldLayoutIdLst>
  <p:hf hdr="0"/>
  <p:txStyles>
    <p:titleStyle>
      <a:lvl1pPr algn="l" defTabSz="457200" rtl="0" eaLnBrk="1" latinLnBrk="0" hangingPunct="1">
        <a:spcBef>
          <a:spcPct val="0"/>
        </a:spcBef>
        <a:buNone/>
        <a:defRPr sz="2400" kern="1200" cap="all">
          <a:solidFill>
            <a:srgbClr val="00833F"/>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16496" y="2133600"/>
            <a:ext cx="9108504" cy="3657600"/>
          </a:xfrm>
        </p:spPr>
        <p:txBody>
          <a:bodyPr>
            <a:normAutofit/>
          </a:bodyPr>
          <a:lstStyle/>
          <a:p>
            <a:pPr>
              <a:lnSpc>
                <a:spcPct val="150000"/>
              </a:lnSpc>
              <a:spcBef>
                <a:spcPts val="600"/>
              </a:spcBef>
              <a:spcAft>
                <a:spcPts val="600"/>
              </a:spcAft>
            </a:pPr>
            <a:r>
              <a:rPr lang="en-US" b="1" dirty="0" err="1" smtClean="0">
                <a:solidFill>
                  <a:srgbClr val="FF0000"/>
                </a:solidFill>
                <a:latin typeface="Tw Cen MT" panose="020B0602020104020603" pitchFamily="34" charset="0"/>
              </a:rPr>
              <a:t>cewarn</a:t>
            </a:r>
            <a:r>
              <a:rPr lang="en-US" b="1" dirty="0">
                <a:solidFill>
                  <a:schemeClr val="tx1"/>
                </a:solidFill>
                <a:latin typeface="Tw Cen MT" panose="020B0602020104020603" pitchFamily="34" charset="0"/>
              </a:rPr>
              <a:t/>
            </a:r>
            <a:br>
              <a:rPr lang="en-US" b="1" dirty="0">
                <a:solidFill>
                  <a:schemeClr val="tx1"/>
                </a:solidFill>
                <a:latin typeface="Tw Cen MT" panose="020B0602020104020603" pitchFamily="34" charset="0"/>
              </a:rPr>
            </a:br>
            <a:r>
              <a:rPr lang="en-US" b="1" dirty="0">
                <a:solidFill>
                  <a:schemeClr val="tx1"/>
                </a:solidFill>
                <a:latin typeface="Tw Cen MT" panose="020B0602020104020603" pitchFamily="34" charset="0"/>
              </a:rPr>
              <a:t>situation analysis of the impacts of March to May 2020 season </a:t>
            </a:r>
            <a:br>
              <a:rPr lang="en-US" b="1" dirty="0">
                <a:solidFill>
                  <a:schemeClr val="tx1"/>
                </a:solidFill>
                <a:latin typeface="Tw Cen MT" panose="020B0602020104020603" pitchFamily="34" charset="0"/>
              </a:rPr>
            </a:br>
            <a:r>
              <a:rPr lang="en-US" dirty="0">
                <a:solidFill>
                  <a:schemeClr val="tx1"/>
                </a:solidFill>
                <a:latin typeface="Tw Cen MT" panose="020B0602020104020603" pitchFamily="34" charset="0"/>
              </a:rPr>
              <a:t>by</a:t>
            </a:r>
            <a:r>
              <a:rPr lang="en-US" b="1" dirty="0">
                <a:solidFill>
                  <a:schemeClr val="tx1"/>
                </a:solidFill>
                <a:latin typeface="Tw Cen MT" panose="020B0602020104020603" pitchFamily="34" charset="0"/>
              </a:rPr>
              <a:t/>
            </a:r>
            <a:br>
              <a:rPr lang="en-US" b="1" dirty="0">
                <a:solidFill>
                  <a:schemeClr val="tx1"/>
                </a:solidFill>
                <a:latin typeface="Tw Cen MT" panose="020B0602020104020603" pitchFamily="34" charset="0"/>
              </a:rPr>
            </a:br>
            <a:r>
              <a:rPr lang="en-US" b="1" cap="none" dirty="0" smtClean="0">
                <a:solidFill>
                  <a:schemeClr val="tx1"/>
                </a:solidFill>
                <a:latin typeface="Tw Cen MT" panose="020B0602020104020603" pitchFamily="34" charset="0"/>
              </a:rPr>
              <a:t>ANDREW MALINGA </a:t>
            </a:r>
            <a:r>
              <a:rPr lang="en-US" b="1" cap="none" dirty="0">
                <a:solidFill>
                  <a:schemeClr val="tx1"/>
                </a:solidFill>
                <a:latin typeface="Tw Cen MT" panose="020B0602020104020603" pitchFamily="34" charset="0"/>
              </a:rPr>
              <a:t/>
            </a:r>
            <a:br>
              <a:rPr lang="en-US" b="1" cap="none" dirty="0">
                <a:solidFill>
                  <a:schemeClr val="tx1"/>
                </a:solidFill>
                <a:latin typeface="Tw Cen MT" panose="020B0602020104020603" pitchFamily="34" charset="0"/>
              </a:rPr>
            </a:br>
            <a:r>
              <a:rPr lang="en-US" b="1" dirty="0" err="1">
                <a:solidFill>
                  <a:schemeClr val="tx1"/>
                </a:solidFill>
                <a:latin typeface="Tw Cen MT" panose="020B0602020104020603" pitchFamily="34" charset="0"/>
              </a:rPr>
              <a:t>ghacof</a:t>
            </a:r>
            <a:r>
              <a:rPr lang="en-US" b="1" dirty="0">
                <a:solidFill>
                  <a:schemeClr val="tx1"/>
                </a:solidFill>
                <a:latin typeface="Tw Cen MT" panose="020B0602020104020603" pitchFamily="34" charset="0"/>
              </a:rPr>
              <a:t> 55, Sector reporting</a:t>
            </a:r>
            <a:endParaRPr lang="en-GB" dirty="0">
              <a:solidFill>
                <a:schemeClr val="tx1"/>
              </a:solidFill>
              <a:latin typeface="Tw Cen MT" panose="020B0602020104020603" pitchFamily="34" charset="0"/>
            </a:endParaRPr>
          </a:p>
        </p:txBody>
      </p:sp>
      <p:sp>
        <p:nvSpPr>
          <p:cNvPr id="5" name="Footer Placeholder 4"/>
          <p:cNvSpPr>
            <a:spLocks noGrp="1"/>
          </p:cNvSpPr>
          <p:nvPr>
            <p:ph type="ftr" sz="quarter" idx="11"/>
          </p:nvPr>
        </p:nvSpPr>
        <p:spPr>
          <a:xfrm>
            <a:off x="2373540" y="6286521"/>
            <a:ext cx="5149850" cy="382842"/>
          </a:xfrm>
        </p:spPr>
        <p:txBody>
          <a:bodyPr/>
          <a:lstStyle/>
          <a:p>
            <a:r>
              <a:rPr lang="en-US" dirty="0">
                <a:latin typeface="Tw Cen MT" panose="020B0602020104020603" pitchFamily="34" charset="0"/>
              </a:rPr>
              <a:t>IGAD CLIMATE PREDICTION AND APPLICATIONS CENTRE</a:t>
            </a:r>
          </a:p>
          <a:p>
            <a:endParaRPr lang="en-US" dirty="0">
              <a:latin typeface="Tw Cen MT" panose="020B0602020104020603" pitchFamily="34" charset="0"/>
            </a:endParaRPr>
          </a:p>
        </p:txBody>
      </p:sp>
    </p:spTree>
    <p:extLst>
      <p:ext uri="{BB962C8B-B14F-4D97-AF65-F5344CB8AC3E}">
        <p14:creationId xmlns="" xmlns:p14="http://schemas.microsoft.com/office/powerpoint/2010/main" val="5554233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464" y="50728"/>
            <a:ext cx="8263081" cy="490066"/>
          </a:xfrm>
        </p:spPr>
        <p:txBody>
          <a:bodyPr/>
          <a:lstStyle/>
          <a:p>
            <a:r>
              <a:rPr lang="en-US" b="1" dirty="0" smtClean="0"/>
              <a:t>INTERVENTIONS DURING MAM AND BEYOUND</a:t>
            </a:r>
            <a:endParaRPr lang="en-US" dirty="0"/>
          </a:p>
        </p:txBody>
      </p:sp>
      <p:sp>
        <p:nvSpPr>
          <p:cNvPr id="4" name="Date Placeholder 3"/>
          <p:cNvSpPr>
            <a:spLocks noGrp="1"/>
          </p:cNvSpPr>
          <p:nvPr>
            <p:ph type="dt" sz="half" idx="10"/>
          </p:nvPr>
        </p:nvSpPr>
        <p:spPr/>
        <p:txBody>
          <a:bodyPr/>
          <a:lstStyle/>
          <a:p>
            <a:fld id="{DE19D8FE-7506-41EF-B335-8CA99EA3EAA9}" type="datetime2">
              <a:rPr lang="en-US" smtClean="0"/>
              <a:pPr/>
              <a:t>Sunday, May 17, 2020</a:t>
            </a:fld>
            <a:endParaRPr lang="en-US"/>
          </a:p>
        </p:txBody>
      </p:sp>
      <p:sp>
        <p:nvSpPr>
          <p:cNvPr id="5" name="Footer Placeholder 4"/>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10</a:t>
            </a:fld>
            <a:endParaRPr lang="en-US"/>
          </a:p>
        </p:txBody>
      </p:sp>
      <p:sp>
        <p:nvSpPr>
          <p:cNvPr id="11" name="Content Placeholder 10">
            <a:extLst>
              <a:ext uri="{FF2B5EF4-FFF2-40B4-BE49-F238E27FC236}">
                <a16:creationId xmlns="" xmlns:a16="http://schemas.microsoft.com/office/drawing/2014/main" id="{A5BC4979-636E-EF47-A615-F3D98B2C0466}"/>
              </a:ext>
            </a:extLst>
          </p:cNvPr>
          <p:cNvSpPr>
            <a:spLocks noGrp="1"/>
          </p:cNvSpPr>
          <p:nvPr>
            <p:ph idx="1"/>
          </p:nvPr>
        </p:nvSpPr>
        <p:spPr>
          <a:xfrm>
            <a:off x="128464" y="555831"/>
            <a:ext cx="9282236" cy="5214740"/>
          </a:xfrm>
        </p:spPr>
        <p:txBody>
          <a:bodyPr>
            <a:normAutofit/>
          </a:bodyPr>
          <a:lstStyle/>
          <a:p>
            <a:pPr>
              <a:buNone/>
            </a:pPr>
            <a:r>
              <a:rPr lang="en-US" dirty="0" smtClean="0"/>
              <a:t>A Rapid assessments conducted for cluster 1 which identified some plausible response options including;</a:t>
            </a:r>
          </a:p>
          <a:p>
            <a:r>
              <a:rPr lang="en-US" dirty="0" smtClean="0"/>
              <a:t>Local governments were urged to work closely with Local Peace Committees (LPCs).</a:t>
            </a:r>
          </a:p>
          <a:p>
            <a:r>
              <a:rPr lang="en-US" dirty="0" smtClean="0"/>
              <a:t>Government structures were further urged to work closely with the community’s informal decision making structures to avert acts of retribution</a:t>
            </a:r>
          </a:p>
          <a:p>
            <a:r>
              <a:rPr lang="en-US" dirty="0" smtClean="0"/>
              <a:t>There was  timely sharing and distribution f downscaled climate outlook information for the MAM with local structures. </a:t>
            </a:r>
          </a:p>
          <a:p>
            <a:r>
              <a:rPr lang="en-US" dirty="0" smtClean="0"/>
              <a:t>Government of Uganda has responded by stepping up UPDF deployment in </a:t>
            </a:r>
            <a:r>
              <a:rPr lang="en-US" dirty="0" err="1" smtClean="0"/>
              <a:t>Karamoja</a:t>
            </a:r>
            <a:r>
              <a:rPr lang="en-US" dirty="0" smtClean="0"/>
              <a:t>.</a:t>
            </a:r>
          </a:p>
          <a:p>
            <a:r>
              <a:rPr lang="en-US" dirty="0" smtClean="0"/>
              <a:t>Government of Kenya has stepped up disarmament exercise</a:t>
            </a:r>
            <a:br>
              <a:rPr lang="en-US" dirty="0" smtClean="0"/>
            </a:br>
            <a:endParaRPr lang="en-GB" dirty="0"/>
          </a:p>
        </p:txBody>
      </p:sp>
    </p:spTree>
    <p:extLst>
      <p:ext uri="{BB962C8B-B14F-4D97-AF65-F5344CB8AC3E}">
        <p14:creationId xmlns="" xmlns:p14="http://schemas.microsoft.com/office/powerpoint/2010/main" val="39908165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5300" y="3573016"/>
            <a:ext cx="8915400" cy="936104"/>
          </a:xfrm>
        </p:spPr>
        <p:txBody>
          <a:bodyPr/>
          <a:lstStyle/>
          <a:p>
            <a:pPr marL="0" indent="0" algn="ctr">
              <a:buNone/>
            </a:pPr>
            <a:r>
              <a:rPr lang="en-US" b="1" dirty="0"/>
              <a:t>THANK YOU</a:t>
            </a:r>
          </a:p>
        </p:txBody>
      </p:sp>
      <p:sp>
        <p:nvSpPr>
          <p:cNvPr id="4" name="Date Placeholder 3"/>
          <p:cNvSpPr>
            <a:spLocks noGrp="1"/>
          </p:cNvSpPr>
          <p:nvPr>
            <p:ph type="dt" sz="half" idx="10"/>
          </p:nvPr>
        </p:nvSpPr>
        <p:spPr/>
        <p:txBody>
          <a:bodyPr/>
          <a:lstStyle/>
          <a:p>
            <a:fld id="{DE19D8FE-7506-41EF-B335-8CA99EA3EAA9}" type="datetime2">
              <a:rPr lang="en-US" smtClean="0"/>
              <a:pPr/>
              <a:t>Sunday, May 17, 2020</a:t>
            </a:fld>
            <a:endParaRPr lang="en-US"/>
          </a:p>
        </p:txBody>
      </p:sp>
      <p:sp>
        <p:nvSpPr>
          <p:cNvPr id="5" name="Footer Placeholder 4"/>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11</a:t>
            </a:fld>
            <a:endParaRPr lang="en-US"/>
          </a:p>
        </p:txBody>
      </p:sp>
    </p:spTree>
    <p:extLst>
      <p:ext uri="{BB962C8B-B14F-4D97-AF65-F5344CB8AC3E}">
        <p14:creationId xmlns="" xmlns:p14="http://schemas.microsoft.com/office/powerpoint/2010/main" val="33002860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5098" y="44624"/>
            <a:ext cx="9230429" cy="504056"/>
          </a:xfrm>
        </p:spPr>
        <p:txBody>
          <a:bodyPr>
            <a:normAutofit/>
          </a:bodyPr>
          <a:lstStyle/>
          <a:p>
            <a:r>
              <a:rPr lang="en-US" b="1" dirty="0"/>
              <a:t>MAM 2020: summary Region-wide observations</a:t>
            </a:r>
          </a:p>
        </p:txBody>
      </p:sp>
      <p:sp>
        <p:nvSpPr>
          <p:cNvPr id="4" name="Date Placeholder 3"/>
          <p:cNvSpPr>
            <a:spLocks noGrp="1"/>
          </p:cNvSpPr>
          <p:nvPr>
            <p:ph type="dt" sz="half" idx="10"/>
          </p:nvPr>
        </p:nvSpPr>
        <p:spPr/>
        <p:txBody>
          <a:bodyPr/>
          <a:lstStyle/>
          <a:p>
            <a:fld id="{DE19D8FE-7506-41EF-B335-8CA99EA3EAA9}" type="datetime2">
              <a:rPr lang="en-US" smtClean="0"/>
              <a:pPr/>
              <a:t>Sunday, May 17, 2020</a:t>
            </a:fld>
            <a:endParaRPr lang="en-US"/>
          </a:p>
        </p:txBody>
      </p:sp>
      <p:sp>
        <p:nvSpPr>
          <p:cNvPr id="5" name="Footer Placeholder 4"/>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2</a:t>
            </a:fld>
            <a:endParaRPr lang="en-US"/>
          </a:p>
        </p:txBody>
      </p:sp>
      <p:pic>
        <p:nvPicPr>
          <p:cNvPr id="7" name="Picture 6" descr="GHACOF55 reported incidents.png"/>
          <p:cNvPicPr>
            <a:picLocks noChangeAspect="1"/>
          </p:cNvPicPr>
          <p:nvPr/>
        </p:nvPicPr>
        <p:blipFill>
          <a:blip r:embed="rId2"/>
          <a:stretch>
            <a:fillRect/>
          </a:stretch>
        </p:blipFill>
        <p:spPr>
          <a:xfrm>
            <a:off x="128463" y="613381"/>
            <a:ext cx="5760641" cy="5861359"/>
          </a:xfrm>
          <a:prstGeom prst="rect">
            <a:avLst/>
          </a:prstGeom>
        </p:spPr>
      </p:pic>
      <p:sp>
        <p:nvSpPr>
          <p:cNvPr id="8" name="Content Placeholder 7"/>
          <p:cNvSpPr>
            <a:spLocks noGrp="1"/>
          </p:cNvSpPr>
          <p:nvPr>
            <p:ph idx="1"/>
          </p:nvPr>
        </p:nvSpPr>
        <p:spPr>
          <a:xfrm>
            <a:off x="6177136" y="908720"/>
            <a:ext cx="3233564" cy="4525963"/>
          </a:xfrm>
        </p:spPr>
        <p:txBody>
          <a:bodyPr/>
          <a:lstStyle/>
          <a:p>
            <a:r>
              <a:rPr lang="en-US" dirty="0" smtClean="0"/>
              <a:t>Major reporting areas in the cattle corridors </a:t>
            </a:r>
            <a:endParaRPr lang="en-GB" dirty="0"/>
          </a:p>
        </p:txBody>
      </p:sp>
    </p:spTree>
    <p:extLst>
      <p:ext uri="{BB962C8B-B14F-4D97-AF65-F5344CB8AC3E}">
        <p14:creationId xmlns="" xmlns:p14="http://schemas.microsoft.com/office/powerpoint/2010/main" val="17209920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5098" y="44624"/>
            <a:ext cx="9230429" cy="504056"/>
          </a:xfrm>
        </p:spPr>
        <p:txBody>
          <a:bodyPr>
            <a:normAutofit/>
          </a:bodyPr>
          <a:lstStyle/>
          <a:p>
            <a:r>
              <a:rPr lang="en-US" b="1" dirty="0"/>
              <a:t>MAM 2020: summary Region-wide observations</a:t>
            </a:r>
          </a:p>
        </p:txBody>
      </p:sp>
      <p:sp>
        <p:nvSpPr>
          <p:cNvPr id="4" name="Date Placeholder 3"/>
          <p:cNvSpPr>
            <a:spLocks noGrp="1"/>
          </p:cNvSpPr>
          <p:nvPr>
            <p:ph type="dt" sz="half" idx="10"/>
          </p:nvPr>
        </p:nvSpPr>
        <p:spPr/>
        <p:txBody>
          <a:bodyPr/>
          <a:lstStyle/>
          <a:p>
            <a:fld id="{DE19D8FE-7506-41EF-B335-8CA99EA3EAA9}" type="datetime2">
              <a:rPr lang="en-US" smtClean="0"/>
              <a:pPr/>
              <a:t>Sunday, May 17, 2020</a:t>
            </a:fld>
            <a:endParaRPr lang="en-US"/>
          </a:p>
        </p:txBody>
      </p:sp>
      <p:sp>
        <p:nvSpPr>
          <p:cNvPr id="5" name="Footer Placeholder 4"/>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3</a:t>
            </a:fld>
            <a:endParaRPr lang="en-US"/>
          </a:p>
        </p:txBody>
      </p:sp>
      <p:sp>
        <p:nvSpPr>
          <p:cNvPr id="9" name="Content Placeholder 8">
            <a:extLst>
              <a:ext uri="{FF2B5EF4-FFF2-40B4-BE49-F238E27FC236}">
                <a16:creationId xmlns="" xmlns:a16="http://schemas.microsoft.com/office/drawing/2014/main" id="{70507AF6-AB1A-A348-9A86-BF20AD1DC875}"/>
              </a:ext>
            </a:extLst>
          </p:cNvPr>
          <p:cNvSpPr>
            <a:spLocks noGrp="1"/>
          </p:cNvSpPr>
          <p:nvPr>
            <p:ph idx="1"/>
          </p:nvPr>
        </p:nvSpPr>
        <p:spPr>
          <a:xfrm>
            <a:off x="200472" y="548680"/>
            <a:ext cx="9642883" cy="5938312"/>
          </a:xfrm>
        </p:spPr>
        <p:txBody>
          <a:bodyPr>
            <a:noAutofit/>
          </a:bodyPr>
          <a:lstStyle/>
          <a:p>
            <a:pPr>
              <a:lnSpc>
                <a:spcPct val="150000"/>
              </a:lnSpc>
            </a:pPr>
            <a:r>
              <a:rPr lang="en-US" dirty="0" smtClean="0"/>
              <a:t>Some areas witnessed early onset while others , especially North Eastern  Kenya-</a:t>
            </a:r>
            <a:r>
              <a:rPr lang="en-US" dirty="0" err="1" smtClean="0"/>
              <a:t>Garissa</a:t>
            </a:r>
            <a:r>
              <a:rPr lang="en-US" dirty="0" smtClean="0"/>
              <a:t> </a:t>
            </a:r>
            <a:r>
              <a:rPr lang="en-US" dirty="0" smtClean="0"/>
              <a:t>&amp; </a:t>
            </a:r>
            <a:r>
              <a:rPr lang="en-US" dirty="0" err="1" smtClean="0"/>
              <a:t>Mandera</a:t>
            </a:r>
            <a:r>
              <a:rPr lang="en-US" dirty="0" smtClean="0"/>
              <a:t> which witnessed  </a:t>
            </a:r>
            <a:r>
              <a:rPr lang="en-US" dirty="0" smtClean="0"/>
              <a:t>delayed onset in </a:t>
            </a:r>
            <a:r>
              <a:rPr lang="en-US" dirty="0" smtClean="0"/>
              <a:t>April.</a:t>
            </a:r>
            <a:endParaRPr lang="en-US" dirty="0" smtClean="0"/>
          </a:p>
          <a:p>
            <a:pPr>
              <a:lnSpc>
                <a:spcPct val="150000"/>
              </a:lnSpc>
            </a:pPr>
            <a:r>
              <a:rPr lang="en-US" dirty="0" smtClean="0"/>
              <a:t>Overall, rains were above normal  as predicted especially  April-May.</a:t>
            </a:r>
          </a:p>
          <a:p>
            <a:pPr>
              <a:lnSpc>
                <a:spcPct val="150000"/>
              </a:lnSpc>
            </a:pPr>
            <a:r>
              <a:rPr lang="en-US" dirty="0" smtClean="0"/>
              <a:t>Cross border raids reduced among </a:t>
            </a:r>
            <a:r>
              <a:rPr lang="en-US" dirty="0" smtClean="0"/>
              <a:t>cross border pastoral </a:t>
            </a:r>
            <a:r>
              <a:rPr lang="en-US" dirty="0" smtClean="0"/>
              <a:t>communities of </a:t>
            </a:r>
            <a:r>
              <a:rPr lang="en-US" dirty="0" err="1" smtClean="0"/>
              <a:t>Karamoja</a:t>
            </a:r>
            <a:r>
              <a:rPr lang="en-US" dirty="0" smtClean="0"/>
              <a:t> and Turkana </a:t>
            </a:r>
            <a:r>
              <a:rPr lang="en-US" dirty="0" smtClean="0"/>
              <a:t>in cluster 1 as </a:t>
            </a:r>
            <a:r>
              <a:rPr lang="en-US" dirty="0" smtClean="0"/>
              <a:t>earlier predicted based on the </a:t>
            </a:r>
            <a:r>
              <a:rPr lang="en-US" dirty="0" smtClean="0"/>
              <a:t>MAM </a:t>
            </a:r>
            <a:r>
              <a:rPr lang="en-US" dirty="0" smtClean="0"/>
              <a:t>forecast. However, intensified inter-ethnic raids by </a:t>
            </a:r>
            <a:r>
              <a:rPr lang="en-US" dirty="0" err="1" smtClean="0"/>
              <a:t>Jie</a:t>
            </a:r>
            <a:r>
              <a:rPr lang="en-US" dirty="0" smtClean="0"/>
              <a:t> raiding in  </a:t>
            </a:r>
            <a:r>
              <a:rPr lang="en-US" dirty="0" err="1" smtClean="0"/>
              <a:t>Kaabong</a:t>
            </a:r>
            <a:r>
              <a:rPr lang="en-US" dirty="0" smtClean="0"/>
              <a:t>, </a:t>
            </a:r>
            <a:r>
              <a:rPr lang="en-US" dirty="0" err="1" smtClean="0"/>
              <a:t>Moroto</a:t>
            </a:r>
            <a:r>
              <a:rPr lang="en-US" dirty="0" smtClean="0"/>
              <a:t>, </a:t>
            </a:r>
            <a:r>
              <a:rPr lang="en-US" dirty="0" err="1" smtClean="0"/>
              <a:t>Napak</a:t>
            </a:r>
            <a:r>
              <a:rPr lang="en-US" dirty="0" smtClean="0"/>
              <a:t>, </a:t>
            </a:r>
            <a:r>
              <a:rPr lang="en-US" dirty="0" err="1" smtClean="0"/>
              <a:t>Abim</a:t>
            </a:r>
            <a:r>
              <a:rPr lang="en-US" dirty="0" smtClean="0"/>
              <a:t> </a:t>
            </a:r>
            <a:r>
              <a:rPr lang="en-US" dirty="0" smtClean="0"/>
              <a:t>and the cattle corridors of South Sudan </a:t>
            </a:r>
            <a:r>
              <a:rPr lang="en-US" dirty="0" smtClean="0"/>
              <a:t>causing a lot of </a:t>
            </a:r>
            <a:r>
              <a:rPr lang="en-US" dirty="0" smtClean="0"/>
              <a:t>insecurity incidents</a:t>
            </a:r>
            <a:endParaRPr lang="en-US" dirty="0" smtClean="0"/>
          </a:p>
        </p:txBody>
      </p:sp>
    </p:spTree>
    <p:extLst>
      <p:ext uri="{BB962C8B-B14F-4D97-AF65-F5344CB8AC3E}">
        <p14:creationId xmlns="" xmlns:p14="http://schemas.microsoft.com/office/powerpoint/2010/main" val="17209920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5098" y="44624"/>
            <a:ext cx="9230429" cy="504056"/>
          </a:xfrm>
        </p:spPr>
        <p:txBody>
          <a:bodyPr>
            <a:normAutofit/>
          </a:bodyPr>
          <a:lstStyle/>
          <a:p>
            <a:r>
              <a:rPr lang="en-US" b="1" dirty="0"/>
              <a:t>MAM 2020: summary Region-wide observations</a:t>
            </a:r>
          </a:p>
        </p:txBody>
      </p:sp>
      <p:sp>
        <p:nvSpPr>
          <p:cNvPr id="4" name="Date Placeholder 3"/>
          <p:cNvSpPr>
            <a:spLocks noGrp="1"/>
          </p:cNvSpPr>
          <p:nvPr>
            <p:ph type="dt" sz="half" idx="10"/>
          </p:nvPr>
        </p:nvSpPr>
        <p:spPr/>
        <p:txBody>
          <a:bodyPr/>
          <a:lstStyle/>
          <a:p>
            <a:fld id="{DE19D8FE-7506-41EF-B335-8CA99EA3EAA9}" type="datetime2">
              <a:rPr lang="en-US" smtClean="0"/>
              <a:pPr/>
              <a:t>Sunday, May 17, 2020</a:t>
            </a:fld>
            <a:endParaRPr lang="en-US"/>
          </a:p>
        </p:txBody>
      </p:sp>
      <p:sp>
        <p:nvSpPr>
          <p:cNvPr id="5" name="Footer Placeholder 4"/>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4</a:t>
            </a:fld>
            <a:endParaRPr lang="en-US"/>
          </a:p>
        </p:txBody>
      </p:sp>
      <p:sp>
        <p:nvSpPr>
          <p:cNvPr id="9" name="Content Placeholder 8">
            <a:extLst>
              <a:ext uri="{FF2B5EF4-FFF2-40B4-BE49-F238E27FC236}">
                <a16:creationId xmlns="" xmlns:a16="http://schemas.microsoft.com/office/drawing/2014/main" id="{70507AF6-AB1A-A348-9A86-BF20AD1DC875}"/>
              </a:ext>
            </a:extLst>
          </p:cNvPr>
          <p:cNvSpPr>
            <a:spLocks noGrp="1"/>
          </p:cNvSpPr>
          <p:nvPr>
            <p:ph idx="1"/>
          </p:nvPr>
        </p:nvSpPr>
        <p:spPr>
          <a:xfrm>
            <a:off x="0" y="548679"/>
            <a:ext cx="9843355" cy="5938313"/>
          </a:xfrm>
        </p:spPr>
        <p:txBody>
          <a:bodyPr>
            <a:normAutofit fontScale="47500" lnSpcReduction="20000"/>
          </a:bodyPr>
          <a:lstStyle/>
          <a:p>
            <a:pPr>
              <a:lnSpc>
                <a:spcPct val="170000"/>
              </a:lnSpc>
            </a:pPr>
            <a:r>
              <a:rPr lang="en-US" sz="4300" dirty="0" smtClean="0"/>
              <a:t>Some </a:t>
            </a:r>
            <a:r>
              <a:rPr lang="en-US" sz="4300" dirty="0" smtClean="0"/>
              <a:t>incidents were </a:t>
            </a:r>
            <a:r>
              <a:rPr lang="en-US" sz="4300" dirty="0" smtClean="0"/>
              <a:t>compounded as a result of the heavy rains and associated impacts -with change in attack tactics under the cover of heavy down pours.</a:t>
            </a:r>
          </a:p>
          <a:p>
            <a:pPr>
              <a:lnSpc>
                <a:spcPct val="170000"/>
              </a:lnSpc>
            </a:pPr>
            <a:r>
              <a:rPr lang="en-US" sz="4300" dirty="0" smtClean="0"/>
              <a:t>The damages and destruction caused by the rains and the perpetual ineffective response did expose fractured governance and intervention structures among the affected communities thereby causing discontent and agitation –recipe for socio-political conflicts .( Some Ugandan communities got confrontational with the Road authorities for shoddy works)</a:t>
            </a:r>
          </a:p>
          <a:p>
            <a:pPr>
              <a:lnSpc>
                <a:spcPct val="170000"/>
              </a:lnSpc>
            </a:pPr>
            <a:r>
              <a:rPr lang="en-US" sz="4300" b="1" dirty="0" smtClean="0"/>
              <a:t>Conflict Early Warning: </a:t>
            </a:r>
            <a:r>
              <a:rPr lang="en-US" sz="4300" dirty="0" smtClean="0"/>
              <a:t>These </a:t>
            </a:r>
            <a:r>
              <a:rPr lang="en-US" sz="4300" dirty="0" smtClean="0"/>
              <a:t>communities that are regularly predisposed to the disaster predicaments </a:t>
            </a:r>
            <a:r>
              <a:rPr lang="en-US" sz="4300" dirty="0" smtClean="0"/>
              <a:t>without effective preventive &amp; interventional measures could </a:t>
            </a:r>
            <a:r>
              <a:rPr lang="en-US" sz="4300" dirty="0" smtClean="0"/>
              <a:t>be gullible to opportunistic </a:t>
            </a:r>
            <a:r>
              <a:rPr lang="en-US" sz="4300" dirty="0" smtClean="0"/>
              <a:t>conflict instigators -hence </a:t>
            </a:r>
            <a:r>
              <a:rPr lang="en-US" sz="4300" dirty="0" smtClean="0"/>
              <a:t>indicator on early warning of potential conflict (prone).</a:t>
            </a:r>
            <a:endParaRPr lang="en-GB" dirty="0"/>
          </a:p>
        </p:txBody>
      </p:sp>
    </p:spTree>
    <p:extLst>
      <p:ext uri="{BB962C8B-B14F-4D97-AF65-F5344CB8AC3E}">
        <p14:creationId xmlns="" xmlns:p14="http://schemas.microsoft.com/office/powerpoint/2010/main" val="17209920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464" y="50728"/>
            <a:ext cx="8263081" cy="490066"/>
          </a:xfrm>
        </p:spPr>
        <p:txBody>
          <a:bodyPr/>
          <a:lstStyle/>
          <a:p>
            <a:r>
              <a:rPr lang="en-US" b="1" dirty="0"/>
              <a:t>MAM </a:t>
            </a:r>
            <a:r>
              <a:rPr lang="en-US" b="1" dirty="0" smtClean="0"/>
              <a:t>2020 </a:t>
            </a:r>
            <a:r>
              <a:rPr lang="en-US" b="1" dirty="0"/>
              <a:t>NEGATIVE IMPACTS</a:t>
            </a:r>
            <a:endParaRPr lang="en-US" dirty="0"/>
          </a:p>
        </p:txBody>
      </p:sp>
      <p:sp>
        <p:nvSpPr>
          <p:cNvPr id="4" name="Date Placeholder 3"/>
          <p:cNvSpPr>
            <a:spLocks noGrp="1"/>
          </p:cNvSpPr>
          <p:nvPr>
            <p:ph type="dt" sz="half" idx="10"/>
          </p:nvPr>
        </p:nvSpPr>
        <p:spPr/>
        <p:txBody>
          <a:bodyPr/>
          <a:lstStyle/>
          <a:p>
            <a:fld id="{DE19D8FE-7506-41EF-B335-8CA99EA3EAA9}" type="datetime2">
              <a:rPr lang="en-US" smtClean="0"/>
              <a:pPr/>
              <a:t>Sunday, May 17, 2020</a:t>
            </a:fld>
            <a:endParaRPr lang="en-US"/>
          </a:p>
        </p:txBody>
      </p:sp>
      <p:sp>
        <p:nvSpPr>
          <p:cNvPr id="5" name="Footer Placeholder 4"/>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5</a:t>
            </a:fld>
            <a:endParaRPr lang="en-US"/>
          </a:p>
        </p:txBody>
      </p:sp>
      <p:sp>
        <p:nvSpPr>
          <p:cNvPr id="11" name="Content Placeholder 10">
            <a:extLst>
              <a:ext uri="{FF2B5EF4-FFF2-40B4-BE49-F238E27FC236}">
                <a16:creationId xmlns="" xmlns:a16="http://schemas.microsoft.com/office/drawing/2014/main" id="{A5BC4979-636E-EF47-A615-F3D98B2C0466}"/>
              </a:ext>
            </a:extLst>
          </p:cNvPr>
          <p:cNvSpPr>
            <a:spLocks noGrp="1"/>
          </p:cNvSpPr>
          <p:nvPr>
            <p:ph idx="1"/>
          </p:nvPr>
        </p:nvSpPr>
        <p:spPr>
          <a:xfrm>
            <a:off x="344488" y="555830"/>
            <a:ext cx="9066212" cy="5931163"/>
          </a:xfrm>
        </p:spPr>
        <p:txBody>
          <a:bodyPr>
            <a:normAutofit fontScale="85000" lnSpcReduction="20000"/>
          </a:bodyPr>
          <a:lstStyle/>
          <a:p>
            <a:pPr>
              <a:lnSpc>
                <a:spcPct val="170000"/>
              </a:lnSpc>
            </a:pPr>
            <a:r>
              <a:rPr lang="en-US" dirty="0" smtClean="0"/>
              <a:t>Over 14 incidences of inter-communal clashes reported in South Sudan alone involving losses of thousands of cattle during the MAM season.</a:t>
            </a:r>
          </a:p>
          <a:p>
            <a:pPr>
              <a:lnSpc>
                <a:spcPct val="170000"/>
              </a:lnSpc>
            </a:pPr>
            <a:r>
              <a:rPr lang="en-US" dirty="0" smtClean="0"/>
              <a:t>Turkana pastoralists returned to Turkana and restocked through retribution animal thefts and raids between the Turkana and </a:t>
            </a:r>
            <a:r>
              <a:rPr lang="en-US" dirty="0" err="1" smtClean="0"/>
              <a:t>Karamoja</a:t>
            </a:r>
            <a:r>
              <a:rPr lang="en-US" dirty="0" smtClean="0"/>
              <a:t> communities (reduced with rains) </a:t>
            </a:r>
          </a:p>
          <a:p>
            <a:pPr>
              <a:lnSpc>
                <a:spcPct val="170000"/>
              </a:lnSpc>
            </a:pPr>
            <a:r>
              <a:rPr lang="en-US" dirty="0" smtClean="0"/>
              <a:t>The fighting between the pastoralists and farmers witnessed in </a:t>
            </a:r>
            <a:r>
              <a:rPr lang="en-US" dirty="0" err="1" smtClean="0"/>
              <a:t>Oromia</a:t>
            </a:r>
            <a:r>
              <a:rPr lang="en-US" dirty="0" smtClean="0"/>
              <a:t> and </a:t>
            </a:r>
            <a:r>
              <a:rPr lang="en-US" dirty="0" err="1" smtClean="0"/>
              <a:t>Ogaden</a:t>
            </a:r>
            <a:r>
              <a:rPr lang="en-US" dirty="0" smtClean="0"/>
              <a:t> regions in Ethiopia over land use was heightened</a:t>
            </a:r>
          </a:p>
          <a:p>
            <a:pPr>
              <a:lnSpc>
                <a:spcPct val="170000"/>
              </a:lnSpc>
            </a:pPr>
            <a:r>
              <a:rPr lang="en-US" dirty="0" smtClean="0"/>
              <a:t>Around Elgon -</a:t>
            </a:r>
            <a:r>
              <a:rPr lang="en-US" dirty="0" err="1" smtClean="0"/>
              <a:t>Sebei</a:t>
            </a:r>
            <a:r>
              <a:rPr lang="en-US" dirty="0" smtClean="0"/>
              <a:t> sub region in Uganda, the district </a:t>
            </a:r>
            <a:r>
              <a:rPr lang="en-US" dirty="0" err="1" smtClean="0"/>
              <a:t>Kween</a:t>
            </a:r>
            <a:r>
              <a:rPr lang="en-US" dirty="0" smtClean="0"/>
              <a:t>, suffered from landslides and mudslides, leaving 4 people dead and many families displaced. </a:t>
            </a:r>
          </a:p>
          <a:p>
            <a:pPr>
              <a:lnSpc>
                <a:spcPct val="170000"/>
              </a:lnSpc>
            </a:pPr>
            <a:r>
              <a:rPr lang="en-US" dirty="0" smtClean="0"/>
              <a:t>This time round, The District Disaster Management Committee issued Early Warning Alerts and the population moved to safer zones.</a:t>
            </a:r>
          </a:p>
          <a:p>
            <a:endParaRPr lang="en-US" dirty="0" smtClean="0"/>
          </a:p>
          <a:p>
            <a:endParaRPr lang="en-GB" dirty="0"/>
          </a:p>
        </p:txBody>
      </p:sp>
    </p:spTree>
    <p:extLst>
      <p:ext uri="{BB962C8B-B14F-4D97-AF65-F5344CB8AC3E}">
        <p14:creationId xmlns="" xmlns:p14="http://schemas.microsoft.com/office/powerpoint/2010/main" val="39908165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464" y="50728"/>
            <a:ext cx="8263081" cy="490066"/>
          </a:xfrm>
        </p:spPr>
        <p:txBody>
          <a:bodyPr/>
          <a:lstStyle/>
          <a:p>
            <a:r>
              <a:rPr lang="en-US" b="1" dirty="0"/>
              <a:t>MAM </a:t>
            </a:r>
            <a:r>
              <a:rPr lang="en-US" b="1" dirty="0" smtClean="0"/>
              <a:t>2020 </a:t>
            </a:r>
            <a:r>
              <a:rPr lang="en-US" b="1" dirty="0"/>
              <a:t>NEGATIVE IMPACTS</a:t>
            </a:r>
            <a:endParaRPr lang="en-US" dirty="0"/>
          </a:p>
        </p:txBody>
      </p:sp>
      <p:sp>
        <p:nvSpPr>
          <p:cNvPr id="4" name="Date Placeholder 3"/>
          <p:cNvSpPr>
            <a:spLocks noGrp="1"/>
          </p:cNvSpPr>
          <p:nvPr>
            <p:ph type="dt" sz="half" idx="10"/>
          </p:nvPr>
        </p:nvSpPr>
        <p:spPr/>
        <p:txBody>
          <a:bodyPr/>
          <a:lstStyle/>
          <a:p>
            <a:fld id="{DE19D8FE-7506-41EF-B335-8CA99EA3EAA9}" type="datetime2">
              <a:rPr lang="en-US" smtClean="0"/>
              <a:pPr/>
              <a:t>Sunday, May 17, 2020</a:t>
            </a:fld>
            <a:endParaRPr lang="en-US"/>
          </a:p>
        </p:txBody>
      </p:sp>
      <p:sp>
        <p:nvSpPr>
          <p:cNvPr id="5" name="Footer Placeholder 4"/>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6</a:t>
            </a:fld>
            <a:endParaRPr lang="en-US"/>
          </a:p>
        </p:txBody>
      </p:sp>
      <p:sp>
        <p:nvSpPr>
          <p:cNvPr id="11" name="Content Placeholder 10">
            <a:extLst>
              <a:ext uri="{FF2B5EF4-FFF2-40B4-BE49-F238E27FC236}">
                <a16:creationId xmlns="" xmlns:a16="http://schemas.microsoft.com/office/drawing/2014/main" id="{A5BC4979-636E-EF47-A615-F3D98B2C0466}"/>
              </a:ext>
            </a:extLst>
          </p:cNvPr>
          <p:cNvSpPr>
            <a:spLocks noGrp="1"/>
          </p:cNvSpPr>
          <p:nvPr>
            <p:ph idx="1"/>
          </p:nvPr>
        </p:nvSpPr>
        <p:spPr>
          <a:xfrm>
            <a:off x="495300" y="555830"/>
            <a:ext cx="8915400" cy="5931162"/>
          </a:xfrm>
        </p:spPr>
        <p:txBody>
          <a:bodyPr>
            <a:normAutofit fontScale="85000" lnSpcReduction="10000"/>
          </a:bodyPr>
          <a:lstStyle/>
          <a:p>
            <a:pPr>
              <a:lnSpc>
                <a:spcPct val="170000"/>
              </a:lnSpc>
            </a:pPr>
            <a:r>
              <a:rPr lang="en-US" sz="2600" dirty="0" smtClean="0"/>
              <a:t>Settlements around the shores of Lake Victoria, Kyoga and Albert have suffered overflow of the Lakes, Rivers and Wetlands. Families displaced and economic activities along the lakes distorted especially fishing. Families were affected by water borne diseases and pollutants in the water e.g. fecal matter.</a:t>
            </a:r>
          </a:p>
          <a:p>
            <a:pPr>
              <a:lnSpc>
                <a:spcPct val="170000"/>
              </a:lnSpc>
            </a:pPr>
            <a:r>
              <a:rPr lang="en-US" sz="2600" dirty="0" smtClean="0"/>
              <a:t>In terms of conflict, as a point in case, the communities are in conflict with the government authorities of NEMA for flouting regulations of settling away from the water bodies. Communities who encroached on wetlands are facing forceful eviction from those areas by the government and no compensation considered. </a:t>
            </a:r>
          </a:p>
          <a:p>
            <a:endParaRPr lang="en-US" dirty="0" smtClean="0"/>
          </a:p>
          <a:p>
            <a:endParaRPr lang="en-GB" dirty="0"/>
          </a:p>
        </p:txBody>
      </p:sp>
    </p:spTree>
    <p:extLst>
      <p:ext uri="{BB962C8B-B14F-4D97-AF65-F5344CB8AC3E}">
        <p14:creationId xmlns="" xmlns:p14="http://schemas.microsoft.com/office/powerpoint/2010/main" val="39908165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464" y="50728"/>
            <a:ext cx="8263081" cy="490066"/>
          </a:xfrm>
        </p:spPr>
        <p:txBody>
          <a:bodyPr/>
          <a:lstStyle/>
          <a:p>
            <a:r>
              <a:rPr lang="en-US" b="1" dirty="0"/>
              <a:t>MAM </a:t>
            </a:r>
            <a:r>
              <a:rPr lang="en-US" b="1" dirty="0" smtClean="0"/>
              <a:t>2020 </a:t>
            </a:r>
            <a:r>
              <a:rPr lang="en-US" b="1" dirty="0"/>
              <a:t>NEGATIVE IMPACTS</a:t>
            </a:r>
            <a:endParaRPr lang="en-US" dirty="0"/>
          </a:p>
        </p:txBody>
      </p:sp>
      <p:sp>
        <p:nvSpPr>
          <p:cNvPr id="4" name="Date Placeholder 3"/>
          <p:cNvSpPr>
            <a:spLocks noGrp="1"/>
          </p:cNvSpPr>
          <p:nvPr>
            <p:ph type="dt" sz="half" idx="10"/>
          </p:nvPr>
        </p:nvSpPr>
        <p:spPr/>
        <p:txBody>
          <a:bodyPr/>
          <a:lstStyle/>
          <a:p>
            <a:fld id="{DE19D8FE-7506-41EF-B335-8CA99EA3EAA9}" type="datetime2">
              <a:rPr lang="en-US" smtClean="0"/>
              <a:pPr/>
              <a:t>Sunday, May 17, 2020</a:t>
            </a:fld>
            <a:endParaRPr lang="en-US"/>
          </a:p>
        </p:txBody>
      </p:sp>
      <p:sp>
        <p:nvSpPr>
          <p:cNvPr id="5" name="Footer Placeholder 4"/>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7</a:t>
            </a:fld>
            <a:endParaRPr lang="en-US"/>
          </a:p>
        </p:txBody>
      </p:sp>
      <p:sp>
        <p:nvSpPr>
          <p:cNvPr id="11" name="Content Placeholder 10">
            <a:extLst>
              <a:ext uri="{FF2B5EF4-FFF2-40B4-BE49-F238E27FC236}">
                <a16:creationId xmlns="" xmlns:a16="http://schemas.microsoft.com/office/drawing/2014/main" id="{A5BC4979-636E-EF47-A615-F3D98B2C0466}"/>
              </a:ext>
            </a:extLst>
          </p:cNvPr>
          <p:cNvSpPr>
            <a:spLocks noGrp="1"/>
          </p:cNvSpPr>
          <p:nvPr>
            <p:ph idx="1"/>
          </p:nvPr>
        </p:nvSpPr>
        <p:spPr>
          <a:xfrm>
            <a:off x="495300" y="555831"/>
            <a:ext cx="8915400" cy="5214740"/>
          </a:xfrm>
        </p:spPr>
        <p:txBody>
          <a:bodyPr>
            <a:normAutofit fontScale="92500"/>
          </a:bodyPr>
          <a:lstStyle/>
          <a:p>
            <a:pPr>
              <a:lnSpc>
                <a:spcPct val="150000"/>
              </a:lnSpc>
            </a:pPr>
            <a:r>
              <a:rPr lang="en-US" dirty="0" smtClean="0"/>
              <a:t>Some local communities are accusing UNRA for not consulting them during the road design and construction and are demanding for compensation from UNRA for property loss. </a:t>
            </a:r>
          </a:p>
          <a:p>
            <a:pPr>
              <a:lnSpc>
                <a:spcPct val="150000"/>
              </a:lnSpc>
            </a:pPr>
            <a:r>
              <a:rPr lang="en-US" dirty="0" smtClean="0"/>
              <a:t>Over 12 people reportedly killed by the heavy rains in </a:t>
            </a:r>
            <a:r>
              <a:rPr lang="en-US" dirty="0" err="1" smtClean="0"/>
              <a:t>Pokot</a:t>
            </a:r>
            <a:r>
              <a:rPr lang="en-US" dirty="0" smtClean="0"/>
              <a:t> county alone with over 2000 families displaced including losses to property</a:t>
            </a:r>
          </a:p>
          <a:p>
            <a:pPr>
              <a:lnSpc>
                <a:spcPct val="150000"/>
              </a:lnSpc>
            </a:pPr>
            <a:r>
              <a:rPr lang="en-US" dirty="0" smtClean="0"/>
              <a:t>In Turkana and South </a:t>
            </a:r>
            <a:r>
              <a:rPr lang="en-US" dirty="0" err="1" smtClean="0"/>
              <a:t>Omo</a:t>
            </a:r>
            <a:r>
              <a:rPr lang="en-US" dirty="0" smtClean="0"/>
              <a:t>, Crops were destroyed by torrential rains causing a hike in food prices hence putting stress on communities’ livelihoods leading to coping habits including criminality for survival </a:t>
            </a:r>
          </a:p>
          <a:p>
            <a:endParaRPr lang="en-US" dirty="0" smtClean="0"/>
          </a:p>
          <a:p>
            <a:endParaRPr lang="en-US" dirty="0" smtClean="0"/>
          </a:p>
          <a:p>
            <a:endParaRPr lang="en-GB" dirty="0"/>
          </a:p>
        </p:txBody>
      </p:sp>
    </p:spTree>
    <p:extLst>
      <p:ext uri="{BB962C8B-B14F-4D97-AF65-F5344CB8AC3E}">
        <p14:creationId xmlns="" xmlns:p14="http://schemas.microsoft.com/office/powerpoint/2010/main" val="39908165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464" y="50728"/>
            <a:ext cx="8263081" cy="490066"/>
          </a:xfrm>
        </p:spPr>
        <p:txBody>
          <a:bodyPr/>
          <a:lstStyle/>
          <a:p>
            <a:r>
              <a:rPr lang="en-US" b="1" dirty="0"/>
              <a:t>MAM </a:t>
            </a:r>
            <a:r>
              <a:rPr lang="en-US" b="1" dirty="0" smtClean="0"/>
              <a:t>2020 </a:t>
            </a:r>
            <a:r>
              <a:rPr lang="en-US" b="1" dirty="0"/>
              <a:t>NEGATIVE IMPACTS</a:t>
            </a:r>
            <a:endParaRPr lang="en-US" dirty="0"/>
          </a:p>
        </p:txBody>
      </p:sp>
      <p:sp>
        <p:nvSpPr>
          <p:cNvPr id="4" name="Date Placeholder 3"/>
          <p:cNvSpPr>
            <a:spLocks noGrp="1"/>
          </p:cNvSpPr>
          <p:nvPr>
            <p:ph type="dt" sz="half" idx="10"/>
          </p:nvPr>
        </p:nvSpPr>
        <p:spPr/>
        <p:txBody>
          <a:bodyPr/>
          <a:lstStyle/>
          <a:p>
            <a:fld id="{DE19D8FE-7506-41EF-B335-8CA99EA3EAA9}" type="datetime2">
              <a:rPr lang="en-US" smtClean="0"/>
              <a:pPr/>
              <a:t>Sunday, May 17, 2020</a:t>
            </a:fld>
            <a:endParaRPr lang="en-US"/>
          </a:p>
        </p:txBody>
      </p:sp>
      <p:sp>
        <p:nvSpPr>
          <p:cNvPr id="5" name="Footer Placeholder 4"/>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8</a:t>
            </a:fld>
            <a:endParaRPr lang="en-US"/>
          </a:p>
        </p:txBody>
      </p:sp>
      <p:sp>
        <p:nvSpPr>
          <p:cNvPr id="11" name="Content Placeholder 10">
            <a:extLst>
              <a:ext uri="{FF2B5EF4-FFF2-40B4-BE49-F238E27FC236}">
                <a16:creationId xmlns="" xmlns:a16="http://schemas.microsoft.com/office/drawing/2014/main" id="{A5BC4979-636E-EF47-A615-F3D98B2C0466}"/>
              </a:ext>
            </a:extLst>
          </p:cNvPr>
          <p:cNvSpPr>
            <a:spLocks noGrp="1"/>
          </p:cNvSpPr>
          <p:nvPr>
            <p:ph idx="1"/>
          </p:nvPr>
        </p:nvSpPr>
        <p:spPr>
          <a:xfrm>
            <a:off x="495300" y="555831"/>
            <a:ext cx="8915400" cy="5214740"/>
          </a:xfrm>
        </p:spPr>
        <p:txBody>
          <a:bodyPr>
            <a:normAutofit fontScale="92500"/>
          </a:bodyPr>
          <a:lstStyle/>
          <a:p>
            <a:pPr>
              <a:lnSpc>
                <a:spcPct val="150000"/>
              </a:lnSpc>
            </a:pPr>
            <a:r>
              <a:rPr lang="en-US" dirty="0" smtClean="0"/>
              <a:t>Conflicts in Madera and </a:t>
            </a:r>
            <a:r>
              <a:rPr lang="en-US" dirty="0" err="1" smtClean="0"/>
              <a:t>Garissa</a:t>
            </a:r>
            <a:r>
              <a:rPr lang="en-US" dirty="0" smtClean="0"/>
              <a:t> counties were compounded by food shortages and crises as a result of heavy flooding </a:t>
            </a:r>
            <a:r>
              <a:rPr lang="en-US" dirty="0" smtClean="0"/>
              <a:t>that caused displacement </a:t>
            </a:r>
            <a:r>
              <a:rPr lang="en-US" dirty="0" smtClean="0"/>
              <a:t>of over 40 households along the burst </a:t>
            </a:r>
            <a:r>
              <a:rPr lang="en-US" dirty="0" err="1" smtClean="0"/>
              <a:t>riverine</a:t>
            </a:r>
            <a:r>
              <a:rPr lang="en-US" dirty="0" smtClean="0"/>
              <a:t>.</a:t>
            </a:r>
          </a:p>
          <a:p>
            <a:pPr>
              <a:lnSpc>
                <a:spcPct val="150000"/>
              </a:lnSpc>
            </a:pPr>
            <a:r>
              <a:rPr lang="en-US" dirty="0" smtClean="0"/>
              <a:t>Livestock raids between Turkana and </a:t>
            </a:r>
            <a:r>
              <a:rPr lang="en-US" dirty="0" err="1" smtClean="0"/>
              <a:t>Dassenech</a:t>
            </a:r>
            <a:r>
              <a:rPr lang="en-US" dirty="0" smtClean="0"/>
              <a:t> observed under the cover of heavy down pour-over 44 donkeys reported stolen</a:t>
            </a:r>
          </a:p>
          <a:p>
            <a:pPr>
              <a:lnSpc>
                <a:spcPct val="150000"/>
              </a:lnSpc>
            </a:pPr>
            <a:r>
              <a:rPr lang="en-US" dirty="0" smtClean="0"/>
              <a:t>Generally,  </a:t>
            </a:r>
            <a:r>
              <a:rPr lang="en-US" dirty="0" smtClean="0"/>
              <a:t>Impacts of the flooding </a:t>
            </a:r>
            <a:r>
              <a:rPr lang="en-US" dirty="0" smtClean="0"/>
              <a:t>caused </a:t>
            </a:r>
            <a:r>
              <a:rPr lang="en-US" dirty="0" smtClean="0"/>
              <a:t>destruction </a:t>
            </a:r>
            <a:r>
              <a:rPr lang="en-US" dirty="0" smtClean="0"/>
              <a:t>of </a:t>
            </a:r>
            <a:r>
              <a:rPr lang="en-US" dirty="0" smtClean="0"/>
              <a:t>infrastructure, food </a:t>
            </a:r>
            <a:r>
              <a:rPr lang="en-US" dirty="0" smtClean="0"/>
              <a:t>crops </a:t>
            </a:r>
            <a:r>
              <a:rPr lang="en-US" dirty="0" smtClean="0"/>
              <a:t>and caused </a:t>
            </a:r>
            <a:r>
              <a:rPr lang="en-US" b="1" dirty="0" smtClean="0"/>
              <a:t>disconten</a:t>
            </a:r>
            <a:r>
              <a:rPr lang="en-US" dirty="0" smtClean="0"/>
              <a:t>t among the </a:t>
            </a:r>
            <a:r>
              <a:rPr lang="en-US" dirty="0" smtClean="0"/>
              <a:t>communities.</a:t>
            </a:r>
            <a:endParaRPr lang="en-US" dirty="0" smtClean="0"/>
          </a:p>
          <a:p>
            <a:endParaRPr lang="en-US" dirty="0" smtClean="0"/>
          </a:p>
          <a:p>
            <a:endParaRPr lang="en-US" dirty="0" smtClean="0"/>
          </a:p>
          <a:p>
            <a:endParaRPr lang="en-GB" dirty="0"/>
          </a:p>
        </p:txBody>
      </p:sp>
    </p:spTree>
    <p:extLst>
      <p:ext uri="{BB962C8B-B14F-4D97-AF65-F5344CB8AC3E}">
        <p14:creationId xmlns="" xmlns:p14="http://schemas.microsoft.com/office/powerpoint/2010/main" val="39908165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464" y="50728"/>
            <a:ext cx="8263081" cy="490066"/>
          </a:xfrm>
        </p:spPr>
        <p:txBody>
          <a:bodyPr/>
          <a:lstStyle/>
          <a:p>
            <a:r>
              <a:rPr lang="en-US" b="1" dirty="0"/>
              <a:t>MAM </a:t>
            </a:r>
            <a:r>
              <a:rPr lang="en-US" b="1" dirty="0" smtClean="0"/>
              <a:t>2020 POSITIVE </a:t>
            </a:r>
            <a:r>
              <a:rPr lang="en-US" b="1" dirty="0"/>
              <a:t>IMPACTS</a:t>
            </a:r>
            <a:endParaRPr lang="en-US" dirty="0"/>
          </a:p>
        </p:txBody>
      </p:sp>
      <p:sp>
        <p:nvSpPr>
          <p:cNvPr id="4" name="Date Placeholder 3"/>
          <p:cNvSpPr>
            <a:spLocks noGrp="1"/>
          </p:cNvSpPr>
          <p:nvPr>
            <p:ph type="dt" sz="half" idx="10"/>
          </p:nvPr>
        </p:nvSpPr>
        <p:spPr/>
        <p:txBody>
          <a:bodyPr/>
          <a:lstStyle/>
          <a:p>
            <a:fld id="{DE19D8FE-7506-41EF-B335-8CA99EA3EAA9}" type="datetime2">
              <a:rPr lang="en-US" smtClean="0"/>
              <a:pPr/>
              <a:t>Sunday, May 17, 2020</a:t>
            </a:fld>
            <a:endParaRPr lang="en-US"/>
          </a:p>
        </p:txBody>
      </p:sp>
      <p:sp>
        <p:nvSpPr>
          <p:cNvPr id="5" name="Footer Placeholder 4"/>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9</a:t>
            </a:fld>
            <a:endParaRPr lang="en-US"/>
          </a:p>
        </p:txBody>
      </p:sp>
      <p:sp>
        <p:nvSpPr>
          <p:cNvPr id="11" name="Content Placeholder 10">
            <a:extLst>
              <a:ext uri="{FF2B5EF4-FFF2-40B4-BE49-F238E27FC236}">
                <a16:creationId xmlns="" xmlns:a16="http://schemas.microsoft.com/office/drawing/2014/main" id="{A5BC4979-636E-EF47-A615-F3D98B2C0466}"/>
              </a:ext>
            </a:extLst>
          </p:cNvPr>
          <p:cNvSpPr>
            <a:spLocks noGrp="1"/>
          </p:cNvSpPr>
          <p:nvPr>
            <p:ph idx="1"/>
          </p:nvPr>
        </p:nvSpPr>
        <p:spPr>
          <a:xfrm>
            <a:off x="128464" y="555831"/>
            <a:ext cx="9282236" cy="5214740"/>
          </a:xfrm>
        </p:spPr>
        <p:txBody>
          <a:bodyPr/>
          <a:lstStyle/>
          <a:p>
            <a:pPr>
              <a:lnSpc>
                <a:spcPct val="150000"/>
              </a:lnSpc>
            </a:pPr>
            <a:r>
              <a:rPr lang="en-US" dirty="0" smtClean="0"/>
              <a:t>In the cluster 1, reduced incidences of cross border conflicts among the pastoralists</a:t>
            </a:r>
          </a:p>
          <a:p>
            <a:r>
              <a:rPr lang="en-US" dirty="0" smtClean="0"/>
              <a:t>Sufficient fodder and water for pastoralists </a:t>
            </a:r>
            <a:endParaRPr lang="en-GB" dirty="0"/>
          </a:p>
        </p:txBody>
      </p:sp>
    </p:spTree>
    <p:extLst>
      <p:ext uri="{BB962C8B-B14F-4D97-AF65-F5344CB8AC3E}">
        <p14:creationId xmlns="" xmlns:p14="http://schemas.microsoft.com/office/powerpoint/2010/main" val="3990816556"/>
      </p:ext>
    </p:extLst>
  </p:cSld>
  <p:clrMapOvr>
    <a:masterClrMapping/>
  </p:clrMapOvr>
  <p:timing>
    <p:tnLst>
      <p:par>
        <p:cTn id="1" dur="indefinite" restart="never" nodeType="tmRoot"/>
      </p:par>
    </p:tnLst>
  </p:timing>
</p:sld>
</file>

<file path=ppt/theme/theme1.xml><?xml version="1.0" encoding="utf-8"?>
<a:theme xmlns:a="http://schemas.openxmlformats.org/drawingml/2006/main" name="IGAD PPT Template">
  <a:themeElements>
    <a:clrScheme name="Custom 1">
      <a:dk1>
        <a:srgbClr val="000000"/>
      </a:dk1>
      <a:lt1>
        <a:srgbClr val="FFFFFF"/>
      </a:lt1>
      <a:dk2>
        <a:srgbClr val="646463"/>
      </a:dk2>
      <a:lt2>
        <a:srgbClr val="D0D0D0"/>
      </a:lt2>
      <a:accent1>
        <a:srgbClr val="00833F"/>
      </a:accent1>
      <a:accent2>
        <a:srgbClr val="F4BE49"/>
      </a:accent2>
      <a:accent3>
        <a:srgbClr val="004080"/>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IGAD PPT Template.thmx</Template>
  <TotalTime>7899</TotalTime>
  <Words>700</Words>
  <Application>Microsoft Office PowerPoint</Application>
  <PresentationFormat>A4 Paper (210x297 mm)</PresentationFormat>
  <Paragraphs>73</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IGAD PPT Template</vt:lpstr>
      <vt:lpstr>cewarn situation analysis of the impacts of March to May 2020 season  by ANDREW MALINGA  ghacof 55, Sector reporting</vt:lpstr>
      <vt:lpstr>MAM 2020: summary Region-wide observations</vt:lpstr>
      <vt:lpstr>MAM 2020: summary Region-wide observations</vt:lpstr>
      <vt:lpstr>MAM 2020: summary Region-wide observations</vt:lpstr>
      <vt:lpstr>MAM 2020 NEGATIVE IMPACTS</vt:lpstr>
      <vt:lpstr>MAM 2020 NEGATIVE IMPACTS</vt:lpstr>
      <vt:lpstr>MAM 2020 NEGATIVE IMPACTS</vt:lpstr>
      <vt:lpstr>MAM 2020 NEGATIVE IMPACTS</vt:lpstr>
      <vt:lpstr>MAM 2020 POSITIVE IMPACTS</vt:lpstr>
      <vt:lpstr>INTERVENTIONS DURING MAM AND BEYOUND</vt:lpstr>
      <vt:lpstr>Slide 11</vt:lpstr>
    </vt:vector>
  </TitlesOfParts>
  <Company>Black Africa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Apple Macintosh</dc:creator>
  <cp:lastModifiedBy>Andrew Malinga</cp:lastModifiedBy>
  <cp:revision>358</cp:revision>
  <dcterms:created xsi:type="dcterms:W3CDTF">2014-11-18T09:33:09Z</dcterms:created>
  <dcterms:modified xsi:type="dcterms:W3CDTF">2020-05-17T05:54:58Z</dcterms:modified>
</cp:coreProperties>
</file>