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341" r:id="rId4"/>
    <p:sldId id="296" r:id="rId5"/>
    <p:sldId id="295" r:id="rId6"/>
    <p:sldId id="345" r:id="rId7"/>
    <p:sldId id="328" r:id="rId8"/>
    <p:sldId id="347" r:id="rId9"/>
    <p:sldId id="346" r:id="rId10"/>
    <p:sldId id="339" r:id="rId11"/>
    <p:sldId id="278" r:id="rId12"/>
  </p:sldIdLst>
  <p:sldSz cx="9906000" cy="6858000" type="A4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4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theruZ" initials="A" lastIdx="1" clrIdx="0"/>
  <p:cmAuthor id="1" name="Anthony Mwanthi" initials="AM" lastIdx="1" clrIdx="1">
    <p:extLst>
      <p:ext uri="{19B8F6BF-5375-455C-9EA6-DF929625EA0E}">
        <p15:presenceInfo xmlns:p15="http://schemas.microsoft.com/office/powerpoint/2012/main" userId="Anthony Mwanth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11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2" autoAdjust="0"/>
    <p:restoredTop sz="95179" autoAdjust="0"/>
  </p:normalViewPr>
  <p:slideViewPr>
    <p:cSldViewPr>
      <p:cViewPr varScale="1">
        <p:scale>
          <a:sx n="78" d="100"/>
          <a:sy n="78" d="100"/>
        </p:scale>
        <p:origin x="846" y="54"/>
      </p:cViewPr>
      <p:guideLst>
        <p:guide orient="horz" pos="2160"/>
        <p:guide pos="31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E6164-FB11-45DE-B04F-71855385022A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3163" y="1336675"/>
            <a:ext cx="521335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56810-CFA7-43BB-9C4A-1D8082CD9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78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56810-CFA7-43BB-9C4A-1D8082CD98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1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56810-CFA7-43BB-9C4A-1D8082CD98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3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95360" y="360864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6340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50964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52356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9536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50964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52356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95360" y="274680"/>
            <a:ext cx="8915040" cy="367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6340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95360" y="360864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6340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350964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652356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9536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350964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652356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t>Saturday, May 16,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IGAD CLIMATE PREDICTION AND APPLICATION CENTER </a:t>
            </a:r>
          </a:p>
          <a:p>
            <a:r>
              <a:rPr lang="en-GB" dirty="0"/>
              <a:t>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18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039767" y="5876768"/>
            <a:ext cx="741866" cy="98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DA791538-7F00-4557-A58B-B0CB82E599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40C70F74-2A39-449A-B09B-6A457ED225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4BE68832-19BB-451A-887B-B2E2E98CB5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594E0-116E-468B-A0A6-8ACCA36BA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55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95360" y="274680"/>
            <a:ext cx="8915040" cy="367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06340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837280" y="5956560"/>
            <a:ext cx="649800" cy="712440"/>
          </a:xfrm>
          <a:prstGeom prst="rect">
            <a:avLst/>
          </a:prstGeom>
          <a:ln>
            <a:noFill/>
          </a:ln>
        </p:spPr>
      </p:pic>
      <p:sp>
        <p:nvSpPr>
          <p:cNvPr id="9" name="Line 1"/>
          <p:cNvSpPr/>
          <p:nvPr/>
        </p:nvSpPr>
        <p:spPr>
          <a:xfrm>
            <a:off x="495000" y="5770440"/>
            <a:ext cx="8915400" cy="360"/>
          </a:xfrm>
          <a:prstGeom prst="line">
            <a:avLst/>
          </a:prstGeom>
          <a:ln w="3240">
            <a:solidFill>
              <a:schemeClr val="tx1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PlaceHolder 2"/>
          <p:cNvSpPr>
            <a:spLocks noGrp="1"/>
          </p:cNvSpPr>
          <p:nvPr>
            <p:ph type="title"/>
          </p:nvPr>
        </p:nvSpPr>
        <p:spPr>
          <a:xfrm>
            <a:off x="478440" y="2130480"/>
            <a:ext cx="8419680" cy="43416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cap="all" spc="-1">
                <a:solidFill>
                  <a:srgbClr val="00833F"/>
                </a:solidFill>
                <a:latin typeface="Arial" panose="020B0604020202020204"/>
              </a:rPr>
              <a:t>CLICK TO EDIT MASTER TITLE STYLE</a:t>
            </a:r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495360" y="6486840"/>
            <a:ext cx="2311200" cy="182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EBB52773-C8D1-430B-8548-30BD40E19A80}" type="datetime">
              <a:rPr lang="en-US" sz="1000" b="0" strike="noStrike" spc="-1">
                <a:solidFill>
                  <a:srgbClr val="646463"/>
                </a:solidFill>
                <a:latin typeface="Arial" panose="020B0604020202020204"/>
              </a:rPr>
              <a:t>5/16/2020</a:t>
            </a:fld>
            <a:endParaRPr lang="en-US" sz="1000" b="0" strike="noStrike" spc="-1">
              <a:latin typeface="Times New Roman" panose="02020603050405020304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384720" y="6486840"/>
            <a:ext cx="3136680" cy="1821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000" b="0" strike="noStrike" spc="-1">
                <a:solidFill>
                  <a:srgbClr val="646463"/>
                </a:solidFill>
                <a:latin typeface="Arial" panose="020B0604020202020204"/>
              </a:rPr>
              <a:t>INTERGOVERNMENTAL AUTHORITY ON DEVELOPMENT</a:t>
            </a:r>
            <a:endParaRPr lang="en-US" sz="1000" b="0" strike="noStrike" spc="-1">
              <a:latin typeface="Times New Roman" panose="02020603050405020304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8247600" y="6486840"/>
            <a:ext cx="388080" cy="1821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fld id="{C08B9246-A142-4FA4-94A5-6781A9FC0DA4}" type="slidenum">
              <a:rPr lang="en-US" sz="1000" b="0" strike="noStrike" spc="-1">
                <a:solidFill>
                  <a:srgbClr val="646463"/>
                </a:solidFill>
                <a:latin typeface="Arial" panose="020B0604020202020204"/>
              </a:rPr>
              <a:t>‹#›</a:t>
            </a:fld>
            <a:endParaRPr lang="en-US" sz="1000" b="0" strike="noStrike" spc="-1">
              <a:latin typeface="Times New Roman" panose="02020603050405020304"/>
            </a:endParaRPr>
          </a:p>
        </p:txBody>
      </p:sp>
      <p:pic>
        <p:nvPicPr>
          <p:cNvPr id="6" name="Picture 1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200840" y="394200"/>
            <a:ext cx="1331640" cy="1460520"/>
          </a:xfrm>
          <a:prstGeom prst="rect">
            <a:avLst/>
          </a:prstGeom>
          <a:ln>
            <a:noFill/>
          </a:ln>
        </p:spPr>
      </p:pic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 panose="020B0604020202020204"/>
              </a:rPr>
              <a:t>Click to edit the outline text format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 panose="020B0604020202020204"/>
              </a:rPr>
              <a:t>Second Outline Level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 panose="020B0604020202020204"/>
              </a:rPr>
              <a:t>Third Outline Level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600" b="0" strike="noStrike" spc="-1">
                <a:solidFill>
                  <a:srgbClr val="000000"/>
                </a:solidFill>
                <a:latin typeface="Arial" panose="020B0604020202020204"/>
              </a:rPr>
              <a:t>Fourth Outline Level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 panose="020B0604020202020204"/>
              </a:rPr>
              <a:t>Fifth Outline Level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 panose="020B0604020202020204"/>
              </a:rPr>
              <a:t>Sixth Outline Level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 panose="020B0604020202020204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8837280" y="5956560"/>
            <a:ext cx="649800" cy="712440"/>
          </a:xfrm>
          <a:prstGeom prst="rect">
            <a:avLst/>
          </a:prstGeom>
          <a:ln>
            <a:noFill/>
          </a:ln>
        </p:spPr>
      </p:pic>
      <p:sp>
        <p:nvSpPr>
          <p:cNvPr id="45" name="Line 1"/>
          <p:cNvSpPr/>
          <p:nvPr/>
        </p:nvSpPr>
        <p:spPr>
          <a:xfrm>
            <a:off x="495000" y="5770440"/>
            <a:ext cx="8915400" cy="360"/>
          </a:xfrm>
          <a:prstGeom prst="line">
            <a:avLst/>
          </a:prstGeom>
          <a:ln w="3240">
            <a:solidFill>
              <a:schemeClr val="tx1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0" strike="noStrike" cap="all" spc="-1">
                <a:solidFill>
                  <a:srgbClr val="00833F"/>
                </a:solidFill>
                <a:latin typeface="Arial" panose="020B0604020202020204"/>
              </a:rPr>
              <a:t>Click to edit Master title style</a:t>
            </a:r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Arial" panose="020B0604020202020204"/>
              </a:rPr>
              <a:t>Click to edit Master text styles</a:t>
            </a:r>
          </a:p>
          <a:p>
            <a:pPr marL="742950" lvl="1" indent="-28575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20204"/>
              <a:buChar char="–"/>
            </a:pPr>
            <a:r>
              <a:rPr lang="en-US" sz="2000" b="0" strike="noStrike" spc="-1">
                <a:solidFill>
                  <a:srgbClr val="000000"/>
                </a:solidFill>
                <a:latin typeface="Arial" panose="020B0604020202020204"/>
              </a:rPr>
              <a:t>Second level</a:t>
            </a:r>
          </a:p>
          <a:p>
            <a:pPr marL="1143000" lvl="2" indent="-227965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 panose="020B0604020202020204"/>
              </a:rPr>
              <a:t>Third level</a:t>
            </a:r>
          </a:p>
          <a:p>
            <a:pPr marL="1600200" lvl="3" indent="-227965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 panose="020B0604020202020204"/>
              <a:buChar char="–"/>
            </a:pPr>
            <a:r>
              <a:rPr lang="en-US" sz="1600" b="0" strike="noStrike" spc="-1">
                <a:solidFill>
                  <a:srgbClr val="000000"/>
                </a:solidFill>
                <a:latin typeface="Arial" panose="020B0604020202020204"/>
              </a:rPr>
              <a:t>Fourth level</a:t>
            </a:r>
          </a:p>
          <a:p>
            <a:pPr marL="2057400" lvl="4" indent="-227965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 panose="020B0604020202020204"/>
              <a:buChar char="»"/>
            </a:pPr>
            <a:r>
              <a:rPr lang="en-US" sz="1600" b="0" strike="noStrike" spc="-1">
                <a:solidFill>
                  <a:srgbClr val="000000"/>
                </a:solidFill>
                <a:latin typeface="Arial" panose="020B0604020202020204"/>
              </a:rPr>
              <a:t>Fifth level</a:t>
            </a:r>
          </a:p>
        </p:txBody>
      </p:sp>
      <p:sp>
        <p:nvSpPr>
          <p:cNvPr id="48" name="PlaceHolder 4"/>
          <p:cNvSpPr>
            <a:spLocks noGrp="1"/>
          </p:cNvSpPr>
          <p:nvPr>
            <p:ph type="dt"/>
          </p:nvPr>
        </p:nvSpPr>
        <p:spPr>
          <a:xfrm>
            <a:off x="495360" y="6486840"/>
            <a:ext cx="2311200" cy="182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335F8C51-4BB9-4E19-A506-CC6A77167A51}" type="datetime">
              <a:rPr lang="en-US" sz="1000" b="0" strike="noStrike" spc="-1">
                <a:solidFill>
                  <a:srgbClr val="646463"/>
                </a:solidFill>
                <a:latin typeface="Arial" panose="020B0604020202020204"/>
              </a:rPr>
              <a:t>5/16/2020</a:t>
            </a:fld>
            <a:endParaRPr lang="en-US" sz="1000" b="0" strike="noStrike" spc="-1">
              <a:latin typeface="Times New Roman" panose="02020603050405020304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/>
          </p:nvPr>
        </p:nvSpPr>
        <p:spPr>
          <a:xfrm>
            <a:off x="3384720" y="6486840"/>
            <a:ext cx="3136680" cy="1821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000" b="0" strike="noStrike" spc="-1">
                <a:solidFill>
                  <a:srgbClr val="646463"/>
                </a:solidFill>
                <a:latin typeface="Arial" panose="020B0604020202020204"/>
              </a:rPr>
              <a:t>INTERGOVERNMENTAL AUTHORITY ON DEVELOPMENT</a:t>
            </a:r>
            <a:endParaRPr lang="en-US" sz="1000" b="0" strike="noStrike" spc="-1">
              <a:latin typeface="Times New Roman" panose="02020603050405020304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sldNum"/>
          </p:nvPr>
        </p:nvSpPr>
        <p:spPr>
          <a:xfrm>
            <a:off x="8247600" y="6486840"/>
            <a:ext cx="388080" cy="1821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fld id="{742703BB-8FC0-45A4-BDA2-178399834D30}" type="slidenum">
              <a:rPr lang="en-US" sz="1000" b="0" strike="noStrike" spc="-1">
                <a:solidFill>
                  <a:srgbClr val="646463"/>
                </a:solidFill>
                <a:latin typeface="Arial" panose="020B0604020202020204"/>
              </a:rPr>
              <a:t>‹#›</a:t>
            </a:fld>
            <a:endParaRPr lang="en-US" sz="1000" b="0" strike="noStrike" spc="-1">
              <a:latin typeface="Times New Roman" panose="020206030504050203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jpe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0.png"/><Relationship Id="rId5" Type="http://schemas.openxmlformats.org/officeDocument/2006/relationships/image" Target="../media/image4.jpe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78440" y="2130480"/>
            <a:ext cx="8419680" cy="4341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478440" y="2565000"/>
            <a:ext cx="8419680" cy="338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480" y="2348880"/>
            <a:ext cx="9145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8000"/>
                </a:solidFill>
              </a:rPr>
              <a:t>Performance of MAM 2020 seasonal climate over GHA</a:t>
            </a:r>
            <a:endParaRPr lang="en-GB" sz="2800" b="1" dirty="0">
              <a:solidFill>
                <a:srgbClr val="008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64568" y="3884855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solidFill>
                  <a:srgbClr val="00009A"/>
                </a:solidFill>
                <a:latin typeface="ArialMT"/>
              </a:rPr>
              <a:t>Paulino</a:t>
            </a:r>
            <a:r>
              <a:rPr lang="en-US" dirty="0">
                <a:solidFill>
                  <a:srgbClr val="00009A"/>
                </a:solidFill>
                <a:latin typeface="ArialMT"/>
              </a:rPr>
              <a:t> </a:t>
            </a:r>
            <a:r>
              <a:rPr lang="en-US" dirty="0" err="1">
                <a:solidFill>
                  <a:srgbClr val="00009A"/>
                </a:solidFill>
                <a:latin typeface="ArialMT"/>
              </a:rPr>
              <a:t>Omoj</a:t>
            </a:r>
            <a:r>
              <a:rPr lang="en-US" dirty="0">
                <a:solidFill>
                  <a:srgbClr val="00009A"/>
                </a:solidFill>
                <a:latin typeface="ArialMT"/>
              </a:rPr>
              <a:t> </a:t>
            </a:r>
            <a:r>
              <a:rPr lang="en-US" dirty="0" err="1">
                <a:solidFill>
                  <a:srgbClr val="00009A"/>
                </a:solidFill>
                <a:latin typeface="ArialMT"/>
              </a:rPr>
              <a:t>Omay</a:t>
            </a:r>
            <a:r>
              <a:rPr lang="en-US" dirty="0">
                <a:solidFill>
                  <a:srgbClr val="00009A"/>
                </a:solidFill>
                <a:latin typeface="ArialMT"/>
              </a:rPr>
              <a:t> / Anthony Mwanthi</a:t>
            </a:r>
          </a:p>
          <a:p>
            <a:pPr algn="ctr"/>
            <a:r>
              <a:rPr lang="en-US" dirty="0">
                <a:solidFill>
                  <a:srgbClr val="008000"/>
                </a:solidFill>
                <a:latin typeface="ArialMT"/>
              </a:rPr>
              <a:t>IGAD Climate Prediction and Applications Centre (ICPAC)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6" name="Picture 5" descr="ICPAC_New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152400"/>
            <a:ext cx="1776382" cy="1752600"/>
          </a:xfrm>
          <a:prstGeom prst="rect">
            <a:avLst/>
          </a:prstGeom>
        </p:spPr>
      </p:pic>
      <p:pic>
        <p:nvPicPr>
          <p:cNvPr id="7" name="Picture 6" descr="ICPAC_New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3512840" y="6486840"/>
            <a:ext cx="428880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/>
              <a:t>INAUTHORITY TERGOVERNMENTAL ON DEVELOPMENT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272480" y="6453336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Saturday, May 16, 2020</a:t>
            </a:fld>
            <a:endParaRPr 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68824" y="6486840"/>
            <a:ext cx="3136680" cy="182160"/>
          </a:xfrm>
        </p:spPr>
        <p:txBody>
          <a:bodyPr/>
          <a:lstStyle/>
          <a:p>
            <a:pPr>
              <a:defRPr/>
            </a:pPr>
            <a:r>
              <a:rPr lang="en-US" dirty="0"/>
              <a:t>INTERGOVERNMENTAL AUTHORITY ON DEVELOPMENT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7977336" y="6486840"/>
            <a:ext cx="658344" cy="1821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1A373A9-EC06-44AD-B455-285724EAA15B}" type="slidenum">
              <a:rPr lang="en-US" altLang="x-none">
                <a:solidFill>
                  <a:srgbClr val="FFFFFF"/>
                </a:solidFill>
              </a:rPr>
              <a:t>10</a:t>
            </a:fld>
            <a:endParaRPr lang="en-US" altLang="x-none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852738"/>
            <a:ext cx="8420100" cy="7921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4000" dirty="0"/>
              <a:t>THANK YOU VERY MUCH!</a:t>
            </a:r>
            <a:br>
              <a:rPr lang="en-GB" sz="4000" dirty="0"/>
            </a:br>
            <a:r>
              <a:rPr lang="en-GB" sz="4000" dirty="0"/>
              <a:t/>
            </a:r>
            <a:br>
              <a:rPr lang="en-GB" sz="4000" dirty="0"/>
            </a:br>
            <a:r>
              <a:rPr lang="en-GB" sz="4000" dirty="0"/>
              <a:t>END</a:t>
            </a:r>
          </a:p>
        </p:txBody>
      </p:sp>
      <p:pic>
        <p:nvPicPr>
          <p:cNvPr id="6" name="Picture 5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13440" y="5877272"/>
            <a:ext cx="875820" cy="980728"/>
          </a:xfrm>
          <a:prstGeom prst="rect">
            <a:avLst/>
          </a:prstGeom>
        </p:spPr>
      </p:pic>
      <p:pic>
        <p:nvPicPr>
          <p:cNvPr id="7" name="Picture 6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04552" y="245686"/>
            <a:ext cx="1587278" cy="15660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95138" y="6393254"/>
            <a:ext cx="18512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400">
                <a:solidFill>
                  <a:schemeClr val="bg1"/>
                </a:solidFill>
              </a:rPr>
              <a:pPr/>
              <a:t>Saturday, May 16, 2020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66FC4476-AFA8-9748-BF27-9837E53DCD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56" t="14063" r="10000" b="2970"/>
          <a:stretch/>
        </p:blipFill>
        <p:spPr>
          <a:xfrm>
            <a:off x="2720752" y="4469358"/>
            <a:ext cx="2185102" cy="23440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767" y="114650"/>
            <a:ext cx="9255233" cy="406284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/>
              <a:t>MA 2020 seasonal characteristics(Onset dates)</a:t>
            </a:r>
            <a:endParaRPr lang="en-GB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0424" y="596264"/>
            <a:ext cx="2557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Climatology onset dates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73120" y="633798"/>
            <a:ext cx="1712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Anomaly (days)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0" y="4682157"/>
            <a:ext cx="369332" cy="81240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b="1" dirty="0"/>
              <a:t>DELAYED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5941230"/>
            <a:ext cx="369332" cy="59920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b="1" dirty="0"/>
              <a:t>EARLY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598" y="908720"/>
            <a:ext cx="2996546" cy="37353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974" y="917816"/>
            <a:ext cx="2996546" cy="37353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" y="908720"/>
            <a:ext cx="2996546" cy="37353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656435" y="627042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Onset dates 2020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1D901C85-1221-0148-B67B-2C16D25EE5E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18" t="14063" r="7188" b="2971"/>
          <a:stretch/>
        </p:blipFill>
        <p:spPr>
          <a:xfrm>
            <a:off x="128464" y="4565124"/>
            <a:ext cx="2516332" cy="23271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391800" y="2785476"/>
            <a:ext cx="369332" cy="81240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b="1" dirty="0"/>
              <a:t>DELAYED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91800" y="3695158"/>
            <a:ext cx="369332" cy="59920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b="1" dirty="0"/>
              <a:t>EARLY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683FC2-F08E-4698-B542-222136EFDF26}"/>
              </a:ext>
            </a:extLst>
          </p:cNvPr>
          <p:cNvSpPr/>
          <p:nvPr/>
        </p:nvSpPr>
        <p:spPr>
          <a:xfrm>
            <a:off x="5547944" y="5107969"/>
            <a:ext cx="44118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Early onset over most parts of GHA</a:t>
            </a:r>
          </a:p>
        </p:txBody>
      </p:sp>
      <p:pic>
        <p:nvPicPr>
          <p:cNvPr id="16" name="Picture 15" descr="ICPAC_New_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59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66C1E95D-CAB8-4238-9B49-F6A8B4286314}"/>
              </a:ext>
            </a:extLst>
          </p:cNvPr>
          <p:cNvSpPr/>
          <p:nvPr/>
        </p:nvSpPr>
        <p:spPr>
          <a:xfrm>
            <a:off x="3286" y="64959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Rainfall Performance – March 2020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C6683FC2-F08E-4698-B542-222136EFDF26}"/>
              </a:ext>
            </a:extLst>
          </p:cNvPr>
          <p:cNvSpPr/>
          <p:nvPr/>
        </p:nvSpPr>
        <p:spPr>
          <a:xfrm>
            <a:off x="265547" y="4715588"/>
            <a:ext cx="96078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Season started with above normal rainfall in most parts of Uganda, Kenya, Rwanda, Burundi and Tanzania the first dekad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51C6E80-FD72-492C-8BDF-5A4E2914C85E}"/>
              </a:ext>
            </a:extLst>
          </p:cNvPr>
          <p:cNvSpPr txBox="1"/>
          <p:nvPr/>
        </p:nvSpPr>
        <p:spPr>
          <a:xfrm>
            <a:off x="56456" y="1124744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First dekad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C4FDDA6E-E09E-4B40-A813-27644EB7E521}"/>
              </a:ext>
            </a:extLst>
          </p:cNvPr>
          <p:cNvSpPr txBox="1"/>
          <p:nvPr/>
        </p:nvSpPr>
        <p:spPr>
          <a:xfrm>
            <a:off x="7514627" y="1124744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Monthly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D73C4BCE-1DC4-4ECC-8C09-BDC101A0F9FC}"/>
              </a:ext>
            </a:extLst>
          </p:cNvPr>
          <p:cNvSpPr txBox="1"/>
          <p:nvPr/>
        </p:nvSpPr>
        <p:spPr>
          <a:xfrm>
            <a:off x="4953000" y="1124744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Third dekad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E731A61F-C79D-4A1B-9807-98A2E4082198}"/>
              </a:ext>
            </a:extLst>
          </p:cNvPr>
          <p:cNvSpPr txBox="1"/>
          <p:nvPr/>
        </p:nvSpPr>
        <p:spPr>
          <a:xfrm>
            <a:off x="2549024" y="1124744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Second dekad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" y="1412472"/>
            <a:ext cx="2472150" cy="30816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850" y="1407204"/>
            <a:ext cx="2472150" cy="30816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386927"/>
            <a:ext cx="2472150" cy="30816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1399700"/>
            <a:ext cx="2472150" cy="3081639"/>
          </a:xfrm>
          <a:prstGeom prst="rect">
            <a:avLst/>
          </a:prstGeom>
        </p:spPr>
      </p:pic>
      <p:pic>
        <p:nvPicPr>
          <p:cNvPr id="12" name="Picture 11" descr="ICPAC_New_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3440832" y="6486840"/>
            <a:ext cx="428880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/>
              <a:t>INAUTHORITY TERGOVERNMENTAL ON DEVELOPMENT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344488" y="6393254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Saturday, May 16, 2020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37076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F6E5BF4-F293-4429-B341-E65632D5059A}"/>
              </a:ext>
            </a:extLst>
          </p:cNvPr>
          <p:cNvSpPr/>
          <p:nvPr/>
        </p:nvSpPr>
        <p:spPr>
          <a:xfrm>
            <a:off x="344488" y="4941168"/>
            <a:ext cx="9502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Depressed rainfall observed in first </a:t>
            </a:r>
            <a:r>
              <a:rPr lang="en-US" dirty="0" err="1"/>
              <a:t>dekad</a:t>
            </a:r>
            <a:r>
              <a:rPr lang="en-US" dirty="0"/>
              <a:t> and turned to above normal in second over most parts of the region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7AB098A-397C-4C1F-9E27-91ED3B3DA255}"/>
              </a:ext>
            </a:extLst>
          </p:cNvPr>
          <p:cNvSpPr txBox="1"/>
          <p:nvPr/>
        </p:nvSpPr>
        <p:spPr>
          <a:xfrm>
            <a:off x="217056" y="1124744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First dekad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518A2386-99F6-434B-A26C-5DB084D7AB3D}"/>
              </a:ext>
            </a:extLst>
          </p:cNvPr>
          <p:cNvSpPr txBox="1"/>
          <p:nvPr/>
        </p:nvSpPr>
        <p:spPr>
          <a:xfrm>
            <a:off x="7186624" y="1161570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Monthly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3B1E8E25-7384-40A1-9FD5-83F352E87D87}"/>
              </a:ext>
            </a:extLst>
          </p:cNvPr>
          <p:cNvSpPr txBox="1"/>
          <p:nvPr/>
        </p:nvSpPr>
        <p:spPr>
          <a:xfrm>
            <a:off x="5053940" y="1106779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Third dekad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A23FB220-90D2-4D52-B136-DB20188DA4B6}"/>
              </a:ext>
            </a:extLst>
          </p:cNvPr>
          <p:cNvSpPr txBox="1"/>
          <p:nvPr/>
        </p:nvSpPr>
        <p:spPr>
          <a:xfrm>
            <a:off x="2549024" y="1124744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Second dekad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38BF19CE-AD1F-478A-BA03-E23A4B2FF961}"/>
              </a:ext>
            </a:extLst>
          </p:cNvPr>
          <p:cNvSpPr/>
          <p:nvPr/>
        </p:nvSpPr>
        <p:spPr>
          <a:xfrm>
            <a:off x="811" y="8099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Rainfall Performance – April 2020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4" y="1414557"/>
            <a:ext cx="2472150" cy="30816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207" y="1469347"/>
            <a:ext cx="2472150" cy="30816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528" y="1469348"/>
            <a:ext cx="2472150" cy="30816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394" y="1414556"/>
            <a:ext cx="2472150" cy="3081639"/>
          </a:xfrm>
          <a:prstGeom prst="rect">
            <a:avLst/>
          </a:prstGeom>
        </p:spPr>
      </p:pic>
      <p:pic>
        <p:nvPicPr>
          <p:cNvPr id="12" name="Picture 11" descr="ICPAC_New_Log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18" name="Footer Placeholder 4"/>
          <p:cNvSpPr txBox="1">
            <a:spLocks/>
          </p:cNvSpPr>
          <p:nvPr/>
        </p:nvSpPr>
        <p:spPr>
          <a:xfrm>
            <a:off x="3904552" y="6486840"/>
            <a:ext cx="428880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/>
              <a:t>INAUTHORITY TERGOVERNMENTAL ON DEVELOPMENT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368183" y="6464369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Saturday, May 16, 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975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F6E5BF4-F293-4429-B341-E65632D5059A}"/>
              </a:ext>
            </a:extLst>
          </p:cNvPr>
          <p:cNvSpPr/>
          <p:nvPr/>
        </p:nvSpPr>
        <p:spPr>
          <a:xfrm>
            <a:off x="688408" y="4875546"/>
            <a:ext cx="8801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US" dirty="0"/>
              <a:t>% LTM indicates </a:t>
            </a:r>
            <a:r>
              <a:rPr lang="en-US" dirty="0" smtClean="0"/>
              <a:t>March-10 May  rainfall </a:t>
            </a:r>
            <a:r>
              <a:rPr lang="en-US" dirty="0"/>
              <a:t>was much wetter than normal over most parts of GHA region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7AB098A-397C-4C1F-9E27-91ED3B3DA255}"/>
              </a:ext>
            </a:extLst>
          </p:cNvPr>
          <p:cNvSpPr txBox="1"/>
          <p:nvPr/>
        </p:nvSpPr>
        <p:spPr>
          <a:xfrm>
            <a:off x="128464" y="692696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% LTM March- April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3B1E8E25-7384-40A1-9FD5-83F352E87D87}"/>
              </a:ext>
            </a:extLst>
          </p:cNvPr>
          <p:cNvSpPr txBox="1"/>
          <p:nvPr/>
        </p:nvSpPr>
        <p:spPr>
          <a:xfrm>
            <a:off x="5097016" y="686800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% LTM March- </a:t>
            </a:r>
            <a:r>
              <a:rPr lang="en-GB" sz="1400" dirty="0" smtClean="0">
                <a:solidFill>
                  <a:srgbClr val="FF0000"/>
                </a:solidFill>
              </a:rPr>
              <a:t>10 May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A23FB220-90D2-4D52-B136-DB20188DA4B6}"/>
              </a:ext>
            </a:extLst>
          </p:cNvPr>
          <p:cNvSpPr txBox="1"/>
          <p:nvPr/>
        </p:nvSpPr>
        <p:spPr>
          <a:xfrm>
            <a:off x="2648744" y="692696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% </a:t>
            </a:r>
            <a:r>
              <a:rPr lang="en-US" sz="1400" dirty="0" smtClean="0">
                <a:solidFill>
                  <a:srgbClr val="FF0000"/>
                </a:solidFill>
              </a:rPr>
              <a:t>LTM first </a:t>
            </a:r>
            <a:r>
              <a:rPr lang="en-US" sz="1400" dirty="0" err="1" smtClean="0">
                <a:solidFill>
                  <a:srgbClr val="FF0000"/>
                </a:solidFill>
              </a:rPr>
              <a:t>dekad</a:t>
            </a:r>
            <a:r>
              <a:rPr lang="en-US" sz="1400" dirty="0" smtClean="0">
                <a:solidFill>
                  <a:srgbClr val="FF0000"/>
                </a:solidFill>
              </a:rPr>
              <a:t> May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38BF19CE-AD1F-478A-BA03-E23A4B2FF961}"/>
              </a:ext>
            </a:extLst>
          </p:cNvPr>
          <p:cNvSpPr/>
          <p:nvPr/>
        </p:nvSpPr>
        <p:spPr>
          <a:xfrm>
            <a:off x="1136576" y="44624"/>
            <a:ext cx="73577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Rainfall Performance – </a:t>
            </a:r>
            <a:r>
              <a:rPr lang="en-US" sz="2400" dirty="0" smtClean="0">
                <a:solidFill>
                  <a:srgbClr val="00B050"/>
                </a:solidFill>
              </a:rPr>
              <a:t>March- 10 May </a:t>
            </a:r>
            <a:r>
              <a:rPr lang="en-US" sz="2400" dirty="0">
                <a:solidFill>
                  <a:srgbClr val="00B050"/>
                </a:solidFill>
              </a:rPr>
              <a:t>2020</a:t>
            </a:r>
          </a:p>
        </p:txBody>
      </p:sp>
      <p:pic>
        <p:nvPicPr>
          <p:cNvPr id="17" name="Picture 16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3512840" y="6486840"/>
            <a:ext cx="428880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/>
              <a:t>INAUTHORITY TERGOVERNMENTAL ON DEVELOPMENT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371097" y="6393254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Saturday, May 16, 2020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D10C99FE-AF56-034F-9D57-549809B716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82" t="2667" r="369" b="2665"/>
          <a:stretch/>
        </p:blipFill>
        <p:spPr>
          <a:xfrm>
            <a:off x="7473280" y="1145133"/>
            <a:ext cx="2413719" cy="314197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3B1E8E25-7384-40A1-9FD5-83F352E87D87}"/>
              </a:ext>
            </a:extLst>
          </p:cNvPr>
          <p:cNvSpPr txBox="1"/>
          <p:nvPr/>
        </p:nvSpPr>
        <p:spPr>
          <a:xfrm>
            <a:off x="7266749" y="631414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MAM 2020 forecast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360" y="995129"/>
            <a:ext cx="2621977" cy="32684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241" y="994578"/>
            <a:ext cx="2621977" cy="32684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36" y="980728"/>
            <a:ext cx="2621977" cy="326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204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154B92F6-799F-442B-B83F-8F5E139478AD}"/>
              </a:ext>
            </a:extLst>
          </p:cNvPr>
          <p:cNvSpPr/>
          <p:nvPr/>
        </p:nvSpPr>
        <p:spPr>
          <a:xfrm>
            <a:off x="416496" y="-74302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March-April  Rainfall Temporal Variability – 1981-2020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3ABF8204-53A8-4A93-9ABE-4FC6DA3CB98B}"/>
              </a:ext>
            </a:extLst>
          </p:cNvPr>
          <p:cNvSpPr/>
          <p:nvPr/>
        </p:nvSpPr>
        <p:spPr>
          <a:xfrm>
            <a:off x="1280592" y="3526324"/>
            <a:ext cx="979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Songea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712E9F90-3C09-48DA-A71F-80A38840EEBE}"/>
              </a:ext>
            </a:extLst>
          </p:cNvPr>
          <p:cNvSpPr txBox="1"/>
          <p:nvPr/>
        </p:nvSpPr>
        <p:spPr>
          <a:xfrm>
            <a:off x="4880992" y="4965218"/>
            <a:ext cx="496855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Record above normal rainfall in last 40 Years over most parts of the region.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144" y="401067"/>
            <a:ext cx="4389129" cy="43891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5782"/>
            <a:ext cx="4880992" cy="33454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524" y="332656"/>
            <a:ext cx="5328592" cy="3242574"/>
          </a:xfrm>
          <a:prstGeom prst="rect">
            <a:avLst/>
          </a:prstGeom>
        </p:spPr>
      </p:pic>
      <p:pic>
        <p:nvPicPr>
          <p:cNvPr id="12" name="Picture 11" descr="ICPAC_New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53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3FC4C5-9418-4973-BCF1-E3F1190E019B}"/>
              </a:ext>
            </a:extLst>
          </p:cNvPr>
          <p:cNvSpPr txBox="1"/>
          <p:nvPr/>
        </p:nvSpPr>
        <p:spPr>
          <a:xfrm>
            <a:off x="5241032" y="476672"/>
            <a:ext cx="233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MAM 2020 forecast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1A116AB-F682-41C5-A488-11DBF5AB44A6}"/>
              </a:ext>
            </a:extLst>
          </p:cNvPr>
          <p:cNvSpPr txBox="1"/>
          <p:nvPr/>
        </p:nvSpPr>
        <p:spPr>
          <a:xfrm>
            <a:off x="768884" y="548680"/>
            <a:ext cx="1519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March-10 May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EB65C5A2-3D90-4C46-997B-FBF4E5CEC9DB}"/>
              </a:ext>
            </a:extLst>
          </p:cNvPr>
          <p:cNvSpPr/>
          <p:nvPr/>
        </p:nvSpPr>
        <p:spPr>
          <a:xfrm>
            <a:off x="811" y="8099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Temperature Performance – March </a:t>
            </a:r>
            <a:r>
              <a:rPr lang="en-US" sz="2400" dirty="0" smtClean="0">
                <a:solidFill>
                  <a:srgbClr val="00B050"/>
                </a:solidFill>
              </a:rPr>
              <a:t>-</a:t>
            </a:r>
            <a:r>
              <a:rPr lang="en-US" sz="2400" dirty="0" smtClean="0">
                <a:solidFill>
                  <a:srgbClr val="00B050"/>
                </a:solidFill>
              </a:rPr>
              <a:t>10 May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>
                <a:solidFill>
                  <a:srgbClr val="00B050"/>
                </a:solidFill>
              </a:rPr>
              <a:t>2020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FFC99089-AF58-47C6-9C2F-A9863B126F46}"/>
              </a:ext>
            </a:extLst>
          </p:cNvPr>
          <p:cNvSpPr/>
          <p:nvPr/>
        </p:nvSpPr>
        <p:spPr>
          <a:xfrm>
            <a:off x="588256" y="5157192"/>
            <a:ext cx="89836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US" dirty="0" smtClean="0"/>
              <a:t>So far most parts of the region observed normal to cooler than average temperature, while forecast were warmer than average </a:t>
            </a:r>
          </a:p>
          <a:p>
            <a:pPr algn="ctr"/>
            <a:endParaRPr lang="en-US" dirty="0"/>
          </a:p>
        </p:txBody>
      </p:sp>
      <p:pic>
        <p:nvPicPr>
          <p:cNvPr id="17" name="Picture 16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18" name="Date Placeholder 3"/>
          <p:cNvSpPr txBox="1">
            <a:spLocks/>
          </p:cNvSpPr>
          <p:nvPr/>
        </p:nvSpPr>
        <p:spPr>
          <a:xfrm>
            <a:off x="495360" y="6487200"/>
            <a:ext cx="272944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DE19D8FE-7506-41EF-B335-8CA99EA3EAA9}" type="datetime2">
              <a:rPr lang="en-US" sz="1200" smtClean="0"/>
              <a:pPr>
                <a:defRPr/>
              </a:pPr>
              <a:t>Saturday, May 16, 2020</a:t>
            </a:fld>
            <a:endParaRPr lang="en-US" sz="1200" dirty="0"/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3584848" y="6487200"/>
            <a:ext cx="428880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/>
              <a:t>INAUTHORITY TERGOVERNMENTAL ON DEVELOPMENT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E8DBA32A-B9FA-A44F-B682-69BEF5B3CA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1" t="2667" r="2028" b="2665"/>
          <a:stretch/>
        </p:blipFill>
        <p:spPr>
          <a:xfrm>
            <a:off x="4736976" y="764704"/>
            <a:ext cx="3672408" cy="39850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836712"/>
            <a:ext cx="3456384" cy="430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425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488" y="110816"/>
            <a:ext cx="9346512" cy="420939"/>
          </a:xfrm>
        </p:spPr>
        <p:txBody>
          <a:bodyPr/>
          <a:lstStyle/>
          <a:p>
            <a:r>
              <a:rPr lang="en-US" sz="2000" b="1" dirty="0">
                <a:solidFill>
                  <a:srgbClr val="00B050"/>
                </a:solidFill>
              </a:rPr>
              <a:t>March-April 2020 seasonal characteristics(Length of Dry </a:t>
            </a:r>
            <a:r>
              <a:rPr lang="en-US" sz="2000" b="1" dirty="0" smtClean="0">
                <a:solidFill>
                  <a:srgbClr val="00B050"/>
                </a:solidFill>
              </a:rPr>
              <a:t>spell &amp; Wet days)</a:t>
            </a:r>
            <a:endParaRPr lang="en-US" sz="2000" dirty="0">
              <a:solidFill>
                <a:srgbClr val="00B050"/>
              </a:solidFill>
            </a:endParaRPr>
          </a:p>
        </p:txBody>
      </p:sp>
      <p:pic>
        <p:nvPicPr>
          <p:cNvPr id="14" name="Content Placeholder 3">
            <a:extLst>
              <a:ext uri="{FF2B5EF4-FFF2-40B4-BE49-F238E27FC236}">
                <a16:creationId xmlns="" xmlns:a16="http://schemas.microsoft.com/office/drawing/2014/main" id="{ADF36795-C7D6-934B-9220-BF44761E53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56" t="14063" r="10000" b="2970"/>
          <a:stretch/>
        </p:blipFill>
        <p:spPr>
          <a:xfrm>
            <a:off x="56456" y="4365104"/>
            <a:ext cx="2525325" cy="270892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48744" y="4532768"/>
            <a:ext cx="353943" cy="230425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100" b="1" dirty="0"/>
              <a:t>Number of Continuous Dry days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72880" y="620688"/>
            <a:ext cx="27190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Dry spell anomaly </a:t>
            </a:r>
            <a:r>
              <a:rPr lang="en-US" sz="1600" b="1" dirty="0">
                <a:solidFill>
                  <a:srgbClr val="FF0000"/>
                </a:solidFill>
              </a:rPr>
              <a:t>(spells)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69022" y="548680"/>
            <a:ext cx="2633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Wet days anomaly (days)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C6683FC2-F08E-4698-B542-222136EFDF26}"/>
              </a:ext>
            </a:extLst>
          </p:cNvPr>
          <p:cNvSpPr/>
          <p:nvPr/>
        </p:nvSpPr>
        <p:spPr>
          <a:xfrm>
            <a:off x="3080792" y="4797152"/>
            <a:ext cx="65596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No dry spell observed in Rwanda, Burundi, northern Tanzania, western Kenya, most of Uganda, southwestern South Sudan and Ethiopia.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864" y="917816"/>
            <a:ext cx="2996546" cy="37353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70" y="917816"/>
            <a:ext cx="2996546" cy="3735320"/>
          </a:xfrm>
          <a:prstGeom prst="rect">
            <a:avLst/>
          </a:prstGeom>
        </p:spPr>
      </p:pic>
      <p:pic>
        <p:nvPicPr>
          <p:cNvPr id="20" name="Picture 19" descr="ICPAC_New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47251" y="548680"/>
            <a:ext cx="2712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Number of Continuous Dry days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006" y="836712"/>
            <a:ext cx="2996546" cy="373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623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218"/>
            <a:ext cx="9905998" cy="431600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Messages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482CA5C-29B6-4B82-94ED-5D55016847C3}"/>
              </a:ext>
            </a:extLst>
          </p:cNvPr>
          <p:cNvSpPr/>
          <p:nvPr/>
        </p:nvSpPr>
        <p:spPr>
          <a:xfrm>
            <a:off x="488504" y="404664"/>
            <a:ext cx="928903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/>
              <a:t> Early onset, increase in number of rainy days, no prolonged dry spell observed in most parts of the region </a:t>
            </a:r>
            <a:endParaRPr lang="en-US" sz="2800" dirty="0"/>
          </a:p>
          <a:p>
            <a:pPr algn="just"/>
            <a:endParaRPr lang="en-US" sz="2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dirty="0"/>
              <a:t>Extra-ordinary above normal rainfall in last 40 Years observed in most parts of the region.</a:t>
            </a:r>
          </a:p>
          <a:p>
            <a:pPr algn="just"/>
            <a:r>
              <a:rPr lang="en-US" sz="2800" dirty="0"/>
              <a:t> </a:t>
            </a: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dirty="0"/>
              <a:t>So far the progression of MAM 2020 Season was largely above normal as </a:t>
            </a:r>
            <a:r>
              <a:rPr lang="en-US" sz="2800" dirty="0" smtClean="0"/>
              <a:t>forecasted.</a:t>
            </a:r>
          </a:p>
          <a:p>
            <a:pPr algn="just"/>
            <a:endParaRPr lang="en-US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dirty="0" smtClean="0"/>
              <a:t>Most </a:t>
            </a:r>
            <a:r>
              <a:rPr lang="en-US" sz="2800" dirty="0"/>
              <a:t>parts of the region observed normal to cooler than average temperature, while forecast were warmer than average </a:t>
            </a:r>
          </a:p>
        </p:txBody>
      </p:sp>
      <p:pic>
        <p:nvPicPr>
          <p:cNvPr id="4" name="Picture 3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5" name="Date Placeholder 3"/>
          <p:cNvSpPr txBox="1">
            <a:spLocks/>
          </p:cNvSpPr>
          <p:nvPr/>
        </p:nvSpPr>
        <p:spPr>
          <a:xfrm>
            <a:off x="495360" y="6486840"/>
            <a:ext cx="272944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DE19D8FE-7506-41EF-B335-8CA99EA3EAA9}" type="datetime2">
              <a:rPr lang="en-US" sz="1200" smtClean="0"/>
              <a:pPr>
                <a:defRPr/>
              </a:pPr>
              <a:t>Saturday, May 16, 2020</a:t>
            </a:fld>
            <a:endParaRPr lang="en-US" sz="1200" dirty="0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296816" y="6486840"/>
            <a:ext cx="428880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/>
              <a:t>INAUTHORITY TERGOVERNMENTAL ON DEVELOPMENT</a:t>
            </a:r>
          </a:p>
        </p:txBody>
      </p:sp>
    </p:spTree>
    <p:extLst>
      <p:ext uri="{BB962C8B-B14F-4D97-AF65-F5344CB8AC3E}">
        <p14:creationId xmlns:p14="http://schemas.microsoft.com/office/powerpoint/2010/main" val="8075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7915</TotalTime>
  <Words>388</Words>
  <Application>Microsoft Office PowerPoint</Application>
  <PresentationFormat>A4 Paper (210x297 mm)</PresentationFormat>
  <Paragraphs>69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ArialMT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PowerPoint Presentation</vt:lpstr>
      <vt:lpstr>MA 2020 seasonal characteristics(Onset dates)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March-April 2020 seasonal characteristics(Length of Dry spell &amp; Wet days)</vt:lpstr>
      <vt:lpstr>Key Messages</vt:lpstr>
      <vt:lpstr>THANK YOU VERY MUCH!  END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roy odendo</cp:lastModifiedBy>
  <cp:revision>553</cp:revision>
  <dcterms:created xsi:type="dcterms:W3CDTF">2019-05-08T07:21:00Z</dcterms:created>
  <dcterms:modified xsi:type="dcterms:W3CDTF">2020-05-16T19:45:16Z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Black Africa Group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A4 Paper (210x297 mm)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</vt:i4>
  </property>
  <property fmtid="{D5CDD505-2E9C-101B-9397-08002B2CF9AE}" pid="13" name="KSOProductBuildVer">
    <vt:lpwstr>1033-11.2.0.8934</vt:lpwstr>
  </property>
</Properties>
</file>