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6" r:id="rId2"/>
    <p:sldId id="338" r:id="rId3"/>
    <p:sldId id="339" r:id="rId4"/>
    <p:sldId id="332" r:id="rId5"/>
    <p:sldId id="306" r:id="rId6"/>
    <p:sldId id="340" r:id="rId7"/>
    <p:sldId id="312" r:id="rId8"/>
    <p:sldId id="326" r:id="rId9"/>
    <p:sldId id="341" r:id="rId10"/>
    <p:sldId id="298" r:id="rId11"/>
    <p:sldId id="314" r:id="rId12"/>
    <p:sldId id="265" r:id="rId13"/>
    <p:sldId id="266" r:id="rId14"/>
    <p:sldId id="267" r:id="rId15"/>
    <p:sldId id="268" r:id="rId16"/>
    <p:sldId id="264" r:id="rId1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10" autoAdjust="0"/>
  </p:normalViewPr>
  <p:slideViewPr>
    <p:cSldViewPr snapToObjects="1">
      <p:cViewPr varScale="1">
        <p:scale>
          <a:sx n="82" d="100"/>
          <a:sy n="82" d="100"/>
        </p:scale>
        <p:origin x="1656" y="16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5/18/20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5/18/20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Monday, May 18,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Monday, May 18,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Monday, May 18,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Monday, May 18,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Monday, May 18,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Monday, May 18,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Monday, May 18,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49300" y="2362200"/>
            <a:ext cx="8623300" cy="3124200"/>
          </a:xfrm>
        </p:spPr>
        <p:txBody>
          <a:bodyPr>
            <a:noAutofit/>
          </a:bodyPr>
          <a:lstStyle/>
          <a:p>
            <a:r>
              <a:rPr lang="en-US" sz="3200" b="1" dirty="0">
                <a:latin typeface="Arial Black" panose="020B0A04020102020204" pitchFamily="34" charset="0"/>
              </a:rPr>
              <a:t>Analysis OF</a:t>
            </a:r>
            <a:br>
              <a:rPr lang="en-US" sz="3200" b="1" dirty="0">
                <a:latin typeface="Arial Black" panose="020B0A04020102020204" pitchFamily="34" charset="0"/>
              </a:rPr>
            </a:br>
            <a:r>
              <a:rPr lang="en-US" sz="3200" b="1" dirty="0">
                <a:latin typeface="Arial Black" panose="020B0A04020102020204" pitchFamily="34" charset="0"/>
              </a:rPr>
              <a:t>sectoral IMPLICATIONS, impacts and RESPONSE strategies for June to September 2020 season</a:t>
            </a:r>
            <a:endParaRPr lang="en-GB" sz="3200" dirty="0">
              <a:solidFill>
                <a:schemeClr val="tx1"/>
              </a:solidFill>
              <a:latin typeface="Arial Black" panose="020B0A04020102020204" pitchFamily="34" charset="0"/>
            </a:endParaRPr>
          </a:p>
        </p:txBody>
      </p:sp>
      <p:sp>
        <p:nvSpPr>
          <p:cNvPr id="5" name="Footer Placeholder 4"/>
          <p:cNvSpPr>
            <a:spLocks noGrp="1"/>
          </p:cNvSpPr>
          <p:nvPr>
            <p:ph type="ftr" sz="quarter" idx="11"/>
          </p:nvPr>
        </p:nvSpPr>
        <p:spPr>
          <a:xfrm>
            <a:off x="2373540" y="6286521"/>
            <a:ext cx="5149850" cy="382842"/>
          </a:xfrm>
        </p:spPr>
        <p:txBody>
          <a:bodyPr/>
          <a:lstStyle/>
          <a:p>
            <a:r>
              <a:rPr lang="en-US" dirty="0"/>
              <a:t>IGAD CLIMATE PREDICTION AND APPLICATIONS CENTRE</a:t>
            </a:r>
          </a:p>
          <a:p>
            <a:endParaRPr lang="en-US" dirty="0"/>
          </a:p>
        </p:txBody>
      </p:sp>
    </p:spTree>
    <p:extLst>
      <p:ext uri="{BB962C8B-B14F-4D97-AF65-F5344CB8AC3E}">
        <p14:creationId xmlns:p14="http://schemas.microsoft.com/office/powerpoint/2010/main" val="272596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94B3CF4-5574-7B44-8D00-DF6D511F2944}"/>
              </a:ext>
            </a:extLst>
          </p:cNvPr>
          <p:cNvPicPr>
            <a:picLocks noChangeAspect="1"/>
          </p:cNvPicPr>
          <p:nvPr/>
        </p:nvPicPr>
        <p:blipFill rotWithShape="1">
          <a:blip r:embed="rId2"/>
          <a:srcRect l="3322" t="2667" r="1963" b="3998"/>
          <a:stretch/>
        </p:blipFill>
        <p:spPr>
          <a:xfrm>
            <a:off x="5830598" y="880125"/>
            <a:ext cx="3777013" cy="4638437"/>
          </a:xfrm>
          <a:prstGeom prst="rect">
            <a:avLst/>
          </a:prstGeom>
        </p:spPr>
      </p:pic>
      <p:sp>
        <p:nvSpPr>
          <p:cNvPr id="2" name="Title 1"/>
          <p:cNvSpPr>
            <a:spLocks noGrp="1"/>
          </p:cNvSpPr>
          <p:nvPr>
            <p:ph type="title"/>
          </p:nvPr>
        </p:nvSpPr>
        <p:spPr>
          <a:xfrm>
            <a:off x="155467" y="694581"/>
            <a:ext cx="9340988" cy="481463"/>
          </a:xfrm>
        </p:spPr>
        <p:txBody>
          <a:bodyPr>
            <a:noAutofit/>
          </a:bodyPr>
          <a:lstStyle/>
          <a:p>
            <a:pPr>
              <a:tabLst>
                <a:tab pos="4593134" algn="l"/>
              </a:tabLst>
            </a:pPr>
            <a:r>
              <a:rPr lang="en-GB" sz="2925" b="1" dirty="0"/>
              <a:t>JJAS 2020 TEMPERATURE OUTLOOK</a:t>
            </a:r>
            <a:endParaRPr lang="en-US" sz="2925" b="1" dirty="0"/>
          </a:p>
        </p:txBody>
      </p:sp>
      <p:sp>
        <p:nvSpPr>
          <p:cNvPr id="5" name="Rectangle 4"/>
          <p:cNvSpPr/>
          <p:nvPr/>
        </p:nvSpPr>
        <p:spPr>
          <a:xfrm>
            <a:off x="2457135" y="5518561"/>
            <a:ext cx="4953000" cy="217432"/>
          </a:xfrm>
          <a:prstGeom prst="rect">
            <a:avLst/>
          </a:prstGeom>
        </p:spPr>
        <p:txBody>
          <a:bodyPr>
            <a:spAutoFit/>
          </a:bodyPr>
          <a:lstStyle/>
          <a:p>
            <a:pPr algn="ctr"/>
            <a:r>
              <a:rPr lang="en-US" sz="813" dirty="0"/>
              <a:t>IGAD CLIMATE PREDICTION AND APPLICATIONS CENTRE</a:t>
            </a:r>
          </a:p>
        </p:txBody>
      </p:sp>
      <p:sp>
        <p:nvSpPr>
          <p:cNvPr id="3" name="TextBox 2">
            <a:extLst>
              <a:ext uri="{FF2B5EF4-FFF2-40B4-BE49-F238E27FC236}">
                <a16:creationId xmlns:a16="http://schemas.microsoft.com/office/drawing/2014/main" id="{062F8FBB-4476-7E4E-9A24-6AF0B24778D3}"/>
              </a:ext>
            </a:extLst>
          </p:cNvPr>
          <p:cNvSpPr txBox="1"/>
          <p:nvPr/>
        </p:nvSpPr>
        <p:spPr>
          <a:xfrm>
            <a:off x="155467" y="1282030"/>
            <a:ext cx="5675131" cy="4093428"/>
          </a:xfrm>
          <a:prstGeom prst="rect">
            <a:avLst/>
          </a:prstGeom>
          <a:noFill/>
        </p:spPr>
        <p:txBody>
          <a:bodyPr wrap="square" rtlCol="0">
            <a:spAutoFit/>
          </a:bodyPr>
          <a:lstStyle/>
          <a:p>
            <a:pPr marL="371475" indent="-371475">
              <a:buFontTx/>
              <a:buChar char="-"/>
            </a:pPr>
            <a:r>
              <a:rPr lang="en-US" sz="2600" dirty="0"/>
              <a:t>Probabilities for warmer than average temperatures are most enhanced over northern Sudan. </a:t>
            </a:r>
          </a:p>
          <a:p>
            <a:pPr marL="371475" indent="-371475">
              <a:buFontTx/>
              <a:buChar char="-"/>
            </a:pPr>
            <a:r>
              <a:rPr lang="en-US" sz="2600" dirty="0"/>
              <a:t>Warmer than average temperatures are also indicated over parts of Ethiopia, extreme western and along coastal regions of GHA</a:t>
            </a:r>
          </a:p>
          <a:p>
            <a:pPr marL="371475" indent="-371475">
              <a:buFontTx/>
              <a:buChar char="-"/>
            </a:pPr>
            <a:r>
              <a:rPr lang="en-US" sz="2600" dirty="0"/>
              <a:t>Cooler than average temperatures are indicated over central regions</a:t>
            </a:r>
          </a:p>
        </p:txBody>
      </p:sp>
    </p:spTree>
    <p:extLst>
      <p:ext uri="{BB962C8B-B14F-4D97-AF65-F5344CB8AC3E}">
        <p14:creationId xmlns:p14="http://schemas.microsoft.com/office/powerpoint/2010/main" val="4292624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5012" y="152400"/>
            <a:ext cx="9340988" cy="481463"/>
          </a:xfrm>
        </p:spPr>
        <p:txBody>
          <a:bodyPr>
            <a:noAutofit/>
          </a:bodyPr>
          <a:lstStyle/>
          <a:p>
            <a:pPr>
              <a:tabLst>
                <a:tab pos="4593134" algn="l"/>
              </a:tabLst>
            </a:pPr>
            <a:r>
              <a:rPr lang="en-GB" sz="2925" b="1" dirty="0"/>
              <a:t>Summary</a:t>
            </a:r>
            <a:endParaRPr lang="en-US" sz="2925" b="1" dirty="0"/>
          </a:p>
        </p:txBody>
      </p:sp>
      <p:sp>
        <p:nvSpPr>
          <p:cNvPr id="5" name="Rectangle 4"/>
          <p:cNvSpPr/>
          <p:nvPr/>
        </p:nvSpPr>
        <p:spPr>
          <a:xfrm>
            <a:off x="2286000" y="6096000"/>
            <a:ext cx="4953000" cy="217432"/>
          </a:xfrm>
          <a:prstGeom prst="rect">
            <a:avLst/>
          </a:prstGeom>
        </p:spPr>
        <p:txBody>
          <a:bodyPr>
            <a:spAutoFit/>
          </a:bodyPr>
          <a:lstStyle/>
          <a:p>
            <a:pPr algn="ctr"/>
            <a:r>
              <a:rPr lang="en-US" sz="813" dirty="0"/>
              <a:t>IGAD CLIMATE PREDICTION AND APPLICATIONS CENTRE</a:t>
            </a:r>
          </a:p>
        </p:txBody>
      </p:sp>
      <p:sp>
        <p:nvSpPr>
          <p:cNvPr id="7" name="TextBox 6">
            <a:extLst>
              <a:ext uri="{FF2B5EF4-FFF2-40B4-BE49-F238E27FC236}">
                <a16:creationId xmlns:a16="http://schemas.microsoft.com/office/drawing/2014/main" id="{543C7BB8-E922-514E-9503-708C2D64D99C}"/>
              </a:ext>
            </a:extLst>
          </p:cNvPr>
          <p:cNvSpPr txBox="1"/>
          <p:nvPr/>
        </p:nvSpPr>
        <p:spPr>
          <a:xfrm>
            <a:off x="565012" y="859334"/>
            <a:ext cx="8731388" cy="4770537"/>
          </a:xfrm>
          <a:prstGeom prst="rect">
            <a:avLst/>
          </a:prstGeom>
          <a:noFill/>
          <a:ln>
            <a:solidFill>
              <a:schemeClr val="tx1"/>
            </a:solidFill>
          </a:ln>
        </p:spPr>
        <p:txBody>
          <a:bodyPr wrap="square" rtlCol="0">
            <a:spAutoFit/>
          </a:bodyPr>
          <a:lstStyle/>
          <a:p>
            <a:pPr marL="371475" indent="-371475" algn="just">
              <a:buFont typeface="Courier New" panose="02070309020205020404" pitchFamily="49" charset="0"/>
              <a:buChar char="o"/>
            </a:pPr>
            <a:r>
              <a:rPr lang="en-US" sz="1900" dirty="0"/>
              <a:t>Early start and wetter than average rainfall season is expected over most parts of GHA for June-September 2020.  In particular, probabilities for wetter than average conditions are most enhanced over northwestern parts of Sudan, and the Karamoja Cluster that includes southeastern South Sudan, southwestern Ethiopia, northwestern Kenya, and northeastern Uganda. </a:t>
            </a:r>
          </a:p>
          <a:p>
            <a:pPr marL="371475" indent="-371475" algn="just">
              <a:buFont typeface="Courier New" panose="02070309020205020404" pitchFamily="49" charset="0"/>
              <a:buChar char="o"/>
            </a:pPr>
            <a:r>
              <a:rPr lang="en-US" sz="1900" dirty="0"/>
              <a:t>Although probabilities for wetter than average conditions are not as pronounced as for northern Sudan, Eritrea, eastern Sudan,  much of Ethiopia and northern Somalia are likely to  experience wetter conditions</a:t>
            </a:r>
          </a:p>
          <a:p>
            <a:pPr marL="371475" indent="-371475" algn="just">
              <a:buFont typeface="Courier New" panose="02070309020205020404" pitchFamily="49" charset="0"/>
              <a:buChar char="o"/>
            </a:pPr>
            <a:r>
              <a:rPr lang="en-US" sz="1900" dirty="0"/>
              <a:t>The season will likely to start early over much of the region excluding northern Rift Valley, parts of Uganda, and the norther-most parts of Sudan, Eritrea, and Somalia, where model predictions are inconsistent. </a:t>
            </a:r>
          </a:p>
          <a:p>
            <a:pPr marL="371475" indent="-371475" algn="just">
              <a:buFont typeface="Courier New" panose="02070309020205020404" pitchFamily="49" charset="0"/>
              <a:buChar char="o"/>
            </a:pPr>
            <a:r>
              <a:rPr lang="en-US" sz="1900" dirty="0"/>
              <a:t>The first dry-spells that will occur after season onset are likely to be longer than 12 says over parts of Sudan, north eastern South Sudan, most parts of Uganda, and western Kenya</a:t>
            </a:r>
          </a:p>
          <a:p>
            <a:pPr marL="371475" indent="-371475" algn="just">
              <a:buFont typeface="Courier New" panose="02070309020205020404" pitchFamily="49" charset="0"/>
              <a:buChar char="o"/>
            </a:pPr>
            <a:r>
              <a:rPr lang="en-US" sz="1900" dirty="0"/>
              <a:t> Warmer temperatures are predicted over northern Sudan and eastern western parts of GHA. </a:t>
            </a:r>
          </a:p>
        </p:txBody>
      </p:sp>
    </p:spTree>
    <p:extLst>
      <p:ext uri="{BB962C8B-B14F-4D97-AF65-F5344CB8AC3E}">
        <p14:creationId xmlns:p14="http://schemas.microsoft.com/office/powerpoint/2010/main" val="11517664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9F6C5-65F7-4CB5-9C4A-A7CCCF6490C4}"/>
              </a:ext>
            </a:extLst>
          </p:cNvPr>
          <p:cNvSpPr>
            <a:spLocks noGrp="1"/>
          </p:cNvSpPr>
          <p:nvPr>
            <p:ph type="title"/>
          </p:nvPr>
        </p:nvSpPr>
        <p:spPr>
          <a:xfrm>
            <a:off x="495300" y="274637"/>
            <a:ext cx="8915400" cy="969969"/>
          </a:xfrm>
        </p:spPr>
        <p:txBody>
          <a:bodyPr>
            <a:normAutofit/>
          </a:bodyPr>
          <a:lstStyle/>
          <a:p>
            <a:br>
              <a:rPr lang="en-GB" b="1" dirty="0"/>
            </a:br>
            <a:r>
              <a:rPr lang="en-GB" b="1" dirty="0"/>
              <a:t>Sector implications JJAS 2020 seasonal forecast</a:t>
            </a:r>
          </a:p>
        </p:txBody>
      </p:sp>
      <p:sp>
        <p:nvSpPr>
          <p:cNvPr id="3" name="Content Placeholder 2">
            <a:extLst>
              <a:ext uri="{FF2B5EF4-FFF2-40B4-BE49-F238E27FC236}">
                <a16:creationId xmlns:a16="http://schemas.microsoft.com/office/drawing/2014/main" id="{2BF93141-0E8C-448B-A405-D784638EB7F9}"/>
              </a:ext>
            </a:extLst>
          </p:cNvPr>
          <p:cNvSpPr>
            <a:spLocks noGrp="1"/>
          </p:cNvSpPr>
          <p:nvPr>
            <p:ph idx="1"/>
          </p:nvPr>
        </p:nvSpPr>
        <p:spPr>
          <a:xfrm>
            <a:off x="495300" y="1244607"/>
            <a:ext cx="8915400" cy="1269993"/>
          </a:xfrm>
        </p:spPr>
        <p:txBody>
          <a:bodyPr/>
          <a:lstStyle/>
          <a:p>
            <a:pPr algn="just"/>
            <a:r>
              <a:rPr lang="en-GB" i="1" dirty="0"/>
              <a:t>discuss sector implications (if possible) including case scenarios on how  </a:t>
            </a:r>
            <a:r>
              <a:rPr lang="en-GB" sz="2800" b="1" i="1" dirty="0">
                <a:solidFill>
                  <a:srgbClr val="FF0000"/>
                </a:solidFill>
              </a:rPr>
              <a:t>Covid-19</a:t>
            </a:r>
            <a:r>
              <a:rPr lang="en-GB" i="1" dirty="0"/>
              <a:t> &amp; </a:t>
            </a:r>
            <a:r>
              <a:rPr lang="en-GB" sz="2800" b="1" i="1" dirty="0">
                <a:solidFill>
                  <a:srgbClr val="00B050"/>
                </a:solidFill>
              </a:rPr>
              <a:t>Desert Locust invasion </a:t>
            </a:r>
            <a:r>
              <a:rPr lang="en-GB" i="1" dirty="0"/>
              <a:t>will influence the impacts of the forecast given</a:t>
            </a:r>
          </a:p>
        </p:txBody>
      </p:sp>
      <p:sp>
        <p:nvSpPr>
          <p:cNvPr id="4" name="Date Placeholder 3">
            <a:extLst>
              <a:ext uri="{FF2B5EF4-FFF2-40B4-BE49-F238E27FC236}">
                <a16:creationId xmlns:a16="http://schemas.microsoft.com/office/drawing/2014/main" id="{428CB73A-2F07-439D-9B6B-092A6746E9D2}"/>
              </a:ext>
            </a:extLst>
          </p:cNvPr>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a:extLst>
              <a:ext uri="{FF2B5EF4-FFF2-40B4-BE49-F238E27FC236}">
                <a16:creationId xmlns:a16="http://schemas.microsoft.com/office/drawing/2014/main"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9C332F62-2E49-4397-A590-F2327A0401A2}"/>
              </a:ext>
            </a:extLst>
          </p:cNvPr>
          <p:cNvSpPr>
            <a:spLocks noGrp="1"/>
          </p:cNvSpPr>
          <p:nvPr>
            <p:ph type="sldNum" sz="quarter" idx="12"/>
          </p:nvPr>
        </p:nvSpPr>
        <p:spPr/>
        <p:txBody>
          <a:bodyPr/>
          <a:lstStyle/>
          <a:p>
            <a:fld id="{B1DB7362-2002-504E-9846-FFD55AE08938}" type="slidenum">
              <a:rPr lang="en-US" smtClean="0"/>
              <a:pPr/>
              <a:t>12</a:t>
            </a:fld>
            <a:endParaRPr lang="en-US"/>
          </a:p>
        </p:txBody>
      </p:sp>
      <p:sp>
        <p:nvSpPr>
          <p:cNvPr id="7" name="Rectangle 6">
            <a:extLst>
              <a:ext uri="{FF2B5EF4-FFF2-40B4-BE49-F238E27FC236}">
                <a16:creationId xmlns:a16="http://schemas.microsoft.com/office/drawing/2014/main" id="{D7BE5999-41CC-B14B-A936-6558BD963B92}"/>
              </a:ext>
            </a:extLst>
          </p:cNvPr>
          <p:cNvSpPr/>
          <p:nvPr/>
        </p:nvSpPr>
        <p:spPr>
          <a:xfrm>
            <a:off x="495300" y="2514600"/>
            <a:ext cx="9029700" cy="1569660"/>
          </a:xfrm>
          <a:prstGeom prst="rect">
            <a:avLst/>
          </a:prstGeom>
        </p:spPr>
        <p:txBody>
          <a:bodyPr wrap="square">
            <a:spAutoFit/>
          </a:bodyPr>
          <a:lstStyle/>
          <a:p>
            <a:pPr marL="342900" indent="-342900" algn="just">
              <a:spcBef>
                <a:spcPct val="20000"/>
              </a:spcBef>
              <a:buFont typeface="Arial"/>
              <a:buChar char="•"/>
            </a:pPr>
            <a:r>
              <a:rPr lang="en-US" sz="2400" i="1" dirty="0">
                <a:solidFill>
                  <a:srgbClr val="FF0000"/>
                </a:solidFill>
              </a:rPr>
              <a:t>COVID-19 related restrictions in movements, border closures, quarantines, lockdown in most places, job &amp; income losses, supply chain and trade disruptions created efforts by countries trying to limit the spread of the Corona Virus </a:t>
            </a:r>
            <a:endParaRPr lang="en-GB" sz="2400" i="1" dirty="0">
              <a:solidFill>
                <a:srgbClr val="FF0000"/>
              </a:solidFill>
            </a:endParaRPr>
          </a:p>
        </p:txBody>
      </p:sp>
      <p:sp>
        <p:nvSpPr>
          <p:cNvPr id="8" name="Rectangle 7">
            <a:extLst>
              <a:ext uri="{FF2B5EF4-FFF2-40B4-BE49-F238E27FC236}">
                <a16:creationId xmlns:a16="http://schemas.microsoft.com/office/drawing/2014/main" id="{0D672117-CB30-4142-A8C9-2BCFBE375D87}"/>
              </a:ext>
            </a:extLst>
          </p:cNvPr>
          <p:cNvSpPr/>
          <p:nvPr/>
        </p:nvSpPr>
        <p:spPr>
          <a:xfrm>
            <a:off x="381000" y="4259996"/>
            <a:ext cx="9029700" cy="1200329"/>
          </a:xfrm>
          <a:prstGeom prst="rect">
            <a:avLst/>
          </a:prstGeom>
        </p:spPr>
        <p:txBody>
          <a:bodyPr wrap="square">
            <a:spAutoFit/>
          </a:bodyPr>
          <a:lstStyle/>
          <a:p>
            <a:pPr marL="342900" indent="-342900" algn="just">
              <a:spcBef>
                <a:spcPct val="20000"/>
              </a:spcBef>
              <a:buFont typeface="Arial"/>
              <a:buChar char="•"/>
            </a:pPr>
            <a:r>
              <a:rPr lang="en-US" sz="2400" i="1" dirty="0">
                <a:solidFill>
                  <a:srgbClr val="FF0000"/>
                </a:solidFill>
              </a:rPr>
              <a:t>Desert Locust invasion in agricultural areas have potentially damaged the livelihoods in cultivated and grazing areas, income and food source of local populations</a:t>
            </a:r>
            <a:endParaRPr lang="en-GB" sz="2400" i="1" dirty="0">
              <a:solidFill>
                <a:srgbClr val="FF0000"/>
              </a:solidFill>
            </a:endParaRPr>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up)">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up)">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45914-4D6D-4355-ACBC-F4E3821A95A4}"/>
              </a:ext>
            </a:extLst>
          </p:cNvPr>
          <p:cNvSpPr>
            <a:spLocks noGrp="1"/>
          </p:cNvSpPr>
          <p:nvPr>
            <p:ph type="title"/>
          </p:nvPr>
        </p:nvSpPr>
        <p:spPr/>
        <p:txBody>
          <a:bodyPr>
            <a:noAutofit/>
          </a:bodyPr>
          <a:lstStyle/>
          <a:p>
            <a:pPr algn="ctr"/>
            <a:r>
              <a:rPr lang="en-GB" b="1" dirty="0"/>
              <a:t>Expected sector specific events AND IMPACT SCENARIOS  FOR JJAS 2020 season </a:t>
            </a:r>
          </a:p>
        </p:txBody>
      </p:sp>
      <p:sp>
        <p:nvSpPr>
          <p:cNvPr id="3" name="Content Placeholder 2">
            <a:extLst>
              <a:ext uri="{FF2B5EF4-FFF2-40B4-BE49-F238E27FC236}">
                <a16:creationId xmlns:a16="http://schemas.microsoft.com/office/drawing/2014/main" id="{11EC2C62-FF3C-485E-8D9F-BA2A86123B69}"/>
              </a:ext>
            </a:extLst>
          </p:cNvPr>
          <p:cNvSpPr>
            <a:spLocks noGrp="1"/>
          </p:cNvSpPr>
          <p:nvPr>
            <p:ph idx="1"/>
          </p:nvPr>
        </p:nvSpPr>
        <p:spPr/>
        <p:txBody>
          <a:bodyPr/>
          <a:lstStyle/>
          <a:p>
            <a:pPr algn="just"/>
            <a:r>
              <a:rPr lang="en-GB" i="1" dirty="0"/>
              <a:t>Give highlights of most significant expected impact scenarios based on past season, current status, JJAS forecast and climate change, in specific countries or locations within the region. </a:t>
            </a:r>
          </a:p>
          <a:p>
            <a:pPr marL="401638" indent="0" algn="just">
              <a:buNone/>
            </a:pPr>
            <a:r>
              <a:rPr lang="en-GB" i="1" dirty="0"/>
              <a:t>[</a:t>
            </a:r>
            <a:r>
              <a:rPr lang="en-GB" b="1" i="1" dirty="0"/>
              <a:t>NB</a:t>
            </a:r>
            <a:r>
              <a:rPr lang="en-GB" i="1" dirty="0"/>
              <a:t>: </a:t>
            </a:r>
            <a:r>
              <a:rPr lang="en-GB" b="1" i="1" dirty="0"/>
              <a:t>Highlight only areas with major positive or negative impacts (</a:t>
            </a:r>
            <a:r>
              <a:rPr lang="en-GB" b="1" i="1" dirty="0">
                <a:solidFill>
                  <a:srgbClr val="FF0000"/>
                </a:solidFill>
              </a:rPr>
              <a:t>hotspots</a:t>
            </a:r>
            <a:r>
              <a:rPr lang="en-GB" b="1" i="1" dirty="0"/>
              <a:t>) on people, ecosystems, economy, services among others] </a:t>
            </a:r>
            <a:endParaRPr lang="en-GB" i="1" dirty="0"/>
          </a:p>
        </p:txBody>
      </p:sp>
      <p:sp>
        <p:nvSpPr>
          <p:cNvPr id="4" name="Date Placeholder 3">
            <a:extLst>
              <a:ext uri="{FF2B5EF4-FFF2-40B4-BE49-F238E27FC236}">
                <a16:creationId xmlns:a16="http://schemas.microsoft.com/office/drawing/2014/main" id="{D152998E-1041-4A3E-9CE5-CF2D081CC827}"/>
              </a:ext>
            </a:extLst>
          </p:cNvPr>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a:extLst>
              <a:ext uri="{FF2B5EF4-FFF2-40B4-BE49-F238E27FC236}">
                <a16:creationId xmlns:a16="http://schemas.microsoft.com/office/drawing/2014/main"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70C6335A-357B-4B74-9B67-352BE0434598}"/>
              </a:ext>
            </a:extLst>
          </p:cNvPr>
          <p:cNvSpPr>
            <a:spLocks noGrp="1"/>
          </p:cNvSpPr>
          <p:nvPr>
            <p:ph type="sldNum" sz="quarter" idx="12"/>
          </p:nvPr>
        </p:nvSpPr>
        <p:spPr/>
        <p:txBody>
          <a:bodyPr/>
          <a:lstStyle/>
          <a:p>
            <a:fld id="{B1DB7362-2002-504E-9846-FFD55AE08938}" type="slidenum">
              <a:rPr lang="en-US" smtClean="0"/>
              <a:pPr/>
              <a:t>13</a:t>
            </a:fld>
            <a:endParaRPr lang="en-US"/>
          </a:p>
        </p:txBody>
      </p:sp>
    </p:spTree>
    <p:extLst>
      <p:ext uri="{BB962C8B-B14F-4D97-AF65-F5344CB8AC3E}">
        <p14:creationId xmlns:p14="http://schemas.microsoft.com/office/powerpoint/2010/main" val="3174990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F077B-ABD2-4D30-B6A9-6D332B1D887A}"/>
              </a:ext>
            </a:extLst>
          </p:cNvPr>
          <p:cNvSpPr>
            <a:spLocks noGrp="1"/>
          </p:cNvSpPr>
          <p:nvPr>
            <p:ph type="title"/>
          </p:nvPr>
        </p:nvSpPr>
        <p:spPr/>
        <p:txBody>
          <a:bodyPr>
            <a:normAutofit fontScale="90000"/>
          </a:bodyPr>
          <a:lstStyle/>
          <a:p>
            <a:r>
              <a:rPr lang="en-GB" b="1" dirty="0"/>
              <a:t>KEY response measures and management strategies</a:t>
            </a:r>
          </a:p>
        </p:txBody>
      </p:sp>
      <p:sp>
        <p:nvSpPr>
          <p:cNvPr id="3" name="Content Placeholder 2">
            <a:extLst>
              <a:ext uri="{FF2B5EF4-FFF2-40B4-BE49-F238E27FC236}">
                <a16:creationId xmlns:a16="http://schemas.microsoft.com/office/drawing/2014/main" id="{29870B26-BC10-41AD-B058-12575E1EF5D7}"/>
              </a:ext>
            </a:extLst>
          </p:cNvPr>
          <p:cNvSpPr>
            <a:spLocks noGrp="1"/>
          </p:cNvSpPr>
          <p:nvPr>
            <p:ph idx="1"/>
          </p:nvPr>
        </p:nvSpPr>
        <p:spPr/>
        <p:txBody>
          <a:bodyPr/>
          <a:lstStyle/>
          <a:p>
            <a:r>
              <a:rPr lang="en-GB" i="1" dirty="0"/>
              <a:t>Present strategies that are specific to this sector, forecast and season</a:t>
            </a:r>
          </a:p>
          <a:p>
            <a:r>
              <a:rPr lang="en-GB" i="1" dirty="0"/>
              <a:t>Integrate climate change and uncertainties in the measures</a:t>
            </a:r>
          </a:p>
        </p:txBody>
      </p:sp>
      <p:sp>
        <p:nvSpPr>
          <p:cNvPr id="4" name="Date Placeholder 3">
            <a:extLst>
              <a:ext uri="{FF2B5EF4-FFF2-40B4-BE49-F238E27FC236}">
                <a16:creationId xmlns:a16="http://schemas.microsoft.com/office/drawing/2014/main" id="{82602F3F-218C-406E-9332-449DCE90B2F8}"/>
              </a:ext>
            </a:extLst>
          </p:cNvPr>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a:extLst>
              <a:ext uri="{FF2B5EF4-FFF2-40B4-BE49-F238E27FC236}">
                <a16:creationId xmlns:a16="http://schemas.microsoft.com/office/drawing/2014/main" id="{DAA1FB05-4373-4D97-B657-AB59BAFD4329}"/>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A9D20A64-DBEA-4BE1-9BA5-D6167A2BA301}"/>
              </a:ext>
            </a:extLst>
          </p:cNvPr>
          <p:cNvSpPr>
            <a:spLocks noGrp="1"/>
          </p:cNvSpPr>
          <p:nvPr>
            <p:ph type="sldNum" sz="quarter" idx="12"/>
          </p:nvPr>
        </p:nvSpPr>
        <p:spPr/>
        <p:txBody>
          <a:bodyPr/>
          <a:lstStyle/>
          <a:p>
            <a:fld id="{B1DB7362-2002-504E-9846-FFD55AE08938}" type="slidenum">
              <a:rPr lang="en-US" smtClean="0"/>
              <a:pPr/>
              <a:t>14</a:t>
            </a:fld>
            <a:endParaRPr lang="en-US"/>
          </a:p>
        </p:txBody>
      </p:sp>
    </p:spTree>
    <p:extLst>
      <p:ext uri="{BB962C8B-B14F-4D97-AF65-F5344CB8AC3E}">
        <p14:creationId xmlns:p14="http://schemas.microsoft.com/office/powerpoint/2010/main" val="1190631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22413-F208-D14E-8C9E-A28CF3A32A80}"/>
              </a:ext>
            </a:extLst>
          </p:cNvPr>
          <p:cNvSpPr>
            <a:spLocks noGrp="1"/>
          </p:cNvSpPr>
          <p:nvPr>
            <p:ph type="title"/>
          </p:nvPr>
        </p:nvSpPr>
        <p:spPr/>
        <p:txBody>
          <a:bodyPr>
            <a:normAutofit/>
          </a:bodyPr>
          <a:lstStyle/>
          <a:p>
            <a:pPr algn="ctr"/>
            <a:r>
              <a:rPr lang="en-GB" sz="4000" b="1" dirty="0">
                <a:latin typeface="+mn-lt"/>
              </a:rPr>
              <a:t>Break out sessions</a:t>
            </a:r>
          </a:p>
        </p:txBody>
      </p:sp>
      <p:sp>
        <p:nvSpPr>
          <p:cNvPr id="3" name="Content Placeholder 2">
            <a:extLst>
              <a:ext uri="{FF2B5EF4-FFF2-40B4-BE49-F238E27FC236}">
                <a16:creationId xmlns:a16="http://schemas.microsoft.com/office/drawing/2014/main" id="{19C8F53B-5FB5-3F46-968C-C5ED7304F168}"/>
              </a:ext>
            </a:extLst>
          </p:cNvPr>
          <p:cNvSpPr>
            <a:spLocks noGrp="1"/>
          </p:cNvSpPr>
          <p:nvPr>
            <p:ph idx="1"/>
          </p:nvPr>
        </p:nvSpPr>
        <p:spPr>
          <a:xfrm>
            <a:off x="990600" y="1244607"/>
            <a:ext cx="8153400" cy="4525963"/>
          </a:xfrm>
        </p:spPr>
        <p:txBody>
          <a:bodyPr>
            <a:normAutofit fontScale="85000" lnSpcReduction="20000"/>
          </a:bodyPr>
          <a:lstStyle/>
          <a:p>
            <a:pPr marL="742950" indent="-742950">
              <a:buFont typeface="+mj-lt"/>
              <a:buAutoNum type="arabicPeriod"/>
            </a:pPr>
            <a:r>
              <a:rPr lang="en-GB" sz="3600" dirty="0"/>
              <a:t>DISASTER RISK MANAGEMENT – </a:t>
            </a:r>
            <a:r>
              <a:rPr lang="en-GB" sz="3600" b="1" dirty="0">
                <a:solidFill>
                  <a:srgbClr val="FF0000"/>
                </a:solidFill>
              </a:rPr>
              <a:t>AHMED/HAFSA</a:t>
            </a:r>
            <a:endParaRPr lang="en-GB" sz="3600" dirty="0"/>
          </a:p>
          <a:p>
            <a:pPr marL="742950" indent="-742950">
              <a:buFont typeface="+mj-lt"/>
              <a:buAutoNum type="arabicPeriod"/>
            </a:pPr>
            <a:r>
              <a:rPr lang="en-GB" sz="3600" dirty="0"/>
              <a:t>WATER &amp; ENERGY – </a:t>
            </a:r>
            <a:r>
              <a:rPr lang="en-GB" sz="3600" b="1" dirty="0">
                <a:solidFill>
                  <a:srgbClr val="FF0000"/>
                </a:solidFill>
              </a:rPr>
              <a:t>HASSAN/JULLY</a:t>
            </a:r>
          </a:p>
          <a:p>
            <a:pPr marL="742950" indent="-742950">
              <a:buFont typeface="+mj-lt"/>
              <a:buAutoNum type="arabicPeriod"/>
            </a:pPr>
            <a:r>
              <a:rPr lang="en-GB" sz="3600" dirty="0"/>
              <a:t>AGRICULTURE &amp; FOOD SECURITY –</a:t>
            </a:r>
            <a:r>
              <a:rPr lang="en-GB" sz="3600" b="1" dirty="0">
                <a:solidFill>
                  <a:srgbClr val="FF0000"/>
                </a:solidFill>
              </a:rPr>
              <a:t>JASPER/OLIVER</a:t>
            </a:r>
            <a:endParaRPr lang="en-GB" sz="3600" dirty="0"/>
          </a:p>
          <a:p>
            <a:pPr marL="742950" indent="-742950">
              <a:buFont typeface="+mj-lt"/>
              <a:buAutoNum type="arabicPeriod"/>
            </a:pPr>
            <a:r>
              <a:rPr lang="en-GB" sz="3600" dirty="0"/>
              <a:t>CONFLICT – </a:t>
            </a:r>
            <a:r>
              <a:rPr lang="en-GB" sz="3600" b="1" dirty="0">
                <a:solidFill>
                  <a:srgbClr val="FF0000"/>
                </a:solidFill>
              </a:rPr>
              <a:t>ANDREW/FLORENCE</a:t>
            </a:r>
          </a:p>
          <a:p>
            <a:pPr marL="742950" indent="-742950">
              <a:buFont typeface="+mj-lt"/>
              <a:buAutoNum type="arabicPeriod"/>
            </a:pPr>
            <a:r>
              <a:rPr lang="en-GB" sz="3600" dirty="0"/>
              <a:t>HEALTH – </a:t>
            </a:r>
            <a:r>
              <a:rPr lang="en-GB" sz="3600" b="1" dirty="0">
                <a:solidFill>
                  <a:srgbClr val="FF0000"/>
                </a:solidFill>
              </a:rPr>
              <a:t>PAULINO/SAN’G</a:t>
            </a:r>
            <a:endParaRPr lang="en-GB" sz="3600" dirty="0"/>
          </a:p>
          <a:p>
            <a:pPr marL="742950" indent="-742950">
              <a:buFont typeface="+mj-lt"/>
              <a:buAutoNum type="arabicPeriod"/>
            </a:pPr>
            <a:r>
              <a:rPr lang="en-GB" sz="3600" dirty="0"/>
              <a:t>LIVESTOCK &amp; RANGELANDS – </a:t>
            </a:r>
            <a:r>
              <a:rPr lang="en-GB" sz="3600" b="1" dirty="0">
                <a:solidFill>
                  <a:srgbClr val="FF0000"/>
                </a:solidFill>
              </a:rPr>
              <a:t>CAROLINE/ATIENO</a:t>
            </a:r>
            <a:endParaRPr lang="en-GB" sz="3600" dirty="0"/>
          </a:p>
          <a:p>
            <a:pPr marL="742950" indent="-742950">
              <a:buFont typeface="+mj-lt"/>
              <a:buAutoNum type="arabicPeriod"/>
            </a:pPr>
            <a:r>
              <a:rPr lang="en-GB" sz="3600" dirty="0"/>
              <a:t>CLIMATE CHANGE – </a:t>
            </a:r>
            <a:r>
              <a:rPr lang="en-GB" sz="3600" b="1" dirty="0">
                <a:solidFill>
                  <a:srgbClr val="FF0000"/>
                </a:solidFill>
              </a:rPr>
              <a:t>SABIITI/ABEBE</a:t>
            </a:r>
          </a:p>
        </p:txBody>
      </p:sp>
      <p:sp>
        <p:nvSpPr>
          <p:cNvPr id="4" name="Date Placeholder 3">
            <a:extLst>
              <a:ext uri="{FF2B5EF4-FFF2-40B4-BE49-F238E27FC236}">
                <a16:creationId xmlns:a16="http://schemas.microsoft.com/office/drawing/2014/main" id="{2C517050-078C-EA41-A7C0-F147756A1420}"/>
              </a:ext>
            </a:extLst>
          </p:cNvPr>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a:extLst>
              <a:ext uri="{FF2B5EF4-FFF2-40B4-BE49-F238E27FC236}">
                <a16:creationId xmlns:a16="http://schemas.microsoft.com/office/drawing/2014/main" id="{02E761E1-82D4-4448-BBEB-E86CA73564C1}"/>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2F92A598-4C27-D249-BD7D-F11B0589B11D}"/>
              </a:ext>
            </a:extLst>
          </p:cNvPr>
          <p:cNvSpPr>
            <a:spLocks noGrp="1"/>
          </p:cNvSpPr>
          <p:nvPr>
            <p:ph type="sldNum" sz="quarter" idx="12"/>
          </p:nvPr>
        </p:nvSpPr>
        <p:spPr/>
        <p:txBody>
          <a:bodyPr/>
          <a:lstStyle/>
          <a:p>
            <a:fld id="{B1DB7362-2002-504E-9846-FFD55AE08938}" type="slidenum">
              <a:rPr lang="en-US" smtClean="0"/>
              <a:pPr/>
              <a:t>15</a:t>
            </a:fld>
            <a:endParaRPr lang="en-US"/>
          </a:p>
        </p:txBody>
      </p:sp>
    </p:spTree>
    <p:extLst>
      <p:ext uri="{BB962C8B-B14F-4D97-AF65-F5344CB8AC3E}">
        <p14:creationId xmlns:p14="http://schemas.microsoft.com/office/powerpoint/2010/main" val="3723342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p:cNvSpPr>
            <a:spLocks noGrp="1"/>
          </p:cNvSpPr>
          <p:nvPr>
            <p:ph type="ftr" sz="quarter" idx="11"/>
          </p:nvPr>
        </p:nvSpPr>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16</a:t>
            </a:fld>
            <a:endParaRPr lang="en-US"/>
          </a:p>
        </p:txBody>
      </p:sp>
      <p:sp>
        <p:nvSpPr>
          <p:cNvPr id="2" name="Title 1"/>
          <p:cNvSpPr>
            <a:spLocks noGrp="1"/>
          </p:cNvSpPr>
          <p:nvPr>
            <p:ph type="title"/>
          </p:nvPr>
        </p:nvSpPr>
        <p:spPr>
          <a:xfrm>
            <a:off x="1331119" y="2960948"/>
            <a:ext cx="6841331" cy="643572"/>
          </a:xfrm>
        </p:spPr>
        <p:txBody>
          <a:bodyPr>
            <a:noAutofit/>
          </a:bodyPr>
          <a:lstStyle/>
          <a:p>
            <a:pPr algn="ctr"/>
            <a:r>
              <a:rPr lang="en-GB" sz="3250" dirty="0"/>
              <a:t>THANK YOU!</a:t>
            </a:r>
          </a:p>
        </p:txBody>
      </p:sp>
    </p:spTree>
    <p:extLst>
      <p:ext uri="{BB962C8B-B14F-4D97-AF65-F5344CB8AC3E}">
        <p14:creationId xmlns:p14="http://schemas.microsoft.com/office/powerpoint/2010/main" val="473306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487BD-3C04-5B4F-A903-6F14778B012F}"/>
              </a:ext>
            </a:extLst>
          </p:cNvPr>
          <p:cNvSpPr>
            <a:spLocks noGrp="1"/>
          </p:cNvSpPr>
          <p:nvPr>
            <p:ph type="title"/>
          </p:nvPr>
        </p:nvSpPr>
        <p:spPr/>
        <p:txBody>
          <a:bodyPr>
            <a:normAutofit/>
          </a:bodyPr>
          <a:lstStyle/>
          <a:p>
            <a:r>
              <a:rPr lang="en-GB" sz="4000" b="1" dirty="0"/>
              <a:t>BREAKOUT TIME 1hr 15MINS</a:t>
            </a:r>
          </a:p>
        </p:txBody>
      </p:sp>
      <p:sp>
        <p:nvSpPr>
          <p:cNvPr id="3" name="Content Placeholder 2">
            <a:extLst>
              <a:ext uri="{FF2B5EF4-FFF2-40B4-BE49-F238E27FC236}">
                <a16:creationId xmlns:a16="http://schemas.microsoft.com/office/drawing/2014/main" id="{09D413E1-925C-8344-85D3-03C8AA378F02}"/>
              </a:ext>
            </a:extLst>
          </p:cNvPr>
          <p:cNvSpPr>
            <a:spLocks noGrp="1"/>
          </p:cNvSpPr>
          <p:nvPr>
            <p:ph idx="1"/>
          </p:nvPr>
        </p:nvSpPr>
        <p:spPr/>
        <p:txBody>
          <a:bodyPr>
            <a:normAutofit/>
          </a:bodyPr>
          <a:lstStyle/>
          <a:p>
            <a:pPr algn="just"/>
            <a:r>
              <a:rPr lang="en-GB" sz="3200" dirty="0"/>
              <a:t>Sector Breakout Group Analysis and Development of key measures and management strategies for JJAS 2020 season</a:t>
            </a:r>
          </a:p>
          <a:p>
            <a:pPr algn="just"/>
            <a:r>
              <a:rPr lang="en-GB" sz="3200" dirty="0"/>
              <a:t>Given slides and instructions to guide discussion</a:t>
            </a:r>
          </a:p>
          <a:p>
            <a:pPr algn="just"/>
            <a:r>
              <a:rPr lang="en-GB" sz="3200" dirty="0"/>
              <a:t>Template to complete as  a sector</a:t>
            </a:r>
          </a:p>
          <a:p>
            <a:pPr algn="just"/>
            <a:r>
              <a:rPr lang="en-GB" sz="3200" dirty="0"/>
              <a:t>Document participants present and country</a:t>
            </a:r>
          </a:p>
          <a:p>
            <a:pPr algn="just"/>
            <a:r>
              <a:rPr lang="en-GB" sz="3200" dirty="0"/>
              <a:t>Reporting back to plenary </a:t>
            </a:r>
          </a:p>
        </p:txBody>
      </p:sp>
      <p:sp>
        <p:nvSpPr>
          <p:cNvPr id="4" name="Date Placeholder 3">
            <a:extLst>
              <a:ext uri="{FF2B5EF4-FFF2-40B4-BE49-F238E27FC236}">
                <a16:creationId xmlns:a16="http://schemas.microsoft.com/office/drawing/2014/main" id="{EA67CC5A-32DF-A847-B724-3DFCF6D26ECF}"/>
              </a:ext>
            </a:extLst>
          </p:cNvPr>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a:extLst>
              <a:ext uri="{FF2B5EF4-FFF2-40B4-BE49-F238E27FC236}">
                <a16:creationId xmlns:a16="http://schemas.microsoft.com/office/drawing/2014/main" id="{AEC90F4C-6AF2-5D4E-B9C0-73B02BD35BD0}"/>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id="{8527AAD3-453F-B646-B70A-04EFF7A3DF5E}"/>
              </a:ext>
            </a:extLst>
          </p:cNvPr>
          <p:cNvSpPr>
            <a:spLocks noGrp="1"/>
          </p:cNvSpPr>
          <p:nvPr>
            <p:ph type="sldNum" sz="quarter" idx="12"/>
          </p:nvPr>
        </p:nvSpPr>
        <p:spPr/>
        <p:txBody>
          <a:bodyPr/>
          <a:lstStyle/>
          <a:p>
            <a:fld id="{B1DB7362-2002-504E-9846-FFD55AE08938}" type="slidenum">
              <a:rPr lang="en-US" smtClean="0"/>
              <a:pPr/>
              <a:t>2</a:t>
            </a:fld>
            <a:endParaRPr lang="en-US"/>
          </a:p>
        </p:txBody>
      </p:sp>
    </p:spTree>
    <p:extLst>
      <p:ext uri="{BB962C8B-B14F-4D97-AF65-F5344CB8AC3E}">
        <p14:creationId xmlns:p14="http://schemas.microsoft.com/office/powerpoint/2010/main" val="34339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Picture 77">
            <a:extLst>
              <a:ext uri="{FF2B5EF4-FFF2-40B4-BE49-F238E27FC236}">
                <a16:creationId xmlns:a16="http://schemas.microsoft.com/office/drawing/2014/main" id="{DDE4D60C-8DC1-0148-9E3A-A640AA7AEAF0}"/>
              </a:ext>
            </a:extLst>
          </p:cNvPr>
          <p:cNvPicPr>
            <a:picLocks noChangeAspect="1"/>
          </p:cNvPicPr>
          <p:nvPr/>
        </p:nvPicPr>
        <p:blipFill rotWithShape="1">
          <a:blip r:embed="rId2"/>
          <a:srcRect l="12081" t="9502" r="21594" b="14185"/>
          <a:stretch/>
        </p:blipFill>
        <p:spPr>
          <a:xfrm>
            <a:off x="6595518" y="685800"/>
            <a:ext cx="2154555" cy="2479013"/>
          </a:xfrm>
          <a:prstGeom prst="rect">
            <a:avLst/>
          </a:prstGeom>
        </p:spPr>
      </p:pic>
      <p:sp>
        <p:nvSpPr>
          <p:cNvPr id="2" name="Title 1"/>
          <p:cNvSpPr>
            <a:spLocks noGrp="1"/>
          </p:cNvSpPr>
          <p:nvPr>
            <p:ph type="title"/>
          </p:nvPr>
        </p:nvSpPr>
        <p:spPr>
          <a:xfrm>
            <a:off x="0" y="190094"/>
            <a:ext cx="9809040" cy="522371"/>
          </a:xfrm>
        </p:spPr>
        <p:txBody>
          <a:bodyPr>
            <a:noAutofit/>
          </a:bodyPr>
          <a:lstStyle/>
          <a:p>
            <a:pPr algn="ctr"/>
            <a:r>
              <a:rPr lang="en-GB" sz="2438" dirty="0"/>
              <a:t>Rainfall distribution during JJAS (Climate, 1981-2010)</a:t>
            </a:r>
          </a:p>
        </p:txBody>
      </p:sp>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a:p>
        </p:txBody>
      </p:sp>
      <p:sp>
        <p:nvSpPr>
          <p:cNvPr id="5" name="Footer Placeholder 4"/>
          <p:cNvSpPr>
            <a:spLocks noGrp="1"/>
          </p:cNvSpPr>
          <p:nvPr>
            <p:ph type="ftr" sz="quarter" idx="11"/>
          </p:nvPr>
        </p:nvSpPr>
        <p:spPr>
          <a:xfrm>
            <a:off x="536048" y="5987168"/>
            <a:ext cx="5102752" cy="337432"/>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3</a:t>
            </a:fld>
            <a:endParaRPr lang="en-US"/>
          </a:p>
        </p:txBody>
      </p:sp>
      <p:sp>
        <p:nvSpPr>
          <p:cNvPr id="15" name="TextBox 14">
            <a:extLst>
              <a:ext uri="{FF2B5EF4-FFF2-40B4-BE49-F238E27FC236}">
                <a16:creationId xmlns:a16="http://schemas.microsoft.com/office/drawing/2014/main" id="{CBBC37A9-B12F-AD46-BA44-7E8C9BD4061F}"/>
              </a:ext>
            </a:extLst>
          </p:cNvPr>
          <p:cNvSpPr txBox="1"/>
          <p:nvPr/>
        </p:nvSpPr>
        <p:spPr>
          <a:xfrm>
            <a:off x="8586660" y="1004073"/>
            <a:ext cx="1385793" cy="1392945"/>
          </a:xfrm>
          <a:prstGeom prst="rect">
            <a:avLst/>
          </a:prstGeom>
          <a:noFill/>
        </p:spPr>
        <p:txBody>
          <a:bodyPr wrap="square" rtlCol="0">
            <a:spAutoFit/>
          </a:bodyPr>
          <a:lstStyle/>
          <a:p>
            <a:pPr algn="ctr"/>
            <a:r>
              <a:rPr lang="en-US" sz="2113" b="1" dirty="0"/>
              <a:t>JJAS</a:t>
            </a:r>
          </a:p>
          <a:p>
            <a:pPr algn="ctr"/>
            <a:r>
              <a:rPr lang="en-US" sz="2113" b="1" dirty="0"/>
              <a:t>average rainfall (mm)</a:t>
            </a:r>
          </a:p>
        </p:txBody>
      </p:sp>
      <p:sp>
        <p:nvSpPr>
          <p:cNvPr id="18" name="TextBox 17"/>
          <p:cNvSpPr txBox="1"/>
          <p:nvPr/>
        </p:nvSpPr>
        <p:spPr>
          <a:xfrm>
            <a:off x="330987" y="838200"/>
            <a:ext cx="864339" cy="442429"/>
          </a:xfrm>
          <a:prstGeom prst="rect">
            <a:avLst/>
          </a:prstGeom>
          <a:solidFill>
            <a:schemeClr val="bg1"/>
          </a:solidFill>
        </p:spPr>
        <p:txBody>
          <a:bodyPr wrap="none" rtlCol="0">
            <a:spAutoFit/>
          </a:bodyPr>
          <a:lstStyle/>
          <a:p>
            <a:r>
              <a:rPr lang="en-US" sz="2275" b="1" dirty="0"/>
              <a:t>June</a:t>
            </a:r>
          </a:p>
        </p:txBody>
      </p:sp>
      <p:sp>
        <p:nvSpPr>
          <p:cNvPr id="24" name="TextBox 23">
            <a:extLst>
              <a:ext uri="{FF2B5EF4-FFF2-40B4-BE49-F238E27FC236}">
                <a16:creationId xmlns:a16="http://schemas.microsoft.com/office/drawing/2014/main" id="{B8783D36-8D0F-1547-A636-816E1799AC2A}"/>
              </a:ext>
            </a:extLst>
          </p:cNvPr>
          <p:cNvSpPr txBox="1"/>
          <p:nvPr/>
        </p:nvSpPr>
        <p:spPr>
          <a:xfrm>
            <a:off x="2963779" y="838200"/>
            <a:ext cx="1188146" cy="442429"/>
          </a:xfrm>
          <a:prstGeom prst="rect">
            <a:avLst/>
          </a:prstGeom>
          <a:solidFill>
            <a:schemeClr val="bg1"/>
          </a:solidFill>
        </p:spPr>
        <p:txBody>
          <a:bodyPr wrap="none" rtlCol="0">
            <a:spAutoFit/>
          </a:bodyPr>
          <a:lstStyle/>
          <a:p>
            <a:r>
              <a:rPr lang="en-US" sz="2275" b="1" dirty="0"/>
              <a:t>August</a:t>
            </a:r>
          </a:p>
        </p:txBody>
      </p:sp>
      <p:sp>
        <p:nvSpPr>
          <p:cNvPr id="14" name="TextBox 13">
            <a:extLst>
              <a:ext uri="{FF2B5EF4-FFF2-40B4-BE49-F238E27FC236}">
                <a16:creationId xmlns:a16="http://schemas.microsoft.com/office/drawing/2014/main" id="{F2881739-C229-344B-A823-EBBB71EB7311}"/>
              </a:ext>
            </a:extLst>
          </p:cNvPr>
          <p:cNvSpPr txBox="1"/>
          <p:nvPr/>
        </p:nvSpPr>
        <p:spPr>
          <a:xfrm>
            <a:off x="4580574" y="838200"/>
            <a:ext cx="1691489" cy="442429"/>
          </a:xfrm>
          <a:prstGeom prst="rect">
            <a:avLst/>
          </a:prstGeom>
          <a:solidFill>
            <a:schemeClr val="bg1"/>
          </a:solidFill>
        </p:spPr>
        <p:txBody>
          <a:bodyPr wrap="none" rtlCol="0">
            <a:spAutoFit/>
          </a:bodyPr>
          <a:lstStyle/>
          <a:p>
            <a:r>
              <a:rPr lang="en-US" sz="2275" b="1" dirty="0"/>
              <a:t>September</a:t>
            </a:r>
          </a:p>
        </p:txBody>
      </p:sp>
      <p:sp>
        <p:nvSpPr>
          <p:cNvPr id="19" name="TextBox 18">
            <a:extLst>
              <a:ext uri="{FF2B5EF4-FFF2-40B4-BE49-F238E27FC236}">
                <a16:creationId xmlns:a16="http://schemas.microsoft.com/office/drawing/2014/main" id="{E36862D2-C1A2-E540-A4B7-9DD24D8169A7}"/>
              </a:ext>
            </a:extLst>
          </p:cNvPr>
          <p:cNvSpPr txBox="1"/>
          <p:nvPr/>
        </p:nvSpPr>
        <p:spPr>
          <a:xfrm>
            <a:off x="-56560" y="2947935"/>
            <a:ext cx="484748" cy="1561792"/>
          </a:xfrm>
          <a:prstGeom prst="rect">
            <a:avLst/>
          </a:prstGeom>
          <a:noFill/>
        </p:spPr>
        <p:txBody>
          <a:bodyPr vert="vert270" wrap="square" rtlCol="0">
            <a:spAutoFit/>
          </a:bodyPr>
          <a:lstStyle/>
          <a:p>
            <a:r>
              <a:rPr lang="en-US" sz="1950" dirty="0"/>
              <a:t>Percent (%)</a:t>
            </a:r>
          </a:p>
        </p:txBody>
      </p:sp>
      <p:sp>
        <p:nvSpPr>
          <p:cNvPr id="21" name="TextBox 20">
            <a:extLst>
              <a:ext uri="{FF2B5EF4-FFF2-40B4-BE49-F238E27FC236}">
                <a16:creationId xmlns:a16="http://schemas.microsoft.com/office/drawing/2014/main" id="{733B9FA0-DF0C-754F-B442-6EC4B6EB79EE}"/>
              </a:ext>
            </a:extLst>
          </p:cNvPr>
          <p:cNvSpPr txBox="1"/>
          <p:nvPr/>
        </p:nvSpPr>
        <p:spPr>
          <a:xfrm>
            <a:off x="-81803" y="1371600"/>
            <a:ext cx="484748" cy="1576335"/>
          </a:xfrm>
          <a:prstGeom prst="rect">
            <a:avLst/>
          </a:prstGeom>
          <a:noFill/>
        </p:spPr>
        <p:txBody>
          <a:bodyPr vert="vert270" wrap="square" rtlCol="0">
            <a:spAutoFit/>
          </a:bodyPr>
          <a:lstStyle/>
          <a:p>
            <a:r>
              <a:rPr lang="en-US" sz="1950" dirty="0"/>
              <a:t>Total Rainfall</a:t>
            </a:r>
          </a:p>
        </p:txBody>
      </p:sp>
      <p:pic>
        <p:nvPicPr>
          <p:cNvPr id="58" name="Picture 57">
            <a:extLst>
              <a:ext uri="{FF2B5EF4-FFF2-40B4-BE49-F238E27FC236}">
                <a16:creationId xmlns:a16="http://schemas.microsoft.com/office/drawing/2014/main" id="{291D9C8E-2EE8-034C-80C1-F926EFA21CF0}"/>
              </a:ext>
            </a:extLst>
          </p:cNvPr>
          <p:cNvPicPr>
            <a:picLocks noChangeAspect="1"/>
          </p:cNvPicPr>
          <p:nvPr/>
        </p:nvPicPr>
        <p:blipFill rotWithShape="1">
          <a:blip r:embed="rId3"/>
          <a:srcRect l="17000" t="10802" r="23000" b="17198"/>
          <a:stretch/>
        </p:blipFill>
        <p:spPr>
          <a:xfrm>
            <a:off x="4754880" y="1235432"/>
            <a:ext cx="1485900" cy="1783080"/>
          </a:xfrm>
          <a:prstGeom prst="rect">
            <a:avLst/>
          </a:prstGeom>
        </p:spPr>
      </p:pic>
      <p:pic>
        <p:nvPicPr>
          <p:cNvPr id="11" name="Picture 10">
            <a:extLst>
              <a:ext uri="{FF2B5EF4-FFF2-40B4-BE49-F238E27FC236}">
                <a16:creationId xmlns:a16="http://schemas.microsoft.com/office/drawing/2014/main" id="{35504CA4-4445-254A-8DBC-205CBF33EC6C}"/>
              </a:ext>
            </a:extLst>
          </p:cNvPr>
          <p:cNvPicPr>
            <a:picLocks noChangeAspect="1"/>
          </p:cNvPicPr>
          <p:nvPr/>
        </p:nvPicPr>
        <p:blipFill rotWithShape="1">
          <a:blip r:embed="rId4"/>
          <a:srcRect l="15500" t="10803" r="24500" b="17198"/>
          <a:stretch/>
        </p:blipFill>
        <p:spPr>
          <a:xfrm>
            <a:off x="3268980" y="1235432"/>
            <a:ext cx="1485900" cy="1783080"/>
          </a:xfrm>
          <a:prstGeom prst="rect">
            <a:avLst/>
          </a:prstGeom>
        </p:spPr>
      </p:pic>
      <p:pic>
        <p:nvPicPr>
          <p:cNvPr id="56" name="Picture 55">
            <a:extLst>
              <a:ext uri="{FF2B5EF4-FFF2-40B4-BE49-F238E27FC236}">
                <a16:creationId xmlns:a16="http://schemas.microsoft.com/office/drawing/2014/main" id="{E62D9A94-22AA-704B-BDF3-D088E55EAB85}"/>
              </a:ext>
            </a:extLst>
          </p:cNvPr>
          <p:cNvPicPr>
            <a:picLocks noChangeAspect="1"/>
          </p:cNvPicPr>
          <p:nvPr/>
        </p:nvPicPr>
        <p:blipFill rotWithShape="1">
          <a:blip r:embed="rId5"/>
          <a:srcRect l="15501" t="10100" r="24499" b="17899"/>
          <a:stretch/>
        </p:blipFill>
        <p:spPr>
          <a:xfrm>
            <a:off x="1797939" y="1252309"/>
            <a:ext cx="1485900" cy="1783080"/>
          </a:xfrm>
          <a:prstGeom prst="rect">
            <a:avLst/>
          </a:prstGeom>
        </p:spPr>
      </p:pic>
      <p:pic>
        <p:nvPicPr>
          <p:cNvPr id="54" name="Picture 53">
            <a:extLst>
              <a:ext uri="{FF2B5EF4-FFF2-40B4-BE49-F238E27FC236}">
                <a16:creationId xmlns:a16="http://schemas.microsoft.com/office/drawing/2014/main" id="{6B746090-4DE3-D04F-9AB6-DD371DAC491B}"/>
              </a:ext>
            </a:extLst>
          </p:cNvPr>
          <p:cNvPicPr>
            <a:picLocks noChangeAspect="1"/>
          </p:cNvPicPr>
          <p:nvPr/>
        </p:nvPicPr>
        <p:blipFill rotWithShape="1">
          <a:blip r:embed="rId6"/>
          <a:srcRect l="15501" t="11000" r="24499" b="17000"/>
          <a:stretch/>
        </p:blipFill>
        <p:spPr>
          <a:xfrm>
            <a:off x="297181" y="1235432"/>
            <a:ext cx="1485900" cy="1783080"/>
          </a:xfrm>
          <a:prstGeom prst="rect">
            <a:avLst/>
          </a:prstGeom>
        </p:spPr>
      </p:pic>
      <p:pic>
        <p:nvPicPr>
          <p:cNvPr id="66" name="Picture 65">
            <a:extLst>
              <a:ext uri="{FF2B5EF4-FFF2-40B4-BE49-F238E27FC236}">
                <a16:creationId xmlns:a16="http://schemas.microsoft.com/office/drawing/2014/main" id="{E9D9AB1A-3407-9646-99CD-C4C3F02BE51B}"/>
              </a:ext>
            </a:extLst>
          </p:cNvPr>
          <p:cNvPicPr>
            <a:picLocks noChangeAspect="1"/>
          </p:cNvPicPr>
          <p:nvPr/>
        </p:nvPicPr>
        <p:blipFill rotWithShape="1">
          <a:blip r:embed="rId7"/>
          <a:srcRect l="16400" t="10802" r="23600" b="17198"/>
          <a:stretch/>
        </p:blipFill>
        <p:spPr>
          <a:xfrm>
            <a:off x="4754880" y="2990627"/>
            <a:ext cx="1485900" cy="1783080"/>
          </a:xfrm>
          <a:prstGeom prst="rect">
            <a:avLst/>
          </a:prstGeom>
        </p:spPr>
      </p:pic>
      <p:pic>
        <p:nvPicPr>
          <p:cNvPr id="64" name="Picture 63">
            <a:extLst>
              <a:ext uri="{FF2B5EF4-FFF2-40B4-BE49-F238E27FC236}">
                <a16:creationId xmlns:a16="http://schemas.microsoft.com/office/drawing/2014/main" id="{860AFFE6-E08C-2E48-891E-F856F6D83B8E}"/>
              </a:ext>
            </a:extLst>
          </p:cNvPr>
          <p:cNvPicPr>
            <a:picLocks noChangeAspect="1"/>
          </p:cNvPicPr>
          <p:nvPr/>
        </p:nvPicPr>
        <p:blipFill rotWithShape="1">
          <a:blip r:embed="rId8"/>
          <a:srcRect l="17000" t="10802" r="26000" b="17198"/>
          <a:stretch/>
        </p:blipFill>
        <p:spPr>
          <a:xfrm>
            <a:off x="3268980" y="2990627"/>
            <a:ext cx="1411605" cy="1783080"/>
          </a:xfrm>
          <a:prstGeom prst="rect">
            <a:avLst/>
          </a:prstGeom>
        </p:spPr>
      </p:pic>
      <p:pic>
        <p:nvPicPr>
          <p:cNvPr id="9" name="Picture 8">
            <a:extLst>
              <a:ext uri="{FF2B5EF4-FFF2-40B4-BE49-F238E27FC236}">
                <a16:creationId xmlns:a16="http://schemas.microsoft.com/office/drawing/2014/main" id="{7C582E16-2D0B-8A4C-9716-4314DCD9044C}"/>
              </a:ext>
            </a:extLst>
          </p:cNvPr>
          <p:cNvPicPr>
            <a:picLocks noChangeAspect="1"/>
          </p:cNvPicPr>
          <p:nvPr/>
        </p:nvPicPr>
        <p:blipFill rotWithShape="1">
          <a:blip r:embed="rId9"/>
          <a:srcRect l="17000" t="10801" r="26000" b="17200"/>
          <a:stretch/>
        </p:blipFill>
        <p:spPr>
          <a:xfrm>
            <a:off x="1783080" y="2990627"/>
            <a:ext cx="1411605" cy="1783055"/>
          </a:xfrm>
          <a:prstGeom prst="rect">
            <a:avLst/>
          </a:prstGeom>
        </p:spPr>
      </p:pic>
      <p:pic>
        <p:nvPicPr>
          <p:cNvPr id="60" name="Picture 59">
            <a:extLst>
              <a:ext uri="{FF2B5EF4-FFF2-40B4-BE49-F238E27FC236}">
                <a16:creationId xmlns:a16="http://schemas.microsoft.com/office/drawing/2014/main" id="{FC97CFF1-103E-4D45-A325-4C5070A80ECD}"/>
              </a:ext>
            </a:extLst>
          </p:cNvPr>
          <p:cNvPicPr>
            <a:picLocks noChangeAspect="1"/>
          </p:cNvPicPr>
          <p:nvPr/>
        </p:nvPicPr>
        <p:blipFill rotWithShape="1">
          <a:blip r:embed="rId10"/>
          <a:srcRect l="14901" t="10802" r="23899" b="17198"/>
          <a:stretch/>
        </p:blipFill>
        <p:spPr>
          <a:xfrm>
            <a:off x="297180" y="2990627"/>
            <a:ext cx="1515618" cy="1783080"/>
          </a:xfrm>
          <a:prstGeom prst="rect">
            <a:avLst/>
          </a:prstGeom>
        </p:spPr>
      </p:pic>
      <p:sp>
        <p:nvSpPr>
          <p:cNvPr id="28" name="TextBox 27">
            <a:extLst>
              <a:ext uri="{FF2B5EF4-FFF2-40B4-BE49-F238E27FC236}">
                <a16:creationId xmlns:a16="http://schemas.microsoft.com/office/drawing/2014/main" id="{47193276-240F-F54E-9582-774CEF874EE8}"/>
              </a:ext>
            </a:extLst>
          </p:cNvPr>
          <p:cNvSpPr txBox="1"/>
          <p:nvPr/>
        </p:nvSpPr>
        <p:spPr>
          <a:xfrm>
            <a:off x="1855659" y="838200"/>
            <a:ext cx="768159" cy="442429"/>
          </a:xfrm>
          <a:prstGeom prst="rect">
            <a:avLst/>
          </a:prstGeom>
          <a:solidFill>
            <a:schemeClr val="bg1"/>
          </a:solidFill>
        </p:spPr>
        <p:txBody>
          <a:bodyPr wrap="none" rtlCol="0">
            <a:spAutoFit/>
          </a:bodyPr>
          <a:lstStyle/>
          <a:p>
            <a:r>
              <a:rPr lang="en-US" sz="2275" b="1" dirty="0"/>
              <a:t>July</a:t>
            </a:r>
          </a:p>
        </p:txBody>
      </p:sp>
      <p:sp>
        <p:nvSpPr>
          <p:cNvPr id="23" name="TextBox 22">
            <a:extLst>
              <a:ext uri="{FF2B5EF4-FFF2-40B4-BE49-F238E27FC236}">
                <a16:creationId xmlns:a16="http://schemas.microsoft.com/office/drawing/2014/main" id="{8CD46AA1-8C02-2348-905F-9A5A9142CE5C}"/>
              </a:ext>
            </a:extLst>
          </p:cNvPr>
          <p:cNvSpPr txBox="1"/>
          <p:nvPr/>
        </p:nvSpPr>
        <p:spPr>
          <a:xfrm>
            <a:off x="495300" y="4758866"/>
            <a:ext cx="5649556" cy="792525"/>
          </a:xfrm>
          <a:prstGeom prst="rect">
            <a:avLst/>
          </a:prstGeom>
          <a:solidFill>
            <a:schemeClr val="bg1"/>
          </a:solidFill>
        </p:spPr>
        <p:txBody>
          <a:bodyPr wrap="square" rtlCol="0">
            <a:spAutoFit/>
          </a:bodyPr>
          <a:lstStyle/>
          <a:p>
            <a:r>
              <a:rPr lang="en-US" sz="2275" dirty="0">
                <a:solidFill>
                  <a:srgbClr val="FF0000"/>
                </a:solidFill>
              </a:rPr>
              <a:t>Ratio of 30-year average JJAS rainfall totals to average annual rainfall totals</a:t>
            </a:r>
          </a:p>
        </p:txBody>
      </p:sp>
      <p:pic>
        <p:nvPicPr>
          <p:cNvPr id="76" name="Picture 75">
            <a:extLst>
              <a:ext uri="{FF2B5EF4-FFF2-40B4-BE49-F238E27FC236}">
                <a16:creationId xmlns:a16="http://schemas.microsoft.com/office/drawing/2014/main" id="{F1F773C0-CDB4-B443-877E-90BDE335F6E5}"/>
              </a:ext>
            </a:extLst>
          </p:cNvPr>
          <p:cNvPicPr>
            <a:picLocks noChangeAspect="1"/>
          </p:cNvPicPr>
          <p:nvPr/>
        </p:nvPicPr>
        <p:blipFill rotWithShape="1">
          <a:blip r:embed="rId5"/>
          <a:srcRect l="81004" t="10801" r="8198" b="17200"/>
          <a:stretch/>
        </p:blipFill>
        <p:spPr>
          <a:xfrm>
            <a:off x="6240143" y="1422150"/>
            <a:ext cx="221865" cy="1479349"/>
          </a:xfrm>
          <a:prstGeom prst="rect">
            <a:avLst/>
          </a:prstGeom>
        </p:spPr>
      </p:pic>
      <p:pic>
        <p:nvPicPr>
          <p:cNvPr id="74" name="Picture 73">
            <a:extLst>
              <a:ext uri="{FF2B5EF4-FFF2-40B4-BE49-F238E27FC236}">
                <a16:creationId xmlns:a16="http://schemas.microsoft.com/office/drawing/2014/main" id="{3AEF2FE1-81AE-8E42-AAEC-770597A98732}"/>
              </a:ext>
            </a:extLst>
          </p:cNvPr>
          <p:cNvPicPr>
            <a:picLocks noChangeAspect="1"/>
          </p:cNvPicPr>
          <p:nvPr/>
        </p:nvPicPr>
        <p:blipFill rotWithShape="1">
          <a:blip r:embed="rId9"/>
          <a:srcRect l="79204" t="10802" r="11797" b="15392"/>
          <a:stretch/>
        </p:blipFill>
        <p:spPr>
          <a:xfrm>
            <a:off x="6232356" y="3153435"/>
            <a:ext cx="183307" cy="1503259"/>
          </a:xfrm>
          <a:prstGeom prst="rect">
            <a:avLst/>
          </a:prstGeom>
        </p:spPr>
      </p:pic>
      <p:pic>
        <p:nvPicPr>
          <p:cNvPr id="7" name="Picture 6">
            <a:extLst>
              <a:ext uri="{FF2B5EF4-FFF2-40B4-BE49-F238E27FC236}">
                <a16:creationId xmlns:a16="http://schemas.microsoft.com/office/drawing/2014/main" id="{801348D7-F4AB-B444-A852-8C8CFAFFB0BE}"/>
              </a:ext>
            </a:extLst>
          </p:cNvPr>
          <p:cNvPicPr>
            <a:picLocks noChangeAspect="1"/>
          </p:cNvPicPr>
          <p:nvPr/>
        </p:nvPicPr>
        <p:blipFill rotWithShape="1">
          <a:blip r:embed="rId11"/>
          <a:srcRect l="12067" t="9000" r="22233" b="13602"/>
          <a:stretch/>
        </p:blipFill>
        <p:spPr>
          <a:xfrm>
            <a:off x="6591180" y="3164813"/>
            <a:ext cx="2154555" cy="2538178"/>
          </a:xfrm>
          <a:prstGeom prst="rect">
            <a:avLst/>
          </a:prstGeom>
        </p:spPr>
      </p:pic>
      <p:sp>
        <p:nvSpPr>
          <p:cNvPr id="30" name="TextBox 29">
            <a:extLst>
              <a:ext uri="{FF2B5EF4-FFF2-40B4-BE49-F238E27FC236}">
                <a16:creationId xmlns:a16="http://schemas.microsoft.com/office/drawing/2014/main" id="{5CDA037E-0EBD-8D4C-897B-0D56C034D2F9}"/>
              </a:ext>
            </a:extLst>
          </p:cNvPr>
          <p:cNvSpPr txBox="1"/>
          <p:nvPr/>
        </p:nvSpPr>
        <p:spPr>
          <a:xfrm>
            <a:off x="8626573" y="3299392"/>
            <a:ext cx="1353675" cy="1593000"/>
          </a:xfrm>
          <a:prstGeom prst="rect">
            <a:avLst/>
          </a:prstGeom>
          <a:noFill/>
        </p:spPr>
        <p:txBody>
          <a:bodyPr wrap="square" rtlCol="0">
            <a:spAutoFit/>
          </a:bodyPr>
          <a:lstStyle/>
          <a:p>
            <a:pPr algn="ctr"/>
            <a:r>
              <a:rPr lang="en-US" sz="2438" b="1" dirty="0"/>
              <a:t>JJAS annual </a:t>
            </a:r>
            <a:r>
              <a:rPr lang="en-US" sz="2113" b="1" dirty="0"/>
              <a:t>fraction</a:t>
            </a:r>
            <a:r>
              <a:rPr lang="en-US" sz="2438" b="1" dirty="0"/>
              <a:t> (%)</a:t>
            </a:r>
          </a:p>
        </p:txBody>
      </p:sp>
    </p:spTree>
    <p:extLst>
      <p:ext uri="{BB962C8B-B14F-4D97-AF65-F5344CB8AC3E}">
        <p14:creationId xmlns:p14="http://schemas.microsoft.com/office/powerpoint/2010/main" val="257193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9AD0171-AE2E-0F4A-96E6-BC89A5463D0C}"/>
              </a:ext>
            </a:extLst>
          </p:cNvPr>
          <p:cNvPicPr>
            <a:picLocks noChangeAspect="1"/>
          </p:cNvPicPr>
          <p:nvPr/>
        </p:nvPicPr>
        <p:blipFill rotWithShape="1">
          <a:blip r:embed="rId2"/>
          <a:srcRect l="10080" t="7200" r="4958" b="18399"/>
          <a:stretch/>
        </p:blipFill>
        <p:spPr>
          <a:xfrm>
            <a:off x="804017" y="1828800"/>
            <a:ext cx="5742434" cy="3017211"/>
          </a:xfrm>
          <a:prstGeom prst="rect">
            <a:avLst/>
          </a:prstGeom>
        </p:spPr>
      </p:pic>
      <p:sp>
        <p:nvSpPr>
          <p:cNvPr id="2" name="Title 1"/>
          <p:cNvSpPr>
            <a:spLocks noGrp="1"/>
          </p:cNvSpPr>
          <p:nvPr>
            <p:ph type="title"/>
          </p:nvPr>
        </p:nvSpPr>
        <p:spPr>
          <a:xfrm>
            <a:off x="339274" y="926362"/>
            <a:ext cx="9403148" cy="504233"/>
          </a:xfrm>
        </p:spPr>
        <p:txBody>
          <a:bodyPr>
            <a:noAutofit/>
          </a:bodyPr>
          <a:lstStyle/>
          <a:p>
            <a:pPr algn="ctr"/>
            <a:r>
              <a:rPr lang="en-US" sz="2275" b="1" dirty="0">
                <a:solidFill>
                  <a:schemeClr val="accent1"/>
                </a:solidFill>
              </a:rPr>
              <a:t>Central Pacific Sea Surface temperature  anomalies </a:t>
            </a:r>
          </a:p>
        </p:txBody>
      </p:sp>
      <p:sp>
        <p:nvSpPr>
          <p:cNvPr id="4" name="Date Placeholder 3"/>
          <p:cNvSpPr>
            <a:spLocks noGrp="1"/>
          </p:cNvSpPr>
          <p:nvPr>
            <p:ph type="dt" sz="half" idx="10"/>
          </p:nvPr>
        </p:nvSpPr>
        <p:spPr>
          <a:xfrm>
            <a:off x="495300" y="5913617"/>
            <a:ext cx="2311400" cy="148178"/>
          </a:xfrm>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409551" y="5889512"/>
            <a:ext cx="3136900" cy="369103"/>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a:xfrm>
            <a:off x="8247529" y="5913617"/>
            <a:ext cx="388472" cy="148178"/>
          </a:xfrm>
        </p:spPr>
        <p:txBody>
          <a:bodyPr/>
          <a:lstStyle/>
          <a:p>
            <a:fld id="{B1DB7362-2002-504E-9846-FFD55AE08938}" type="slidenum">
              <a:rPr lang="en-US" smtClean="0"/>
              <a:pPr/>
              <a:t>4</a:t>
            </a:fld>
            <a:endParaRPr lang="en-US"/>
          </a:p>
        </p:txBody>
      </p:sp>
      <p:sp>
        <p:nvSpPr>
          <p:cNvPr id="7170" name="Rectangle 2"/>
          <p:cNvSpPr>
            <a:spLocks noChangeArrowheads="1"/>
          </p:cNvSpPr>
          <p:nvPr/>
        </p:nvSpPr>
        <p:spPr bwMode="auto">
          <a:xfrm>
            <a:off x="6590858" y="1919481"/>
            <a:ext cx="2934122" cy="3075843"/>
          </a:xfrm>
          <a:prstGeom prst="rect">
            <a:avLst/>
          </a:prstGeom>
          <a:noFill/>
          <a:ln w="9525">
            <a:noFill/>
            <a:miter lim="800000"/>
            <a:headEnd/>
            <a:tailEnd/>
          </a:ln>
          <a:effectLst/>
        </p:spPr>
        <p:txBody>
          <a:bodyPr vert="horz" wrap="square" lIns="74295" tIns="37148" rIns="74295" bIns="37148" numCol="1" anchor="ctr" anchorCtr="0" compatLnSpc="1">
            <a:prstTxWarp prst="textNoShape">
              <a:avLst/>
            </a:prstTxWarp>
            <a:spAutoFit/>
          </a:bodyPr>
          <a:lstStyle/>
          <a:p>
            <a:pPr algn="just" defTabSz="742950" fontAlgn="base">
              <a:spcBef>
                <a:spcPct val="0"/>
              </a:spcBef>
              <a:spcAft>
                <a:spcPct val="0"/>
              </a:spcAft>
              <a:tabLst>
                <a:tab pos="1810941" algn="l"/>
              </a:tabLst>
            </a:pPr>
            <a:r>
              <a:rPr lang="en-US" sz="1625" dirty="0">
                <a:solidFill>
                  <a:srgbClr val="000099"/>
                </a:solidFill>
                <a:ea typeface="Nimbus Sans L"/>
                <a:cs typeface="Times New Roman" pitchFamily="18" charset="0"/>
              </a:rPr>
              <a:t>Global Models indicate the central tropical Pacific sea surface temperatures in the NiNo3.4 region will remain ENSO-Neutral through June September although some models exceed the La Nina threshold in </a:t>
            </a:r>
            <a:r>
              <a:rPr lang="en-US" sz="1625" dirty="0" err="1">
                <a:solidFill>
                  <a:srgbClr val="000099"/>
                </a:solidFill>
                <a:ea typeface="Nimbus Sans L"/>
                <a:cs typeface="Times New Roman" pitchFamily="18" charset="0"/>
              </a:rPr>
              <a:t>Semptember</a:t>
            </a:r>
            <a:r>
              <a:rPr lang="en-US" sz="1625" dirty="0">
                <a:solidFill>
                  <a:srgbClr val="000099"/>
                </a:solidFill>
                <a:ea typeface="Nimbus Sans L"/>
                <a:cs typeface="Times New Roman" pitchFamily="18" charset="0"/>
              </a:rPr>
              <a:t>. La Nina Conditions usually  associated with wetter than average conditions in northern GHA. </a:t>
            </a:r>
            <a:endParaRPr lang="en-US" sz="1625" dirty="0">
              <a:solidFill>
                <a:srgbClr val="000099"/>
              </a:solidFill>
              <a:cs typeface="Arial" pitchFamily="34" charset="0"/>
            </a:endParaRPr>
          </a:p>
        </p:txBody>
      </p:sp>
      <p:sp>
        <p:nvSpPr>
          <p:cNvPr id="8" name="Rectangle 7"/>
          <p:cNvSpPr/>
          <p:nvPr/>
        </p:nvSpPr>
        <p:spPr>
          <a:xfrm>
            <a:off x="889378" y="2117613"/>
            <a:ext cx="1685077" cy="317459"/>
          </a:xfrm>
          <a:prstGeom prst="rect">
            <a:avLst/>
          </a:prstGeom>
        </p:spPr>
        <p:txBody>
          <a:bodyPr wrap="none">
            <a:spAutoFit/>
          </a:bodyPr>
          <a:lstStyle/>
          <a:p>
            <a:r>
              <a:rPr lang="en-GB" sz="1463" b="1" dirty="0">
                <a:solidFill>
                  <a:srgbClr val="FF0000"/>
                </a:solidFill>
              </a:rPr>
              <a:t>Courtesy of BoM</a:t>
            </a:r>
          </a:p>
        </p:txBody>
      </p:sp>
      <p:grpSp>
        <p:nvGrpSpPr>
          <p:cNvPr id="11" name="Group 10"/>
          <p:cNvGrpSpPr/>
          <p:nvPr/>
        </p:nvGrpSpPr>
        <p:grpSpPr>
          <a:xfrm>
            <a:off x="-85843" y="1415086"/>
            <a:ext cx="6847428" cy="3970969"/>
            <a:chOff x="-255290" y="1308636"/>
            <a:chExt cx="8427604" cy="4887346"/>
          </a:xfrm>
        </p:grpSpPr>
        <p:grpSp>
          <p:nvGrpSpPr>
            <p:cNvPr id="12" name="Group 11"/>
            <p:cNvGrpSpPr/>
            <p:nvPr/>
          </p:nvGrpSpPr>
          <p:grpSpPr>
            <a:xfrm>
              <a:off x="977811" y="5147900"/>
              <a:ext cx="7194503" cy="1048082"/>
              <a:chOff x="965789" y="5147900"/>
              <a:chExt cx="7194503" cy="1048082"/>
            </a:xfrm>
          </p:grpSpPr>
          <p:sp>
            <p:nvSpPr>
              <p:cNvPr id="24" name="TextBox 23"/>
              <p:cNvSpPr txBox="1"/>
              <p:nvPr/>
            </p:nvSpPr>
            <p:spPr>
              <a:xfrm>
                <a:off x="965789" y="5805263"/>
                <a:ext cx="792087" cy="390719"/>
              </a:xfrm>
              <a:prstGeom prst="rect">
                <a:avLst/>
              </a:prstGeom>
              <a:noFill/>
            </p:spPr>
            <p:txBody>
              <a:bodyPr wrap="square" rtlCol="0">
                <a:spAutoFit/>
              </a:bodyPr>
              <a:lstStyle/>
              <a:p>
                <a:pPr algn="ctr"/>
                <a:r>
                  <a:rPr lang="en-US" sz="1463" dirty="0"/>
                  <a:t>DEC</a:t>
                </a:r>
              </a:p>
            </p:txBody>
          </p:sp>
          <p:sp>
            <p:nvSpPr>
              <p:cNvPr id="26" name="TextBox 25"/>
              <p:cNvSpPr txBox="1"/>
              <p:nvPr/>
            </p:nvSpPr>
            <p:spPr>
              <a:xfrm>
                <a:off x="4301238" y="5795972"/>
                <a:ext cx="679082" cy="390719"/>
              </a:xfrm>
              <a:prstGeom prst="rect">
                <a:avLst/>
              </a:prstGeom>
              <a:noFill/>
            </p:spPr>
            <p:txBody>
              <a:bodyPr wrap="none" rtlCol="0">
                <a:spAutoFit/>
              </a:bodyPr>
              <a:lstStyle/>
              <a:p>
                <a:r>
                  <a:rPr lang="en-US" sz="1463" dirty="0"/>
                  <a:t>JUN</a:t>
                </a:r>
              </a:p>
            </p:txBody>
          </p:sp>
          <p:sp>
            <p:nvSpPr>
              <p:cNvPr id="27" name="TextBox 26"/>
              <p:cNvSpPr txBox="1"/>
              <p:nvPr/>
            </p:nvSpPr>
            <p:spPr>
              <a:xfrm>
                <a:off x="5370275" y="5805263"/>
                <a:ext cx="728405" cy="390719"/>
              </a:xfrm>
              <a:prstGeom prst="rect">
                <a:avLst/>
              </a:prstGeom>
              <a:noFill/>
            </p:spPr>
            <p:txBody>
              <a:bodyPr wrap="none" rtlCol="0">
                <a:spAutoFit/>
              </a:bodyPr>
              <a:lstStyle/>
              <a:p>
                <a:r>
                  <a:rPr lang="en-US" sz="1463" dirty="0"/>
                  <a:t>AUG</a:t>
                </a:r>
              </a:p>
            </p:txBody>
          </p:sp>
          <p:sp>
            <p:nvSpPr>
              <p:cNvPr id="28" name="TextBox 27"/>
              <p:cNvSpPr txBox="1"/>
              <p:nvPr/>
            </p:nvSpPr>
            <p:spPr>
              <a:xfrm>
                <a:off x="6533486" y="5805263"/>
                <a:ext cx="714595" cy="390719"/>
              </a:xfrm>
              <a:prstGeom prst="rect">
                <a:avLst/>
              </a:prstGeom>
              <a:noFill/>
            </p:spPr>
            <p:txBody>
              <a:bodyPr wrap="none" rtlCol="0">
                <a:spAutoFit/>
              </a:bodyPr>
              <a:lstStyle/>
              <a:p>
                <a:r>
                  <a:rPr lang="en-US" sz="1463" dirty="0"/>
                  <a:t>OCT</a:t>
                </a:r>
              </a:p>
            </p:txBody>
          </p:sp>
          <p:sp>
            <p:nvSpPr>
              <p:cNvPr id="29" name="TextBox 28"/>
              <p:cNvSpPr txBox="1"/>
              <p:nvPr/>
            </p:nvSpPr>
            <p:spPr>
              <a:xfrm>
                <a:off x="7932931" y="5147900"/>
                <a:ext cx="227361" cy="667795"/>
              </a:xfrm>
              <a:prstGeom prst="rect">
                <a:avLst/>
              </a:prstGeom>
              <a:noFill/>
            </p:spPr>
            <p:txBody>
              <a:bodyPr wrap="none" rtlCol="0">
                <a:spAutoFit/>
              </a:bodyPr>
              <a:lstStyle/>
              <a:p>
                <a:endParaRPr lang="en-US" sz="1463" dirty="0"/>
              </a:p>
              <a:p>
                <a:endParaRPr lang="en-US" sz="1463" dirty="0"/>
              </a:p>
            </p:txBody>
          </p:sp>
        </p:grpSp>
        <p:grpSp>
          <p:nvGrpSpPr>
            <p:cNvPr id="13" name="Group 12"/>
            <p:cNvGrpSpPr/>
            <p:nvPr/>
          </p:nvGrpSpPr>
          <p:grpSpPr>
            <a:xfrm>
              <a:off x="-255290" y="1308636"/>
              <a:ext cx="1345388" cy="4802644"/>
              <a:chOff x="-267312" y="1308636"/>
              <a:chExt cx="1345388" cy="4802644"/>
            </a:xfrm>
          </p:grpSpPr>
          <p:sp>
            <p:nvSpPr>
              <p:cNvPr id="15" name="TextBox 14"/>
              <p:cNvSpPr txBox="1"/>
              <p:nvPr/>
            </p:nvSpPr>
            <p:spPr>
              <a:xfrm>
                <a:off x="196781" y="4354071"/>
                <a:ext cx="881295" cy="390719"/>
              </a:xfrm>
              <a:prstGeom prst="rect">
                <a:avLst/>
              </a:prstGeom>
              <a:noFill/>
            </p:spPr>
            <p:txBody>
              <a:bodyPr wrap="square" rtlCol="0">
                <a:spAutoFit/>
              </a:bodyPr>
              <a:lstStyle/>
              <a:p>
                <a:r>
                  <a:rPr lang="en-US" sz="1463" dirty="0"/>
                  <a:t>-0.8</a:t>
                </a:r>
              </a:p>
            </p:txBody>
          </p:sp>
          <p:sp>
            <p:nvSpPr>
              <p:cNvPr id="16" name="TextBox 15"/>
              <p:cNvSpPr txBox="1"/>
              <p:nvPr/>
            </p:nvSpPr>
            <p:spPr>
              <a:xfrm>
                <a:off x="265892" y="5443484"/>
                <a:ext cx="578962" cy="667796"/>
              </a:xfrm>
              <a:prstGeom prst="rect">
                <a:avLst/>
              </a:prstGeom>
              <a:noFill/>
            </p:spPr>
            <p:txBody>
              <a:bodyPr wrap="square" rtlCol="0">
                <a:spAutoFit/>
              </a:bodyPr>
              <a:lstStyle/>
              <a:p>
                <a:r>
                  <a:rPr lang="en-US" sz="1463" dirty="0"/>
                  <a:t>-2.4</a:t>
                </a:r>
              </a:p>
            </p:txBody>
          </p:sp>
          <p:sp>
            <p:nvSpPr>
              <p:cNvPr id="18" name="TextBox 17"/>
              <p:cNvSpPr txBox="1"/>
              <p:nvPr/>
            </p:nvSpPr>
            <p:spPr>
              <a:xfrm>
                <a:off x="183047" y="3320706"/>
                <a:ext cx="788810" cy="390719"/>
              </a:xfrm>
              <a:prstGeom prst="rect">
                <a:avLst/>
              </a:prstGeom>
              <a:noFill/>
            </p:spPr>
            <p:txBody>
              <a:bodyPr wrap="square" rtlCol="0">
                <a:spAutoFit/>
              </a:bodyPr>
              <a:lstStyle/>
              <a:p>
                <a:r>
                  <a:rPr lang="en-US" sz="1463" dirty="0"/>
                  <a:t>+0.8</a:t>
                </a:r>
              </a:p>
            </p:txBody>
          </p:sp>
          <p:sp>
            <p:nvSpPr>
              <p:cNvPr id="19" name="TextBox 18"/>
              <p:cNvSpPr txBox="1"/>
              <p:nvPr/>
            </p:nvSpPr>
            <p:spPr>
              <a:xfrm>
                <a:off x="101298" y="2203123"/>
                <a:ext cx="959580" cy="390719"/>
              </a:xfrm>
              <a:prstGeom prst="rect">
                <a:avLst/>
              </a:prstGeom>
              <a:noFill/>
            </p:spPr>
            <p:txBody>
              <a:bodyPr wrap="square" rtlCol="0">
                <a:spAutoFit/>
              </a:bodyPr>
              <a:lstStyle/>
              <a:p>
                <a:r>
                  <a:rPr lang="en-US" sz="1463" dirty="0"/>
                  <a:t> +2.4</a:t>
                </a:r>
              </a:p>
            </p:txBody>
          </p:sp>
          <p:sp>
            <p:nvSpPr>
              <p:cNvPr id="21" name="TextBox 20"/>
              <p:cNvSpPr txBox="1"/>
              <p:nvPr/>
            </p:nvSpPr>
            <p:spPr>
              <a:xfrm>
                <a:off x="-267312" y="1308636"/>
                <a:ext cx="565915" cy="4638903"/>
              </a:xfrm>
              <a:prstGeom prst="rect">
                <a:avLst/>
              </a:prstGeom>
              <a:noFill/>
            </p:spPr>
            <p:txBody>
              <a:bodyPr vert="vert270" wrap="none" rtlCol="0">
                <a:spAutoFit/>
              </a:bodyPr>
              <a:lstStyle/>
              <a:p>
                <a:r>
                  <a:rPr lang="en-US" sz="1788" dirty="0"/>
                  <a:t>NiNO3.4 Temperature Anomalies(C)</a:t>
                </a:r>
              </a:p>
            </p:txBody>
          </p:sp>
        </p:grpSp>
      </p:grpSp>
      <p:sp>
        <p:nvSpPr>
          <p:cNvPr id="30" name="Down Arrow 29"/>
          <p:cNvSpPr/>
          <p:nvPr/>
        </p:nvSpPr>
        <p:spPr>
          <a:xfrm>
            <a:off x="3841376" y="2609909"/>
            <a:ext cx="135766" cy="702078"/>
          </a:xfrm>
          <a:prstGeom prst="downArrow">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63"/>
          </a:p>
        </p:txBody>
      </p:sp>
      <p:sp>
        <p:nvSpPr>
          <p:cNvPr id="31" name="Down Arrow 30"/>
          <p:cNvSpPr/>
          <p:nvPr/>
        </p:nvSpPr>
        <p:spPr>
          <a:xfrm>
            <a:off x="5210159" y="2609909"/>
            <a:ext cx="135766" cy="702078"/>
          </a:xfrm>
          <a:prstGeom prst="downArrow">
            <a:avLst/>
          </a:prstGeom>
          <a:solidFill>
            <a:schemeClr val="bg1"/>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63"/>
          </a:p>
        </p:txBody>
      </p:sp>
      <p:sp>
        <p:nvSpPr>
          <p:cNvPr id="32" name="TextBox 31">
            <a:extLst>
              <a:ext uri="{FF2B5EF4-FFF2-40B4-BE49-F238E27FC236}">
                <a16:creationId xmlns:a16="http://schemas.microsoft.com/office/drawing/2014/main" id="{EFB8ED26-C545-944D-82C5-617B9BF85B28}"/>
              </a:ext>
            </a:extLst>
          </p:cNvPr>
          <p:cNvSpPr txBox="1"/>
          <p:nvPr/>
        </p:nvSpPr>
        <p:spPr>
          <a:xfrm>
            <a:off x="2729753" y="5067183"/>
            <a:ext cx="570990" cy="317459"/>
          </a:xfrm>
          <a:prstGeom prst="rect">
            <a:avLst/>
          </a:prstGeom>
          <a:noFill/>
        </p:spPr>
        <p:txBody>
          <a:bodyPr wrap="none" rtlCol="0">
            <a:spAutoFit/>
          </a:bodyPr>
          <a:lstStyle/>
          <a:p>
            <a:r>
              <a:rPr lang="en-US" sz="1463" dirty="0"/>
              <a:t>APR</a:t>
            </a:r>
          </a:p>
        </p:txBody>
      </p:sp>
      <p:sp>
        <p:nvSpPr>
          <p:cNvPr id="33" name="TextBox 32">
            <a:extLst>
              <a:ext uri="{FF2B5EF4-FFF2-40B4-BE49-F238E27FC236}">
                <a16:creationId xmlns:a16="http://schemas.microsoft.com/office/drawing/2014/main" id="{2C1CC43A-A787-3D43-A530-236B9B5EDA8A}"/>
              </a:ext>
            </a:extLst>
          </p:cNvPr>
          <p:cNvSpPr txBox="1"/>
          <p:nvPr/>
        </p:nvSpPr>
        <p:spPr>
          <a:xfrm>
            <a:off x="1763560" y="5285637"/>
            <a:ext cx="936104" cy="442429"/>
          </a:xfrm>
          <a:prstGeom prst="rect">
            <a:avLst/>
          </a:prstGeom>
          <a:noFill/>
        </p:spPr>
        <p:txBody>
          <a:bodyPr wrap="square" rtlCol="0">
            <a:spAutoFit/>
          </a:bodyPr>
          <a:lstStyle/>
          <a:p>
            <a:r>
              <a:rPr lang="en-US" sz="2275" b="1" dirty="0"/>
              <a:t>2020</a:t>
            </a:r>
          </a:p>
        </p:txBody>
      </p:sp>
      <p:sp>
        <p:nvSpPr>
          <p:cNvPr id="34" name="TextBox 33">
            <a:extLst>
              <a:ext uri="{FF2B5EF4-FFF2-40B4-BE49-F238E27FC236}">
                <a16:creationId xmlns:a16="http://schemas.microsoft.com/office/drawing/2014/main" id="{7131C964-55AF-0043-BF38-FAB9BD674AC5}"/>
              </a:ext>
            </a:extLst>
          </p:cNvPr>
          <p:cNvSpPr txBox="1"/>
          <p:nvPr/>
        </p:nvSpPr>
        <p:spPr>
          <a:xfrm>
            <a:off x="682026" y="5301208"/>
            <a:ext cx="936104" cy="442429"/>
          </a:xfrm>
          <a:prstGeom prst="rect">
            <a:avLst/>
          </a:prstGeom>
          <a:noFill/>
        </p:spPr>
        <p:txBody>
          <a:bodyPr wrap="square" rtlCol="0">
            <a:spAutoFit/>
          </a:bodyPr>
          <a:lstStyle/>
          <a:p>
            <a:r>
              <a:rPr lang="en-US" sz="2275" b="1" dirty="0"/>
              <a:t>2019</a:t>
            </a:r>
          </a:p>
        </p:txBody>
      </p:sp>
      <p:sp>
        <p:nvSpPr>
          <p:cNvPr id="35" name="TextBox 34">
            <a:extLst>
              <a:ext uri="{FF2B5EF4-FFF2-40B4-BE49-F238E27FC236}">
                <a16:creationId xmlns:a16="http://schemas.microsoft.com/office/drawing/2014/main" id="{FC70EE3E-D5CB-CE4E-89B5-D526ABCF57D3}"/>
              </a:ext>
            </a:extLst>
          </p:cNvPr>
          <p:cNvSpPr txBox="1"/>
          <p:nvPr/>
        </p:nvSpPr>
        <p:spPr>
          <a:xfrm>
            <a:off x="330987" y="4306598"/>
            <a:ext cx="716051" cy="317459"/>
          </a:xfrm>
          <a:prstGeom prst="rect">
            <a:avLst/>
          </a:prstGeom>
          <a:noFill/>
        </p:spPr>
        <p:txBody>
          <a:bodyPr wrap="square" rtlCol="0">
            <a:spAutoFit/>
          </a:bodyPr>
          <a:lstStyle/>
          <a:p>
            <a:r>
              <a:rPr lang="en-US" sz="1463" dirty="0"/>
              <a:t>-1.6</a:t>
            </a:r>
          </a:p>
        </p:txBody>
      </p:sp>
      <p:sp>
        <p:nvSpPr>
          <p:cNvPr id="36" name="TextBox 35">
            <a:extLst>
              <a:ext uri="{FF2B5EF4-FFF2-40B4-BE49-F238E27FC236}">
                <a16:creationId xmlns:a16="http://schemas.microsoft.com/office/drawing/2014/main" id="{0C7C1A12-686F-2947-9ED3-F8FBD64D5F5D}"/>
              </a:ext>
            </a:extLst>
          </p:cNvPr>
          <p:cNvSpPr txBox="1"/>
          <p:nvPr/>
        </p:nvSpPr>
        <p:spPr>
          <a:xfrm>
            <a:off x="291234" y="2602360"/>
            <a:ext cx="716051" cy="317459"/>
          </a:xfrm>
          <a:prstGeom prst="rect">
            <a:avLst/>
          </a:prstGeom>
          <a:noFill/>
        </p:spPr>
        <p:txBody>
          <a:bodyPr wrap="square" rtlCol="0">
            <a:spAutoFit/>
          </a:bodyPr>
          <a:lstStyle/>
          <a:p>
            <a:r>
              <a:rPr lang="en-US" sz="1463" dirty="0"/>
              <a:t>+1.6</a:t>
            </a:r>
          </a:p>
        </p:txBody>
      </p:sp>
      <p:sp>
        <p:nvSpPr>
          <p:cNvPr id="37" name="TextBox 36">
            <a:extLst>
              <a:ext uri="{FF2B5EF4-FFF2-40B4-BE49-F238E27FC236}">
                <a16:creationId xmlns:a16="http://schemas.microsoft.com/office/drawing/2014/main" id="{22600466-A74D-A948-8702-16D156514E77}"/>
              </a:ext>
            </a:extLst>
          </p:cNvPr>
          <p:cNvSpPr txBox="1"/>
          <p:nvPr/>
        </p:nvSpPr>
        <p:spPr>
          <a:xfrm>
            <a:off x="1793649" y="5067183"/>
            <a:ext cx="643572" cy="317459"/>
          </a:xfrm>
          <a:prstGeom prst="rect">
            <a:avLst/>
          </a:prstGeom>
          <a:noFill/>
        </p:spPr>
        <p:txBody>
          <a:bodyPr wrap="square" rtlCol="0">
            <a:spAutoFit/>
          </a:bodyPr>
          <a:lstStyle/>
          <a:p>
            <a:pPr algn="ctr"/>
            <a:r>
              <a:rPr lang="en-US" sz="1463" dirty="0"/>
              <a:t>FEB</a:t>
            </a:r>
          </a:p>
        </p:txBody>
      </p:sp>
      <p:sp>
        <p:nvSpPr>
          <p:cNvPr id="38" name="Rectangle 37">
            <a:extLst>
              <a:ext uri="{FF2B5EF4-FFF2-40B4-BE49-F238E27FC236}">
                <a16:creationId xmlns:a16="http://schemas.microsoft.com/office/drawing/2014/main" id="{D0647E0A-A906-1A4F-922F-B1FA7937BEFC}"/>
              </a:ext>
            </a:extLst>
          </p:cNvPr>
          <p:cNvSpPr/>
          <p:nvPr/>
        </p:nvSpPr>
        <p:spPr>
          <a:xfrm>
            <a:off x="6180476" y="2310457"/>
            <a:ext cx="409792" cy="739946"/>
          </a:xfrm>
          <a:prstGeom prst="rect">
            <a:avLst/>
          </a:prstGeom>
        </p:spPr>
        <p:txBody>
          <a:bodyPr vert="vert270" wrap="none">
            <a:spAutoFit/>
          </a:bodyPr>
          <a:lstStyle/>
          <a:p>
            <a:r>
              <a:rPr lang="en-GB" sz="1463" b="1" dirty="0">
                <a:solidFill>
                  <a:srgbClr val="FF0000"/>
                </a:solidFill>
              </a:rPr>
              <a:t>El Nino</a:t>
            </a:r>
          </a:p>
        </p:txBody>
      </p:sp>
      <p:sp>
        <p:nvSpPr>
          <p:cNvPr id="39" name="Rectangle 38">
            <a:extLst>
              <a:ext uri="{FF2B5EF4-FFF2-40B4-BE49-F238E27FC236}">
                <a16:creationId xmlns:a16="http://schemas.microsoft.com/office/drawing/2014/main" id="{86DE4D85-1D5D-1142-BB45-6C456F12A47A}"/>
              </a:ext>
            </a:extLst>
          </p:cNvPr>
          <p:cNvSpPr/>
          <p:nvPr/>
        </p:nvSpPr>
        <p:spPr>
          <a:xfrm>
            <a:off x="6181637" y="4231579"/>
            <a:ext cx="409792" cy="747962"/>
          </a:xfrm>
          <a:prstGeom prst="rect">
            <a:avLst/>
          </a:prstGeom>
        </p:spPr>
        <p:txBody>
          <a:bodyPr vert="vert270" wrap="none">
            <a:spAutoFit/>
          </a:bodyPr>
          <a:lstStyle/>
          <a:p>
            <a:r>
              <a:rPr lang="en-GB" sz="1463" b="1" dirty="0">
                <a:solidFill>
                  <a:srgbClr val="434DFD"/>
                </a:solidFill>
              </a:rPr>
              <a:t>La Lina</a:t>
            </a:r>
          </a:p>
        </p:txBody>
      </p:sp>
      <p:sp>
        <p:nvSpPr>
          <p:cNvPr id="40" name="Rectangle 39">
            <a:extLst>
              <a:ext uri="{FF2B5EF4-FFF2-40B4-BE49-F238E27FC236}">
                <a16:creationId xmlns:a16="http://schemas.microsoft.com/office/drawing/2014/main" id="{ABF0FF4C-567D-F445-8A8C-9E2378159A49}"/>
              </a:ext>
            </a:extLst>
          </p:cNvPr>
          <p:cNvSpPr/>
          <p:nvPr/>
        </p:nvSpPr>
        <p:spPr>
          <a:xfrm>
            <a:off x="6181637" y="3234565"/>
            <a:ext cx="409792" cy="739946"/>
          </a:xfrm>
          <a:prstGeom prst="rect">
            <a:avLst/>
          </a:prstGeom>
        </p:spPr>
        <p:txBody>
          <a:bodyPr vert="vert270" wrap="none">
            <a:spAutoFit/>
          </a:bodyPr>
          <a:lstStyle/>
          <a:p>
            <a:r>
              <a:rPr lang="en-GB" sz="1463" b="1" dirty="0">
                <a:solidFill>
                  <a:srgbClr val="00B050"/>
                </a:solidFill>
              </a:rPr>
              <a:t>Neutral</a:t>
            </a:r>
          </a:p>
        </p:txBody>
      </p:sp>
    </p:spTree>
    <p:extLst>
      <p:ext uri="{BB962C8B-B14F-4D97-AF65-F5344CB8AC3E}">
        <p14:creationId xmlns:p14="http://schemas.microsoft.com/office/powerpoint/2010/main" val="3237368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E9B0B8EB-AE78-C04B-BC50-1EE11B416F53}"/>
              </a:ext>
            </a:extLst>
          </p:cNvPr>
          <p:cNvSpPr txBox="1"/>
          <p:nvPr/>
        </p:nvSpPr>
        <p:spPr>
          <a:xfrm>
            <a:off x="6211036" y="4545259"/>
            <a:ext cx="184731" cy="542584"/>
          </a:xfrm>
          <a:prstGeom prst="rect">
            <a:avLst/>
          </a:prstGeom>
          <a:noFill/>
        </p:spPr>
        <p:txBody>
          <a:bodyPr wrap="none" rtlCol="0">
            <a:spAutoFit/>
          </a:bodyPr>
          <a:lstStyle/>
          <a:p>
            <a:endParaRPr lang="en-US" sz="1463" dirty="0"/>
          </a:p>
          <a:p>
            <a:endParaRPr lang="en-US" sz="1463" dirty="0"/>
          </a:p>
        </p:txBody>
      </p:sp>
      <p:sp>
        <p:nvSpPr>
          <p:cNvPr id="25" name="TextBox 24">
            <a:extLst>
              <a:ext uri="{FF2B5EF4-FFF2-40B4-BE49-F238E27FC236}">
                <a16:creationId xmlns:a16="http://schemas.microsoft.com/office/drawing/2014/main" id="{DFD18B8D-17F9-5E49-9589-4BFCBED8DA2C}"/>
              </a:ext>
            </a:extLst>
          </p:cNvPr>
          <p:cNvSpPr txBox="1"/>
          <p:nvPr/>
        </p:nvSpPr>
        <p:spPr>
          <a:xfrm>
            <a:off x="-20052" y="2345295"/>
            <a:ext cx="459806" cy="2487861"/>
          </a:xfrm>
          <a:prstGeom prst="rect">
            <a:avLst/>
          </a:prstGeom>
          <a:noFill/>
        </p:spPr>
        <p:txBody>
          <a:bodyPr vert="vert270" wrap="none" rtlCol="0">
            <a:spAutoFit/>
          </a:bodyPr>
          <a:lstStyle/>
          <a:p>
            <a:r>
              <a:rPr lang="en-US" sz="1788" dirty="0"/>
              <a:t>NiNO3.4 SST Index (C)</a:t>
            </a:r>
          </a:p>
        </p:txBody>
      </p:sp>
      <p:sp>
        <p:nvSpPr>
          <p:cNvPr id="2" name="Title 1"/>
          <p:cNvSpPr>
            <a:spLocks noGrp="1"/>
          </p:cNvSpPr>
          <p:nvPr>
            <p:ph type="title"/>
          </p:nvPr>
        </p:nvSpPr>
        <p:spPr>
          <a:xfrm>
            <a:off x="58507" y="679195"/>
            <a:ext cx="9750533" cy="399712"/>
          </a:xfrm>
        </p:spPr>
        <p:txBody>
          <a:bodyPr>
            <a:noAutofit/>
          </a:bodyPr>
          <a:lstStyle/>
          <a:p>
            <a:pPr algn="ctr"/>
            <a:r>
              <a:rPr lang="en-US" sz="3250" b="1" dirty="0"/>
              <a:t>SST-Based Analogue years for JJAS 2020</a:t>
            </a:r>
            <a:endParaRPr lang="en-GB" sz="3250" b="1" dirty="0"/>
          </a:p>
        </p:txBody>
      </p:sp>
      <p:sp>
        <p:nvSpPr>
          <p:cNvPr id="4" name="Date Placeholder 3"/>
          <p:cNvSpPr>
            <a:spLocks noGrp="1"/>
          </p:cNvSpPr>
          <p:nvPr>
            <p:ph type="dt" sz="half" idx="10"/>
          </p:nvPr>
        </p:nvSpPr>
        <p:spPr>
          <a:xfrm>
            <a:off x="283441" y="5927332"/>
            <a:ext cx="2311400" cy="148178"/>
          </a:xfrm>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384550" y="5750736"/>
            <a:ext cx="3136900" cy="311059"/>
          </a:xfrm>
        </p:spPr>
        <p:txBody>
          <a:bodyPr/>
          <a:lstStyle/>
          <a:p>
            <a:r>
              <a:rPr lang="en-US" dirty="0"/>
              <a:t>IGAD CLIMATE PREDICTION AND APPLICATIONS CENTRE</a:t>
            </a:r>
          </a:p>
          <a:p>
            <a:endParaRPr lang="en-US" dirty="0"/>
          </a:p>
        </p:txBody>
      </p:sp>
      <p:sp>
        <p:nvSpPr>
          <p:cNvPr id="11" name="Rectangle 10"/>
          <p:cNvSpPr/>
          <p:nvPr/>
        </p:nvSpPr>
        <p:spPr>
          <a:xfrm>
            <a:off x="6140798" y="1218063"/>
            <a:ext cx="2365840" cy="442429"/>
          </a:xfrm>
          <a:prstGeom prst="rect">
            <a:avLst/>
          </a:prstGeom>
        </p:spPr>
        <p:txBody>
          <a:bodyPr wrap="none">
            <a:spAutoFit/>
          </a:bodyPr>
          <a:lstStyle/>
          <a:p>
            <a:r>
              <a:rPr lang="en-GB" sz="2275" b="1" dirty="0">
                <a:solidFill>
                  <a:srgbClr val="000099"/>
                </a:solidFill>
              </a:rPr>
              <a:t>Analogue Years</a:t>
            </a:r>
          </a:p>
        </p:txBody>
      </p:sp>
      <p:sp>
        <p:nvSpPr>
          <p:cNvPr id="22" name="TextBox 21">
            <a:extLst>
              <a:ext uri="{FF2B5EF4-FFF2-40B4-BE49-F238E27FC236}">
                <a16:creationId xmlns:a16="http://schemas.microsoft.com/office/drawing/2014/main" id="{EE275EDE-F222-1644-99AC-0DB0C1CB1197}"/>
              </a:ext>
            </a:extLst>
          </p:cNvPr>
          <p:cNvSpPr txBox="1"/>
          <p:nvPr/>
        </p:nvSpPr>
        <p:spPr>
          <a:xfrm>
            <a:off x="7981675" y="1640857"/>
            <a:ext cx="1262953" cy="542456"/>
          </a:xfrm>
          <a:prstGeom prst="rect">
            <a:avLst/>
          </a:prstGeom>
          <a:solidFill>
            <a:schemeClr val="bg1"/>
          </a:solidFill>
        </p:spPr>
        <p:txBody>
          <a:bodyPr wrap="square" rtlCol="0">
            <a:spAutoFit/>
          </a:bodyPr>
          <a:lstStyle/>
          <a:p>
            <a:r>
              <a:rPr lang="en-US" sz="2925" dirty="0"/>
              <a:t>2017</a:t>
            </a:r>
          </a:p>
        </p:txBody>
      </p:sp>
      <p:sp>
        <p:nvSpPr>
          <p:cNvPr id="10" name="TextBox 9">
            <a:extLst>
              <a:ext uri="{FF2B5EF4-FFF2-40B4-BE49-F238E27FC236}">
                <a16:creationId xmlns:a16="http://schemas.microsoft.com/office/drawing/2014/main" id="{2BC0BF94-5286-CC4E-9B72-613A3871019F}"/>
              </a:ext>
            </a:extLst>
          </p:cNvPr>
          <p:cNvSpPr txBox="1"/>
          <p:nvPr/>
        </p:nvSpPr>
        <p:spPr>
          <a:xfrm>
            <a:off x="8872935" y="3944569"/>
            <a:ext cx="849778" cy="317459"/>
          </a:xfrm>
          <a:prstGeom prst="rect">
            <a:avLst/>
          </a:prstGeom>
          <a:solidFill>
            <a:schemeClr val="bg1"/>
          </a:solidFill>
        </p:spPr>
        <p:txBody>
          <a:bodyPr wrap="square" rtlCol="0">
            <a:spAutoFit/>
          </a:bodyPr>
          <a:lstStyle/>
          <a:p>
            <a:endParaRPr lang="en-US" sz="1463" dirty="0"/>
          </a:p>
        </p:txBody>
      </p:sp>
      <p:sp>
        <p:nvSpPr>
          <p:cNvPr id="19" name="TextBox 18">
            <a:extLst>
              <a:ext uri="{FF2B5EF4-FFF2-40B4-BE49-F238E27FC236}">
                <a16:creationId xmlns:a16="http://schemas.microsoft.com/office/drawing/2014/main" id="{7D1603D9-2C26-E147-8F79-CF2C868294D0}"/>
              </a:ext>
            </a:extLst>
          </p:cNvPr>
          <p:cNvSpPr txBox="1"/>
          <p:nvPr/>
        </p:nvSpPr>
        <p:spPr>
          <a:xfrm>
            <a:off x="50760" y="1295635"/>
            <a:ext cx="5134065" cy="992579"/>
          </a:xfrm>
          <a:prstGeom prst="rect">
            <a:avLst/>
          </a:prstGeom>
          <a:noFill/>
        </p:spPr>
        <p:txBody>
          <a:bodyPr wrap="square" rtlCol="0">
            <a:spAutoFit/>
          </a:bodyPr>
          <a:lstStyle/>
          <a:p>
            <a:r>
              <a:rPr lang="en-US" sz="1950" dirty="0"/>
              <a:t>Both observed and </a:t>
            </a:r>
            <a:r>
              <a:rPr lang="en-US" sz="1950" dirty="0">
                <a:solidFill>
                  <a:srgbClr val="00B050"/>
                </a:solidFill>
              </a:rPr>
              <a:t>predicted</a:t>
            </a:r>
            <a:r>
              <a:rPr lang="en-US" sz="1950" dirty="0"/>
              <a:t> SST anomalies over the central Pacific Ocean were used to select the best analogue years</a:t>
            </a:r>
          </a:p>
        </p:txBody>
      </p:sp>
      <p:grpSp>
        <p:nvGrpSpPr>
          <p:cNvPr id="52" name="Group 51">
            <a:extLst>
              <a:ext uri="{FF2B5EF4-FFF2-40B4-BE49-F238E27FC236}">
                <a16:creationId xmlns:a16="http://schemas.microsoft.com/office/drawing/2014/main" id="{EA4CE181-9C67-8C4F-8551-D39EF955AA77}"/>
              </a:ext>
            </a:extLst>
          </p:cNvPr>
          <p:cNvGrpSpPr/>
          <p:nvPr/>
        </p:nvGrpSpPr>
        <p:grpSpPr>
          <a:xfrm>
            <a:off x="893988" y="5001130"/>
            <a:ext cx="3743400" cy="325009"/>
            <a:chOff x="740253" y="5363924"/>
            <a:chExt cx="4607261" cy="400011"/>
          </a:xfrm>
        </p:grpSpPr>
        <p:sp>
          <p:nvSpPr>
            <p:cNvPr id="26" name="TextBox 25">
              <a:extLst>
                <a:ext uri="{FF2B5EF4-FFF2-40B4-BE49-F238E27FC236}">
                  <a16:creationId xmlns:a16="http://schemas.microsoft.com/office/drawing/2014/main" id="{1E3D3CF3-1CC4-924A-984B-DE110F7A12F5}"/>
                </a:ext>
              </a:extLst>
            </p:cNvPr>
            <p:cNvSpPr txBox="1"/>
            <p:nvPr/>
          </p:nvSpPr>
          <p:spPr>
            <a:xfrm>
              <a:off x="740253" y="5373216"/>
              <a:ext cx="792089" cy="390719"/>
            </a:xfrm>
            <a:prstGeom prst="rect">
              <a:avLst/>
            </a:prstGeom>
            <a:noFill/>
          </p:spPr>
          <p:txBody>
            <a:bodyPr wrap="square" rtlCol="0">
              <a:spAutoFit/>
            </a:bodyPr>
            <a:lstStyle/>
            <a:p>
              <a:pPr algn="ctr"/>
              <a:r>
                <a:rPr lang="en-US" sz="1463" dirty="0"/>
                <a:t>OND</a:t>
              </a:r>
            </a:p>
          </p:txBody>
        </p:sp>
        <p:sp>
          <p:nvSpPr>
            <p:cNvPr id="27" name="TextBox 26">
              <a:extLst>
                <a:ext uri="{FF2B5EF4-FFF2-40B4-BE49-F238E27FC236}">
                  <a16:creationId xmlns:a16="http://schemas.microsoft.com/office/drawing/2014/main" id="{5503B422-AF18-6D4B-8FB6-6599FC86DCA0}"/>
                </a:ext>
              </a:extLst>
            </p:cNvPr>
            <p:cNvSpPr txBox="1"/>
            <p:nvPr/>
          </p:nvSpPr>
          <p:spPr>
            <a:xfrm>
              <a:off x="2324429" y="5363924"/>
              <a:ext cx="712621" cy="390719"/>
            </a:xfrm>
            <a:prstGeom prst="rect">
              <a:avLst/>
            </a:prstGeom>
            <a:noFill/>
          </p:spPr>
          <p:txBody>
            <a:bodyPr wrap="none" rtlCol="0">
              <a:spAutoFit/>
            </a:bodyPr>
            <a:lstStyle/>
            <a:p>
              <a:r>
                <a:rPr lang="en-US" sz="1463" dirty="0"/>
                <a:t>FMA</a:t>
              </a:r>
            </a:p>
          </p:txBody>
        </p:sp>
        <p:sp>
          <p:nvSpPr>
            <p:cNvPr id="28" name="TextBox 27">
              <a:extLst>
                <a:ext uri="{FF2B5EF4-FFF2-40B4-BE49-F238E27FC236}">
                  <a16:creationId xmlns:a16="http://schemas.microsoft.com/office/drawing/2014/main" id="{A2CBD940-15EA-C248-8AAD-6BD2860A931E}"/>
                </a:ext>
              </a:extLst>
            </p:cNvPr>
            <p:cNvSpPr txBox="1"/>
            <p:nvPr/>
          </p:nvSpPr>
          <p:spPr>
            <a:xfrm>
              <a:off x="3116517" y="5373216"/>
              <a:ext cx="688946" cy="390719"/>
            </a:xfrm>
            <a:prstGeom prst="rect">
              <a:avLst/>
            </a:prstGeom>
            <a:noFill/>
          </p:spPr>
          <p:txBody>
            <a:bodyPr wrap="none" rtlCol="0">
              <a:spAutoFit/>
            </a:bodyPr>
            <a:lstStyle/>
            <a:p>
              <a:r>
                <a:rPr lang="en-US" sz="1463" dirty="0"/>
                <a:t>AMJ</a:t>
              </a:r>
            </a:p>
          </p:txBody>
        </p:sp>
        <p:sp>
          <p:nvSpPr>
            <p:cNvPr id="29" name="TextBox 28">
              <a:extLst>
                <a:ext uri="{FF2B5EF4-FFF2-40B4-BE49-F238E27FC236}">
                  <a16:creationId xmlns:a16="http://schemas.microsoft.com/office/drawing/2014/main" id="{669CC9EF-26FD-3449-BF98-AD0C55B415FF}"/>
                </a:ext>
              </a:extLst>
            </p:cNvPr>
            <p:cNvSpPr txBox="1"/>
            <p:nvPr/>
          </p:nvSpPr>
          <p:spPr>
            <a:xfrm>
              <a:off x="3908605" y="5373216"/>
              <a:ext cx="613975" cy="390719"/>
            </a:xfrm>
            <a:prstGeom prst="rect">
              <a:avLst/>
            </a:prstGeom>
            <a:noFill/>
          </p:spPr>
          <p:txBody>
            <a:bodyPr wrap="none" rtlCol="0">
              <a:spAutoFit/>
            </a:bodyPr>
            <a:lstStyle/>
            <a:p>
              <a:r>
                <a:rPr lang="en-US" sz="1463" dirty="0"/>
                <a:t>JJA</a:t>
              </a:r>
            </a:p>
          </p:txBody>
        </p:sp>
        <p:sp>
          <p:nvSpPr>
            <p:cNvPr id="31" name="TextBox 30">
              <a:extLst>
                <a:ext uri="{FF2B5EF4-FFF2-40B4-BE49-F238E27FC236}">
                  <a16:creationId xmlns:a16="http://schemas.microsoft.com/office/drawing/2014/main" id="{CA847FCB-3F2C-1F4C-93BC-038C1B596B17}"/>
                </a:ext>
              </a:extLst>
            </p:cNvPr>
            <p:cNvSpPr txBox="1"/>
            <p:nvPr/>
          </p:nvSpPr>
          <p:spPr>
            <a:xfrm>
              <a:off x="1532342" y="5373216"/>
              <a:ext cx="792089" cy="390719"/>
            </a:xfrm>
            <a:prstGeom prst="rect">
              <a:avLst/>
            </a:prstGeom>
            <a:noFill/>
          </p:spPr>
          <p:txBody>
            <a:bodyPr wrap="square" rtlCol="0">
              <a:spAutoFit/>
            </a:bodyPr>
            <a:lstStyle/>
            <a:p>
              <a:pPr algn="ctr"/>
              <a:r>
                <a:rPr lang="en-US" sz="1463" dirty="0"/>
                <a:t>DJF</a:t>
              </a:r>
            </a:p>
          </p:txBody>
        </p:sp>
        <p:sp>
          <p:nvSpPr>
            <p:cNvPr id="32" name="TextBox 31">
              <a:extLst>
                <a:ext uri="{FF2B5EF4-FFF2-40B4-BE49-F238E27FC236}">
                  <a16:creationId xmlns:a16="http://schemas.microsoft.com/office/drawing/2014/main" id="{AE6CCD5B-F22B-BB4F-B7FC-8E70219AC52D}"/>
                </a:ext>
              </a:extLst>
            </p:cNvPr>
            <p:cNvSpPr txBox="1"/>
            <p:nvPr/>
          </p:nvSpPr>
          <p:spPr>
            <a:xfrm>
              <a:off x="4696053" y="5363924"/>
              <a:ext cx="651461" cy="390719"/>
            </a:xfrm>
            <a:prstGeom prst="rect">
              <a:avLst/>
            </a:prstGeom>
            <a:noFill/>
          </p:spPr>
          <p:txBody>
            <a:bodyPr wrap="none" rtlCol="0">
              <a:spAutoFit/>
            </a:bodyPr>
            <a:lstStyle/>
            <a:p>
              <a:r>
                <a:rPr lang="en-US" sz="1463" dirty="0"/>
                <a:t>JAS</a:t>
              </a:r>
            </a:p>
          </p:txBody>
        </p:sp>
      </p:grpSp>
      <p:sp>
        <p:nvSpPr>
          <p:cNvPr id="42" name="TextBox 41">
            <a:extLst>
              <a:ext uri="{FF2B5EF4-FFF2-40B4-BE49-F238E27FC236}">
                <a16:creationId xmlns:a16="http://schemas.microsoft.com/office/drawing/2014/main" id="{3DE57E02-8014-B146-9240-A303C759E9F2}"/>
              </a:ext>
            </a:extLst>
          </p:cNvPr>
          <p:cNvSpPr txBox="1"/>
          <p:nvPr/>
        </p:nvSpPr>
        <p:spPr>
          <a:xfrm>
            <a:off x="5411812" y="1603693"/>
            <a:ext cx="1109638" cy="542456"/>
          </a:xfrm>
          <a:prstGeom prst="rect">
            <a:avLst/>
          </a:prstGeom>
          <a:solidFill>
            <a:schemeClr val="bg1"/>
          </a:solidFill>
        </p:spPr>
        <p:txBody>
          <a:bodyPr wrap="square" rtlCol="0">
            <a:spAutoFit/>
          </a:bodyPr>
          <a:lstStyle/>
          <a:p>
            <a:r>
              <a:rPr lang="en-US" sz="2925" dirty="0"/>
              <a:t>2007</a:t>
            </a:r>
          </a:p>
        </p:txBody>
      </p:sp>
      <p:grpSp>
        <p:nvGrpSpPr>
          <p:cNvPr id="53" name="Group 52">
            <a:extLst>
              <a:ext uri="{FF2B5EF4-FFF2-40B4-BE49-F238E27FC236}">
                <a16:creationId xmlns:a16="http://schemas.microsoft.com/office/drawing/2014/main" id="{A6165A10-AD63-7242-80DD-EE9AD391D1B0}"/>
              </a:ext>
            </a:extLst>
          </p:cNvPr>
          <p:cNvGrpSpPr/>
          <p:nvPr/>
        </p:nvGrpSpPr>
        <p:grpSpPr>
          <a:xfrm>
            <a:off x="682026" y="2327266"/>
            <a:ext cx="3835882" cy="2739916"/>
            <a:chOff x="479376" y="2073020"/>
            <a:chExt cx="4721086" cy="3372204"/>
          </a:xfrm>
        </p:grpSpPr>
        <p:pic>
          <p:nvPicPr>
            <p:cNvPr id="13" name="Picture 12">
              <a:extLst>
                <a:ext uri="{FF2B5EF4-FFF2-40B4-BE49-F238E27FC236}">
                  <a16:creationId xmlns:a16="http://schemas.microsoft.com/office/drawing/2014/main" id="{6E80E1A6-2D5B-D34F-A3BC-A350BE40A7AF}"/>
                </a:ext>
              </a:extLst>
            </p:cNvPr>
            <p:cNvPicPr>
              <a:picLocks noChangeAspect="1"/>
            </p:cNvPicPr>
            <p:nvPr/>
          </p:nvPicPr>
          <p:blipFill rotWithShape="1">
            <a:blip r:embed="rId2"/>
            <a:srcRect l="9686" t="11998" r="5573" b="13000"/>
            <a:stretch/>
          </p:blipFill>
          <p:spPr>
            <a:xfrm>
              <a:off x="479376" y="2073020"/>
              <a:ext cx="4721086" cy="3372204"/>
            </a:xfrm>
            <a:prstGeom prst="rect">
              <a:avLst/>
            </a:prstGeom>
          </p:spPr>
        </p:pic>
        <p:sp>
          <p:nvSpPr>
            <p:cNvPr id="35" name="TextBox 34">
              <a:extLst>
                <a:ext uri="{FF2B5EF4-FFF2-40B4-BE49-F238E27FC236}">
                  <a16:creationId xmlns:a16="http://schemas.microsoft.com/office/drawing/2014/main" id="{F7E7B93A-B67F-5949-9DE6-9EC3C172B369}"/>
                </a:ext>
              </a:extLst>
            </p:cNvPr>
            <p:cNvSpPr txBox="1"/>
            <p:nvPr/>
          </p:nvSpPr>
          <p:spPr>
            <a:xfrm>
              <a:off x="2023521" y="2119035"/>
              <a:ext cx="914529" cy="482972"/>
            </a:xfrm>
            <a:prstGeom prst="rect">
              <a:avLst/>
            </a:prstGeom>
            <a:solidFill>
              <a:schemeClr val="bg1"/>
            </a:solidFill>
          </p:spPr>
          <p:txBody>
            <a:bodyPr wrap="square" rtlCol="0">
              <a:spAutoFit/>
            </a:bodyPr>
            <a:lstStyle/>
            <a:p>
              <a:r>
                <a:rPr lang="en-US" sz="1950" dirty="0">
                  <a:solidFill>
                    <a:srgbClr val="FF0000"/>
                  </a:solidFill>
                </a:rPr>
                <a:t>2007</a:t>
              </a:r>
            </a:p>
          </p:txBody>
        </p:sp>
        <p:sp>
          <p:nvSpPr>
            <p:cNvPr id="36" name="TextBox 35">
              <a:extLst>
                <a:ext uri="{FF2B5EF4-FFF2-40B4-BE49-F238E27FC236}">
                  <a16:creationId xmlns:a16="http://schemas.microsoft.com/office/drawing/2014/main" id="{AD7AA171-5998-F847-87EC-C3EC72F20A4C}"/>
                </a:ext>
              </a:extLst>
            </p:cNvPr>
            <p:cNvSpPr txBox="1"/>
            <p:nvPr/>
          </p:nvSpPr>
          <p:spPr>
            <a:xfrm>
              <a:off x="1030203" y="3967856"/>
              <a:ext cx="978672" cy="482972"/>
            </a:xfrm>
            <a:prstGeom prst="rect">
              <a:avLst/>
            </a:prstGeom>
            <a:solidFill>
              <a:schemeClr val="bg1"/>
            </a:solidFill>
          </p:spPr>
          <p:txBody>
            <a:bodyPr wrap="square" rtlCol="0">
              <a:spAutoFit/>
            </a:bodyPr>
            <a:lstStyle/>
            <a:p>
              <a:r>
                <a:rPr lang="en-US" sz="1950" dirty="0">
                  <a:solidFill>
                    <a:srgbClr val="434DFD"/>
                  </a:solidFill>
                </a:rPr>
                <a:t>2017</a:t>
              </a:r>
            </a:p>
          </p:txBody>
        </p:sp>
        <p:sp>
          <p:nvSpPr>
            <p:cNvPr id="40" name="TextBox 39">
              <a:extLst>
                <a:ext uri="{FF2B5EF4-FFF2-40B4-BE49-F238E27FC236}">
                  <a16:creationId xmlns:a16="http://schemas.microsoft.com/office/drawing/2014/main" id="{B5CC8927-7A05-B74C-AAFE-00937F99D97A}"/>
                </a:ext>
              </a:extLst>
            </p:cNvPr>
            <p:cNvSpPr txBox="1"/>
            <p:nvPr/>
          </p:nvSpPr>
          <p:spPr>
            <a:xfrm>
              <a:off x="3517762" y="2513998"/>
              <a:ext cx="1571737" cy="482972"/>
            </a:xfrm>
            <a:prstGeom prst="rect">
              <a:avLst/>
            </a:prstGeom>
            <a:solidFill>
              <a:schemeClr val="bg1"/>
            </a:solidFill>
          </p:spPr>
          <p:txBody>
            <a:bodyPr wrap="square" rtlCol="0">
              <a:spAutoFit/>
            </a:bodyPr>
            <a:lstStyle/>
            <a:p>
              <a:r>
                <a:rPr lang="en-US" sz="1950" dirty="0">
                  <a:solidFill>
                    <a:srgbClr val="00B050"/>
                  </a:solidFill>
                </a:rPr>
                <a:t>Predicted</a:t>
              </a:r>
            </a:p>
          </p:txBody>
        </p:sp>
        <p:sp>
          <p:nvSpPr>
            <p:cNvPr id="34" name="Down Arrow 33">
              <a:extLst>
                <a:ext uri="{FF2B5EF4-FFF2-40B4-BE49-F238E27FC236}">
                  <a16:creationId xmlns:a16="http://schemas.microsoft.com/office/drawing/2014/main" id="{FD27C9D2-8272-E845-BBD7-BA5911B4ECD8}"/>
                </a:ext>
              </a:extLst>
            </p:cNvPr>
            <p:cNvSpPr/>
            <p:nvPr/>
          </p:nvSpPr>
          <p:spPr>
            <a:xfrm>
              <a:off x="4952904" y="2636912"/>
              <a:ext cx="72008" cy="864096"/>
            </a:xfrm>
            <a:prstGeom prst="downArrow">
              <a:avLst/>
            </a:prstGeom>
            <a:solidFill>
              <a:srgbClr val="00B05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63" dirty="0">
                <a:solidFill>
                  <a:srgbClr val="00B050"/>
                </a:solidFill>
              </a:endParaRPr>
            </a:p>
          </p:txBody>
        </p:sp>
        <p:sp>
          <p:nvSpPr>
            <p:cNvPr id="39" name="Down Arrow 38">
              <a:extLst>
                <a:ext uri="{FF2B5EF4-FFF2-40B4-BE49-F238E27FC236}">
                  <a16:creationId xmlns:a16="http://schemas.microsoft.com/office/drawing/2014/main" id="{3CF93145-FE2C-2149-82A9-19E1DF5108B0}"/>
                </a:ext>
              </a:extLst>
            </p:cNvPr>
            <p:cNvSpPr/>
            <p:nvPr/>
          </p:nvSpPr>
          <p:spPr>
            <a:xfrm>
              <a:off x="3512744" y="2636912"/>
              <a:ext cx="72008" cy="864096"/>
            </a:xfrm>
            <a:prstGeom prst="downArrow">
              <a:avLst/>
            </a:prstGeom>
            <a:solidFill>
              <a:srgbClr val="00B050"/>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63" dirty="0">
                <a:solidFill>
                  <a:srgbClr val="00B050"/>
                </a:solidFill>
              </a:endParaRPr>
            </a:p>
          </p:txBody>
        </p:sp>
        <p:sp>
          <p:nvSpPr>
            <p:cNvPr id="41" name="TextBox 40">
              <a:extLst>
                <a:ext uri="{FF2B5EF4-FFF2-40B4-BE49-F238E27FC236}">
                  <a16:creationId xmlns:a16="http://schemas.microsoft.com/office/drawing/2014/main" id="{E89CDC5C-AF21-2449-9284-A5C102AA8759}"/>
                </a:ext>
              </a:extLst>
            </p:cNvPr>
            <p:cNvSpPr txBox="1"/>
            <p:nvPr/>
          </p:nvSpPr>
          <p:spPr>
            <a:xfrm>
              <a:off x="1188595" y="2965596"/>
              <a:ext cx="914529" cy="482972"/>
            </a:xfrm>
            <a:prstGeom prst="rect">
              <a:avLst/>
            </a:prstGeom>
            <a:solidFill>
              <a:schemeClr val="bg1"/>
            </a:solidFill>
          </p:spPr>
          <p:txBody>
            <a:bodyPr wrap="square" rtlCol="0">
              <a:spAutoFit/>
            </a:bodyPr>
            <a:lstStyle/>
            <a:p>
              <a:r>
                <a:rPr lang="en-US" sz="1950" dirty="0"/>
                <a:t>2020</a:t>
              </a:r>
            </a:p>
          </p:txBody>
        </p:sp>
        <p:sp>
          <p:nvSpPr>
            <p:cNvPr id="43" name="TextBox 42">
              <a:extLst>
                <a:ext uri="{FF2B5EF4-FFF2-40B4-BE49-F238E27FC236}">
                  <a16:creationId xmlns:a16="http://schemas.microsoft.com/office/drawing/2014/main" id="{9D2449AF-0A00-4940-9969-9039E320A54E}"/>
                </a:ext>
              </a:extLst>
            </p:cNvPr>
            <p:cNvSpPr txBox="1"/>
            <p:nvPr/>
          </p:nvSpPr>
          <p:spPr>
            <a:xfrm>
              <a:off x="3347923" y="4379991"/>
              <a:ext cx="914529" cy="482972"/>
            </a:xfrm>
            <a:prstGeom prst="rect">
              <a:avLst/>
            </a:prstGeom>
            <a:solidFill>
              <a:schemeClr val="bg1"/>
            </a:solidFill>
          </p:spPr>
          <p:txBody>
            <a:bodyPr wrap="square" rtlCol="0">
              <a:spAutoFit/>
            </a:bodyPr>
            <a:lstStyle/>
            <a:p>
              <a:r>
                <a:rPr lang="en-US" sz="1950" dirty="0">
                  <a:solidFill>
                    <a:srgbClr val="FF0000"/>
                  </a:solidFill>
                </a:rPr>
                <a:t>1996</a:t>
              </a:r>
            </a:p>
          </p:txBody>
        </p:sp>
      </p:grpSp>
      <p:pic>
        <p:nvPicPr>
          <p:cNvPr id="47" name="Picture 46">
            <a:extLst>
              <a:ext uri="{FF2B5EF4-FFF2-40B4-BE49-F238E27FC236}">
                <a16:creationId xmlns:a16="http://schemas.microsoft.com/office/drawing/2014/main" id="{3FF155FD-9A7C-9F48-B13F-9B0B74CB6708}"/>
              </a:ext>
            </a:extLst>
          </p:cNvPr>
          <p:cNvPicPr>
            <a:picLocks noChangeAspect="1"/>
          </p:cNvPicPr>
          <p:nvPr/>
        </p:nvPicPr>
        <p:blipFill rotWithShape="1">
          <a:blip r:embed="rId3"/>
          <a:srcRect l="4993" t="4667" r="5160" b="4667"/>
          <a:stretch/>
        </p:blipFill>
        <p:spPr>
          <a:xfrm>
            <a:off x="4777481" y="2128838"/>
            <a:ext cx="2348088" cy="2956837"/>
          </a:xfrm>
          <a:prstGeom prst="rect">
            <a:avLst/>
          </a:prstGeom>
        </p:spPr>
      </p:pic>
      <p:pic>
        <p:nvPicPr>
          <p:cNvPr id="49" name="Picture 48">
            <a:extLst>
              <a:ext uri="{FF2B5EF4-FFF2-40B4-BE49-F238E27FC236}">
                <a16:creationId xmlns:a16="http://schemas.microsoft.com/office/drawing/2014/main" id="{152F4A6B-EE73-0445-A4C6-1116703848FA}"/>
              </a:ext>
            </a:extLst>
          </p:cNvPr>
          <p:cNvPicPr>
            <a:picLocks noChangeAspect="1"/>
          </p:cNvPicPr>
          <p:nvPr/>
        </p:nvPicPr>
        <p:blipFill rotWithShape="1">
          <a:blip r:embed="rId4"/>
          <a:srcRect l="4993" t="4667" r="5160" b="4667"/>
          <a:stretch/>
        </p:blipFill>
        <p:spPr>
          <a:xfrm>
            <a:off x="7234754" y="2128838"/>
            <a:ext cx="2339469" cy="2945998"/>
          </a:xfrm>
          <a:prstGeom prst="rect">
            <a:avLst/>
          </a:prstGeom>
        </p:spPr>
      </p:pic>
      <p:grpSp>
        <p:nvGrpSpPr>
          <p:cNvPr id="54" name="Group 53">
            <a:extLst>
              <a:ext uri="{FF2B5EF4-FFF2-40B4-BE49-F238E27FC236}">
                <a16:creationId xmlns:a16="http://schemas.microsoft.com/office/drawing/2014/main" id="{9B4CE5C5-5A8E-1748-ADE8-6768AB1A852B}"/>
              </a:ext>
            </a:extLst>
          </p:cNvPr>
          <p:cNvGrpSpPr/>
          <p:nvPr/>
        </p:nvGrpSpPr>
        <p:grpSpPr>
          <a:xfrm>
            <a:off x="275143" y="2836387"/>
            <a:ext cx="757921" cy="1670660"/>
            <a:chOff x="-21402" y="2699628"/>
            <a:chExt cx="932826" cy="2056196"/>
          </a:xfrm>
        </p:grpSpPr>
        <p:sp>
          <p:nvSpPr>
            <p:cNvPr id="18" name="TextBox 17">
              <a:extLst>
                <a:ext uri="{FF2B5EF4-FFF2-40B4-BE49-F238E27FC236}">
                  <a16:creationId xmlns:a16="http://schemas.microsoft.com/office/drawing/2014/main" id="{1C554FE1-382B-7441-8338-C8A1736A5EE8}"/>
                </a:ext>
              </a:extLst>
            </p:cNvPr>
            <p:cNvSpPr txBox="1"/>
            <p:nvPr/>
          </p:nvSpPr>
          <p:spPr>
            <a:xfrm>
              <a:off x="30130" y="4365105"/>
              <a:ext cx="881294" cy="390719"/>
            </a:xfrm>
            <a:prstGeom prst="rect">
              <a:avLst/>
            </a:prstGeom>
            <a:noFill/>
          </p:spPr>
          <p:txBody>
            <a:bodyPr wrap="square" rtlCol="0">
              <a:spAutoFit/>
            </a:bodyPr>
            <a:lstStyle/>
            <a:p>
              <a:r>
                <a:rPr lang="en-US" sz="1463" dirty="0"/>
                <a:t>-0.5</a:t>
              </a:r>
            </a:p>
          </p:txBody>
        </p:sp>
        <p:sp>
          <p:nvSpPr>
            <p:cNvPr id="21" name="TextBox 20">
              <a:extLst>
                <a:ext uri="{FF2B5EF4-FFF2-40B4-BE49-F238E27FC236}">
                  <a16:creationId xmlns:a16="http://schemas.microsoft.com/office/drawing/2014/main" id="{C594BE95-1817-394B-B0A7-1673D3295810}"/>
                </a:ext>
              </a:extLst>
            </p:cNvPr>
            <p:cNvSpPr txBox="1"/>
            <p:nvPr/>
          </p:nvSpPr>
          <p:spPr>
            <a:xfrm>
              <a:off x="-21402" y="2699628"/>
              <a:ext cx="788810" cy="390719"/>
            </a:xfrm>
            <a:prstGeom prst="rect">
              <a:avLst/>
            </a:prstGeom>
            <a:noFill/>
          </p:spPr>
          <p:txBody>
            <a:bodyPr wrap="square" rtlCol="0">
              <a:spAutoFit/>
            </a:bodyPr>
            <a:lstStyle/>
            <a:p>
              <a:r>
                <a:rPr lang="en-US" sz="1463" dirty="0"/>
                <a:t>+0.5</a:t>
              </a:r>
            </a:p>
          </p:txBody>
        </p:sp>
      </p:grpSp>
    </p:spTree>
    <p:extLst>
      <p:ext uri="{BB962C8B-B14F-4D97-AF65-F5344CB8AC3E}">
        <p14:creationId xmlns:p14="http://schemas.microsoft.com/office/powerpoint/2010/main" val="120481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429000" y="6233562"/>
            <a:ext cx="3136900" cy="311059"/>
          </a:xfrm>
        </p:spPr>
        <p:txBody>
          <a:bodyPr/>
          <a:lstStyle/>
          <a:p>
            <a:r>
              <a:rPr lang="en-US" dirty="0"/>
              <a:t>IGAD CLIMATE PREDICTION AND APPLICATIONS CENTRE</a:t>
            </a:r>
          </a:p>
          <a:p>
            <a:endParaRPr lang="en-US" dirty="0"/>
          </a:p>
        </p:txBody>
      </p:sp>
      <p:sp>
        <p:nvSpPr>
          <p:cNvPr id="10" name="TextBox 9">
            <a:extLst>
              <a:ext uri="{FF2B5EF4-FFF2-40B4-BE49-F238E27FC236}">
                <a16:creationId xmlns:a16="http://schemas.microsoft.com/office/drawing/2014/main" id="{2BC0BF94-5286-CC4E-9B72-613A3871019F}"/>
              </a:ext>
            </a:extLst>
          </p:cNvPr>
          <p:cNvSpPr txBox="1"/>
          <p:nvPr/>
        </p:nvSpPr>
        <p:spPr>
          <a:xfrm>
            <a:off x="8872935" y="3944569"/>
            <a:ext cx="849778" cy="317459"/>
          </a:xfrm>
          <a:prstGeom prst="rect">
            <a:avLst/>
          </a:prstGeom>
          <a:solidFill>
            <a:schemeClr val="bg1"/>
          </a:solidFill>
        </p:spPr>
        <p:txBody>
          <a:bodyPr wrap="square" rtlCol="0">
            <a:spAutoFit/>
          </a:bodyPr>
          <a:lstStyle/>
          <a:p>
            <a:endParaRPr lang="en-US" sz="1463" dirty="0"/>
          </a:p>
        </p:txBody>
      </p:sp>
      <p:pic>
        <p:nvPicPr>
          <p:cNvPr id="6" name="Picture 5">
            <a:extLst>
              <a:ext uri="{FF2B5EF4-FFF2-40B4-BE49-F238E27FC236}">
                <a16:creationId xmlns:a16="http://schemas.microsoft.com/office/drawing/2014/main" id="{C81B3321-6165-774A-957B-68DA79EA8DF6}"/>
              </a:ext>
            </a:extLst>
          </p:cNvPr>
          <p:cNvPicPr>
            <a:picLocks noChangeAspect="1"/>
          </p:cNvPicPr>
          <p:nvPr/>
        </p:nvPicPr>
        <p:blipFill rotWithShape="1">
          <a:blip r:embed="rId2"/>
          <a:srcRect l="3320" t="3896" r="1197" b="3444"/>
          <a:stretch/>
        </p:blipFill>
        <p:spPr>
          <a:xfrm>
            <a:off x="5717544" y="694918"/>
            <a:ext cx="4150002" cy="4606290"/>
          </a:xfrm>
          <a:prstGeom prst="rect">
            <a:avLst/>
          </a:prstGeom>
        </p:spPr>
      </p:pic>
      <p:sp>
        <p:nvSpPr>
          <p:cNvPr id="18" name="TextBox 17">
            <a:extLst>
              <a:ext uri="{FF2B5EF4-FFF2-40B4-BE49-F238E27FC236}">
                <a16:creationId xmlns:a16="http://schemas.microsoft.com/office/drawing/2014/main" id="{27A789E3-4E29-6E4B-BF72-22784114D85D}"/>
              </a:ext>
            </a:extLst>
          </p:cNvPr>
          <p:cNvSpPr txBox="1"/>
          <p:nvPr/>
        </p:nvSpPr>
        <p:spPr>
          <a:xfrm>
            <a:off x="155467" y="1742216"/>
            <a:ext cx="5499611" cy="3993401"/>
          </a:xfrm>
          <a:prstGeom prst="rect">
            <a:avLst/>
          </a:prstGeom>
          <a:noFill/>
        </p:spPr>
        <p:txBody>
          <a:bodyPr wrap="square" rtlCol="0">
            <a:spAutoFit/>
          </a:bodyPr>
          <a:lstStyle/>
          <a:p>
            <a:pPr marL="371475" indent="-371475">
              <a:buFontTx/>
              <a:buChar char="-"/>
            </a:pPr>
            <a:r>
              <a:rPr lang="en-US" sz="1950" dirty="0"/>
              <a:t>Most parts of northern GHA are predicted to have wetter than average rainfall season</a:t>
            </a:r>
          </a:p>
          <a:p>
            <a:pPr marL="371475" indent="-371475">
              <a:buFontTx/>
              <a:buChar char="-"/>
            </a:pPr>
            <a:r>
              <a:rPr lang="en-US" sz="1950" dirty="0"/>
              <a:t>Very high probabilities for wetter  than average rainfall are indicated over northwestern Sudan &amp; lowlands over the IGAD Cluster I region  (Kapoeta, Karamoja, South </a:t>
            </a:r>
            <a:r>
              <a:rPr lang="en-US" sz="1950" dirty="0" err="1"/>
              <a:t>Omo</a:t>
            </a:r>
            <a:r>
              <a:rPr lang="en-US" sz="1950" dirty="0"/>
              <a:t>, and Turkana)</a:t>
            </a:r>
          </a:p>
          <a:p>
            <a:pPr marL="371475" indent="-371475">
              <a:buFontTx/>
              <a:buChar char="-"/>
            </a:pPr>
            <a:r>
              <a:rPr lang="en-US" sz="1950" dirty="0"/>
              <a:t>Average to below  rainfall conditions are indicated over western South Sudan, and for small areas of eastern, western, and northern Ethiopia. </a:t>
            </a:r>
          </a:p>
          <a:p>
            <a:pPr marL="371475" indent="-371475">
              <a:buFontTx/>
              <a:buChar char="-"/>
            </a:pPr>
            <a:r>
              <a:rPr lang="en-US" sz="1950" dirty="0"/>
              <a:t>Depressed rainfall is expected in the eastern coastal areas of GHA</a:t>
            </a:r>
          </a:p>
        </p:txBody>
      </p:sp>
      <p:sp>
        <p:nvSpPr>
          <p:cNvPr id="2" name="Title 1"/>
          <p:cNvSpPr>
            <a:spLocks noGrp="1"/>
          </p:cNvSpPr>
          <p:nvPr>
            <p:ph type="title"/>
          </p:nvPr>
        </p:nvSpPr>
        <p:spPr>
          <a:xfrm>
            <a:off x="38454" y="689029"/>
            <a:ext cx="6006117" cy="399712"/>
          </a:xfrm>
        </p:spPr>
        <p:txBody>
          <a:bodyPr vert="horz" lIns="0" tIns="0" rIns="91440" bIns="45720" rtlCol="0" anchor="t">
            <a:noAutofit/>
          </a:bodyPr>
          <a:lstStyle/>
          <a:p>
            <a:pPr algn="ctr"/>
            <a:r>
              <a:rPr lang="en-US" sz="2763" b="1" dirty="0"/>
              <a:t>Objective June-September  (JJAS) 2020 RAINFALL OUTLOOK</a:t>
            </a:r>
            <a:endParaRPr lang="en-GB" sz="2763" b="1" dirty="0"/>
          </a:p>
        </p:txBody>
      </p:sp>
      <p:sp>
        <p:nvSpPr>
          <p:cNvPr id="3" name="TextBox 2">
            <a:extLst>
              <a:ext uri="{FF2B5EF4-FFF2-40B4-BE49-F238E27FC236}">
                <a16:creationId xmlns:a16="http://schemas.microsoft.com/office/drawing/2014/main" id="{08DD4FDA-BC6C-A545-B09A-EB193135A0C3}"/>
              </a:ext>
            </a:extLst>
          </p:cNvPr>
          <p:cNvSpPr txBox="1"/>
          <p:nvPr/>
        </p:nvSpPr>
        <p:spPr>
          <a:xfrm rot="19223022">
            <a:off x="7936539" y="2001328"/>
            <a:ext cx="716863" cy="317459"/>
          </a:xfrm>
          <a:prstGeom prst="rect">
            <a:avLst/>
          </a:prstGeom>
          <a:noFill/>
        </p:spPr>
        <p:txBody>
          <a:bodyPr wrap="none" rtlCol="0">
            <a:spAutoFit/>
          </a:bodyPr>
          <a:lstStyle/>
          <a:p>
            <a:r>
              <a:rPr lang="en-US" sz="1463" dirty="0"/>
              <a:t>Zone I</a:t>
            </a:r>
          </a:p>
        </p:txBody>
      </p:sp>
    </p:spTree>
    <p:extLst>
      <p:ext uri="{BB962C8B-B14F-4D97-AF65-F5344CB8AC3E}">
        <p14:creationId xmlns:p14="http://schemas.microsoft.com/office/powerpoint/2010/main" val="779453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305D5993-4415-4B41-B849-679F05952936}"/>
              </a:ext>
            </a:extLst>
          </p:cNvPr>
          <p:cNvPicPr>
            <a:picLocks noChangeAspect="1"/>
          </p:cNvPicPr>
          <p:nvPr/>
        </p:nvPicPr>
        <p:blipFill rotWithShape="1">
          <a:blip r:embed="rId2"/>
          <a:srcRect l="4219" t="12656" r="10000" b="2970"/>
          <a:stretch/>
        </p:blipFill>
        <p:spPr>
          <a:xfrm>
            <a:off x="4894494" y="1214546"/>
            <a:ext cx="4531995" cy="4457700"/>
          </a:xfrm>
          <a:prstGeom prst="rect">
            <a:avLst/>
          </a:prstGeom>
        </p:spPr>
      </p:pic>
      <p:pic>
        <p:nvPicPr>
          <p:cNvPr id="16" name="Picture 15">
            <a:extLst>
              <a:ext uri="{FF2B5EF4-FFF2-40B4-BE49-F238E27FC236}">
                <a16:creationId xmlns:a16="http://schemas.microsoft.com/office/drawing/2014/main" id="{03C19F4D-0376-1049-B7FD-75184FF1EF5A}"/>
              </a:ext>
            </a:extLst>
          </p:cNvPr>
          <p:cNvPicPr>
            <a:picLocks noChangeAspect="1"/>
          </p:cNvPicPr>
          <p:nvPr/>
        </p:nvPicPr>
        <p:blipFill rotWithShape="1">
          <a:blip r:embed="rId3"/>
          <a:srcRect l="4218" t="14063" r="7188" b="2971"/>
          <a:stretch/>
        </p:blipFill>
        <p:spPr>
          <a:xfrm>
            <a:off x="179362" y="1300031"/>
            <a:ext cx="4680585" cy="4383405"/>
          </a:xfrm>
          <a:prstGeom prst="rect">
            <a:avLst/>
          </a:prstGeom>
        </p:spPr>
      </p:pic>
      <p:sp>
        <p:nvSpPr>
          <p:cNvPr id="2" name="Title 1"/>
          <p:cNvSpPr>
            <a:spLocks noGrp="1"/>
          </p:cNvSpPr>
          <p:nvPr>
            <p:ph type="title"/>
          </p:nvPr>
        </p:nvSpPr>
        <p:spPr>
          <a:xfrm>
            <a:off x="272480" y="740962"/>
            <a:ext cx="9255233" cy="406284"/>
          </a:xfrm>
        </p:spPr>
        <p:txBody>
          <a:bodyPr>
            <a:noAutofit/>
          </a:bodyPr>
          <a:lstStyle/>
          <a:p>
            <a:pPr algn="ctr"/>
            <a:r>
              <a:rPr lang="en-US" sz="3250" b="1" dirty="0"/>
              <a:t>JJAS 2020 seasonal characteristics</a:t>
            </a:r>
            <a:endParaRPr lang="en-GB" sz="3250" b="1" dirty="0"/>
          </a:p>
        </p:txBody>
      </p:sp>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430646" y="6267128"/>
            <a:ext cx="3136900" cy="311059"/>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7</a:t>
            </a:fld>
            <a:endParaRPr lang="en-US"/>
          </a:p>
        </p:txBody>
      </p:sp>
      <p:sp>
        <p:nvSpPr>
          <p:cNvPr id="10" name="TextBox 9"/>
          <p:cNvSpPr txBox="1"/>
          <p:nvPr/>
        </p:nvSpPr>
        <p:spPr>
          <a:xfrm>
            <a:off x="974558" y="1264260"/>
            <a:ext cx="2532360" cy="492443"/>
          </a:xfrm>
          <a:prstGeom prst="rect">
            <a:avLst/>
          </a:prstGeom>
          <a:noFill/>
        </p:spPr>
        <p:txBody>
          <a:bodyPr wrap="none" rtlCol="0">
            <a:spAutoFit/>
          </a:bodyPr>
          <a:lstStyle/>
          <a:p>
            <a:r>
              <a:rPr lang="en-US" sz="2600" b="1" dirty="0"/>
              <a:t>ONSET DATES</a:t>
            </a:r>
          </a:p>
        </p:txBody>
      </p:sp>
      <p:sp>
        <p:nvSpPr>
          <p:cNvPr id="11" name="TextBox 10"/>
          <p:cNvSpPr txBox="1"/>
          <p:nvPr/>
        </p:nvSpPr>
        <p:spPr>
          <a:xfrm>
            <a:off x="5548595" y="1276958"/>
            <a:ext cx="3042949" cy="492443"/>
          </a:xfrm>
          <a:prstGeom prst="rect">
            <a:avLst/>
          </a:prstGeom>
          <a:noFill/>
        </p:spPr>
        <p:txBody>
          <a:bodyPr wrap="none" rtlCol="0">
            <a:spAutoFit/>
          </a:bodyPr>
          <a:lstStyle/>
          <a:p>
            <a:r>
              <a:rPr lang="en-US" sz="2600" b="1" dirty="0"/>
              <a:t>ANOMALY (DAYS)</a:t>
            </a:r>
          </a:p>
        </p:txBody>
      </p:sp>
      <p:sp>
        <p:nvSpPr>
          <p:cNvPr id="13" name="TextBox 12">
            <a:extLst>
              <a:ext uri="{FF2B5EF4-FFF2-40B4-BE49-F238E27FC236}">
                <a16:creationId xmlns:a16="http://schemas.microsoft.com/office/drawing/2014/main" id="{A3C859E6-6AC9-F74C-B424-4B531CDA385D}"/>
              </a:ext>
            </a:extLst>
          </p:cNvPr>
          <p:cNvSpPr txBox="1"/>
          <p:nvPr/>
        </p:nvSpPr>
        <p:spPr>
          <a:xfrm>
            <a:off x="2846767" y="4540624"/>
            <a:ext cx="1167758" cy="767711"/>
          </a:xfrm>
          <a:prstGeom prst="rect">
            <a:avLst/>
          </a:prstGeom>
          <a:solidFill>
            <a:schemeClr val="bg1"/>
          </a:solidFill>
        </p:spPr>
        <p:txBody>
          <a:bodyPr wrap="square" rtlCol="0">
            <a:spAutoFit/>
          </a:bodyPr>
          <a:lstStyle/>
          <a:p>
            <a:pPr algn="ctr"/>
            <a:r>
              <a:rPr lang="en-US" sz="1463" dirty="0"/>
              <a:t>Average of 21 WRF Forecasts</a:t>
            </a:r>
          </a:p>
        </p:txBody>
      </p:sp>
      <p:sp>
        <p:nvSpPr>
          <p:cNvPr id="3" name="TextBox 2"/>
          <p:cNvSpPr txBox="1"/>
          <p:nvPr/>
        </p:nvSpPr>
        <p:spPr>
          <a:xfrm>
            <a:off x="9340987" y="1656482"/>
            <a:ext cx="484748" cy="1265218"/>
          </a:xfrm>
          <a:prstGeom prst="rect">
            <a:avLst/>
          </a:prstGeom>
          <a:noFill/>
        </p:spPr>
        <p:txBody>
          <a:bodyPr vert="vert270" wrap="none" rtlCol="0">
            <a:spAutoFit/>
          </a:bodyPr>
          <a:lstStyle/>
          <a:p>
            <a:r>
              <a:rPr lang="en-US" sz="1950" b="1" dirty="0"/>
              <a:t>DELAYED</a:t>
            </a:r>
          </a:p>
        </p:txBody>
      </p:sp>
      <p:sp>
        <p:nvSpPr>
          <p:cNvPr id="9" name="TextBox 8"/>
          <p:cNvSpPr txBox="1"/>
          <p:nvPr/>
        </p:nvSpPr>
        <p:spPr>
          <a:xfrm>
            <a:off x="9358916" y="3974296"/>
            <a:ext cx="484748" cy="917367"/>
          </a:xfrm>
          <a:prstGeom prst="rect">
            <a:avLst/>
          </a:prstGeom>
          <a:noFill/>
        </p:spPr>
        <p:txBody>
          <a:bodyPr vert="vert270" wrap="none" rtlCol="0">
            <a:spAutoFit/>
          </a:bodyPr>
          <a:lstStyle/>
          <a:p>
            <a:r>
              <a:rPr lang="en-US" sz="1950" b="1" dirty="0"/>
              <a:t>EARLY</a:t>
            </a:r>
          </a:p>
        </p:txBody>
      </p:sp>
      <p:sp>
        <p:nvSpPr>
          <p:cNvPr id="17" name="TextBox 16">
            <a:extLst>
              <a:ext uri="{FF2B5EF4-FFF2-40B4-BE49-F238E27FC236}">
                <a16:creationId xmlns:a16="http://schemas.microsoft.com/office/drawing/2014/main" id="{980CD948-D136-1348-9B40-6C9A1472E042}"/>
              </a:ext>
            </a:extLst>
          </p:cNvPr>
          <p:cNvSpPr txBox="1"/>
          <p:nvPr/>
        </p:nvSpPr>
        <p:spPr>
          <a:xfrm>
            <a:off x="7000728" y="4365104"/>
            <a:ext cx="1658083" cy="917752"/>
          </a:xfrm>
          <a:prstGeom prst="rect">
            <a:avLst/>
          </a:prstGeom>
          <a:solidFill>
            <a:schemeClr val="bg1"/>
          </a:solidFill>
        </p:spPr>
        <p:txBody>
          <a:bodyPr wrap="square" rtlCol="0">
            <a:spAutoFit/>
          </a:bodyPr>
          <a:lstStyle/>
          <a:p>
            <a:pPr algn="ctr"/>
            <a:r>
              <a:rPr lang="en-US" sz="1788" dirty="0"/>
              <a:t>Relative to  30-yrs of WRF model climate</a:t>
            </a:r>
          </a:p>
        </p:txBody>
      </p:sp>
      <p:pic>
        <p:nvPicPr>
          <p:cNvPr id="21" name="Picture 20">
            <a:extLst>
              <a:ext uri="{FF2B5EF4-FFF2-40B4-BE49-F238E27FC236}">
                <a16:creationId xmlns:a16="http://schemas.microsoft.com/office/drawing/2014/main" id="{8639C33E-AAC8-8C43-B687-8A456CA5E931}"/>
              </a:ext>
            </a:extLst>
          </p:cNvPr>
          <p:cNvPicPr>
            <a:picLocks noChangeAspect="1"/>
          </p:cNvPicPr>
          <p:nvPr/>
        </p:nvPicPr>
        <p:blipFill rotWithShape="1">
          <a:blip r:embed="rId4"/>
          <a:srcRect l="28441" t="21253" r="28441" b="24128"/>
          <a:stretch/>
        </p:blipFill>
        <p:spPr>
          <a:xfrm>
            <a:off x="740532" y="3897052"/>
            <a:ext cx="1114425" cy="1411605"/>
          </a:xfrm>
          <a:prstGeom prst="rect">
            <a:avLst/>
          </a:prstGeom>
          <a:ln w="22225">
            <a:solidFill>
              <a:schemeClr val="accent1"/>
            </a:solidFill>
          </a:ln>
        </p:spPr>
      </p:pic>
      <p:pic>
        <p:nvPicPr>
          <p:cNvPr id="23" name="Picture 22">
            <a:extLst>
              <a:ext uri="{FF2B5EF4-FFF2-40B4-BE49-F238E27FC236}">
                <a16:creationId xmlns:a16="http://schemas.microsoft.com/office/drawing/2014/main" id="{69A4A764-BD8F-244F-8CD2-F0BB78478045}"/>
              </a:ext>
            </a:extLst>
          </p:cNvPr>
          <p:cNvPicPr>
            <a:picLocks noChangeAspect="1"/>
          </p:cNvPicPr>
          <p:nvPr/>
        </p:nvPicPr>
        <p:blipFill rotWithShape="1">
          <a:blip r:embed="rId4"/>
          <a:srcRect l="25313" t="88600" r="25467" b="1556"/>
          <a:stretch/>
        </p:blipFill>
        <p:spPr>
          <a:xfrm>
            <a:off x="752430" y="5099766"/>
            <a:ext cx="1044453" cy="208891"/>
          </a:xfrm>
          <a:prstGeom prst="rect">
            <a:avLst/>
          </a:prstGeom>
        </p:spPr>
      </p:pic>
      <p:sp>
        <p:nvSpPr>
          <p:cNvPr id="24" name="TextBox 23">
            <a:extLst>
              <a:ext uri="{FF2B5EF4-FFF2-40B4-BE49-F238E27FC236}">
                <a16:creationId xmlns:a16="http://schemas.microsoft.com/office/drawing/2014/main" id="{B2753C57-A04A-6A49-B358-C8602528785C}"/>
              </a:ext>
            </a:extLst>
          </p:cNvPr>
          <p:cNvSpPr txBox="1"/>
          <p:nvPr/>
        </p:nvSpPr>
        <p:spPr>
          <a:xfrm>
            <a:off x="727615" y="4836959"/>
            <a:ext cx="529312" cy="317459"/>
          </a:xfrm>
          <a:prstGeom prst="rect">
            <a:avLst/>
          </a:prstGeom>
          <a:noFill/>
        </p:spPr>
        <p:txBody>
          <a:bodyPr wrap="none" rtlCol="0">
            <a:spAutoFit/>
          </a:bodyPr>
          <a:lstStyle/>
          <a:p>
            <a:r>
              <a:rPr lang="en-US" sz="1463" dirty="0"/>
              <a:t>Low</a:t>
            </a:r>
          </a:p>
        </p:txBody>
      </p:sp>
      <p:sp>
        <p:nvSpPr>
          <p:cNvPr id="25" name="TextBox 24">
            <a:extLst>
              <a:ext uri="{FF2B5EF4-FFF2-40B4-BE49-F238E27FC236}">
                <a16:creationId xmlns:a16="http://schemas.microsoft.com/office/drawing/2014/main" id="{31E3F811-7934-E64B-84BD-5357E6793FEB}"/>
              </a:ext>
            </a:extLst>
          </p:cNvPr>
          <p:cNvSpPr txBox="1"/>
          <p:nvPr/>
        </p:nvSpPr>
        <p:spPr>
          <a:xfrm>
            <a:off x="1368296" y="4838563"/>
            <a:ext cx="570990" cy="317459"/>
          </a:xfrm>
          <a:prstGeom prst="rect">
            <a:avLst/>
          </a:prstGeom>
          <a:noFill/>
        </p:spPr>
        <p:txBody>
          <a:bodyPr wrap="none" rtlCol="0">
            <a:spAutoFit/>
          </a:bodyPr>
          <a:lstStyle/>
          <a:p>
            <a:r>
              <a:rPr lang="en-US" sz="1463" dirty="0"/>
              <a:t>High</a:t>
            </a:r>
          </a:p>
        </p:txBody>
      </p:sp>
      <p:sp>
        <p:nvSpPr>
          <p:cNvPr id="26" name="TextBox 25">
            <a:extLst>
              <a:ext uri="{FF2B5EF4-FFF2-40B4-BE49-F238E27FC236}">
                <a16:creationId xmlns:a16="http://schemas.microsoft.com/office/drawing/2014/main" id="{E04CCAE4-91C3-8045-B292-E748A2088CE0}"/>
              </a:ext>
            </a:extLst>
          </p:cNvPr>
          <p:cNvSpPr txBox="1"/>
          <p:nvPr/>
        </p:nvSpPr>
        <p:spPr>
          <a:xfrm>
            <a:off x="682026" y="3829753"/>
            <a:ext cx="1308884" cy="317459"/>
          </a:xfrm>
          <a:prstGeom prst="rect">
            <a:avLst/>
          </a:prstGeom>
          <a:noFill/>
        </p:spPr>
        <p:txBody>
          <a:bodyPr wrap="none" rtlCol="0">
            <a:spAutoFit/>
          </a:bodyPr>
          <a:lstStyle/>
          <a:p>
            <a:r>
              <a:rPr lang="en-US" sz="1463" dirty="0"/>
              <a:t>VARIABILITY</a:t>
            </a:r>
          </a:p>
        </p:txBody>
      </p:sp>
    </p:spTree>
    <p:extLst>
      <p:ext uri="{BB962C8B-B14F-4D97-AF65-F5344CB8AC3E}">
        <p14:creationId xmlns:p14="http://schemas.microsoft.com/office/powerpoint/2010/main" val="681549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FB17C366-26D8-7A43-8147-CCF4A2A732B1}"/>
              </a:ext>
            </a:extLst>
          </p:cNvPr>
          <p:cNvPicPr>
            <a:picLocks noChangeAspect="1"/>
          </p:cNvPicPr>
          <p:nvPr/>
        </p:nvPicPr>
        <p:blipFill rotWithShape="1">
          <a:blip r:embed="rId2"/>
          <a:srcRect l="4219" t="14063" r="8594" b="2970"/>
          <a:stretch/>
        </p:blipFill>
        <p:spPr>
          <a:xfrm>
            <a:off x="283276" y="2135867"/>
            <a:ext cx="3121445" cy="2970407"/>
          </a:xfrm>
          <a:prstGeom prst="rect">
            <a:avLst/>
          </a:prstGeom>
        </p:spPr>
      </p:pic>
      <p:pic>
        <p:nvPicPr>
          <p:cNvPr id="31" name="Picture 30">
            <a:extLst>
              <a:ext uri="{FF2B5EF4-FFF2-40B4-BE49-F238E27FC236}">
                <a16:creationId xmlns:a16="http://schemas.microsoft.com/office/drawing/2014/main" id="{8E09E16C-0F4C-AD40-BC25-502D2E9E4284}"/>
              </a:ext>
            </a:extLst>
          </p:cNvPr>
          <p:cNvPicPr>
            <a:picLocks noChangeAspect="1"/>
          </p:cNvPicPr>
          <p:nvPr/>
        </p:nvPicPr>
        <p:blipFill rotWithShape="1">
          <a:blip r:embed="rId3"/>
          <a:srcRect l="4219" t="14063" r="11406" b="4377"/>
          <a:stretch/>
        </p:blipFill>
        <p:spPr>
          <a:xfrm>
            <a:off x="3551943" y="2124565"/>
            <a:ext cx="3060038" cy="2958037"/>
          </a:xfrm>
          <a:prstGeom prst="rect">
            <a:avLst/>
          </a:prstGeom>
        </p:spPr>
      </p:pic>
      <p:sp>
        <p:nvSpPr>
          <p:cNvPr id="2" name="Title 1"/>
          <p:cNvSpPr>
            <a:spLocks noGrp="1"/>
          </p:cNvSpPr>
          <p:nvPr>
            <p:ph type="title"/>
          </p:nvPr>
        </p:nvSpPr>
        <p:spPr>
          <a:xfrm>
            <a:off x="155467" y="740962"/>
            <a:ext cx="9595066" cy="406284"/>
          </a:xfrm>
        </p:spPr>
        <p:txBody>
          <a:bodyPr>
            <a:noAutofit/>
          </a:bodyPr>
          <a:lstStyle/>
          <a:p>
            <a:pPr algn="ctr"/>
            <a:r>
              <a:rPr lang="en-US" sz="3169" b="1" dirty="0"/>
              <a:t>JJAS 2020 seasonal characteristics</a:t>
            </a:r>
            <a:endParaRPr lang="en-GB" sz="3169" b="1" dirty="0"/>
          </a:p>
        </p:txBody>
      </p:sp>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434426" y="6080585"/>
            <a:ext cx="3136900" cy="311059"/>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8</a:t>
            </a:fld>
            <a:endParaRPr lang="en-US"/>
          </a:p>
        </p:txBody>
      </p:sp>
      <p:sp>
        <p:nvSpPr>
          <p:cNvPr id="18" name="TextBox 17">
            <a:extLst>
              <a:ext uri="{FF2B5EF4-FFF2-40B4-BE49-F238E27FC236}">
                <a16:creationId xmlns:a16="http://schemas.microsoft.com/office/drawing/2014/main" id="{5F58DB6B-7FE5-B042-B753-D83D8AE62E47}"/>
              </a:ext>
            </a:extLst>
          </p:cNvPr>
          <p:cNvSpPr txBox="1"/>
          <p:nvPr/>
        </p:nvSpPr>
        <p:spPr>
          <a:xfrm>
            <a:off x="617344" y="1537899"/>
            <a:ext cx="2845625" cy="742639"/>
          </a:xfrm>
          <a:prstGeom prst="rect">
            <a:avLst/>
          </a:prstGeom>
          <a:noFill/>
        </p:spPr>
        <p:txBody>
          <a:bodyPr wrap="square" rtlCol="0">
            <a:spAutoFit/>
          </a:bodyPr>
          <a:lstStyle/>
          <a:p>
            <a:r>
              <a:rPr lang="en-US" sz="2113" b="1" dirty="0"/>
              <a:t>Starting dates of dry</a:t>
            </a:r>
          </a:p>
          <a:p>
            <a:r>
              <a:rPr lang="en-US" sz="2113" b="1" dirty="0"/>
              <a:t>spells</a:t>
            </a:r>
          </a:p>
        </p:txBody>
      </p:sp>
      <p:sp>
        <p:nvSpPr>
          <p:cNvPr id="20" name="TextBox 19">
            <a:extLst>
              <a:ext uri="{FF2B5EF4-FFF2-40B4-BE49-F238E27FC236}">
                <a16:creationId xmlns:a16="http://schemas.microsoft.com/office/drawing/2014/main" id="{869D27D2-DBDB-3B41-B838-32859976000D}"/>
              </a:ext>
            </a:extLst>
          </p:cNvPr>
          <p:cNvSpPr txBox="1"/>
          <p:nvPr/>
        </p:nvSpPr>
        <p:spPr>
          <a:xfrm>
            <a:off x="3867024" y="1498286"/>
            <a:ext cx="3016691" cy="742639"/>
          </a:xfrm>
          <a:prstGeom prst="rect">
            <a:avLst/>
          </a:prstGeom>
          <a:noFill/>
        </p:spPr>
        <p:txBody>
          <a:bodyPr wrap="square" rtlCol="0">
            <a:spAutoFit/>
          </a:bodyPr>
          <a:lstStyle/>
          <a:p>
            <a:r>
              <a:rPr lang="en-US" sz="2113" b="1" dirty="0"/>
              <a:t>Length of dry-spells after onset</a:t>
            </a:r>
          </a:p>
        </p:txBody>
      </p:sp>
      <p:pic>
        <p:nvPicPr>
          <p:cNvPr id="25" name="Picture 24">
            <a:extLst>
              <a:ext uri="{FF2B5EF4-FFF2-40B4-BE49-F238E27FC236}">
                <a16:creationId xmlns:a16="http://schemas.microsoft.com/office/drawing/2014/main" id="{CC9FEC3E-1B59-264E-A560-2551F832E460}"/>
              </a:ext>
            </a:extLst>
          </p:cNvPr>
          <p:cNvPicPr>
            <a:picLocks noChangeAspect="1"/>
          </p:cNvPicPr>
          <p:nvPr/>
        </p:nvPicPr>
        <p:blipFill rotWithShape="1">
          <a:blip r:embed="rId4"/>
          <a:srcRect l="12656" t="14064" r="11406" b="8596"/>
          <a:stretch/>
        </p:blipFill>
        <p:spPr>
          <a:xfrm>
            <a:off x="6817454" y="2102202"/>
            <a:ext cx="2738829" cy="2789548"/>
          </a:xfrm>
          <a:prstGeom prst="rect">
            <a:avLst/>
          </a:prstGeom>
        </p:spPr>
      </p:pic>
      <p:sp>
        <p:nvSpPr>
          <p:cNvPr id="34" name="TextBox 33">
            <a:extLst>
              <a:ext uri="{FF2B5EF4-FFF2-40B4-BE49-F238E27FC236}">
                <a16:creationId xmlns:a16="http://schemas.microsoft.com/office/drawing/2014/main" id="{6E1B17AD-D70B-2640-9289-479855449711}"/>
              </a:ext>
            </a:extLst>
          </p:cNvPr>
          <p:cNvSpPr txBox="1"/>
          <p:nvPr/>
        </p:nvSpPr>
        <p:spPr>
          <a:xfrm>
            <a:off x="7059234" y="1683241"/>
            <a:ext cx="2231002" cy="417487"/>
          </a:xfrm>
          <a:prstGeom prst="rect">
            <a:avLst/>
          </a:prstGeom>
          <a:noFill/>
        </p:spPr>
        <p:txBody>
          <a:bodyPr wrap="square" rtlCol="0">
            <a:spAutoFit/>
          </a:bodyPr>
          <a:lstStyle/>
          <a:p>
            <a:r>
              <a:rPr lang="en-US" sz="2113" b="1" dirty="0"/>
              <a:t>Change (days)</a:t>
            </a:r>
          </a:p>
        </p:txBody>
      </p:sp>
    </p:spTree>
    <p:extLst>
      <p:ext uri="{BB962C8B-B14F-4D97-AF65-F5344CB8AC3E}">
        <p14:creationId xmlns:p14="http://schemas.microsoft.com/office/powerpoint/2010/main" val="1369109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DF53EE0-3119-CE41-9D96-39C9C1F938C3}"/>
              </a:ext>
            </a:extLst>
          </p:cNvPr>
          <p:cNvPicPr>
            <a:picLocks noChangeAspect="1"/>
          </p:cNvPicPr>
          <p:nvPr/>
        </p:nvPicPr>
        <p:blipFill rotWithShape="1">
          <a:blip r:embed="rId2"/>
          <a:srcRect l="4219" t="14063" r="10000" b="2970"/>
          <a:stretch/>
        </p:blipFill>
        <p:spPr>
          <a:xfrm>
            <a:off x="4941794" y="1210351"/>
            <a:ext cx="4531995" cy="4383405"/>
          </a:xfrm>
          <a:prstGeom prst="rect">
            <a:avLst/>
          </a:prstGeom>
        </p:spPr>
      </p:pic>
      <p:pic>
        <p:nvPicPr>
          <p:cNvPr id="13" name="Picture 12">
            <a:extLst>
              <a:ext uri="{FF2B5EF4-FFF2-40B4-BE49-F238E27FC236}">
                <a16:creationId xmlns:a16="http://schemas.microsoft.com/office/drawing/2014/main" id="{AE706010-B0AF-CB4D-BF5B-1A0D9F46A7ED}"/>
              </a:ext>
            </a:extLst>
          </p:cNvPr>
          <p:cNvPicPr>
            <a:picLocks noChangeAspect="1"/>
          </p:cNvPicPr>
          <p:nvPr/>
        </p:nvPicPr>
        <p:blipFill rotWithShape="1">
          <a:blip r:embed="rId3"/>
          <a:srcRect l="80236" t="14064" r="9917" b="10002"/>
          <a:stretch/>
        </p:blipFill>
        <p:spPr>
          <a:xfrm>
            <a:off x="4426442" y="1327349"/>
            <a:ext cx="520065" cy="4011930"/>
          </a:xfrm>
          <a:prstGeom prst="rect">
            <a:avLst/>
          </a:prstGeom>
        </p:spPr>
      </p:pic>
      <p:pic>
        <p:nvPicPr>
          <p:cNvPr id="18" name="Picture 17">
            <a:extLst>
              <a:ext uri="{FF2B5EF4-FFF2-40B4-BE49-F238E27FC236}">
                <a16:creationId xmlns:a16="http://schemas.microsoft.com/office/drawing/2014/main" id="{52B33FA4-0881-2141-B237-95DE373ED23E}"/>
              </a:ext>
            </a:extLst>
          </p:cNvPr>
          <p:cNvPicPr>
            <a:picLocks noChangeAspect="1"/>
          </p:cNvPicPr>
          <p:nvPr/>
        </p:nvPicPr>
        <p:blipFill rotWithShape="1">
          <a:blip r:embed="rId3"/>
          <a:srcRect l="4218" t="14063" r="22657" b="2971"/>
          <a:stretch/>
        </p:blipFill>
        <p:spPr>
          <a:xfrm>
            <a:off x="169659" y="1147247"/>
            <a:ext cx="4298669" cy="4617358"/>
          </a:xfrm>
          <a:prstGeom prst="rect">
            <a:avLst/>
          </a:prstGeom>
        </p:spPr>
      </p:pic>
      <p:sp>
        <p:nvSpPr>
          <p:cNvPr id="2" name="Title 1"/>
          <p:cNvSpPr>
            <a:spLocks noGrp="1"/>
          </p:cNvSpPr>
          <p:nvPr>
            <p:ph type="title"/>
          </p:nvPr>
        </p:nvSpPr>
        <p:spPr>
          <a:xfrm>
            <a:off x="314177" y="410034"/>
            <a:ext cx="9255233" cy="662837"/>
          </a:xfrm>
        </p:spPr>
        <p:txBody>
          <a:bodyPr>
            <a:noAutofit/>
          </a:bodyPr>
          <a:lstStyle/>
          <a:p>
            <a:pPr algn="ctr"/>
            <a:r>
              <a:rPr lang="en-US" sz="3250" b="1" dirty="0"/>
              <a:t>JJAS 2020 seasonal characteristics</a:t>
            </a:r>
            <a:endParaRPr lang="en-GB" sz="3250" b="1" dirty="0"/>
          </a:p>
        </p:txBody>
      </p:sp>
      <p:sp>
        <p:nvSpPr>
          <p:cNvPr id="4" name="Date Placeholder 3"/>
          <p:cNvSpPr>
            <a:spLocks noGrp="1"/>
          </p:cNvSpPr>
          <p:nvPr>
            <p:ph type="dt" sz="half" idx="10"/>
          </p:nvPr>
        </p:nvSpPr>
        <p:spPr/>
        <p:txBody>
          <a:bodyPr/>
          <a:lstStyle/>
          <a:p>
            <a:fld id="{DE19D8FE-7506-41EF-B335-8CA99EA3EAA9}" type="datetime2">
              <a:rPr lang="en-US" smtClean="0"/>
              <a:pPr/>
              <a:t>Monday, May 18, 2020</a:t>
            </a:fld>
            <a:endParaRPr lang="en-US" dirty="0"/>
          </a:p>
        </p:txBody>
      </p:sp>
      <p:sp>
        <p:nvSpPr>
          <p:cNvPr id="5" name="Footer Placeholder 4"/>
          <p:cNvSpPr>
            <a:spLocks noGrp="1"/>
          </p:cNvSpPr>
          <p:nvPr>
            <p:ph type="ftr" sz="quarter" idx="11"/>
          </p:nvPr>
        </p:nvSpPr>
        <p:spPr>
          <a:xfrm>
            <a:off x="3373344" y="6175942"/>
            <a:ext cx="3136900" cy="311059"/>
          </a:xfrm>
        </p:spPr>
        <p:txBody>
          <a:bodyPr/>
          <a:lstStyle/>
          <a:p>
            <a:r>
              <a:rPr lang="en-US" dirty="0"/>
              <a:t>IGAD CLIMATE PREDICTION AND APPLICATIONS CENTRE</a:t>
            </a:r>
          </a:p>
          <a:p>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9</a:t>
            </a:fld>
            <a:endParaRPr lang="en-US"/>
          </a:p>
        </p:txBody>
      </p:sp>
      <p:sp>
        <p:nvSpPr>
          <p:cNvPr id="10" name="TextBox 9"/>
          <p:cNvSpPr txBox="1"/>
          <p:nvPr/>
        </p:nvSpPr>
        <p:spPr>
          <a:xfrm>
            <a:off x="744061" y="4659469"/>
            <a:ext cx="3720192" cy="692497"/>
          </a:xfrm>
          <a:prstGeom prst="rect">
            <a:avLst/>
          </a:prstGeom>
          <a:noFill/>
        </p:spPr>
        <p:txBody>
          <a:bodyPr wrap="square" rtlCol="0">
            <a:spAutoFit/>
          </a:bodyPr>
          <a:lstStyle/>
          <a:p>
            <a:r>
              <a:rPr lang="en-US" sz="1950" b="1" dirty="0"/>
              <a:t>Continuous days of JJAS with rainfall exceeding 20 mm</a:t>
            </a:r>
          </a:p>
        </p:txBody>
      </p:sp>
      <p:sp>
        <p:nvSpPr>
          <p:cNvPr id="11" name="TextBox 10"/>
          <p:cNvSpPr txBox="1"/>
          <p:nvPr/>
        </p:nvSpPr>
        <p:spPr>
          <a:xfrm>
            <a:off x="5741759" y="1210351"/>
            <a:ext cx="2839111" cy="492443"/>
          </a:xfrm>
          <a:prstGeom prst="rect">
            <a:avLst/>
          </a:prstGeom>
          <a:noFill/>
        </p:spPr>
        <p:txBody>
          <a:bodyPr wrap="none" rtlCol="0">
            <a:spAutoFit/>
          </a:bodyPr>
          <a:lstStyle/>
          <a:p>
            <a:r>
              <a:rPr lang="en-US" sz="2600" b="1" dirty="0"/>
              <a:t>CHANGE (DAYS)</a:t>
            </a:r>
          </a:p>
        </p:txBody>
      </p:sp>
      <p:sp>
        <p:nvSpPr>
          <p:cNvPr id="3" name="TextBox 2"/>
          <p:cNvSpPr txBox="1"/>
          <p:nvPr/>
        </p:nvSpPr>
        <p:spPr>
          <a:xfrm>
            <a:off x="9399494" y="1598087"/>
            <a:ext cx="484748" cy="1161536"/>
          </a:xfrm>
          <a:prstGeom prst="rect">
            <a:avLst/>
          </a:prstGeom>
          <a:noFill/>
        </p:spPr>
        <p:txBody>
          <a:bodyPr vert="vert270" wrap="none" rtlCol="0">
            <a:spAutoFit/>
          </a:bodyPr>
          <a:lstStyle/>
          <a:p>
            <a:r>
              <a:rPr lang="en-US" sz="1950" b="1" dirty="0"/>
              <a:t>LONGER</a:t>
            </a:r>
          </a:p>
        </p:txBody>
      </p:sp>
      <p:sp>
        <p:nvSpPr>
          <p:cNvPr id="9" name="TextBox 8"/>
          <p:cNvSpPr txBox="1"/>
          <p:nvPr/>
        </p:nvSpPr>
        <p:spPr>
          <a:xfrm>
            <a:off x="9417423" y="3576238"/>
            <a:ext cx="484748" cy="1315425"/>
          </a:xfrm>
          <a:prstGeom prst="rect">
            <a:avLst/>
          </a:prstGeom>
          <a:noFill/>
        </p:spPr>
        <p:txBody>
          <a:bodyPr vert="vert270" wrap="none" rtlCol="0">
            <a:spAutoFit/>
          </a:bodyPr>
          <a:lstStyle/>
          <a:p>
            <a:r>
              <a:rPr lang="en-US" sz="1950" b="1" dirty="0"/>
              <a:t>SHORTER</a:t>
            </a:r>
          </a:p>
        </p:txBody>
      </p:sp>
      <p:sp>
        <p:nvSpPr>
          <p:cNvPr id="17" name="TextBox 16">
            <a:extLst>
              <a:ext uri="{FF2B5EF4-FFF2-40B4-BE49-F238E27FC236}">
                <a16:creationId xmlns:a16="http://schemas.microsoft.com/office/drawing/2014/main" id="{980CD948-D136-1348-9B40-6C9A1472E042}"/>
              </a:ext>
            </a:extLst>
          </p:cNvPr>
          <p:cNvSpPr txBox="1"/>
          <p:nvPr/>
        </p:nvSpPr>
        <p:spPr>
          <a:xfrm>
            <a:off x="7022003" y="4268320"/>
            <a:ext cx="1718313" cy="917752"/>
          </a:xfrm>
          <a:prstGeom prst="rect">
            <a:avLst/>
          </a:prstGeom>
          <a:solidFill>
            <a:schemeClr val="bg1"/>
          </a:solidFill>
        </p:spPr>
        <p:txBody>
          <a:bodyPr wrap="square" rtlCol="0">
            <a:spAutoFit/>
          </a:bodyPr>
          <a:lstStyle/>
          <a:p>
            <a:pPr algn="ctr"/>
            <a:r>
              <a:rPr lang="en-US" sz="1788" dirty="0"/>
              <a:t>Relative to  30-years of WRF model climate</a:t>
            </a:r>
          </a:p>
        </p:txBody>
      </p:sp>
    </p:spTree>
    <p:extLst>
      <p:ext uri="{BB962C8B-B14F-4D97-AF65-F5344CB8AC3E}">
        <p14:creationId xmlns:p14="http://schemas.microsoft.com/office/powerpoint/2010/main" val="366167034"/>
      </p:ext>
    </p:extLst>
  </p:cSld>
  <p:clrMapOvr>
    <a:masterClrMapping/>
  </p:clrMapOvr>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3856</TotalTime>
  <Words>997</Words>
  <Application>Microsoft Macintosh PowerPoint</Application>
  <PresentationFormat>A4 Paper (210x297 mm)</PresentationFormat>
  <Paragraphs>154</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 Black</vt:lpstr>
      <vt:lpstr>Calibri</vt:lpstr>
      <vt:lpstr>Courier New</vt:lpstr>
      <vt:lpstr>Nimbus Sans L</vt:lpstr>
      <vt:lpstr>Times New Roman</vt:lpstr>
      <vt:lpstr>IGAD PPT Template</vt:lpstr>
      <vt:lpstr>Analysis OF sectoral IMPLICATIONS, impacts and RESPONSE strategies for June to September 2020 season</vt:lpstr>
      <vt:lpstr>BREAKOUT TIME 1hr 15MINS</vt:lpstr>
      <vt:lpstr>Rainfall distribution during JJAS (Climate, 1981-2010)</vt:lpstr>
      <vt:lpstr>Central Pacific Sea Surface temperature  anomalies </vt:lpstr>
      <vt:lpstr>SST-Based Analogue years for JJAS 2020</vt:lpstr>
      <vt:lpstr>Objective June-September  (JJAS) 2020 RAINFALL OUTLOOK</vt:lpstr>
      <vt:lpstr>JJAS 2020 seasonal characteristics</vt:lpstr>
      <vt:lpstr>JJAS 2020 seasonal characteristics</vt:lpstr>
      <vt:lpstr>JJAS 2020 seasonal characteristics</vt:lpstr>
      <vt:lpstr>JJAS 2020 TEMPERATURE OUTLOOK</vt:lpstr>
      <vt:lpstr>Summary</vt:lpstr>
      <vt:lpstr> Sector implications JJAS 2020 seasonal forecast</vt:lpstr>
      <vt:lpstr>Expected sector specific events AND IMPACT SCENARIOS  FOR JJAS 2020 season </vt:lpstr>
      <vt:lpstr>KEY response measures and management strategies</vt:lpstr>
      <vt:lpstr>Break out sessions</vt:lpstr>
      <vt:lpstr>THANK YOU!</vt:lpstr>
    </vt:vector>
  </TitlesOfParts>
  <Company>Black Africa Group</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Philip Omondi</cp:lastModifiedBy>
  <cp:revision>174</cp:revision>
  <dcterms:created xsi:type="dcterms:W3CDTF">2014-11-18T09:33:09Z</dcterms:created>
  <dcterms:modified xsi:type="dcterms:W3CDTF">2020-05-18T03:33:00Z</dcterms:modified>
</cp:coreProperties>
</file>