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446" r:id="rId2"/>
    <p:sldId id="459" r:id="rId3"/>
    <p:sldId id="447" r:id="rId4"/>
    <p:sldId id="323" r:id="rId5"/>
    <p:sldId id="448" r:id="rId6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aroline.Kirungu" initials="C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6600"/>
    <a:srgbClr val="FF505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æ·±è²æ ·å¼ 1 - å¼ºè°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ä¸­åº¦æ ·å¼ 2 - å¼ºè°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9138" autoAdjust="0"/>
    <p:restoredTop sz="93829" autoAdjust="0"/>
  </p:normalViewPr>
  <p:slideViewPr>
    <p:cSldViewPr snapToObjects="1">
      <p:cViewPr varScale="1">
        <p:scale>
          <a:sx n="79" d="100"/>
          <a:sy n="79" d="100"/>
        </p:scale>
        <p:origin x="-1579" y="-72"/>
      </p:cViewPr>
      <p:guideLst>
        <p:guide orient="horz" pos="2136"/>
        <p:guide pos="31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53" d="100"/>
          <a:sy n="53" d="100"/>
        </p:scale>
        <p:origin x="-2808" y="-90"/>
      </p:cViewPr>
      <p:guideLst>
        <p:guide orient="horz" pos="2848"/>
        <p:guide pos="214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A6F43F-70E8-4100-B44F-41CDB929F999}" type="datetimeFigureOut">
              <a:rPr lang="en-US" smtClean="0"/>
              <a:pPr/>
              <a:t>5/17/2020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3BFD2F-AF53-4A35-8C5B-7EDD9F04BDD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7F0A4F-9DF3-4D87-BA8C-3D59ACAE155F}" type="datetimeFigureOut">
              <a:rPr lang="en-US" smtClean="0"/>
              <a:pPr/>
              <a:t>5/17/2020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54EE4-CDB4-4DB5-8E7E-FB133D2C7C8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Feedback were sent from the seven countries listed in white.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654EE4-CDB4-4DB5-8E7E-FB133D2C7C8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654EE4-CDB4-4DB5-8E7E-FB133D2C7C82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dirty="0" smtClean="0"/>
              <a:t>Picture from Uganda (</a:t>
            </a:r>
            <a:r>
              <a:rPr lang="en-GB" b="1" dirty="0" smtClean="0"/>
              <a:t>New construction site flooded</a:t>
            </a:r>
            <a:r>
              <a:rPr lang="en-GB" b="0" dirty="0"/>
              <a:t>)</a:t>
            </a:r>
            <a:endParaRPr lang="en-GB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654EE4-CDB4-4DB5-8E7E-FB133D2C7C82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  <a:sym typeface="+mn-ea"/>
              </a:rPr>
              <a:t>Provision of water storage tanks </a:t>
            </a:r>
            <a:r>
              <a:rPr lang="" altLang="en-US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  <a:sym typeface="+mn-ea"/>
              </a:rPr>
              <a:t>by Kenya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654EE4-CDB4-4DB5-8E7E-FB133D2C7C82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a gif animation</a:t>
            </a:r>
            <a:r>
              <a:rPr lang="en-US" baseline="0" dirty="0" smtClean="0"/>
              <a:t> of all the pictures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654EE4-CDB4-4DB5-8E7E-FB133D2C7C82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78366" y="2130427"/>
            <a:ext cx="8420100" cy="434478"/>
          </a:xfrm>
        </p:spPr>
        <p:txBody>
          <a:bodyPr anchor="t">
            <a:normAutofit/>
          </a:bodyPr>
          <a:lstStyle>
            <a:lvl1pPr algn="ctr">
              <a:defRPr sz="2400" cap="all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78366" y="2564911"/>
            <a:ext cx="8420100" cy="338891"/>
          </a:xfrm>
        </p:spPr>
        <p:txBody>
          <a:bodyPr>
            <a:noAutofit/>
          </a:bodyPr>
          <a:lstStyle>
            <a:lvl1pPr marL="0" indent="0" algn="ct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17487-0564-480D-8A7A-0F3868513E7E}" type="datetime2">
              <a:rPr lang="en-US" smtClean="0"/>
              <a:pPr/>
              <a:t>Sunday, May 17,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489340"/>
            <a:ext cx="4267200" cy="180020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0822" y="394330"/>
            <a:ext cx="1332020" cy="1460717"/>
          </a:xfrm>
          <a:prstGeom prst="rect">
            <a:avLst/>
          </a:prstGeom>
        </p:spPr>
      </p:pic>
      <p:pic>
        <p:nvPicPr>
          <p:cNvPr id="1026" name="Picture 2" descr="D:\WNJ\COMMUNICATIONS\IGAD guidelines\IGAD logo\IGAD JPEG - low Rez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8991600" y="5908483"/>
            <a:ext cx="762000" cy="801687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cap="all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Sunday, May 17,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1" y="6486992"/>
            <a:ext cx="4311650" cy="182373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3024194"/>
            <a:ext cx="8420100" cy="442165"/>
          </a:xfrm>
        </p:spPr>
        <p:txBody>
          <a:bodyPr anchor="t">
            <a:normAutofit/>
          </a:bodyPr>
          <a:lstStyle>
            <a:lvl1pPr algn="l">
              <a:defRPr sz="2400" b="1" cap="all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95300" y="3466359"/>
            <a:ext cx="8420100" cy="1500187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FCA7E-0E32-44F6-86D7-EC1D8A6CE8A6}" type="datetime2">
              <a:rPr lang="en-US" smtClean="0"/>
              <a:pPr/>
              <a:t>Sunday, May 17,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1" y="6486986"/>
            <a:ext cx="4311650" cy="182374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37B99F6-96F9-438A-A3A7-D9984BABFD8E}" type="datetime2">
              <a:rPr lang="en-US" smtClean="0"/>
              <a:pPr/>
              <a:t>Sunday, May 17, 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971801" y="6486992"/>
            <a:ext cx="4311650" cy="182373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lang="en-US" sz="1000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/>
              <a:t>IGAD CLIMATE PREDICTION AND APPLICATIONS CENTRE (</a:t>
            </a:r>
            <a:r>
              <a:rPr lang="en-US" b="1" dirty="0"/>
              <a:t>ICPAC</a:t>
            </a:r>
            <a:r>
              <a:rPr lang="en-US" dirty="0"/>
              <a:t>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95300" y="3024194"/>
            <a:ext cx="8420100" cy="442165"/>
          </a:xfrm>
        </p:spPr>
        <p:txBody>
          <a:bodyPr anchor="t">
            <a:normAutofit/>
          </a:bodyPr>
          <a:lstStyle>
            <a:lvl1pPr algn="l">
              <a:defRPr sz="2400" b="1" cap="all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95300" y="3466359"/>
            <a:ext cx="8420100" cy="1500187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95300" y="5812124"/>
            <a:ext cx="8932582" cy="14941"/>
          </a:xfrm>
          <a:prstGeom prst="line">
            <a:avLst/>
          </a:prstGeom>
          <a:ln w="9525" cmpd="sng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2" descr="D:\WNJ\COMMUNICATIONS\IGAD guidelines\IGAD logo\IGAD JPEG - low Rez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991600" y="5908483"/>
            <a:ext cx="762000" cy="801687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B3724-956F-45DF-A65E-EA2718D13D7F}" type="datetime2">
              <a:rPr lang="en-US" smtClean="0"/>
              <a:pPr/>
              <a:t>Sunday, May 17, 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971801" y="6486987"/>
            <a:ext cx="4311650" cy="182374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4017C-9869-486E-ADFF-B3CBA203C337}" type="datetime2">
              <a:rPr lang="en-US" smtClean="0"/>
              <a:pPr/>
              <a:t>Sunday, May 17, 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971800" y="6486992"/>
            <a:ext cx="4232746" cy="182373"/>
          </a:xfrm>
        </p:spPr>
        <p:txBody>
          <a:bodyPr/>
          <a:lstStyle/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6"/>
            <a:ext cx="5943600" cy="398929"/>
          </a:xfrm>
        </p:spPr>
        <p:txBody>
          <a:bodyPr anchor="t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199529"/>
            <a:ext cx="5943600" cy="4781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0A5E0-C1B9-4867-A1E2-5B2A0C6D13BD}" type="datetime2">
              <a:rPr lang="en-US" smtClean="0"/>
              <a:pPr/>
              <a:t>Sunday, May 17, 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971801" y="6486987"/>
            <a:ext cx="4311650" cy="182374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79216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244607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486993"/>
            <a:ext cx="2311400" cy="1823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rgbClr val="646463"/>
                </a:solidFill>
              </a:defRPr>
            </a:lvl1pPr>
          </a:lstStyle>
          <a:p>
            <a:fld id="{D0EE56E8-8AF9-4EAA-BC04-5929A4739BF4}" type="datetime2">
              <a:rPr lang="en-US" smtClean="0"/>
              <a:pPr/>
              <a:t>Sunday, May 17,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71801" y="6486986"/>
            <a:ext cx="4311650" cy="1823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646463"/>
                </a:solidFill>
              </a:defRPr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47529" y="6486993"/>
            <a:ext cx="388471" cy="1823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95300" y="5770564"/>
            <a:ext cx="8915400" cy="0"/>
          </a:xfrm>
          <a:prstGeom prst="line">
            <a:avLst/>
          </a:prstGeom>
          <a:ln w="31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2" descr="D:\WNJ\COMMUNICATIONS\IGAD guidelines\IGAD logo\IGAD JPEG - low Rez.jpg"/>
          <p:cNvPicPr>
            <a:picLocks noChangeAspect="1" noChangeArrowheads="1"/>
          </p:cNvPicPr>
          <p:nvPr userDrawn="1"/>
        </p:nvPicPr>
        <p:blipFill>
          <a:blip r:embed="rId9"/>
          <a:srcRect/>
          <a:stretch>
            <a:fillRect/>
          </a:stretch>
        </p:blipFill>
        <p:spPr bwMode="auto">
          <a:xfrm>
            <a:off x="8991600" y="5908483"/>
            <a:ext cx="762000" cy="801687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2400" kern="1200" cap="all">
          <a:solidFill>
            <a:srgbClr val="00833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-493" r="-147" b="38605"/>
          <a:stretch>
            <a:fillRect/>
          </a:stretch>
        </p:blipFill>
        <p:spPr bwMode="auto">
          <a:xfrm>
            <a:off x="-86995" y="3515995"/>
            <a:ext cx="10003790" cy="3375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-15552" y="1988840"/>
            <a:ext cx="9931829" cy="17384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272415" y="1844675"/>
            <a:ext cx="9505315" cy="4664075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3000" b="1" dirty="0" err="1" smtClean="0">
                <a:solidFill>
                  <a:schemeClr val="tx1"/>
                </a:solidFill>
                <a:latin typeface="Tw Cen MT" panose="020B0602020104020603" pitchFamily="34" charset="0"/>
              </a:rPr>
              <a:t>Sectoral</a:t>
            </a:r>
            <a:r>
              <a:rPr lang="en-US" sz="3000" b="1" dirty="0" smtClean="0">
                <a:solidFill>
                  <a:schemeClr val="tx1"/>
                </a:solidFill>
                <a:latin typeface="Tw Cen MT" panose="020B0602020104020603" pitchFamily="34" charset="0"/>
              </a:rPr>
              <a:t> analysis: </a:t>
            </a:r>
            <a:r>
              <a:rPr lang="en-US" sz="3000" b="1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Water &amp; Energy</a:t>
            </a:r>
            <a:r>
              <a:rPr lang="en-US" sz="3000" b="1" dirty="0">
                <a:solidFill>
                  <a:schemeClr val="tx1"/>
                </a:solidFill>
                <a:latin typeface="Tw Cen MT" panose="020B0602020104020603" pitchFamily="34" charset="0"/>
              </a:rPr>
              <a:t/>
            </a:r>
            <a:br>
              <a:rPr lang="en-US" sz="3000" b="1" dirty="0">
                <a:solidFill>
                  <a:schemeClr val="tx1"/>
                </a:solidFill>
                <a:latin typeface="Tw Cen MT" panose="020B0602020104020603" pitchFamily="34" charset="0"/>
              </a:rPr>
            </a:br>
            <a:r>
              <a:rPr lang="en-US" sz="3000" b="1" dirty="0">
                <a:solidFill>
                  <a:schemeClr val="tx1"/>
                </a:solidFill>
                <a:latin typeface="Tw Cen MT" panose="020B0602020104020603" pitchFamily="34" charset="0"/>
              </a:rPr>
              <a:t>situation analysis and measures taken to MINIMIZE impacts of </a:t>
            </a:r>
            <a:r>
              <a:rPr lang="" altLang="en-US" sz="3000" b="1" dirty="0" smtClean="0">
                <a:solidFill>
                  <a:schemeClr val="tx1"/>
                </a:solidFill>
                <a:latin typeface="Tw Cen MT" panose="020B0602020104020603" pitchFamily="34" charset="0"/>
              </a:rPr>
              <a:t>march </a:t>
            </a:r>
            <a:r>
              <a:rPr lang="en-US" sz="3000" b="1" dirty="0">
                <a:solidFill>
                  <a:schemeClr val="tx1"/>
                </a:solidFill>
                <a:latin typeface="Tw Cen MT" panose="020B0602020104020603" pitchFamily="34" charset="0"/>
              </a:rPr>
              <a:t>to </a:t>
            </a:r>
            <a:r>
              <a:rPr lang="" altLang="en-US" sz="3000" b="1" dirty="0" smtClean="0">
                <a:solidFill>
                  <a:schemeClr val="tx1"/>
                </a:solidFill>
                <a:latin typeface="Tw Cen MT" panose="020B0602020104020603" pitchFamily="34" charset="0"/>
              </a:rPr>
              <a:t>mid-may </a:t>
            </a:r>
            <a:r>
              <a:rPr lang="en-US" sz="3000" b="1" dirty="0" smtClean="0">
                <a:solidFill>
                  <a:schemeClr val="tx1"/>
                </a:solidFill>
                <a:latin typeface="Tw Cen MT" panose="020B0602020104020603" pitchFamily="34" charset="0"/>
              </a:rPr>
              <a:t>20</a:t>
            </a:r>
            <a:r>
              <a:rPr lang="" altLang="en-US" sz="3000" b="1" dirty="0" smtClean="0">
                <a:solidFill>
                  <a:schemeClr val="tx1"/>
                </a:solidFill>
                <a:latin typeface="Tw Cen MT" panose="020B0602020104020603" pitchFamily="34" charset="0"/>
              </a:rPr>
              <a:t>20</a:t>
            </a:r>
            <a:r>
              <a:rPr lang="en-US" sz="3000" b="1" dirty="0" smtClean="0">
                <a:solidFill>
                  <a:schemeClr val="tx1"/>
                </a:solidFill>
                <a:latin typeface="Tw Cen MT" panose="020B0602020104020603" pitchFamily="34" charset="0"/>
              </a:rPr>
              <a:t> season</a:t>
            </a:r>
            <a:br>
              <a:rPr lang="en-US" sz="3000" b="1" dirty="0" smtClean="0">
                <a:solidFill>
                  <a:schemeClr val="tx1"/>
                </a:solidFill>
                <a:latin typeface="Tw Cen MT" panose="020B0602020104020603" pitchFamily="34" charset="0"/>
              </a:rPr>
            </a:br>
            <a:r>
              <a:rPr lang="en-US" sz="3000" b="1" dirty="0">
                <a:solidFill>
                  <a:schemeClr val="tx1"/>
                </a:solidFill>
                <a:latin typeface="Tw Cen MT" panose="020B0602020104020603" pitchFamily="34" charset="0"/>
              </a:rPr>
              <a:t/>
            </a:r>
            <a:br>
              <a:rPr lang="en-US" sz="3000" b="1" dirty="0">
                <a:solidFill>
                  <a:schemeClr val="tx1"/>
                </a:solidFill>
                <a:latin typeface="Tw Cen MT" panose="020B0602020104020603" pitchFamily="34" charset="0"/>
              </a:rPr>
            </a:br>
            <a:r>
              <a:rPr lang="en-US" sz="1600" b="1" dirty="0" smtClean="0">
                <a:solidFill>
                  <a:schemeClr val="tx1"/>
                </a:solidFill>
                <a:latin typeface="Tw Cen MT" panose="020B0602020104020603" pitchFamily="34" charset="0"/>
              </a:rPr>
              <a:t/>
            </a:r>
            <a:br>
              <a:rPr lang="en-US" sz="1600" b="1" dirty="0" smtClean="0">
                <a:solidFill>
                  <a:schemeClr val="tx1"/>
                </a:solidFill>
                <a:latin typeface="Tw Cen MT" panose="020B0602020104020603" pitchFamily="34" charset="0"/>
              </a:rPr>
            </a:br>
            <a:r>
              <a:rPr lang="en-US" sz="3000" b="1" dirty="0" smtClean="0">
                <a:solidFill>
                  <a:schemeClr val="tx1"/>
                </a:solidFill>
                <a:latin typeface="Tw Cen MT" panose="020B0602020104020603" pitchFamily="34" charset="0"/>
              </a:rPr>
              <a:t/>
            </a:r>
            <a:br>
              <a:rPr lang="en-US" sz="3000" b="1" dirty="0" smtClean="0">
                <a:solidFill>
                  <a:schemeClr val="tx1"/>
                </a:solidFill>
                <a:latin typeface="Tw Cen MT" panose="020B0602020104020603" pitchFamily="34" charset="0"/>
              </a:rPr>
            </a:br>
            <a:r>
              <a:rPr lang="en-US" sz="3000" b="1" dirty="0" smtClean="0">
                <a:solidFill>
                  <a:schemeClr val="tx1"/>
                </a:solidFill>
                <a:latin typeface="Tw Cen MT" panose="020B0602020104020603" pitchFamily="34" charset="0"/>
              </a:rPr>
              <a:t/>
            </a:r>
            <a:br>
              <a:rPr lang="en-US" sz="3000" b="1" dirty="0" smtClean="0">
                <a:solidFill>
                  <a:schemeClr val="tx1"/>
                </a:solidFill>
                <a:latin typeface="Tw Cen MT" panose="020B0602020104020603" pitchFamily="34" charset="0"/>
              </a:rPr>
            </a:br>
            <a:r>
              <a:rPr lang="en-US" sz="30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Tw Cen MT" panose="020B0602020104020603" pitchFamily="34" charset="0"/>
              </a:rPr>
              <a:t>(BDI/ETH/KEN/RWA/UGA)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75445" y="6508771"/>
            <a:ext cx="5149850" cy="382842"/>
          </a:xfrm>
        </p:spPr>
        <p:txBody>
          <a:bodyPr/>
          <a:lstStyle/>
          <a:p>
            <a:r>
              <a:rPr lang="en-US" dirty="0">
                <a:solidFill>
                  <a:srgbClr val="FFC000"/>
                </a:solidFill>
                <a:latin typeface="Tw Cen MT" panose="020B0602020104020603" pitchFamily="34" charset="0"/>
              </a:rPr>
              <a:t>IGAD CLIMATE PREDICTION AND APPLICTIONAS CENTRE</a:t>
            </a:r>
          </a:p>
          <a:p>
            <a:endParaRPr lang="en-US" dirty="0">
              <a:solidFill>
                <a:srgbClr val="FFC000"/>
              </a:solidFill>
              <a:latin typeface="Tw Cen MT" panose="020B0602020104020603" pitchFamily="34" charset="0"/>
            </a:endParaRPr>
          </a:p>
        </p:txBody>
      </p:sp>
      <p:pic>
        <p:nvPicPr>
          <p:cNvPr id="6" name="Picture 5" descr="ICPAC-Logo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76370" y="130175"/>
            <a:ext cx="1859280" cy="1859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Sunday, May 17,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INTERGOVERNMENTAL AUTHORITY ON DEVELOPMENT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>
                <a:solidFill>
                  <a:srgbClr val="646463"/>
                </a:solidFill>
              </a:rPr>
              <a:pPr/>
              <a:t>2</a:t>
            </a:fld>
            <a:endParaRPr lang="en-US">
              <a:solidFill>
                <a:srgbClr val="646463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71120" y="194945"/>
          <a:ext cx="9764395" cy="34377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764395"/>
              </a:tblGrid>
              <a:tr h="5537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  <a:sym typeface="+mn-ea"/>
                        </a:rPr>
                        <a:t>Positive Impacts</a:t>
                      </a:r>
                      <a:r>
                        <a:rPr lang="en-US" sz="2800" dirty="0" smtClean="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 smtClean="0">
                          <a:effectLst/>
                          <a:latin typeface="Tw Cen MT" panose="020B0602020104020603" pitchFamily="34" charset="0"/>
                          <a:cs typeface="Times New Roman" panose="02020603050405020304" pitchFamily="18" charset="0"/>
                        </a:rPr>
                        <a:t>Observed</a:t>
                      </a:r>
                    </a:p>
                  </a:txBody>
                  <a:tcPr marL="26515" marR="26515" marT="0" marB="0"/>
                </a:tc>
              </a:tr>
              <a:tr h="2884030">
                <a:tc>
                  <a:txBody>
                    <a:bodyPr/>
                    <a:lstStyle/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defRPr/>
                      </a:pPr>
                      <a:r>
                        <a:rPr lang="en-GB" sz="2400" b="0" dirty="0" smtClean="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  <a:cs typeface="Times New Roman" panose="02020603050405020304" pitchFamily="18" charset="0"/>
                        </a:rPr>
                        <a:t>High water levels</a:t>
                      </a:r>
                      <a:r>
                        <a:rPr lang="en-GB" sz="2400" b="0" baseline="0" dirty="0" smtClean="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  <a:cs typeface="Times New Roman" panose="02020603050405020304" pitchFamily="18" charset="0"/>
                        </a:rPr>
                        <a:t> in</a:t>
                      </a:r>
                      <a:r>
                        <a:rPr lang="en-GB" sz="2400" b="0" dirty="0" smtClean="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  <a:cs typeface="Times New Roman" panose="02020603050405020304" pitchFamily="18" charset="0"/>
                        </a:rPr>
                        <a:t> rivers, lakes,</a:t>
                      </a:r>
                      <a:r>
                        <a:rPr lang="en-GB" sz="2400" b="0" baseline="0" dirty="0" smtClean="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  <a:cs typeface="Times New Roman" panose="02020603050405020304" pitchFamily="18" charset="0"/>
                        </a:rPr>
                        <a:t> &amp; </a:t>
                      </a:r>
                      <a:r>
                        <a:rPr lang="en-GB" sz="2400" b="0" dirty="0" smtClean="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  <a:cs typeface="Times New Roman" panose="02020603050405020304" pitchFamily="18" charset="0"/>
                        </a:rPr>
                        <a:t>hydropower dams due to above normal Rainfall (</a:t>
                      </a:r>
                      <a:r>
                        <a:rPr lang="" altLang="en-GB" sz="2400" b="0" dirty="0" smtClean="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  <a:cs typeface="Times New Roman" panose="02020603050405020304" pitchFamily="18" charset="0"/>
                        </a:rPr>
                        <a:t>ETH, </a:t>
                      </a:r>
                      <a:r>
                        <a:rPr lang="en-GB" sz="2400" b="0" dirty="0" smtClean="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  <a:cs typeface="Times New Roman" panose="02020603050405020304" pitchFamily="18" charset="0"/>
                        </a:rPr>
                        <a:t>KEN, UGA).</a:t>
                      </a: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defRPr/>
                      </a:pPr>
                      <a:r>
                        <a:rPr lang="en-GB" sz="2400" b="0" dirty="0" smtClean="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  <a:cs typeface="Times New Roman" panose="02020603050405020304" pitchFamily="18" charset="0"/>
                        </a:rPr>
                        <a:t>Masinga and Turkwel Dams </a:t>
                      </a:r>
                      <a:r>
                        <a:rPr lang="" altLang="en-GB" sz="2400" b="0" dirty="0" smtClean="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  <a:cs typeface="Times New Roman" panose="02020603050405020304" pitchFamily="18" charset="0"/>
                        </a:rPr>
                        <a:t>in KEN </a:t>
                      </a:r>
                      <a:r>
                        <a:rPr lang="en-GB" sz="2400" b="0" dirty="0" smtClean="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  <a:cs typeface="Times New Roman" panose="02020603050405020304" pitchFamily="18" charset="0"/>
                        </a:rPr>
                        <a:t>attained new historical high level</a:t>
                      </a: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defRPr/>
                      </a:pPr>
                      <a:r>
                        <a:rPr lang="en-GB" sz="2400" b="0" dirty="0" smtClean="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  <a:cs typeface="Times New Roman" panose="02020603050405020304" pitchFamily="18" charset="0"/>
                        </a:rPr>
                        <a:t>Enhanced </a:t>
                      </a:r>
                      <a:r>
                        <a:rPr lang="de-DE" sz="2400" b="0" dirty="0" smtClean="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  <a:cs typeface="Times New Roman" panose="02020603050405020304" pitchFamily="18" charset="0"/>
                        </a:rPr>
                        <a:t>hydropower generation in BDI </a:t>
                      </a:r>
                      <a:r>
                        <a:rPr lang="" altLang="de-DE" sz="2400" b="0" dirty="0" smtClean="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  <a:cs typeface="Times New Roman" panose="02020603050405020304" pitchFamily="18" charset="0"/>
                        </a:rPr>
                        <a:t>and ETH</a:t>
                      </a:r>
                      <a:r>
                        <a:rPr lang="de-DE" sz="2400" b="0" dirty="0" smtClean="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defRPr/>
                      </a:pPr>
                      <a:r>
                        <a:rPr lang="de-DE" sz="2400" b="0" baseline="0" dirty="0" smtClean="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  <a:cs typeface="Times New Roman" panose="02020603050405020304" pitchFamily="18" charset="0"/>
                        </a:rPr>
                        <a:t>Recharge of ponds &amp; ground water (</a:t>
                      </a:r>
                      <a:r>
                        <a:rPr lang="" altLang="de-DE" sz="2400" b="0" baseline="0" dirty="0" smtClean="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  <a:cs typeface="Times New Roman" panose="02020603050405020304" pitchFamily="18" charset="0"/>
                        </a:rPr>
                        <a:t>BDI, ETH, KEN, RWA, UGA</a:t>
                      </a:r>
                      <a:r>
                        <a:rPr lang="de-DE" sz="2400" b="0" baseline="0" dirty="0" smtClean="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de-DE" sz="2400" b="0" baseline="0" dirty="0" smtClean="0">
                        <a:solidFill>
                          <a:srgbClr val="FF0000"/>
                        </a:solidFill>
                        <a:effectLst/>
                        <a:latin typeface="Tw Cen MT" panose="020B0602020104020603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</a:tr>
            </a:tbl>
          </a:graphicData>
        </a:graphic>
      </p:graphicFrame>
      <p:pic>
        <p:nvPicPr>
          <p:cNvPr id="11" name="Picture 4" descr="Image may contain: one or more people, people standing and outdoo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2168" b="10115"/>
          <a:stretch>
            <a:fillRect/>
          </a:stretch>
        </p:blipFill>
        <p:spPr bwMode="auto">
          <a:xfrm>
            <a:off x="36830" y="3107055"/>
            <a:ext cx="9798685" cy="37306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Box 9"/>
          <p:cNvSpPr txBox="1"/>
          <p:nvPr/>
        </p:nvSpPr>
        <p:spPr>
          <a:xfrm>
            <a:off x="1142365" y="4424680"/>
            <a:ext cx="7586980" cy="4864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>
              <a:lnSpc>
                <a:spcPct val="107000"/>
              </a:lnSpc>
            </a:pPr>
            <a:r>
              <a:rPr sz="240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Times New Roman" panose="02020603050405020304" pitchFamily="18" charset="0"/>
                <a:sym typeface="+mn-ea"/>
              </a:rPr>
              <a:t>Planting tree seedlings to control erosion in KEN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Sunday, May 17,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IGAD CLIMATE PREDICTION AND APPLICATIONS CENTRE (</a:t>
            </a:r>
            <a:r>
              <a:rPr lang="en-GB" b="1" smtClean="0"/>
              <a:t>ICPAC</a:t>
            </a:r>
            <a:r>
              <a:rPr lang="en-GB" smtClean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3</a:t>
            </a:fld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8415" y="41910"/>
          <a:ext cx="9787255" cy="34645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787255"/>
              </a:tblGrid>
              <a:tr h="4673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  <a:sym typeface="+mn-ea"/>
                        </a:rPr>
                        <a:t>Negative</a:t>
                      </a:r>
                      <a:r>
                        <a:rPr lang="en-US" sz="2800" dirty="0" smtClean="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  <a:cs typeface="Times New Roman" panose="02020603050405020304" pitchFamily="18" charset="0"/>
                          <a:sym typeface="+mn-ea"/>
                        </a:rPr>
                        <a:t> </a:t>
                      </a:r>
                      <a:r>
                        <a:rPr lang="en-US" sz="2800" dirty="0" smtClean="0">
                          <a:effectLst/>
                          <a:latin typeface="Tw Cen MT" panose="020B0602020104020603" pitchFamily="34" charset="0"/>
                          <a:cs typeface="Times New Roman" panose="02020603050405020304" pitchFamily="18" charset="0"/>
                        </a:rPr>
                        <a:t>Impacts Observed</a:t>
                      </a:r>
                    </a:p>
                  </a:txBody>
                  <a:tcPr marL="26515" marR="26515" marT="0" marB="0"/>
                </a:tc>
              </a:tr>
              <a:tr h="2997200">
                <a:tc>
                  <a:txBody>
                    <a:bodyPr/>
                    <a:lstStyle/>
                    <a:p>
                      <a:pPr marL="236855" marR="0" indent="-23685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defRPr/>
                      </a:pPr>
                      <a:r>
                        <a:rPr lang="en-US" sz="2400" b="0" baseline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Riverine flood (</a:t>
                      </a:r>
                      <a:r>
                        <a:rPr lang="" altLang="en-US" sz="2400" b="0" baseline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ETH/</a:t>
                      </a:r>
                      <a:r>
                        <a:rPr lang="" altLang="en-US" sz="2400" b="0" baseline="0" dirty="0" smtClean="0">
                          <a:solidFill>
                            <a:srgbClr val="FFFF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0" baseline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BDI/ River </a:t>
                      </a:r>
                      <a:r>
                        <a:rPr lang="en-US" sz="2400" b="0" baseline="0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Nyando</a:t>
                      </a:r>
                      <a:r>
                        <a:rPr lang="en-US" sz="2400" b="0" baseline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sz="2400" b="0" baseline="0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Nzoia </a:t>
                      </a:r>
                      <a:r>
                        <a:rPr lang="" altLang="en-US" sz="2400" b="0" baseline="0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400" b="0" baseline="0" dirty="0" smtClean="0">
                          <a:solidFill>
                            <a:srgbClr val="FFFF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0" baseline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KEN/ RWA</a:t>
                      </a:r>
                      <a:r>
                        <a:rPr lang="" altLang="en-US" sz="2400" b="0" baseline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)</a:t>
                      </a:r>
                      <a:endParaRPr lang="en-US" sz="2400" b="0" baseline="0" dirty="0" smtClean="0">
                        <a:solidFill>
                          <a:srgbClr val="FFFF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236855" marR="0" indent="-23685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defRPr/>
                      </a:pPr>
                      <a:r>
                        <a:rPr lang="en-US" sz="2400" b="0" dirty="0" smtClean="0">
                          <a:latin typeface="+mn-lt"/>
                          <a:sym typeface="+mn-ea"/>
                        </a:rPr>
                        <a:t>Back flow of water from Lake </a:t>
                      </a:r>
                      <a:r>
                        <a:rPr lang="" altLang="en-US" sz="2400" b="0" dirty="0" smtClean="0">
                          <a:latin typeface="+mn-lt"/>
                          <a:sym typeface="+mn-ea"/>
                        </a:rPr>
                        <a:t>V</a:t>
                      </a:r>
                      <a:r>
                        <a:rPr lang="en-US" sz="2400" b="0" dirty="0" err="1" smtClean="0">
                          <a:latin typeface="+mn-lt"/>
                          <a:sym typeface="+mn-ea"/>
                        </a:rPr>
                        <a:t>ictoria </a:t>
                      </a:r>
                      <a:r>
                        <a:rPr lang="en-US" altLang="en-US" sz="2400" b="0" dirty="0" smtClean="0">
                          <a:latin typeface="+mn-lt"/>
                          <a:sym typeface="+mn-ea"/>
                        </a:rPr>
                        <a:t>(KEN,UGA</a:t>
                      </a:r>
                      <a:r>
                        <a:rPr lang="" altLang="en-US" sz="2400" b="0" dirty="0" smtClean="0">
                          <a:latin typeface="+mn-lt"/>
                          <a:sym typeface="+mn-ea"/>
                        </a:rPr>
                        <a:t>) &amp; Lake </a:t>
                      </a:r>
                      <a:r>
                        <a:rPr lang="" altLang="en-US" sz="2400" b="0" dirty="0" err="1" smtClean="0">
                          <a:latin typeface="+mn-lt"/>
                          <a:sym typeface="+mn-ea"/>
                        </a:rPr>
                        <a:t>Tanganyika (</a:t>
                      </a:r>
                      <a:r>
                        <a:rPr lang="en-US" altLang="en-US" sz="2400" b="0" dirty="0" smtClean="0">
                          <a:latin typeface="+mn-lt"/>
                          <a:sym typeface="+mn-ea"/>
                        </a:rPr>
                        <a:t>BDI)</a:t>
                      </a:r>
                      <a:r>
                        <a:rPr lang="" altLang="en-US" sz="2400" b="0" dirty="0" err="1" smtClean="0">
                          <a:latin typeface="+mn-lt"/>
                          <a:sym typeface="+mn-ea"/>
                        </a:rPr>
                        <a:t> </a:t>
                      </a:r>
                      <a:r>
                        <a:rPr lang="" altLang="en-US" sz="2400" b="0" dirty="0" smtClean="0">
                          <a:latin typeface="+mn-lt"/>
                          <a:sym typeface="+mn-ea"/>
                        </a:rPr>
                        <a:t>with several </a:t>
                      </a:r>
                      <a:r>
                        <a:rPr lang="en-US" sz="2400" b="0" dirty="0" smtClean="0">
                          <a:latin typeface="+mn-lt"/>
                          <a:sym typeface="+mn-ea"/>
                        </a:rPr>
                        <a:t>damaged</a:t>
                      </a:r>
                      <a:r>
                        <a:rPr lang="" altLang="en-US" sz="2400" b="0" dirty="0" smtClean="0">
                          <a:latin typeface="+mn-lt"/>
                          <a:sym typeface="+mn-ea"/>
                        </a:rPr>
                        <a:t>s.</a:t>
                      </a:r>
                    </a:p>
                    <a:p>
                      <a:pPr marL="236855" marR="0" indent="-23685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defRPr/>
                      </a:pPr>
                      <a:r>
                        <a:rPr lang="en-US" sz="2400" b="0" baseline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Bridges </a:t>
                      </a:r>
                      <a:r>
                        <a:rPr lang="" altLang="en-US" sz="2400" b="0" baseline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&amp; roads were a</a:t>
                      </a:r>
                      <a:r>
                        <a:rPr lang="en-US" sz="2400" b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  <a:sym typeface="+mn-ea"/>
                        </a:rPr>
                        <a:t>ffected </a:t>
                      </a:r>
                      <a:r>
                        <a:rPr lang="" altLang="en-US" sz="2400" b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  <a:sym typeface="+mn-ea"/>
                        </a:rPr>
                        <a:t>by floods (BDI, KEN, UGA)</a:t>
                      </a:r>
                      <a:r>
                        <a:rPr lang="en-US" sz="2400" b="0" baseline="0" dirty="0" smtClean="0">
                          <a:solidFill>
                            <a:srgbClr val="FFFF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2400" b="0" baseline="0" dirty="0" smtClean="0">
                          <a:solidFill>
                            <a:srgbClr val="FFFF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</a:t>
                      </a:r>
                      <a:endParaRPr lang="en-US" sz="2400" b="0" baseline="0" dirty="0" smtClean="0">
                        <a:solidFill>
                          <a:srgbClr val="FFFF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236855" marR="0" indent="-23685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defRPr/>
                      </a:pPr>
                      <a:r>
                        <a:rPr lang="en-US" sz="2400" b="0" baseline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Flash floods (</a:t>
                      </a:r>
                      <a:r>
                        <a:rPr lang="en-US" sz="2400" b="0" baseline="0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Bujumbira</a:t>
                      </a:r>
                      <a:r>
                        <a:rPr lang="en-US" sz="2400" b="0" baseline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BDI/ </a:t>
                      </a:r>
                      <a:r>
                        <a:rPr lang="en-US" sz="2400" b="0" dirty="0" err="1" smtClean="0">
                          <a:effectLst/>
                          <a:latin typeface="+mn-lt"/>
                          <a:cs typeface="Times New Roman" panose="02020603050405020304" pitchFamily="18" charset="0"/>
                          <a:sym typeface="+mn-ea"/>
                        </a:rPr>
                        <a:t>Wabi</a:t>
                      </a:r>
                      <a:r>
                        <a:rPr lang="en-US" sz="2400" b="0" dirty="0" smtClean="0">
                          <a:effectLst/>
                          <a:latin typeface="+mn-lt"/>
                          <a:cs typeface="Times New Roman" panose="02020603050405020304" pitchFamily="18" charset="0"/>
                          <a:sym typeface="+mn-ea"/>
                        </a:rPr>
                        <a:t> </a:t>
                      </a:r>
                      <a:r>
                        <a:rPr lang="en-US" sz="2400" b="0" dirty="0" err="1" smtClean="0">
                          <a:effectLst/>
                          <a:latin typeface="+mn-lt"/>
                          <a:cs typeface="Times New Roman" panose="02020603050405020304" pitchFamily="18" charset="0"/>
                          <a:sym typeface="+mn-ea"/>
                        </a:rPr>
                        <a:t>Shebele</a:t>
                      </a:r>
                      <a:r>
                        <a:rPr lang="en-US" sz="2400" b="0" dirty="0" smtClean="0">
                          <a:effectLst/>
                          <a:latin typeface="+mn-lt"/>
                          <a:cs typeface="Times New Roman" panose="02020603050405020304" pitchFamily="18" charset="0"/>
                          <a:sym typeface="+mn-ea"/>
                        </a:rPr>
                        <a:t> basin </a:t>
                      </a:r>
                      <a:r>
                        <a:rPr lang="" altLang="en-US" sz="2400" b="0" dirty="0" smtClean="0">
                          <a:effectLst/>
                          <a:latin typeface="+mn-lt"/>
                          <a:cs typeface="Times New Roman" panose="02020603050405020304" pitchFamily="18" charset="0"/>
                          <a:sym typeface="+mn-ea"/>
                        </a:rPr>
                        <a:t>ETH).</a:t>
                      </a:r>
                    </a:p>
                    <a:p>
                      <a:pPr marL="236855" marR="0" indent="-23685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defRPr/>
                      </a:pPr>
                      <a:r>
                        <a:rPr lang="en-US" sz="2400" b="0" dirty="0" smtClean="0">
                          <a:latin typeface="+mn-lt"/>
                          <a:sym typeface="+mn-ea"/>
                        </a:rPr>
                        <a:t>Disruption of water suppl</a:t>
                      </a:r>
                      <a:r>
                        <a:rPr lang="en-US" altLang="en-US" sz="2400" b="0" dirty="0" smtClean="0">
                          <a:latin typeface="+mn-lt"/>
                          <a:sym typeface="+mn-ea"/>
                        </a:rPr>
                        <a:t>y due to floods (KEN)</a:t>
                      </a:r>
                      <a:endParaRPr lang="en-US" sz="2400" b="0" baseline="0" dirty="0" smtClean="0">
                        <a:solidFill>
                          <a:srgbClr val="FFFF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236855" marR="0" indent="-23685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defRPr/>
                      </a:pPr>
                      <a:r>
                        <a:rPr lang="en-US" sz="2400" b="0" dirty="0">
                          <a:effectLst/>
                          <a:latin typeface="+mn-lt"/>
                          <a:cs typeface="Times New Roman" panose="02020603050405020304" pitchFamily="18" charset="0"/>
                          <a:sym typeface="+mn-ea"/>
                        </a:rPr>
                        <a:t>Increased siltation in reservoirs </a:t>
                      </a:r>
                      <a:r>
                        <a:rPr lang="" altLang="en-US" sz="2400" b="0" dirty="0">
                          <a:effectLst/>
                          <a:latin typeface="+mn-lt"/>
                          <a:cs typeface="Times New Roman" panose="02020603050405020304" pitchFamily="18" charset="0"/>
                          <a:sym typeface="+mn-ea"/>
                        </a:rPr>
                        <a:t>(UGA)</a:t>
                      </a:r>
                      <a:endParaRPr lang="en-US" sz="2400" b="0" baseline="0" dirty="0" smtClean="0">
                        <a:solidFill>
                          <a:srgbClr val="FFFF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236855" marR="0" indent="-23685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defRPr/>
                      </a:pPr>
                      <a:r>
                        <a:rPr lang="en-GB" sz="2000" b="0" baseline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Loss of lives </a:t>
                      </a:r>
                      <a:r>
                        <a:rPr lang="" altLang="en-GB" sz="2000" b="0" baseline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from floods</a:t>
                      </a:r>
                      <a:r>
                        <a:rPr lang="en-GB" sz="2000" b="0" baseline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" altLang="en-GB" sz="2000" b="0" baseline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150-ETH(24th April), </a:t>
                      </a:r>
                      <a:r>
                        <a:rPr lang="en-US" sz="2000" b="0" dirty="0" smtClean="0">
                          <a:latin typeface="+mn-lt"/>
                          <a:sym typeface="+mn-ea"/>
                        </a:rPr>
                        <a:t>194</a:t>
                      </a:r>
                      <a:r>
                        <a:rPr lang="" altLang="en-US" sz="2000" b="0" dirty="0" smtClean="0">
                          <a:latin typeface="+mn-lt"/>
                          <a:sym typeface="+mn-ea"/>
                        </a:rPr>
                        <a:t>-KEN(8th May</a:t>
                      </a:r>
                      <a:r>
                        <a:rPr lang="" altLang="en-US" sz="2000" b="0" dirty="0" smtClean="0">
                          <a:latin typeface="+mn-lt"/>
                          <a:sym typeface="+mn-ea"/>
                        </a:rPr>
                        <a:t>),</a:t>
                      </a:r>
                      <a:r>
                        <a:rPr lang="" altLang="en-US" sz="2000" b="0" baseline="0" dirty="0" smtClean="0">
                          <a:latin typeface="+mn-lt"/>
                          <a:sym typeface="+mn-ea"/>
                        </a:rPr>
                        <a:t> 18-SOM (29 Apr)</a:t>
                      </a:r>
                      <a:endParaRPr lang="" altLang="en-US" sz="2000" b="0" baseline="0" dirty="0" smtClean="0">
                        <a:solidFill>
                          <a:schemeClr val="bg1"/>
                        </a:solidFill>
                        <a:effectLst/>
                        <a:latin typeface="+mn-lt"/>
                        <a:cs typeface="Times New Roman" panose="02020603050405020304" pitchFamily="18" charset="0"/>
                        <a:sym typeface="+mn-ea"/>
                      </a:endParaRPr>
                    </a:p>
                  </a:txBody>
                  <a:tcPr marL="26515" marR="26515" marT="0" marB="0"/>
                </a:tc>
              </a:tr>
            </a:tbl>
          </a:graphicData>
        </a:graphic>
      </p:graphicFrame>
      <p:pic>
        <p:nvPicPr>
          <p:cNvPr id="11" name="Picture 10" descr="lakeflood"/>
          <p:cNvPicPr>
            <a:picLocks noChangeAspect="1"/>
          </p:cNvPicPr>
          <p:nvPr/>
        </p:nvPicPr>
        <p:blipFill>
          <a:blip r:embed="rId3"/>
          <a:srcRect t="8264" b="26458"/>
          <a:stretch>
            <a:fillRect/>
          </a:stretch>
        </p:blipFill>
        <p:spPr>
          <a:xfrm>
            <a:off x="-73660" y="3505835"/>
            <a:ext cx="9998710" cy="3319780"/>
          </a:xfrm>
          <a:prstGeom prst="rect">
            <a:avLst/>
          </a:prstGeom>
        </p:spPr>
      </p:pic>
      <p:sp>
        <p:nvSpPr>
          <p:cNvPr id="7" name="Text Box 6"/>
          <p:cNvSpPr txBox="1"/>
          <p:nvPr/>
        </p:nvSpPr>
        <p:spPr>
          <a:xfrm>
            <a:off x="1475105" y="6085205"/>
            <a:ext cx="6679565" cy="4864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>
              <a:lnSpc>
                <a:spcPct val="107000"/>
              </a:lnSpc>
            </a:pPr>
            <a:r>
              <a:rPr sz="2400" smtClean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Rise of Lake Tanganyika water level </a:t>
            </a:r>
            <a:r>
              <a:rPr lang="" sz="2400" smtClean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(BDI)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Sunday, May 17,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INTERGOVERNMENTAL AUTHORITY ON DEVELOPMENT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>
                <a:solidFill>
                  <a:srgbClr val="646463"/>
                </a:solidFill>
              </a:rPr>
              <a:pPr/>
              <a:t>4</a:t>
            </a:fld>
            <a:endParaRPr lang="en-US">
              <a:solidFill>
                <a:srgbClr val="646463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59943" y="63158"/>
          <a:ext cx="9777536" cy="429532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777536"/>
              </a:tblGrid>
              <a:tr h="469900">
                <a:tc>
                  <a:txBody>
                    <a:bodyPr/>
                    <a:lstStyle/>
                    <a:p>
                      <a:pPr marL="0" marR="0" algn="ctr" defTabSz="4572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1200" dirty="0">
                          <a:solidFill>
                            <a:srgbClr val="006600"/>
                          </a:solidFill>
                          <a:effectLst/>
                          <a:latin typeface="Tw Cen MT" panose="020B0602020104020603" pitchFamily="34" charset="0"/>
                          <a:cs typeface="Times New Roman" panose="02020603050405020304" pitchFamily="18" charset="0"/>
                        </a:rPr>
                        <a:t>Measures that were </a:t>
                      </a:r>
                      <a:r>
                        <a:rPr lang="en-US" sz="2800" kern="1200" dirty="0" smtClean="0">
                          <a:solidFill>
                            <a:srgbClr val="006600"/>
                          </a:solidFill>
                          <a:effectLst/>
                          <a:latin typeface="Tw Cen MT" panose="020B0602020104020603" pitchFamily="34" charset="0"/>
                          <a:cs typeface="Times New Roman" panose="02020603050405020304" pitchFamily="18" charset="0"/>
                        </a:rPr>
                        <a:t>taken</a:t>
                      </a:r>
                    </a:p>
                  </a:txBody>
                  <a:tcPr marL="26515" marR="26515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825421">
                <a:tc>
                  <a:txBody>
                    <a:bodyPr/>
                    <a:lstStyle/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defRPr/>
                      </a:pPr>
                      <a:r>
                        <a:rPr lang="" altLang="en-US" sz="2200" b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</a:t>
                      </a:r>
                      <a:r>
                        <a:rPr lang="en-US" sz="2200" b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ssemination </a:t>
                      </a:r>
                      <a:r>
                        <a:rPr lang="en-US" sz="2200" b="0" baseline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done through Radio, TV, </a:t>
                      </a:r>
                      <a:r>
                        <a:rPr lang="" altLang="en-US" sz="2200" b="0" baseline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and </a:t>
                      </a:r>
                      <a:r>
                        <a:rPr lang="en-US" sz="2200" b="0" baseline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Social/Print media (BDI,</a:t>
                      </a:r>
                      <a:r>
                        <a:rPr lang="en-US" sz="2200" b="0" baseline="0" dirty="0" smtClean="0">
                          <a:solidFill>
                            <a:srgbClr val="C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" altLang="en-US" sz="2200" b="0" baseline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KEN, </a:t>
                      </a:r>
                      <a:r>
                        <a:rPr lang="en-US" sz="2200" b="0" baseline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RWA)</a:t>
                      </a:r>
                      <a:r>
                        <a:rPr lang="" altLang="en-US" sz="2200" b="0" baseline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endParaRPr lang="en-US" sz="2200" b="0" baseline="0" dirty="0" smtClean="0">
                        <a:solidFill>
                          <a:srgbClr val="C00000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defRPr/>
                      </a:pPr>
                      <a:r>
                        <a:rPr lang="en-US" sz="2200" b="0" baseline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Early warning and advisories to population </a:t>
                      </a:r>
                      <a:r>
                        <a:rPr lang="" altLang="en-US" sz="2200" b="0" baseline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flood risk areas </a:t>
                      </a:r>
                      <a:r>
                        <a:rPr lang="en-US" sz="2200" b="0" baseline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(BDI,</a:t>
                      </a:r>
                      <a:r>
                        <a:rPr lang="" altLang="en-US" sz="2200" b="0" baseline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ETH,</a:t>
                      </a:r>
                      <a:r>
                        <a:rPr lang="en-US" sz="2200" b="0" baseline="0" dirty="0" smtClean="0">
                          <a:solidFill>
                            <a:srgbClr val="C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0" baseline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RWA)</a:t>
                      </a:r>
                      <a:r>
                        <a:rPr lang="" altLang="en-US" sz="2200" b="0" baseline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endParaRPr lang="en-US" sz="2200" b="0" dirty="0" smtClean="0">
                        <a:solidFill>
                          <a:srgbClr val="C00000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defRPr/>
                      </a:pPr>
                      <a:r>
                        <a:rPr lang="en-US" sz="2200" b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Regular Dams &amp; river level monitoring </a:t>
                      </a:r>
                      <a:r>
                        <a:rPr lang="en-US" sz="2200" b="0" dirty="0" smtClean="0">
                          <a:solidFill>
                            <a:schemeClr val="dk1"/>
                          </a:solidFill>
                          <a:latin typeface="+mj-lt"/>
                          <a:sym typeface="+mn-ea"/>
                        </a:rPr>
                        <a:t>and issuing of advisories</a:t>
                      </a:r>
                      <a:r>
                        <a:rPr lang="en-US" sz="2200" b="0" dirty="0" smtClean="0">
                          <a:solidFill>
                            <a:srgbClr val="C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GB" sz="2200" b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KEN </a:t>
                      </a:r>
                      <a:r>
                        <a:rPr lang="" altLang="en-GB" sz="2200" b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and RWA</a:t>
                      </a:r>
                      <a:r>
                        <a:rPr lang="en-GB" sz="2200" b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en-US" sz="2200" b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endParaRPr lang="en-US" sz="2200" b="0" dirty="0" smtClean="0">
                        <a:solidFill>
                          <a:srgbClr val="C00000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defRPr/>
                      </a:pPr>
                      <a:r>
                        <a:rPr lang="en-US" altLang="en-US" sz="2200" b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  <a:sym typeface="+mn-ea"/>
                        </a:rPr>
                        <a:t>Population resettlement/evacuation </a:t>
                      </a:r>
                      <a:r>
                        <a:rPr lang="en-US" altLang="en-US" sz="2200" b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fro</a:t>
                      </a:r>
                      <a:r>
                        <a:rPr lang="" altLang="en-US" sz="2200" b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 flooded areas (BDI, KEN, UGA)</a:t>
                      </a:r>
                      <a:endParaRPr lang="en-US" sz="2200" b="0" dirty="0" smtClean="0">
                        <a:solidFill>
                          <a:srgbClr val="C00000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285750" marR="0" indent="-28575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Ø"/>
                      </a:pPr>
                      <a:r>
                        <a:rPr lang="en-GB" sz="2200" b="0" baseline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Construction of emergency spillways in </a:t>
                      </a:r>
                      <a:r>
                        <a:rPr lang="en-GB" sz="2200" b="0" baseline="0" dirty="0" err="1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Gatirima</a:t>
                      </a:r>
                      <a:r>
                        <a:rPr lang="en-GB" sz="2200" b="0" baseline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dam KEN</a:t>
                      </a:r>
                      <a:endParaRPr lang="en-GB" sz="2200" b="0" baseline="0" dirty="0" smtClean="0">
                        <a:solidFill>
                          <a:srgbClr val="C00000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defRPr/>
                      </a:pPr>
                      <a:r>
                        <a:rPr lang="en-US" altLang="de-DE" sz="2200" b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  <a:sym typeface="+mn-ea"/>
                        </a:rPr>
                        <a:t>W</a:t>
                      </a:r>
                      <a:r>
                        <a:rPr lang="de-DE" sz="2200" b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  <a:sym typeface="+mn-ea"/>
                        </a:rPr>
                        <a:t>ater harvesting (BDI, ETH, KEN).</a:t>
                      </a:r>
                      <a:endParaRPr lang="de-DE" sz="2200" b="0" baseline="0" dirty="0" smtClean="0">
                        <a:solidFill>
                          <a:srgbClr val="FF0000"/>
                        </a:solidFill>
                        <a:effectLst/>
                        <a:latin typeface="+mj-lt"/>
                        <a:cs typeface="Times New Roman" panose="02020603050405020304" pitchFamily="18" charset="0"/>
                        <a:sym typeface="+mn-ea"/>
                      </a:endParaRP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defRPr/>
                      </a:pPr>
                      <a:r>
                        <a:rPr lang="en-US" sz="2200" b="0" baseline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Public advised to use the contents of the KMD outlooks </a:t>
                      </a:r>
                      <a:r>
                        <a:rPr lang="" altLang="en-US" sz="2200" b="0" baseline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(KEN)</a:t>
                      </a:r>
                      <a:endParaRPr lang="en-US" sz="2200" b="0" baseline="0" dirty="0" smtClean="0">
                        <a:solidFill>
                          <a:srgbClr val="C00000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defRPr/>
                      </a:pPr>
                      <a:r>
                        <a:rPr lang="" altLang="en-US" sz="2200" b="0" baseline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Community awareness rasising on flood protection measures (ETH)</a:t>
                      </a:r>
                    </a:p>
                  </a:txBody>
                  <a:tcPr marL="26515" marR="26515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rcRect t="5924" b="24928"/>
          <a:stretch>
            <a:fillRect/>
          </a:stretch>
        </p:blipFill>
        <p:spPr>
          <a:xfrm>
            <a:off x="-19685" y="4648200"/>
            <a:ext cx="9935845" cy="1991360"/>
          </a:xfrm>
          <a:prstGeom prst="rect">
            <a:avLst/>
          </a:prstGeom>
        </p:spPr>
      </p:pic>
      <p:sp>
        <p:nvSpPr>
          <p:cNvPr id="8" name="Text Box 7"/>
          <p:cNvSpPr txBox="1"/>
          <p:nvPr/>
        </p:nvSpPr>
        <p:spPr>
          <a:xfrm rot="21420000">
            <a:off x="368935" y="5723255"/>
            <a:ext cx="7871460" cy="486410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>
              <a:lnSpc>
                <a:spcPct val="107000"/>
              </a:lnSpc>
            </a:pPr>
            <a:r>
              <a:rPr lang="en-US" sz="240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Times New Roman" panose="02020603050405020304" pitchFamily="18" charset="0"/>
                <a:sym typeface="+mn-ea"/>
              </a:rPr>
              <a:t>Gabion wall in </a:t>
            </a:r>
            <a:r>
              <a:rPr lang="en-US" sz="2400" dirty="0" err="1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Times New Roman" panose="02020603050405020304" pitchFamily="18" charset="0"/>
                <a:sym typeface="+mn-ea"/>
              </a:rPr>
              <a:t>Sebeya</a:t>
            </a:r>
            <a:r>
              <a:rPr lang="en-US" sz="240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Times New Roman" panose="02020603050405020304" pitchFamily="18" charset="0"/>
                <a:sym typeface="+mn-ea"/>
              </a:rPr>
              <a:t> river, </a:t>
            </a:r>
            <a:r>
              <a:rPr lang="en-US" sz="2400" dirty="0" err="1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Times New Roman" panose="02020603050405020304" pitchFamily="18" charset="0"/>
                <a:sym typeface="+mn-ea"/>
              </a:rPr>
              <a:t>Rubavu</a:t>
            </a:r>
            <a:r>
              <a:rPr lang="en-US" sz="240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Times New Roman" panose="02020603050405020304" pitchFamily="18" charset="0"/>
                <a:sym typeface="+mn-ea"/>
              </a:rPr>
              <a:t> District</a:t>
            </a:r>
            <a:r>
              <a:rPr lang="en-US" altLang="en-US" sz="240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Times New Roman" panose="02020603050405020304" pitchFamily="18" charset="0"/>
                <a:sym typeface="+mn-ea"/>
              </a:rPr>
              <a:t>(RWA</a:t>
            </a:r>
            <a:r>
              <a:rPr lang="en-US" sz="240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Times New Roman" panose="02020603050405020304" pitchFamily="18" charset="0"/>
                <a:sym typeface="+mn-ea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/>
          <a:srcRect l="12430" r="2730"/>
          <a:stretch>
            <a:fillRect/>
          </a:stretch>
        </p:blipFill>
        <p:spPr bwMode="auto">
          <a:xfrm>
            <a:off x="4325620" y="3089275"/>
            <a:ext cx="5631180" cy="3805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Sunday, May 17, 2020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0795" y="-25400"/>
            <a:ext cx="3235960" cy="3114675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-11430" y="157480"/>
            <a:ext cx="323723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Inundated villages</a:t>
            </a:r>
            <a:r>
              <a:rPr lang="" altLang="en-GB" dirty="0"/>
              <a:t>-UGA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rcRect b="15810"/>
          <a:stretch>
            <a:fillRect/>
          </a:stretch>
        </p:blipFill>
        <p:spPr>
          <a:xfrm>
            <a:off x="3297555" y="-25400"/>
            <a:ext cx="6659245" cy="3151505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4653915" y="1664970"/>
            <a:ext cx="5179695" cy="1198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</a:rPr>
              <a:t>Massive dislodged floating islands/weeds blocking dam operations for hydropower</a:t>
            </a:r>
            <a:r>
              <a:rPr lang="" altLang="en-GB" sz="2400" dirty="0" smtClean="0">
                <a:solidFill>
                  <a:schemeClr val="bg1"/>
                </a:solidFill>
              </a:rPr>
              <a:t>-UGA</a:t>
            </a:r>
          </a:p>
        </p:txBody>
      </p:sp>
      <p:sp>
        <p:nvSpPr>
          <p:cNvPr id="7" name="TextBox 15"/>
          <p:cNvSpPr txBox="1"/>
          <p:nvPr/>
        </p:nvSpPr>
        <p:spPr>
          <a:xfrm>
            <a:off x="6808470" y="4150360"/>
            <a:ext cx="2597785" cy="4603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" altLang="en-US" sz="2400" dirty="0">
                <a:ln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Flooding in ETH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501" r="20656"/>
          <a:stretch>
            <a:fillRect/>
          </a:stretch>
        </p:blipFill>
        <p:spPr bwMode="auto">
          <a:xfrm>
            <a:off x="-11430" y="3089275"/>
            <a:ext cx="5157470" cy="38055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23825" y="4852035"/>
            <a:ext cx="5022850" cy="739775"/>
          </a:xfrm>
        </p:spPr>
        <p:txBody>
          <a:bodyPr>
            <a:noAutofit/>
            <a:scene3d>
              <a:camera prst="orthographicFront"/>
              <a:lightRig rig="threePt" dir="t"/>
            </a:scene3d>
          </a:bodyPr>
          <a:lstStyle/>
          <a:p>
            <a:r>
              <a:rPr lang="en-US" cap="none" dirty="0" smtClean="0">
                <a:ln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Construction Of Emergency Spillways in </a:t>
            </a:r>
            <a:r>
              <a:rPr lang="en-US" cap="none" dirty="0" err="1" smtClean="0">
                <a:ln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Gatirima</a:t>
            </a:r>
            <a:r>
              <a:rPr lang="en-US" cap="none" dirty="0" smtClean="0">
                <a:ln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Dam, KEN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GAD PPT Template">
  <a:themeElements>
    <a:clrScheme name="Custom 1">
      <a:dk1>
        <a:srgbClr val="000000"/>
      </a:dk1>
      <a:lt1>
        <a:srgbClr val="FFFFFF"/>
      </a:lt1>
      <a:dk2>
        <a:srgbClr val="646463"/>
      </a:dk2>
      <a:lt2>
        <a:srgbClr val="D0D0D0"/>
      </a:lt2>
      <a:accent1>
        <a:srgbClr val="00833F"/>
      </a:accent1>
      <a:accent2>
        <a:srgbClr val="F4BE49"/>
      </a:accent2>
      <a:accent3>
        <a:srgbClr val="004080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IGAD PPT Template.thmx</Template>
  <TotalTime>465</TotalTime>
  <Words>402</Words>
  <Application>WPS Presentation</Application>
  <PresentationFormat>A4 Paper (210x297 mm)</PresentationFormat>
  <Paragraphs>51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IGAD PPT Template</vt:lpstr>
      <vt:lpstr>Sectoral analysis: Water &amp; Energy situation analysis and measures taken to MINIMIZE impacts of march to mid-may 2020 season     (BDI/ETH/KEN/RWA/UGA)</vt:lpstr>
      <vt:lpstr>Slide 2</vt:lpstr>
      <vt:lpstr>Slide 3</vt:lpstr>
      <vt:lpstr>Slide 4</vt:lpstr>
      <vt:lpstr>Construction Of Emergency Spillways in Gatirima Dam, KEN</vt:lpstr>
    </vt:vector>
  </TitlesOfParts>
  <Company>Black Africa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Apple Macintosh</dc:creator>
  <cp:lastModifiedBy>Hari Vajja</cp:lastModifiedBy>
  <cp:revision>418</cp:revision>
  <dcterms:created xsi:type="dcterms:W3CDTF">2020-05-14T14:19:19Z</dcterms:created>
  <dcterms:modified xsi:type="dcterms:W3CDTF">2020-05-17T05:01:51Z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1033-10.1.0.6757</vt:lpwstr>
  </property>
</Properties>
</file>