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4.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5.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 id="2147483722" r:id="rId5"/>
    <p:sldMasterId id="2147483746" r:id="rId6"/>
    <p:sldMasterId id="2147483778" r:id="rId7"/>
    <p:sldMasterId id="2147483791" r:id="rId8"/>
    <p:sldMasterId id="2147483804" r:id="rId9"/>
  </p:sldMasterIdLst>
  <p:notesMasterIdLst>
    <p:notesMasterId r:id="rId23"/>
  </p:notesMasterIdLst>
  <p:sldIdLst>
    <p:sldId id="274" r:id="rId10"/>
    <p:sldId id="398" r:id="rId11"/>
    <p:sldId id="399" r:id="rId12"/>
    <p:sldId id="684" r:id="rId13"/>
    <p:sldId id="698" r:id="rId14"/>
    <p:sldId id="960" r:id="rId15"/>
    <p:sldId id="703" r:id="rId16"/>
    <p:sldId id="722" r:id="rId17"/>
    <p:sldId id="963" r:id="rId18"/>
    <p:sldId id="689" r:id="rId19"/>
    <p:sldId id="273" r:id="rId20"/>
    <p:sldId id="947" r:id="rId21"/>
    <p:sldId id="287"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66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99" autoAdjust="0"/>
    <p:restoredTop sz="93546" autoAdjust="0"/>
  </p:normalViewPr>
  <p:slideViewPr>
    <p:cSldViewPr snapToGrid="0">
      <p:cViewPr>
        <p:scale>
          <a:sx n="89" d="100"/>
          <a:sy n="89" d="100"/>
        </p:scale>
        <p:origin x="384" y="355"/>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B4C97-B0AB-415A-87C7-A72C5EB9248F}" type="datetimeFigureOut">
              <a:rPr lang="en-GB" smtClean="0"/>
              <a:t>17/05/2020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2B7FA-AB46-4993-BA79-F306F77A2046}" type="slidenum">
              <a:rPr lang="en-GB" smtClean="0"/>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7D182D3C-8D59-4390-ABD3-08496B4ADAF3}"/>
              </a:ext>
            </a:extLst>
          </p:cNvPr>
          <p:cNvSpPr txBox="1">
            <a:spLocks noGrp="1" noChangeArrowheads="1"/>
          </p:cNvSpPr>
          <p:nvPr/>
        </p:nvSpPr>
        <p:spPr bwMode="auto">
          <a:xfrm>
            <a:off x="3854450"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B794AD4-F02E-4804-A1F5-EA65E9D5D553}"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5363" name="Rectangle 2">
            <a:extLst>
              <a:ext uri="{FF2B5EF4-FFF2-40B4-BE49-F238E27FC236}">
                <a16:creationId xmlns:a16="http://schemas.microsoft.com/office/drawing/2014/main" id="{F32A9247-ED72-4BDE-87A2-FE4A54BDDE9B}"/>
              </a:ext>
            </a:extLst>
          </p:cNvPr>
          <p:cNvSpPr>
            <a:spLocks noRot="1" noChangeArrowheads="1" noTextEdit="1"/>
          </p:cNvSpPr>
          <p:nvPr>
            <p:ph type="sldImg"/>
          </p:nvPr>
        </p:nvSpPr>
        <p:spPr>
          <a:xfrm>
            <a:off x="90488" y="744538"/>
            <a:ext cx="6624637" cy="3727450"/>
          </a:xfrm>
          <a:ln/>
        </p:spPr>
      </p:sp>
      <p:sp>
        <p:nvSpPr>
          <p:cNvPr id="15364" name="Rectangle 3">
            <a:extLst>
              <a:ext uri="{FF2B5EF4-FFF2-40B4-BE49-F238E27FC236}">
                <a16:creationId xmlns:a16="http://schemas.microsoft.com/office/drawing/2014/main" id="{3E8E3072-0085-4C5E-B1D1-1D9F5C256839}"/>
              </a:ext>
            </a:extLst>
          </p:cNvPr>
          <p:cNvSpPr>
            <a:spLocks noGrp="1" noChangeArrowheads="1"/>
          </p:cNvSpPr>
          <p:nvPr>
            <p:ph type="body" idx="1"/>
          </p:nvPr>
        </p:nvSpPr>
        <p:spPr>
          <a:xfrm>
            <a:off x="681038" y="4721225"/>
            <a:ext cx="5443537" cy="4473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pPr eaLnBrk="1" hangingPunct="1"/>
            <a:r>
              <a:rPr lang="en-US" altLang="en-US">
                <a:latin typeface="Arial" panose="020B0604020202020204" pitchFamily="34" charset="0"/>
              </a:rPr>
              <a:t>GDPFS: Global Data Producing and Forecasting Systems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65377" cy="5150942"/>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36347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87159284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260747"/>
            <a:ext cx="1733550" cy="463272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52600" y="260747"/>
            <a:ext cx="5048250" cy="46327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D26339D-9B82-48A4-8D57-23362383233D}"/>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4185969070"/>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60747"/>
            <a:ext cx="6934200" cy="10287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7526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AB6FDD33-5E00-4C0F-AB3F-4B9022C1A296}"/>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124192525"/>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0AF9C-36D5-4D47-B667-BD700DBF317E}"/>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62A80228-53F0-4DE7-80D4-12B7D1465F9E}"/>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DE8E71B-8756-4FCC-A8C7-7C6D4BACFE86}"/>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A681302D-1FC2-4B7B-A568-F0EF995EAE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DCCED0-A32E-44B6-B4F7-206C47B794C3}"/>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390039092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09A70-6092-4145-B19B-662667D0DFB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4E06FFB-1DAC-4092-AD10-3C81A87259F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E18A36-26AC-4B7C-9870-FC453C9AFF8A}"/>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5026BED8-2F2E-49B3-B37A-439C00DFE1D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40EBD9-99C6-40FD-9ED9-B7357DC30F50}"/>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349831139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40710-EBB5-40E9-B9CE-9403D805FA3F}"/>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4D6C358-0294-4093-90C3-ECDED9AAB1A1}"/>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DD96FA1-65F3-4FDA-AF8E-3A756B0D4D6B}"/>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45D3595F-0B44-43B9-A9C9-80481BF74D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2B498E-7121-4A5F-B4E2-E40CFE6A3F65}"/>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48426674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27CAE-764A-4085-8267-200FAA7012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B9D939-8402-4BBE-9884-32A09313DF5C}"/>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7AD8732-BF07-4122-8A7D-A5B5C3398F5E}"/>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8348341-5A76-4955-8EC8-D80237FFB0A8}"/>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6" name="Footer Placeholder 5">
            <a:extLst>
              <a:ext uri="{FF2B5EF4-FFF2-40B4-BE49-F238E27FC236}">
                <a16:creationId xmlns:a16="http://schemas.microsoft.com/office/drawing/2014/main" id="{3B8750E6-0EBA-456E-BA27-B6A60A5C39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009970-E2F9-400D-A997-F914050BAC41}"/>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34999504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40669-E6DE-4B88-8E4F-8029BED0C009}"/>
              </a:ext>
            </a:extLst>
          </p:cNvPr>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59133B-417A-440A-A6D0-653BBC28EBD5}"/>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1C8912EC-620F-42CB-B89D-43749153B32E}"/>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15BA4AA-C305-4464-BA8B-57B5D568445A}"/>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286B5CDF-4BE4-41FC-9609-A47CA84B749A}"/>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40527-D1C3-4110-901D-1DE64980DC61}"/>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8" name="Footer Placeholder 7">
            <a:extLst>
              <a:ext uri="{FF2B5EF4-FFF2-40B4-BE49-F238E27FC236}">
                <a16:creationId xmlns:a16="http://schemas.microsoft.com/office/drawing/2014/main" id="{908D76C6-C0BF-40C5-9D99-C2763D778E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462FBD7-9817-4067-8FC5-8EC8272785C6}"/>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19679409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1B28-3C24-43FF-8E53-CE10A9887ED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34CC087-6D6C-40DD-962B-CC155D5215B8}"/>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4" name="Footer Placeholder 3">
            <a:extLst>
              <a:ext uri="{FF2B5EF4-FFF2-40B4-BE49-F238E27FC236}">
                <a16:creationId xmlns:a16="http://schemas.microsoft.com/office/drawing/2014/main" id="{DBD4C60A-4ACD-4777-B365-20B524685A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B6E58C0-35D4-4AA8-B288-DE021B04D7DC}"/>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26337192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F401E9-10F7-4D6D-9907-95E01F2319E5}"/>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3" name="Footer Placeholder 2">
            <a:extLst>
              <a:ext uri="{FF2B5EF4-FFF2-40B4-BE49-F238E27FC236}">
                <a16:creationId xmlns:a16="http://schemas.microsoft.com/office/drawing/2014/main" id="{FC9CB79D-7807-4BA7-9893-BD06E292C97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55C7F68-8AC1-470F-A4BE-9B1011F75CA5}"/>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203238662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F6143-1D4D-4EFC-8840-8B465896668F}"/>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2C4352-A903-4369-8D0C-F0301C14A72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9D20C62-87E3-4045-9DB3-DD481F31D64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28C85732-677E-4574-9CC6-CD04D6F94A06}"/>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6" name="Footer Placeholder 5">
            <a:extLst>
              <a:ext uri="{FF2B5EF4-FFF2-40B4-BE49-F238E27FC236}">
                <a16:creationId xmlns:a16="http://schemas.microsoft.com/office/drawing/2014/main" id="{EA96515E-F3D3-457A-9390-FD347B0D52B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7E912D-FA0D-4A36-A65D-31B375495EC9}"/>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4079162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1948110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6CC60-AA56-44EF-B5D5-6E0B2D7C0ABA}"/>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E95E2FD-32A3-46D5-8682-C3CCEE0649D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22E34B2-A756-4E66-98F6-AF1051BAEAF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3D47C80A-86DD-4028-A803-676695EF54B1}"/>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6" name="Footer Placeholder 5">
            <a:extLst>
              <a:ext uri="{FF2B5EF4-FFF2-40B4-BE49-F238E27FC236}">
                <a16:creationId xmlns:a16="http://schemas.microsoft.com/office/drawing/2014/main" id="{1182CEC3-46F1-4FB0-9AD9-383ADB1C699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272F90-2474-49EC-A695-A85DF1EF70F5}"/>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118863314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D9347-31A3-4AF4-9CA5-10E93F238EC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E099E5-5FA0-40F6-B3FB-EEBC7884EBE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F6F960-7B62-4E07-917B-205FE6114C06}"/>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DE135B25-78CE-47F3-AE46-DB0F8DC9F7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454ACF-B151-4BC2-BF8C-AD44D045B046}"/>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15640120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EFB4C5-7A01-4EA4-A664-1DD2B3995FDD}"/>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22F419-20FB-40E1-B6F9-6C9139EC623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69F4A18-E93B-4EF8-A094-AB68C4343D81}"/>
              </a:ext>
            </a:extLst>
          </p:cNvPr>
          <p:cNvSpPr>
            <a:spLocks noGrp="1"/>
          </p:cNvSpPr>
          <p:nvPr>
            <p:ph type="dt" sz="half" idx="10"/>
          </p:nvPr>
        </p:nvSpPr>
        <p:spPr/>
        <p:txBody>
          <a:body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21DDFA77-EED3-419D-8FD4-AD35E77DEE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2387AF-AE25-41B5-BF6C-6823A743EC22}"/>
              </a:ext>
            </a:extLst>
          </p:cNvPr>
          <p:cNvSpPr>
            <a:spLocks noGrp="1"/>
          </p:cNvSpPr>
          <p:nvPr>
            <p:ph type="sldNum" sz="quarter" idx="12"/>
          </p:nvPr>
        </p:nvSpPr>
        <p:spPr/>
        <p:txBody>
          <a:bodyPr/>
          <a:lstStyle/>
          <a:p>
            <a:fld id="{F4D4C598-6FDA-49D2-A989-59E6345F5F4C}" type="slidenum">
              <a:rPr lang="en-GB" smtClean="0"/>
              <a:t>‹#›</a:t>
            </a:fld>
            <a:endParaRPr lang="en-GB"/>
          </a:p>
        </p:txBody>
      </p:sp>
    </p:spTree>
    <p:extLst>
      <p:ext uri="{BB962C8B-B14F-4D97-AF65-F5344CB8AC3E}">
        <p14:creationId xmlns:p14="http://schemas.microsoft.com/office/powerpoint/2010/main" val="3040994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70483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55971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04347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252413" y="818866"/>
            <a:ext cx="8639175" cy="3789647"/>
          </a:xfrm>
        </p:spPr>
        <p:txBody>
          <a:bodyPr/>
          <a:lstStyle/>
          <a:p>
            <a:r>
              <a:rPr lang="en-US"/>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32173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04017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031038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39"/>
            <a:ext cx="8640000" cy="900487"/>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558874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46137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874379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552118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109154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861333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dirty="0"/>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Tree>
    <p:extLst>
      <p:ext uri="{BB962C8B-B14F-4D97-AF65-F5344CB8AC3E}">
        <p14:creationId xmlns:p14="http://schemas.microsoft.com/office/powerpoint/2010/main" val="7202516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9165377" cy="5150942"/>
          </a:xfrm>
          <a:prstGeom prst="rect">
            <a:avLst/>
          </a:prstGeom>
        </p:spPr>
      </p:pic>
      <p:sp>
        <p:nvSpPr>
          <p:cNvPr id="2" name="Title 1"/>
          <p:cNvSpPr>
            <a:spLocks noGrp="1"/>
          </p:cNvSpPr>
          <p:nvPr>
            <p:ph type="ctrTitle"/>
          </p:nvPr>
        </p:nvSpPr>
        <p:spPr>
          <a:xfrm>
            <a:off x="252000" y="844586"/>
            <a:ext cx="5016036"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5207830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844586"/>
            <a:ext cx="5016036"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5562820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844586"/>
            <a:ext cx="8640000"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9318865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835118"/>
            <a:ext cx="8640000" cy="1020978"/>
          </a:xfrm>
        </p:spPr>
        <p:txBody>
          <a:bodyPr anchor="b">
            <a:normAutofit/>
          </a:bodyPr>
          <a:lstStyle>
            <a:lvl1pPr algn="l">
              <a:defRPr sz="3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9347" y="56368"/>
            <a:ext cx="1783501" cy="778750"/>
          </a:xfrm>
          <a:prstGeom prst="rect">
            <a:avLst/>
          </a:prstGeom>
        </p:spPr>
      </p:pic>
    </p:spTree>
    <p:extLst>
      <p:ext uri="{BB962C8B-B14F-4D97-AF65-F5344CB8AC3E}">
        <p14:creationId xmlns:p14="http://schemas.microsoft.com/office/powerpoint/2010/main" val="1908840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858032"/>
            <a:ext cx="8640000" cy="998063"/>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2401826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989556"/>
            <a:ext cx="8640000" cy="866539"/>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85059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398146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3450832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995818"/>
            <a:ext cx="8640000" cy="860277"/>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Tree>
    <p:extLst>
      <p:ext uri="{BB962C8B-B14F-4D97-AF65-F5344CB8AC3E}">
        <p14:creationId xmlns:p14="http://schemas.microsoft.com/office/powerpoint/2010/main" val="1326580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7" name="Shape 48"/>
          <p:cNvSpPr/>
          <p:nvPr userDrawn="1"/>
        </p:nvSpPr>
        <p:spPr>
          <a:xfrm>
            <a:off x="-1" y="-6009"/>
            <a:ext cx="9144002" cy="85059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18" name="Title 1"/>
          <p:cNvSpPr>
            <a:spLocks noGrp="1"/>
          </p:cNvSpPr>
          <p:nvPr>
            <p:ph type="ctrTitle"/>
          </p:nvPr>
        </p:nvSpPr>
        <p:spPr>
          <a:xfrm>
            <a:off x="252000" y="985596"/>
            <a:ext cx="8640000" cy="870499"/>
          </a:xfrm>
        </p:spPr>
        <p:txBody>
          <a:bodyPr anchor="b">
            <a:normAutofit/>
          </a:bodyPr>
          <a:lstStyle>
            <a:lvl1pPr algn="l">
              <a:defRPr sz="3600">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3582556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668756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3000720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886980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1944191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764088"/>
            <a:ext cx="4087988" cy="51165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6538570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8469242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0" y="709468"/>
            <a:ext cx="9143999" cy="4022385"/>
          </a:xfrm>
        </p:spPr>
        <p:txBody>
          <a:bodyPr/>
          <a:lstStyle/>
          <a:p>
            <a:r>
              <a:rPr lang="en-US"/>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2973079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66763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pic>
        <p:nvPicPr>
          <p:cNvPr id="11" name="MO_MASTER_black_mono_for_light_backg_RBG.png"/>
          <p:cNvPicPr>
            <a:picLocks noChangeAspect="1"/>
          </p:cNvPicPr>
          <p:nvPr userDrawn="1"/>
        </p:nvPicPr>
        <p:blipFill>
          <a:blip r:embed="rId3" cstate="print"/>
          <a:stretch>
            <a:fillRect/>
          </a:stretch>
        </p:blipFill>
        <p:spPr>
          <a:xfrm>
            <a:off x="183946" y="54592"/>
            <a:ext cx="1802343" cy="565200"/>
          </a:xfrm>
          <a:prstGeom prst="rect">
            <a:avLst/>
          </a:prstGeom>
          <a:ln w="12700">
            <a:miter lim="400000"/>
          </a:ln>
        </p:spPr>
      </p:pic>
    </p:spTree>
    <p:extLst>
      <p:ext uri="{BB962C8B-B14F-4D97-AF65-F5344CB8AC3E}">
        <p14:creationId xmlns:p14="http://schemas.microsoft.com/office/powerpoint/2010/main" val="23195104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109506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2622963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9857738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7213500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5371828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124017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
        <p:nvSpPr>
          <p:cNvPr id="13"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3691070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stretch>
            <a:fillRect/>
          </a:stretch>
        </p:blipFill>
        <p:spPr>
          <a:xfrm>
            <a:off x="0" y="0"/>
            <a:ext cx="9144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855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9813401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26955309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slide - full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32833106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36093621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4647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39063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7531089" y="240515"/>
            <a:ext cx="1594673" cy="2025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0"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71"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2" name="Footer Placeholder 1"/>
          <p:cNvSpPr>
            <a:spLocks noGrp="1"/>
          </p:cNvSpPr>
          <p:nvPr>
            <p:ph type="ftr" sz="quarter" idx="16"/>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4"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7"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58588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8"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648002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7531089" y="240515"/>
            <a:ext cx="1594673" cy="2025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800" b="0" i="0" u="none" strike="noStrike" kern="0" cap="none" spc="0" normalizeH="0" baseline="0" noProof="0" dirty="0">
                <a:ln>
                  <a:noFill/>
                </a:ln>
                <a:solidFill>
                  <a:srgbClr val="FFFFFF"/>
                </a:solidFill>
                <a:effectLst/>
                <a:uLnTx/>
                <a:uFillTx/>
                <a:latin typeface="Arial"/>
                <a:cs typeface="Arial"/>
                <a:sym typeface="Arial"/>
              </a:rPr>
            </a:br>
            <a:r>
              <a:rPr kumimoji="0" sz="8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14"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5"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6"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pic>
        <p:nvPicPr>
          <p:cNvPr id="23"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0"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002273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70460"/>
            <a:ext cx="8424863"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a:t>updraught</a:t>
            </a:r>
            <a:r>
              <a:rPr lang="en-GB" dirty="0"/>
              <a:t> 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87829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4585693"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3614228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3127178"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6057306" y="176153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00261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8919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64869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2848699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Picture Placeholder 4"/>
          <p:cNvSpPr>
            <a:spLocks noGrp="1"/>
          </p:cNvSpPr>
          <p:nvPr>
            <p:ph type="pic" sz="quarter" idx="16" hasCustomPrompt="1"/>
          </p:nvPr>
        </p:nvSpPr>
        <p:spPr>
          <a:xfrm>
            <a:off x="0" y="748904"/>
            <a:ext cx="9144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2116953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61530"/>
            <a:ext cx="843736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013995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4403700"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4585693"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62942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56791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80362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29376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97644" y="1761530"/>
            <a:ext cx="257889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06286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4908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ext Placeholder 4"/>
          <p:cNvSpPr>
            <a:spLocks noGrp="1"/>
          </p:cNvSpPr>
          <p:nvPr>
            <p:ph type="body" sz="quarter" idx="11" hasCustomPrompt="1"/>
          </p:nvPr>
        </p:nvSpPr>
        <p:spPr>
          <a:xfrm>
            <a:off x="197645" y="1770460"/>
            <a:ext cx="5508427"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152388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9144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10977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38933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Tree>
    <p:extLst>
      <p:ext uri="{BB962C8B-B14F-4D97-AF65-F5344CB8AC3E}">
        <p14:creationId xmlns:p14="http://schemas.microsoft.com/office/powerpoint/2010/main" val="23199797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19075" hangingPunct="0">
              <a:defRPr>
                <a:solidFill>
                  <a:schemeClr val="bg2"/>
                </a:solidFill>
              </a:defRPr>
            </a:lvl1pPr>
          </a:lstStyle>
          <a:p>
            <a:r>
              <a:rPr lang="en-GB" kern="0" dirty="0">
                <a:solidFill>
                  <a:srgbClr val="FFFFFF"/>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3141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740500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698458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1761530"/>
            <a:ext cx="9144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t" anchorCtr="0"/>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07157" y="2021681"/>
            <a:ext cx="797540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stretch>
            <a:fillRect/>
          </a:stretch>
        </p:blipFill>
        <p:spPr>
          <a:xfrm>
            <a:off x="224460" y="3131815"/>
            <a:ext cx="350571" cy="386900"/>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197503" y="3675571"/>
            <a:ext cx="404486" cy="386900"/>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197503" y="2617307"/>
            <a:ext cx="404486"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527593" y="2571741"/>
            <a:ext cx="7837739" cy="415499"/>
          </a:xfrm>
          <a:prstGeom prst="rect">
            <a:avLst/>
          </a:prstGeom>
        </p:spPr>
        <p:txBody>
          <a:bodyPr lIns="270000" anchor="t">
            <a:spAutoFit/>
          </a:bodyPr>
          <a:lstStyle>
            <a:lvl1pPr marL="0" indent="0" defTabSz="342900">
              <a:lnSpc>
                <a:spcPct val="150000"/>
              </a:lnSpc>
              <a:spcBef>
                <a:spcPts val="300"/>
              </a:spcBef>
              <a:buSzTx/>
              <a:buNone/>
              <a:defRPr sz="15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534591" y="3107335"/>
            <a:ext cx="7830741" cy="415499"/>
          </a:xfrm>
          <a:prstGeom prst="rect">
            <a:avLst/>
          </a:prstGeom>
        </p:spPr>
        <p:txBody>
          <a:bodyPr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527593" y="3663112"/>
            <a:ext cx="1330302"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733114" y="3663112"/>
            <a:ext cx="1691733" cy="415499"/>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3588088" y="3663112"/>
            <a:ext cx="1984929"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5429622" y="3663112"/>
            <a:ext cx="1691733" cy="761747"/>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165627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Tree>
    <p:extLst>
      <p:ext uri="{BB962C8B-B14F-4D97-AF65-F5344CB8AC3E}">
        <p14:creationId xmlns:p14="http://schemas.microsoft.com/office/powerpoint/2010/main" val="12657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698739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6619568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Main content">
    <p:spTree>
      <p:nvGrpSpPr>
        <p:cNvPr id="1" name=""/>
        <p:cNvGrpSpPr/>
        <p:nvPr/>
      </p:nvGrpSpPr>
      <p:grpSpPr>
        <a:xfrm>
          <a:off x="0" y="0"/>
          <a:ext cx="0" cy="0"/>
          <a:chOff x="0" y="0"/>
          <a:chExt cx="0" cy="0"/>
        </a:xfrm>
      </p:grpSpPr>
      <p:sp>
        <p:nvSpPr>
          <p:cNvPr id="5" name="TextBox 3"/>
          <p:cNvSpPr txBox="1">
            <a:spLocks noChangeArrowheads="1"/>
          </p:cNvSpPr>
          <p:nvPr userDrawn="1"/>
        </p:nvSpPr>
        <p:spPr bwMode="auto">
          <a:xfrm>
            <a:off x="179388" y="4833938"/>
            <a:ext cx="2089150" cy="185737"/>
          </a:xfrm>
          <a:prstGeom prst="rect">
            <a:avLst/>
          </a:prstGeom>
          <a:noFill/>
          <a:ln w="9525">
            <a:noFill/>
            <a:miter lim="800000"/>
            <a:headEnd/>
            <a:tailEnd/>
          </a:ln>
        </p:spPr>
        <p:txBody>
          <a:bodyPr>
            <a:spAutoFit/>
          </a:bodyPr>
          <a:lstStyle/>
          <a:p>
            <a:pPr>
              <a:lnSpc>
                <a:spcPct val="85000"/>
              </a:lnSpc>
            </a:pPr>
            <a:r>
              <a:rPr lang="en-US" sz="700">
                <a:solidFill>
                  <a:schemeClr val="tx1"/>
                </a:solidFill>
              </a:rPr>
              <a:t>www.metoffice.gov.uk</a:t>
            </a:r>
          </a:p>
        </p:txBody>
      </p:sp>
      <p:sp>
        <p:nvSpPr>
          <p:cNvPr id="6" name="TextBox 5"/>
          <p:cNvSpPr txBox="1">
            <a:spLocks noChangeArrowheads="1"/>
          </p:cNvSpPr>
          <p:nvPr userDrawn="1"/>
        </p:nvSpPr>
        <p:spPr bwMode="auto">
          <a:xfrm>
            <a:off x="7380288" y="4833938"/>
            <a:ext cx="1763712" cy="185737"/>
          </a:xfrm>
          <a:prstGeom prst="rect">
            <a:avLst/>
          </a:prstGeom>
          <a:noFill/>
          <a:ln w="9525">
            <a:noFill/>
            <a:miter lim="800000"/>
            <a:headEnd/>
            <a:tailEnd/>
          </a:ln>
        </p:spPr>
        <p:txBody>
          <a:bodyPr>
            <a:spAutoFit/>
          </a:bodyPr>
          <a:lstStyle/>
          <a:p>
            <a:pPr>
              <a:lnSpc>
                <a:spcPct val="85000"/>
              </a:lnSpc>
            </a:pPr>
            <a:r>
              <a:rPr lang="en-US" sz="700">
                <a:solidFill>
                  <a:schemeClr val="bg2"/>
                </a:solidFill>
              </a:rPr>
              <a:t>© Crown Copyright 2016, Met Office</a:t>
            </a:r>
          </a:p>
        </p:txBody>
      </p:sp>
      <p:sp>
        <p:nvSpPr>
          <p:cNvPr id="8" name="Rectangle 2"/>
          <p:cNvSpPr>
            <a:spLocks noGrp="1" noChangeArrowheads="1"/>
          </p:cNvSpPr>
          <p:nvPr>
            <p:ph type="ctrTitle"/>
          </p:nvPr>
        </p:nvSpPr>
        <p:spPr>
          <a:xfrm>
            <a:off x="1619672" y="250302"/>
            <a:ext cx="7344816" cy="934656"/>
          </a:xfrm>
          <a:prstGeom prst="rect">
            <a:avLst/>
          </a:prstGeom>
          <a:ln>
            <a:noFill/>
          </a:ln>
        </p:spPr>
        <p:txBody>
          <a:bodyPr anchor="b" anchorCtr="0"/>
          <a:lstStyle>
            <a:lvl1pPr algn="l">
              <a:defRPr sz="3600" baseline="0">
                <a:ln>
                  <a:noFill/>
                </a:ln>
                <a:solidFill>
                  <a:schemeClr val="bg2"/>
                </a:solidFill>
                <a:latin typeface="Arial"/>
                <a:cs typeface="Arial"/>
              </a:defRPr>
            </a:lvl1pPr>
          </a:lstStyle>
          <a:p>
            <a:r>
              <a:rPr lang="en-US"/>
              <a:t>Click to edit Master title style</a:t>
            </a:r>
            <a:endParaRPr lang="en-US" dirty="0"/>
          </a:p>
        </p:txBody>
      </p:sp>
      <p:sp>
        <p:nvSpPr>
          <p:cNvPr id="9" name="Rectangle 3"/>
          <p:cNvSpPr>
            <a:spLocks noGrp="1" noChangeArrowheads="1"/>
          </p:cNvSpPr>
          <p:nvPr>
            <p:ph type="subTitle" idx="1"/>
          </p:nvPr>
        </p:nvSpPr>
        <p:spPr>
          <a:xfrm>
            <a:off x="1619672" y="1212734"/>
            <a:ext cx="7344816" cy="504056"/>
          </a:xfrm>
          <a:prstGeom prst="rect">
            <a:avLst/>
          </a:prstGeom>
        </p:spPr>
        <p:txBody>
          <a:bodyPr/>
          <a:lstStyle>
            <a:lvl1pPr marL="0" indent="0" algn="l">
              <a:buFontTx/>
              <a:buNone/>
              <a:defRPr sz="2000" baseline="0">
                <a:solidFill>
                  <a:schemeClr val="bg2"/>
                </a:solidFill>
                <a:latin typeface="Arial"/>
                <a:cs typeface="Arial"/>
              </a:defRPr>
            </a:lvl1pPr>
          </a:lstStyle>
          <a:p>
            <a:r>
              <a:rPr lang="en-US"/>
              <a:t>Click to edit Master subtitle style</a:t>
            </a:r>
            <a:endParaRPr lang="en-US" dirty="0"/>
          </a:p>
        </p:txBody>
      </p:sp>
      <p:sp>
        <p:nvSpPr>
          <p:cNvPr id="3" name="Text Placeholder 2"/>
          <p:cNvSpPr>
            <a:spLocks noGrp="1"/>
          </p:cNvSpPr>
          <p:nvPr>
            <p:ph type="body" sz="quarter" idx="10"/>
          </p:nvPr>
        </p:nvSpPr>
        <p:spPr>
          <a:xfrm>
            <a:off x="1619250" y="1924050"/>
            <a:ext cx="7345238" cy="3023964"/>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132762"/>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3EAD1FE9-88FA-4302-88FC-7C27710C6DDF}"/>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787900733"/>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4E7251C-0A24-4789-A431-B2BA692EA29F}"/>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299138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4720860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a:extLst>
              <a:ext uri="{FF2B5EF4-FFF2-40B4-BE49-F238E27FC236}">
                <a16:creationId xmlns:a16="http://schemas.microsoft.com/office/drawing/2014/main" id="{8401BA0E-7282-467F-A932-87DDF76C9267}"/>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189766364"/>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7526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4602A692-ABE0-4AFD-B93D-501A0CD0CAF3}"/>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696802379"/>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0AB85CB7-E324-4950-93F6-60D48B3BBA46}"/>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178819507"/>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7C7E4C80-9CDE-420F-B670-A7EA8891C595}"/>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324803286"/>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A3E1F02-52A8-432B-8860-20174A852892}"/>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95367080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43FA14DD-12B7-4756-AE5D-D58D9622C751}"/>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35243553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CF2ECFA3-86E1-4BF8-90BA-7B55389A12E3}"/>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031876952"/>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DC8DC44D-AA74-4C90-AC57-3E9E2DF3A14A}"/>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196953236"/>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260747"/>
            <a:ext cx="1733550" cy="463272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52600" y="260747"/>
            <a:ext cx="5048250" cy="46327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AB6FD32F-4753-4AF7-BE46-D98E2254B447}"/>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281546978"/>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60747"/>
            <a:ext cx="6934200" cy="10287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7526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267736E1-EA05-4C6A-BF62-DB172F8FB020}"/>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64231749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1262569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D7D08B0A-3F6E-4E19-8CD9-C6765D9EA80A}"/>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928736463"/>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559CAF3-9689-45E1-ABB6-A7519AFF5CE0}"/>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971890952"/>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a:extLst>
              <a:ext uri="{FF2B5EF4-FFF2-40B4-BE49-F238E27FC236}">
                <a16:creationId xmlns:a16="http://schemas.microsoft.com/office/drawing/2014/main" id="{1D65A08C-0E6F-4392-A3D2-95BB71966065}"/>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735118407"/>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7526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455D4FF9-2016-4C2B-854C-0535DF89F3B8}"/>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484793914"/>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CF8B5635-DB98-495C-AB07-B2AD70CF1825}"/>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89441846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CCDBAE45-A025-4E33-B956-B19B859B4F76}"/>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775020180"/>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2666E40-9220-460D-BD33-50B6F2D335E9}"/>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59883850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E69CC211-1B60-4875-AF53-BD324E25109D}"/>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12499668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72B35FAB-1098-4A85-B792-7AE0F1975708}"/>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796659162"/>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2838250D-0FA8-4306-BCD2-B7B35286D38E}"/>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16164973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image" Target="../media/image11.png"/><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image" Target="../media/image1.png"/><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29" Type="http://schemas.openxmlformats.org/officeDocument/2006/relationships/slideLayout" Target="../slideLayouts/slideLayout7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8"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4.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16.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theme" Target="../theme/theme5.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image" Target="../media/image16.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9.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6.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MO_MASTER_black_mono_for_light_backg_RBG.png"/>
          <p:cNvPicPr>
            <a:picLocks noChangeAspect="1"/>
          </p:cNvPicPr>
          <p:nvPr userDrawn="1"/>
        </p:nvPicPr>
        <p:blipFill>
          <a:blip r:embed="rId25" cstate="print"/>
          <a:stretch>
            <a:fillRect/>
          </a:stretch>
        </p:blipFill>
        <p:spPr>
          <a:xfrm>
            <a:off x="183946" y="54592"/>
            <a:ext cx="1802343" cy="565200"/>
          </a:xfrm>
          <a:prstGeom prst="rect">
            <a:avLst/>
          </a:prstGeom>
          <a:ln w="12700">
            <a:miter lim="400000"/>
          </a:ln>
        </p:spPr>
      </p:pic>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98655942"/>
      </p:ext>
    </p:extLst>
  </p:cSld>
  <p:clrMap bg1="lt1" tx1="dk1" bg2="lt2" tx2="dk2" accent1="accent1" accent2="accent2" accent3="accent3" accent4="accent4" accent5="accent5" accent6="accent6" hlink="hlink" folHlink="folHlink"/>
  <p:sldLayoutIdLst>
    <p:sldLayoutId id="2147483679" r:id="rId1"/>
    <p:sldLayoutId id="2147483678" r:id="rId2"/>
    <p:sldLayoutId id="2147483659" r:id="rId3"/>
    <p:sldLayoutId id="2147483686" r:id="rId4"/>
    <p:sldLayoutId id="2147483681" r:id="rId5"/>
    <p:sldLayoutId id="2147483684" r:id="rId6"/>
    <p:sldLayoutId id="2147483682" r:id="rId7"/>
    <p:sldLayoutId id="2147483685" r:id="rId8"/>
    <p:sldLayoutId id="2147483660" r:id="rId9"/>
    <p:sldLayoutId id="2147483662" r:id="rId10"/>
    <p:sldLayoutId id="2147483670" r:id="rId11"/>
    <p:sldLayoutId id="2147483669" r:id="rId12"/>
    <p:sldLayoutId id="2147483668" r:id="rId13"/>
    <p:sldLayoutId id="2147483664" r:id="rId14"/>
    <p:sldLayoutId id="2147483671" r:id="rId15"/>
    <p:sldLayoutId id="2147483665" r:id="rId16"/>
    <p:sldLayoutId id="2147483677" r:id="rId17"/>
    <p:sldLayoutId id="2147483672" r:id="rId18"/>
    <p:sldLayoutId id="2147483676" r:id="rId19"/>
    <p:sldLayoutId id="2147483674" r:id="rId20"/>
    <p:sldLayoutId id="2147483675" r:id="rId21"/>
    <p:sldLayoutId id="2147483673" r:id="rId22"/>
    <p:sldLayoutId id="2147483683" r:id="rId23"/>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768633"/>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pic>
        <p:nvPicPr>
          <p:cNvPr id="10" name="Picture 9"/>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189347" y="56368"/>
            <a:ext cx="1783501" cy="778750"/>
          </a:xfrm>
          <a:prstGeom prst="rect">
            <a:avLst/>
          </a:prstGeom>
        </p:spPr>
      </p:pic>
    </p:spTree>
    <p:extLst>
      <p:ext uri="{BB962C8B-B14F-4D97-AF65-F5344CB8AC3E}">
        <p14:creationId xmlns:p14="http://schemas.microsoft.com/office/powerpoint/2010/main" val="380375025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3" cstate="print"/>
          <a:stretch>
            <a:fillRect/>
          </a:stretch>
        </p:blipFill>
        <p:spPr>
          <a:xfrm>
            <a:off x="65664" y="40425"/>
            <a:ext cx="1805643" cy="566234"/>
          </a:xfrm>
          <a:prstGeom prst="rect">
            <a:avLst/>
          </a:prstGeom>
          <a:ln w="12700">
            <a:miter lim="400000"/>
          </a:ln>
        </p:spPr>
      </p:pic>
      <p:sp>
        <p:nvSpPr>
          <p:cNvPr id="4" name="Footer Placeholder 5"/>
          <p:cNvSpPr>
            <a:spLocks noGrp="1"/>
          </p:cNvSpPr>
          <p:nvPr>
            <p:ph type="ftr" sz="quarter" idx="3"/>
          </p:nvPr>
        </p:nvSpPr>
        <p:spPr>
          <a:xfrm>
            <a:off x="0" y="4732140"/>
            <a:ext cx="9144000" cy="411361"/>
          </a:xfrm>
          <a:prstGeom prst="rect">
            <a:avLst/>
          </a:prstGeom>
          <a:solidFill>
            <a:schemeClr val="bg1"/>
          </a:solidFill>
        </p:spPr>
        <p:txBody>
          <a:bodyPr vert="horz" lIns="252000" tIns="36000" rIns="68580" bIns="27000" rtlCol="0" anchor="ctr"/>
          <a:lstStyle>
            <a:lvl1pPr algn="l" defTabSz="219075" hangingPunct="0">
              <a:defRPr sz="800">
                <a:solidFill>
                  <a:schemeClr val="tx1"/>
                </a:solidFill>
                <a:latin typeface="+mn-lt"/>
              </a:defRPr>
            </a:lvl1pPr>
          </a:lstStyle>
          <a:p>
            <a:r>
              <a:rPr lang="en-GB" kern="0" dirty="0">
                <a:solidFill>
                  <a:srgbClr val="2A2A2A"/>
                </a:solidFill>
                <a:sym typeface="Helvetica Light"/>
              </a:rPr>
              <a:t>www.metoffice.gov.uk																									             	       © Crown Copyright 2017, Met Office</a:t>
            </a:r>
          </a:p>
        </p:txBody>
      </p:sp>
      <p:sp>
        <p:nvSpPr>
          <p:cNvPr id="5" name="Title Placeholder 4"/>
          <p:cNvSpPr>
            <a:spLocks noGrp="1"/>
          </p:cNvSpPr>
          <p:nvPr>
            <p:ph type="title"/>
          </p:nvPr>
        </p:nvSpPr>
        <p:spPr>
          <a:xfrm>
            <a:off x="197644" y="1039783"/>
            <a:ext cx="8437500" cy="623248"/>
          </a:xfrm>
          <a:prstGeom prst="rect">
            <a:avLst/>
          </a:prstGeom>
        </p:spPr>
        <p:txBody>
          <a:bodyPr vert="horz" wrap="square" lIns="68580" tIns="34290" rIns="68580" bIns="34290" rtlCol="0" anchor="t" anchorCtr="0">
            <a:spAutoFit/>
          </a:bodyPr>
          <a:lstStyle/>
          <a:p>
            <a:r>
              <a:rPr lang="en-US"/>
              <a:t>Click to edit Master title style</a:t>
            </a:r>
            <a:endParaRPr lang="en-GB" dirty="0"/>
          </a:p>
        </p:txBody>
      </p:sp>
      <p:sp>
        <p:nvSpPr>
          <p:cNvPr id="2" name="Text Placeholder 1"/>
          <p:cNvSpPr>
            <a:spLocks noGrp="1"/>
          </p:cNvSpPr>
          <p:nvPr>
            <p:ph type="body" idx="1"/>
          </p:nvPr>
        </p:nvSpPr>
        <p:spPr>
          <a:xfrm>
            <a:off x="197644" y="1761531"/>
            <a:ext cx="4050507"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31320116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 id="2147483771" r:id="rId25"/>
    <p:sldLayoutId id="2147483772" r:id="rId26"/>
    <p:sldLayoutId id="2147483773" r:id="rId27"/>
    <p:sldLayoutId id="2147483774" r:id="rId28"/>
    <p:sldLayoutId id="2147483775" r:id="rId29"/>
    <p:sldLayoutId id="2147483776" r:id="rId30"/>
    <p:sldLayoutId id="2147483777"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19075" rtl="0" eaLnBrk="1" latinLnBrk="0" hangingPunct="1">
        <a:lnSpc>
          <a:spcPct val="100000"/>
        </a:lnSpc>
        <a:spcBef>
          <a:spcPts val="788"/>
        </a:spcBef>
        <a:spcAft>
          <a:spcPts val="0"/>
        </a:spcAft>
        <a:buClrTx/>
        <a:buSzPct val="75000"/>
        <a:buFontTx/>
        <a:buNone/>
        <a:tabLst/>
        <a:defRPr sz="1500" b="0" i="0" u="none" strike="noStrike" cap="none" spc="0" baseline="0">
          <a:ln>
            <a:noFill/>
          </a:ln>
          <a:solidFill>
            <a:schemeClr val="tx1"/>
          </a:solidFill>
          <a:uFillTx/>
          <a:latin typeface="+mj-lt"/>
          <a:ea typeface="+mn-ea"/>
          <a:cs typeface="+mn-cs"/>
          <a:sym typeface="Helvetica Light"/>
        </a:defRPr>
      </a:lvl1pPr>
      <a:lvl2pPr marL="180000" marR="0" indent="-180000" algn="l" defTabSz="219075" rtl="0" eaLnBrk="1" latinLnBrk="0" hangingPunct="1">
        <a:lnSpc>
          <a:spcPct val="100000"/>
        </a:lnSpc>
        <a:spcBef>
          <a:spcPts val="600"/>
        </a:spcBef>
        <a:spcAft>
          <a:spcPts val="600"/>
        </a:spcAft>
        <a:buClrTx/>
        <a:buSzPct val="75000"/>
        <a:buFont typeface="Arial" panose="020B0604020202020204" pitchFamily="34" charset="0"/>
        <a:buChar char="•"/>
        <a:tabLst/>
        <a:defRPr sz="1600" b="0" i="0" u="none" strike="noStrike" cap="none" spc="0" baseline="0">
          <a:ln>
            <a:noFill/>
          </a:ln>
          <a:solidFill>
            <a:schemeClr val="tx1"/>
          </a:solidFill>
          <a:uFillTx/>
          <a:latin typeface="+mn-lt"/>
          <a:ea typeface="+mn-ea"/>
          <a:cs typeface="+mn-cs"/>
          <a:sym typeface="Helvetica Light"/>
        </a:defRPr>
      </a:lvl2pPr>
      <a:lvl3pPr marL="285750" marR="0" indent="-285750" algn="l" defTabSz="219075" rtl="0" eaLnBrk="1" latinLnBrk="0" hangingPunct="1">
        <a:lnSpc>
          <a:spcPct val="100000"/>
        </a:lnSpc>
        <a:spcBef>
          <a:spcPts val="788"/>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3pPr>
      <a:lvl4pPr marL="286425" marR="0" indent="-285750" algn="l" defTabSz="67500" rtl="0" eaLnBrk="1" latinLnBrk="0" hangingPunct="1">
        <a:lnSpc>
          <a:spcPct val="100000"/>
        </a:lnSpc>
        <a:spcBef>
          <a:spcPts val="788"/>
        </a:spcBef>
        <a:spcAft>
          <a:spcPts val="0"/>
        </a:spcAft>
        <a:buClr>
          <a:schemeClr val="tx1"/>
        </a:buClr>
        <a:buSzPct val="75000"/>
        <a:buFont typeface="Arial" panose="020B0604020202020204" pitchFamily="34" charset="0"/>
        <a:buChar char="•"/>
        <a:tabLst>
          <a:tab pos="67500" algn="l"/>
        </a:tabLst>
        <a:defRPr sz="1500" b="0" i="0" u="none" strike="noStrike" cap="none" spc="0" baseline="0">
          <a:ln>
            <a:noFill/>
          </a:ln>
          <a:solidFill>
            <a:schemeClr val="tx1"/>
          </a:solidFill>
          <a:uFillTx/>
          <a:latin typeface="+mn-lt"/>
          <a:ea typeface="+mn-ea"/>
          <a:cs typeface="+mn-cs"/>
          <a:sym typeface="Helvetica Light"/>
        </a:defRPr>
      </a:lvl4pPr>
      <a:lvl5pPr marL="285750" marR="0" indent="-285750" algn="l" defTabSz="219075" rtl="0" eaLnBrk="1" latinLnBrk="0" hangingPunct="1">
        <a:lnSpc>
          <a:spcPct val="100000"/>
        </a:lnSpc>
        <a:spcBef>
          <a:spcPts val="1575"/>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5pPr>
      <a:lvl6pPr marL="540000" marR="0" indent="-180000" algn="l" defTabSz="219075" rtl="0" eaLnBrk="1" latinLnBrk="0" hangingPunct="1">
        <a:lnSpc>
          <a:spcPct val="100000"/>
        </a:lnSpc>
        <a:spcBef>
          <a:spcPts val="0"/>
        </a:spcBef>
        <a:spcAft>
          <a:spcPts val="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6pPr>
      <a:lvl7pPr marL="90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7pPr>
      <a:lvl8pPr marL="126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8pPr>
      <a:lvl9pPr marL="1565011" marR="0" indent="-231511" algn="l" defTabSz="219075" rtl="0" eaLnBrk="1" latinLnBrk="0" hangingPunct="1">
        <a:lnSpc>
          <a:spcPct val="100000"/>
        </a:lnSpc>
        <a:spcBef>
          <a:spcPts val="1575"/>
        </a:spcBef>
        <a:spcAft>
          <a:spcPts val="0"/>
        </a:spcAft>
        <a:buClrTx/>
        <a:buSzPct val="75000"/>
        <a:buFontTx/>
        <a:buChar char="•"/>
        <a:tabLst/>
        <a:defRPr sz="19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120D9E-CC42-47AF-8877-2908525BB3F2}"/>
              </a:ext>
            </a:extLst>
          </p:cNvPr>
          <p:cNvSpPr>
            <a:spLocks noGrp="1" noChangeArrowheads="1"/>
          </p:cNvSpPr>
          <p:nvPr>
            <p:ph type="title"/>
          </p:nvPr>
        </p:nvSpPr>
        <p:spPr bwMode="auto">
          <a:xfrm>
            <a:off x="1752600" y="260747"/>
            <a:ext cx="69342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Slide heading Arial 40</a:t>
            </a:r>
          </a:p>
        </p:txBody>
      </p:sp>
      <p:sp>
        <p:nvSpPr>
          <p:cNvPr id="6147" name="Rectangle 3">
            <a:extLst>
              <a:ext uri="{FF2B5EF4-FFF2-40B4-BE49-F238E27FC236}">
                <a16:creationId xmlns:a16="http://schemas.microsoft.com/office/drawing/2014/main" id="{FBB923CD-0E45-4149-A714-41401873EAB1}"/>
              </a:ext>
            </a:extLst>
          </p:cNvPr>
          <p:cNvSpPr>
            <a:spLocks noGrp="1" noChangeArrowheads="1"/>
          </p:cNvSpPr>
          <p:nvPr>
            <p:ph type="body" idx="1"/>
          </p:nvPr>
        </p:nvSpPr>
        <p:spPr bwMode="auto">
          <a:xfrm>
            <a:off x="1752600" y="1329929"/>
            <a:ext cx="6934200" cy="356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First level Arial 24</a:t>
            </a:r>
          </a:p>
          <a:p>
            <a:pPr lvl="1"/>
            <a:r>
              <a:rPr lang="en-GB" altLang="en-US"/>
              <a:t>Second level Arial 20</a:t>
            </a:r>
          </a:p>
          <a:p>
            <a:pPr lvl="2"/>
            <a:r>
              <a:rPr lang="en-GB" altLang="en-US"/>
              <a:t>Third level Arial 20</a:t>
            </a:r>
          </a:p>
          <a:p>
            <a:pPr lvl="3"/>
            <a:r>
              <a:rPr lang="en-GB" altLang="en-US"/>
              <a:t>Fourth level Arial 20</a:t>
            </a:r>
          </a:p>
          <a:p>
            <a:pPr lvl="4"/>
            <a:r>
              <a:rPr lang="en-GB" altLang="en-US"/>
              <a:t>Fifth level Arial 20</a:t>
            </a:r>
          </a:p>
        </p:txBody>
      </p:sp>
      <p:sp>
        <p:nvSpPr>
          <p:cNvPr id="332804" name="Rectangle 4">
            <a:extLst>
              <a:ext uri="{FF2B5EF4-FFF2-40B4-BE49-F238E27FC236}">
                <a16:creationId xmlns:a16="http://schemas.microsoft.com/office/drawing/2014/main" id="{C3DDB196-BB45-48F5-BE7D-466216DD552B}"/>
              </a:ext>
            </a:extLst>
          </p:cNvPr>
          <p:cNvSpPr>
            <a:spLocks noGrp="1" noChangeArrowheads="1"/>
          </p:cNvSpPr>
          <p:nvPr>
            <p:ph type="ftr" sz="quarter" idx="3"/>
          </p:nvPr>
        </p:nvSpPr>
        <p:spPr bwMode="auto">
          <a:xfrm>
            <a:off x="323850" y="4914900"/>
            <a:ext cx="2895600" cy="171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750">
                <a:solidFill>
                  <a:schemeClr val="bg1"/>
                </a:solidFill>
                <a:latin typeface="Arial" charset="0"/>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252711079"/>
      </p:ext>
    </p:extLst>
  </p:cSld>
  <p:clrMap bg1="dk2" tx1="lt1" bg2="dk1" tx2="lt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ransition/>
  <p:hf sldNum="0" hdr="0" dt="0"/>
  <p:txStyles>
    <p:titleStyle>
      <a:lvl1pPr algn="l" rtl="0" eaLnBrk="0" fontAlgn="base" hangingPunct="0">
        <a:lnSpc>
          <a:spcPct val="85000"/>
        </a:lnSpc>
        <a:spcBef>
          <a:spcPct val="0"/>
        </a:spcBef>
        <a:spcAft>
          <a:spcPct val="0"/>
        </a:spcAft>
        <a:defRPr sz="3000">
          <a:solidFill>
            <a:srgbClr val="000000"/>
          </a:solidFill>
          <a:latin typeface="+mj-lt"/>
          <a:ea typeface="+mj-ea"/>
          <a:cs typeface="+mj-cs"/>
        </a:defRPr>
      </a:lvl1pPr>
      <a:lvl2pPr algn="l" rtl="0" eaLnBrk="0" fontAlgn="base" hangingPunct="0">
        <a:lnSpc>
          <a:spcPct val="85000"/>
        </a:lnSpc>
        <a:spcBef>
          <a:spcPct val="0"/>
        </a:spcBef>
        <a:spcAft>
          <a:spcPct val="0"/>
        </a:spcAft>
        <a:defRPr sz="3000">
          <a:solidFill>
            <a:srgbClr val="000000"/>
          </a:solidFill>
          <a:latin typeface="Arial" charset="0"/>
        </a:defRPr>
      </a:lvl2pPr>
      <a:lvl3pPr algn="l" rtl="0" eaLnBrk="0" fontAlgn="base" hangingPunct="0">
        <a:lnSpc>
          <a:spcPct val="85000"/>
        </a:lnSpc>
        <a:spcBef>
          <a:spcPct val="0"/>
        </a:spcBef>
        <a:spcAft>
          <a:spcPct val="0"/>
        </a:spcAft>
        <a:defRPr sz="3000">
          <a:solidFill>
            <a:srgbClr val="000000"/>
          </a:solidFill>
          <a:latin typeface="Arial" charset="0"/>
        </a:defRPr>
      </a:lvl3pPr>
      <a:lvl4pPr algn="l" rtl="0" eaLnBrk="0" fontAlgn="base" hangingPunct="0">
        <a:lnSpc>
          <a:spcPct val="85000"/>
        </a:lnSpc>
        <a:spcBef>
          <a:spcPct val="0"/>
        </a:spcBef>
        <a:spcAft>
          <a:spcPct val="0"/>
        </a:spcAft>
        <a:defRPr sz="3000">
          <a:solidFill>
            <a:srgbClr val="000000"/>
          </a:solidFill>
          <a:latin typeface="Arial" charset="0"/>
        </a:defRPr>
      </a:lvl4pPr>
      <a:lvl5pPr algn="l" rtl="0" eaLnBrk="0" fontAlgn="base" hangingPunct="0">
        <a:lnSpc>
          <a:spcPct val="85000"/>
        </a:lnSpc>
        <a:spcBef>
          <a:spcPct val="0"/>
        </a:spcBef>
        <a:spcAft>
          <a:spcPct val="0"/>
        </a:spcAft>
        <a:defRPr sz="3000">
          <a:solidFill>
            <a:srgbClr val="000000"/>
          </a:solidFill>
          <a:latin typeface="Arial" charset="0"/>
        </a:defRPr>
      </a:lvl5pPr>
      <a:lvl6pPr marL="342900" algn="l" rtl="0" fontAlgn="base">
        <a:lnSpc>
          <a:spcPct val="85000"/>
        </a:lnSpc>
        <a:spcBef>
          <a:spcPct val="0"/>
        </a:spcBef>
        <a:spcAft>
          <a:spcPct val="0"/>
        </a:spcAft>
        <a:defRPr sz="3000">
          <a:solidFill>
            <a:srgbClr val="000000"/>
          </a:solidFill>
          <a:latin typeface="Arial" charset="0"/>
        </a:defRPr>
      </a:lvl6pPr>
      <a:lvl7pPr marL="685800" algn="l" rtl="0" fontAlgn="base">
        <a:lnSpc>
          <a:spcPct val="85000"/>
        </a:lnSpc>
        <a:spcBef>
          <a:spcPct val="0"/>
        </a:spcBef>
        <a:spcAft>
          <a:spcPct val="0"/>
        </a:spcAft>
        <a:defRPr sz="3000">
          <a:solidFill>
            <a:srgbClr val="000000"/>
          </a:solidFill>
          <a:latin typeface="Arial" charset="0"/>
        </a:defRPr>
      </a:lvl7pPr>
      <a:lvl8pPr marL="1028700" algn="l" rtl="0" fontAlgn="base">
        <a:lnSpc>
          <a:spcPct val="85000"/>
        </a:lnSpc>
        <a:spcBef>
          <a:spcPct val="0"/>
        </a:spcBef>
        <a:spcAft>
          <a:spcPct val="0"/>
        </a:spcAft>
        <a:defRPr sz="3000">
          <a:solidFill>
            <a:srgbClr val="000000"/>
          </a:solidFill>
          <a:latin typeface="Arial" charset="0"/>
        </a:defRPr>
      </a:lvl8pPr>
      <a:lvl9pPr marL="1371600" algn="l" rtl="0" fontAlgn="base">
        <a:lnSpc>
          <a:spcPct val="85000"/>
        </a:lnSpc>
        <a:spcBef>
          <a:spcPct val="0"/>
        </a:spcBef>
        <a:spcAft>
          <a:spcPct val="0"/>
        </a:spcAft>
        <a:defRPr sz="3000">
          <a:solidFill>
            <a:srgbClr val="000000"/>
          </a:solidFill>
          <a:latin typeface="Arial" charset="0"/>
        </a:defRPr>
      </a:lvl9pPr>
    </p:titleStyle>
    <p:bodyStyle>
      <a:lvl1pPr marL="196454" indent="-196454" algn="l" rtl="0" eaLnBrk="0" fontAlgn="base" hangingPunct="0">
        <a:lnSpc>
          <a:spcPct val="90000"/>
        </a:lnSpc>
        <a:spcBef>
          <a:spcPct val="35000"/>
        </a:spcBef>
        <a:spcAft>
          <a:spcPct val="35000"/>
        </a:spcAft>
        <a:buChar char="•"/>
        <a:defRPr sz="1800">
          <a:solidFill>
            <a:srgbClr val="000000"/>
          </a:solidFill>
          <a:latin typeface="+mn-lt"/>
          <a:ea typeface="+mn-ea"/>
          <a:cs typeface="+mn-cs"/>
        </a:defRPr>
      </a:lvl1pPr>
      <a:lvl2pPr marL="467916" indent="-136922" algn="l" rtl="0" eaLnBrk="0" fontAlgn="base" hangingPunct="0">
        <a:lnSpc>
          <a:spcPct val="90000"/>
        </a:lnSpc>
        <a:spcBef>
          <a:spcPct val="35000"/>
        </a:spcBef>
        <a:spcAft>
          <a:spcPct val="35000"/>
        </a:spcAft>
        <a:buChar char="•"/>
        <a:defRPr sz="1500">
          <a:solidFill>
            <a:srgbClr val="000000"/>
          </a:solidFill>
          <a:latin typeface="+mn-lt"/>
        </a:defRPr>
      </a:lvl2pPr>
      <a:lvl3pPr marL="740569" indent="-138113" algn="l" rtl="0" eaLnBrk="0" fontAlgn="base" hangingPunct="0">
        <a:lnSpc>
          <a:spcPct val="90000"/>
        </a:lnSpc>
        <a:spcBef>
          <a:spcPct val="35000"/>
        </a:spcBef>
        <a:spcAft>
          <a:spcPct val="35000"/>
        </a:spcAft>
        <a:buChar char="•"/>
        <a:defRPr sz="1500">
          <a:solidFill>
            <a:srgbClr val="000000"/>
          </a:solidFill>
          <a:latin typeface="+mn-lt"/>
        </a:defRPr>
      </a:lvl3pPr>
      <a:lvl4pPr marL="1012031" indent="-136922" algn="l" rtl="0" eaLnBrk="0" fontAlgn="base" hangingPunct="0">
        <a:lnSpc>
          <a:spcPct val="90000"/>
        </a:lnSpc>
        <a:spcBef>
          <a:spcPct val="35000"/>
        </a:spcBef>
        <a:spcAft>
          <a:spcPct val="35000"/>
        </a:spcAft>
        <a:buChar char="•"/>
        <a:defRPr sz="1500">
          <a:solidFill>
            <a:srgbClr val="000000"/>
          </a:solidFill>
          <a:latin typeface="+mn-lt"/>
        </a:defRPr>
      </a:lvl4pPr>
      <a:lvl5pPr marL="1273969" indent="-127397" algn="l" rtl="0" eaLnBrk="0" fontAlgn="base" hangingPunct="0">
        <a:lnSpc>
          <a:spcPct val="90000"/>
        </a:lnSpc>
        <a:spcBef>
          <a:spcPct val="35000"/>
        </a:spcBef>
        <a:spcAft>
          <a:spcPct val="35000"/>
        </a:spcAft>
        <a:buChar char="•"/>
        <a:defRPr sz="1500">
          <a:solidFill>
            <a:srgbClr val="000000"/>
          </a:solidFill>
          <a:latin typeface="+mn-lt"/>
        </a:defRPr>
      </a:lvl5pPr>
      <a:lvl6pPr marL="1616869" indent="-127397" algn="l" rtl="0" fontAlgn="base">
        <a:lnSpc>
          <a:spcPct val="90000"/>
        </a:lnSpc>
        <a:spcBef>
          <a:spcPct val="35000"/>
        </a:spcBef>
        <a:spcAft>
          <a:spcPct val="35000"/>
        </a:spcAft>
        <a:buChar char="•"/>
        <a:defRPr sz="1500">
          <a:solidFill>
            <a:srgbClr val="000000"/>
          </a:solidFill>
          <a:latin typeface="+mn-lt"/>
        </a:defRPr>
      </a:lvl6pPr>
      <a:lvl7pPr marL="1959769" indent="-127397" algn="l" rtl="0" fontAlgn="base">
        <a:lnSpc>
          <a:spcPct val="90000"/>
        </a:lnSpc>
        <a:spcBef>
          <a:spcPct val="35000"/>
        </a:spcBef>
        <a:spcAft>
          <a:spcPct val="35000"/>
        </a:spcAft>
        <a:buChar char="•"/>
        <a:defRPr sz="1500">
          <a:solidFill>
            <a:srgbClr val="000000"/>
          </a:solidFill>
          <a:latin typeface="+mn-lt"/>
        </a:defRPr>
      </a:lvl7pPr>
      <a:lvl8pPr marL="2302669" indent="-127397" algn="l" rtl="0" fontAlgn="base">
        <a:lnSpc>
          <a:spcPct val="90000"/>
        </a:lnSpc>
        <a:spcBef>
          <a:spcPct val="35000"/>
        </a:spcBef>
        <a:spcAft>
          <a:spcPct val="35000"/>
        </a:spcAft>
        <a:buChar char="•"/>
        <a:defRPr sz="1500">
          <a:solidFill>
            <a:srgbClr val="000000"/>
          </a:solidFill>
          <a:latin typeface="+mn-lt"/>
        </a:defRPr>
      </a:lvl8pPr>
      <a:lvl9pPr marL="2645569" indent="-127397" algn="l" rtl="0" fontAlgn="base">
        <a:lnSpc>
          <a:spcPct val="90000"/>
        </a:lnSpc>
        <a:spcBef>
          <a:spcPct val="35000"/>
        </a:spcBef>
        <a:spcAft>
          <a:spcPct val="35000"/>
        </a:spcAft>
        <a:buChar char="•"/>
        <a:defRPr sz="1500">
          <a:solidFill>
            <a:srgbClr val="000000"/>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7B9CA58-03FC-4271-8742-FD693ECDD3E8}"/>
              </a:ext>
            </a:extLst>
          </p:cNvPr>
          <p:cNvSpPr>
            <a:spLocks noGrp="1" noChangeArrowheads="1"/>
          </p:cNvSpPr>
          <p:nvPr>
            <p:ph type="title"/>
          </p:nvPr>
        </p:nvSpPr>
        <p:spPr bwMode="auto">
          <a:xfrm>
            <a:off x="1752600" y="260747"/>
            <a:ext cx="69342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Slide heading Arial 40</a:t>
            </a:r>
          </a:p>
        </p:txBody>
      </p:sp>
      <p:sp>
        <p:nvSpPr>
          <p:cNvPr id="1027" name="Rectangle 3">
            <a:extLst>
              <a:ext uri="{FF2B5EF4-FFF2-40B4-BE49-F238E27FC236}">
                <a16:creationId xmlns:a16="http://schemas.microsoft.com/office/drawing/2014/main" id="{90B42E79-B364-4951-919C-F5BB79538736}"/>
              </a:ext>
            </a:extLst>
          </p:cNvPr>
          <p:cNvSpPr>
            <a:spLocks noGrp="1" noChangeArrowheads="1"/>
          </p:cNvSpPr>
          <p:nvPr>
            <p:ph type="body" idx="1"/>
          </p:nvPr>
        </p:nvSpPr>
        <p:spPr bwMode="auto">
          <a:xfrm>
            <a:off x="1752600" y="1329929"/>
            <a:ext cx="6934200" cy="356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First level Arial 24</a:t>
            </a:r>
          </a:p>
          <a:p>
            <a:pPr lvl="1"/>
            <a:r>
              <a:rPr lang="en-GB" altLang="en-US"/>
              <a:t>Second level Arial 20</a:t>
            </a:r>
          </a:p>
          <a:p>
            <a:pPr lvl="2"/>
            <a:r>
              <a:rPr lang="en-GB" altLang="en-US"/>
              <a:t>Third level Arial 20</a:t>
            </a:r>
          </a:p>
          <a:p>
            <a:pPr lvl="3"/>
            <a:r>
              <a:rPr lang="en-GB" altLang="en-US"/>
              <a:t>Fourth level Arial 20</a:t>
            </a:r>
          </a:p>
          <a:p>
            <a:pPr lvl="4"/>
            <a:r>
              <a:rPr lang="en-GB" altLang="en-US"/>
              <a:t>Fifth level Arial 20</a:t>
            </a:r>
          </a:p>
        </p:txBody>
      </p:sp>
      <p:sp>
        <p:nvSpPr>
          <p:cNvPr id="332804" name="Rectangle 4">
            <a:extLst>
              <a:ext uri="{FF2B5EF4-FFF2-40B4-BE49-F238E27FC236}">
                <a16:creationId xmlns:a16="http://schemas.microsoft.com/office/drawing/2014/main" id="{B83DAAA6-3740-4C7D-9521-7640797004F8}"/>
              </a:ext>
            </a:extLst>
          </p:cNvPr>
          <p:cNvSpPr>
            <a:spLocks noGrp="1" noChangeArrowheads="1"/>
          </p:cNvSpPr>
          <p:nvPr>
            <p:ph type="ftr" sz="quarter" idx="3"/>
          </p:nvPr>
        </p:nvSpPr>
        <p:spPr bwMode="auto">
          <a:xfrm>
            <a:off x="323850" y="4914900"/>
            <a:ext cx="2895600" cy="171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750">
                <a:solidFill>
                  <a:schemeClr val="bg1"/>
                </a:solidFill>
                <a:latin typeface="Arial" charset="0"/>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068099889"/>
      </p:ext>
    </p:extLst>
  </p:cSld>
  <p:clrMap bg1="dk2" tx1="lt1" bg2="dk1"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ransition/>
  <p:hf sldNum="0" hdr="0" dt="0"/>
  <p:txStyles>
    <p:titleStyle>
      <a:lvl1pPr algn="l" rtl="0" eaLnBrk="0" fontAlgn="base" hangingPunct="0">
        <a:lnSpc>
          <a:spcPct val="85000"/>
        </a:lnSpc>
        <a:spcBef>
          <a:spcPct val="0"/>
        </a:spcBef>
        <a:spcAft>
          <a:spcPct val="0"/>
        </a:spcAft>
        <a:defRPr sz="3000">
          <a:solidFill>
            <a:srgbClr val="000000"/>
          </a:solidFill>
          <a:latin typeface="+mj-lt"/>
          <a:ea typeface="+mj-ea"/>
          <a:cs typeface="+mj-cs"/>
        </a:defRPr>
      </a:lvl1pPr>
      <a:lvl2pPr algn="l" rtl="0" eaLnBrk="0" fontAlgn="base" hangingPunct="0">
        <a:lnSpc>
          <a:spcPct val="85000"/>
        </a:lnSpc>
        <a:spcBef>
          <a:spcPct val="0"/>
        </a:spcBef>
        <a:spcAft>
          <a:spcPct val="0"/>
        </a:spcAft>
        <a:defRPr sz="3000">
          <a:solidFill>
            <a:srgbClr val="000000"/>
          </a:solidFill>
          <a:latin typeface="Arial" charset="0"/>
        </a:defRPr>
      </a:lvl2pPr>
      <a:lvl3pPr algn="l" rtl="0" eaLnBrk="0" fontAlgn="base" hangingPunct="0">
        <a:lnSpc>
          <a:spcPct val="85000"/>
        </a:lnSpc>
        <a:spcBef>
          <a:spcPct val="0"/>
        </a:spcBef>
        <a:spcAft>
          <a:spcPct val="0"/>
        </a:spcAft>
        <a:defRPr sz="3000">
          <a:solidFill>
            <a:srgbClr val="000000"/>
          </a:solidFill>
          <a:latin typeface="Arial" charset="0"/>
        </a:defRPr>
      </a:lvl3pPr>
      <a:lvl4pPr algn="l" rtl="0" eaLnBrk="0" fontAlgn="base" hangingPunct="0">
        <a:lnSpc>
          <a:spcPct val="85000"/>
        </a:lnSpc>
        <a:spcBef>
          <a:spcPct val="0"/>
        </a:spcBef>
        <a:spcAft>
          <a:spcPct val="0"/>
        </a:spcAft>
        <a:defRPr sz="3000">
          <a:solidFill>
            <a:srgbClr val="000000"/>
          </a:solidFill>
          <a:latin typeface="Arial" charset="0"/>
        </a:defRPr>
      </a:lvl4pPr>
      <a:lvl5pPr algn="l" rtl="0" eaLnBrk="0" fontAlgn="base" hangingPunct="0">
        <a:lnSpc>
          <a:spcPct val="85000"/>
        </a:lnSpc>
        <a:spcBef>
          <a:spcPct val="0"/>
        </a:spcBef>
        <a:spcAft>
          <a:spcPct val="0"/>
        </a:spcAft>
        <a:defRPr sz="3000">
          <a:solidFill>
            <a:srgbClr val="000000"/>
          </a:solidFill>
          <a:latin typeface="Arial" charset="0"/>
        </a:defRPr>
      </a:lvl5pPr>
      <a:lvl6pPr marL="342900" algn="l" rtl="0" fontAlgn="base">
        <a:lnSpc>
          <a:spcPct val="85000"/>
        </a:lnSpc>
        <a:spcBef>
          <a:spcPct val="0"/>
        </a:spcBef>
        <a:spcAft>
          <a:spcPct val="0"/>
        </a:spcAft>
        <a:defRPr sz="3000">
          <a:solidFill>
            <a:srgbClr val="000000"/>
          </a:solidFill>
          <a:latin typeface="Arial" charset="0"/>
        </a:defRPr>
      </a:lvl6pPr>
      <a:lvl7pPr marL="685800" algn="l" rtl="0" fontAlgn="base">
        <a:lnSpc>
          <a:spcPct val="85000"/>
        </a:lnSpc>
        <a:spcBef>
          <a:spcPct val="0"/>
        </a:spcBef>
        <a:spcAft>
          <a:spcPct val="0"/>
        </a:spcAft>
        <a:defRPr sz="3000">
          <a:solidFill>
            <a:srgbClr val="000000"/>
          </a:solidFill>
          <a:latin typeface="Arial" charset="0"/>
        </a:defRPr>
      </a:lvl7pPr>
      <a:lvl8pPr marL="1028700" algn="l" rtl="0" fontAlgn="base">
        <a:lnSpc>
          <a:spcPct val="85000"/>
        </a:lnSpc>
        <a:spcBef>
          <a:spcPct val="0"/>
        </a:spcBef>
        <a:spcAft>
          <a:spcPct val="0"/>
        </a:spcAft>
        <a:defRPr sz="3000">
          <a:solidFill>
            <a:srgbClr val="000000"/>
          </a:solidFill>
          <a:latin typeface="Arial" charset="0"/>
        </a:defRPr>
      </a:lvl8pPr>
      <a:lvl9pPr marL="1371600" algn="l" rtl="0" fontAlgn="base">
        <a:lnSpc>
          <a:spcPct val="85000"/>
        </a:lnSpc>
        <a:spcBef>
          <a:spcPct val="0"/>
        </a:spcBef>
        <a:spcAft>
          <a:spcPct val="0"/>
        </a:spcAft>
        <a:defRPr sz="3000">
          <a:solidFill>
            <a:srgbClr val="000000"/>
          </a:solidFill>
          <a:latin typeface="Arial" charset="0"/>
        </a:defRPr>
      </a:lvl9pPr>
    </p:titleStyle>
    <p:bodyStyle>
      <a:lvl1pPr marL="196454" indent="-196454" algn="l" rtl="0" eaLnBrk="0" fontAlgn="base" hangingPunct="0">
        <a:lnSpc>
          <a:spcPct val="90000"/>
        </a:lnSpc>
        <a:spcBef>
          <a:spcPct val="35000"/>
        </a:spcBef>
        <a:spcAft>
          <a:spcPct val="35000"/>
        </a:spcAft>
        <a:buChar char="•"/>
        <a:defRPr sz="1800">
          <a:solidFill>
            <a:srgbClr val="000000"/>
          </a:solidFill>
          <a:latin typeface="+mn-lt"/>
          <a:ea typeface="+mn-ea"/>
          <a:cs typeface="+mn-cs"/>
        </a:defRPr>
      </a:lvl1pPr>
      <a:lvl2pPr marL="467916" indent="-136922" algn="l" rtl="0" eaLnBrk="0" fontAlgn="base" hangingPunct="0">
        <a:lnSpc>
          <a:spcPct val="90000"/>
        </a:lnSpc>
        <a:spcBef>
          <a:spcPct val="35000"/>
        </a:spcBef>
        <a:spcAft>
          <a:spcPct val="35000"/>
        </a:spcAft>
        <a:buChar char="•"/>
        <a:defRPr sz="1500">
          <a:solidFill>
            <a:srgbClr val="000000"/>
          </a:solidFill>
          <a:latin typeface="+mn-lt"/>
        </a:defRPr>
      </a:lvl2pPr>
      <a:lvl3pPr marL="740569" indent="-138113" algn="l" rtl="0" eaLnBrk="0" fontAlgn="base" hangingPunct="0">
        <a:lnSpc>
          <a:spcPct val="90000"/>
        </a:lnSpc>
        <a:spcBef>
          <a:spcPct val="35000"/>
        </a:spcBef>
        <a:spcAft>
          <a:spcPct val="35000"/>
        </a:spcAft>
        <a:buChar char="•"/>
        <a:defRPr sz="1500">
          <a:solidFill>
            <a:srgbClr val="000000"/>
          </a:solidFill>
          <a:latin typeface="+mn-lt"/>
        </a:defRPr>
      </a:lvl3pPr>
      <a:lvl4pPr marL="1012031" indent="-136922" algn="l" rtl="0" eaLnBrk="0" fontAlgn="base" hangingPunct="0">
        <a:lnSpc>
          <a:spcPct val="90000"/>
        </a:lnSpc>
        <a:spcBef>
          <a:spcPct val="35000"/>
        </a:spcBef>
        <a:spcAft>
          <a:spcPct val="35000"/>
        </a:spcAft>
        <a:buChar char="•"/>
        <a:defRPr sz="1500">
          <a:solidFill>
            <a:srgbClr val="000000"/>
          </a:solidFill>
          <a:latin typeface="+mn-lt"/>
        </a:defRPr>
      </a:lvl4pPr>
      <a:lvl5pPr marL="1273969" indent="-127397" algn="l" rtl="0" eaLnBrk="0" fontAlgn="base" hangingPunct="0">
        <a:lnSpc>
          <a:spcPct val="90000"/>
        </a:lnSpc>
        <a:spcBef>
          <a:spcPct val="35000"/>
        </a:spcBef>
        <a:spcAft>
          <a:spcPct val="35000"/>
        </a:spcAft>
        <a:buChar char="•"/>
        <a:defRPr sz="1500">
          <a:solidFill>
            <a:srgbClr val="000000"/>
          </a:solidFill>
          <a:latin typeface="+mn-lt"/>
        </a:defRPr>
      </a:lvl5pPr>
      <a:lvl6pPr marL="1616869" indent="-127397" algn="l" rtl="0" fontAlgn="base">
        <a:lnSpc>
          <a:spcPct val="90000"/>
        </a:lnSpc>
        <a:spcBef>
          <a:spcPct val="35000"/>
        </a:spcBef>
        <a:spcAft>
          <a:spcPct val="35000"/>
        </a:spcAft>
        <a:buChar char="•"/>
        <a:defRPr sz="1500">
          <a:solidFill>
            <a:srgbClr val="000000"/>
          </a:solidFill>
          <a:latin typeface="+mn-lt"/>
        </a:defRPr>
      </a:lvl6pPr>
      <a:lvl7pPr marL="1959769" indent="-127397" algn="l" rtl="0" fontAlgn="base">
        <a:lnSpc>
          <a:spcPct val="90000"/>
        </a:lnSpc>
        <a:spcBef>
          <a:spcPct val="35000"/>
        </a:spcBef>
        <a:spcAft>
          <a:spcPct val="35000"/>
        </a:spcAft>
        <a:buChar char="•"/>
        <a:defRPr sz="1500">
          <a:solidFill>
            <a:srgbClr val="000000"/>
          </a:solidFill>
          <a:latin typeface="+mn-lt"/>
        </a:defRPr>
      </a:lvl7pPr>
      <a:lvl8pPr marL="2302669" indent="-127397" algn="l" rtl="0" fontAlgn="base">
        <a:lnSpc>
          <a:spcPct val="90000"/>
        </a:lnSpc>
        <a:spcBef>
          <a:spcPct val="35000"/>
        </a:spcBef>
        <a:spcAft>
          <a:spcPct val="35000"/>
        </a:spcAft>
        <a:buChar char="•"/>
        <a:defRPr sz="1500">
          <a:solidFill>
            <a:srgbClr val="000000"/>
          </a:solidFill>
          <a:latin typeface="+mn-lt"/>
        </a:defRPr>
      </a:lvl8pPr>
      <a:lvl9pPr marL="2645569" indent="-127397" algn="l" rtl="0" fontAlgn="base">
        <a:lnSpc>
          <a:spcPct val="90000"/>
        </a:lnSpc>
        <a:spcBef>
          <a:spcPct val="35000"/>
        </a:spcBef>
        <a:spcAft>
          <a:spcPct val="35000"/>
        </a:spcAft>
        <a:buChar char="•"/>
        <a:defRPr sz="1500">
          <a:solidFill>
            <a:srgbClr val="000000"/>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35F8CD-F633-47DE-BA11-45352BA5CB3C}"/>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DD91EC-C679-490A-BBAA-F408EC5AEDC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E47315-3052-49EB-BA88-3F93DCFA5CE2}"/>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D0F5EED-89B0-434E-9FBC-6FF97F0B867E}" type="datetimeFigureOut">
              <a:rPr lang="en-GB" smtClean="0"/>
              <a:t>17/05/2020</a:t>
            </a:fld>
            <a:endParaRPr lang="en-GB"/>
          </a:p>
        </p:txBody>
      </p:sp>
      <p:sp>
        <p:nvSpPr>
          <p:cNvPr id="5" name="Footer Placeholder 4">
            <a:extLst>
              <a:ext uri="{FF2B5EF4-FFF2-40B4-BE49-F238E27FC236}">
                <a16:creationId xmlns:a16="http://schemas.microsoft.com/office/drawing/2014/main" id="{2F739B29-D992-453C-A91A-C738C51412A8}"/>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F8F87DC-6963-43A5-86EB-527405EC74FC}"/>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4D4C598-6FDA-49D2-A989-59E6345F5F4C}" type="slidenum">
              <a:rPr lang="en-GB" smtClean="0"/>
              <a:t>‹#›</a:t>
            </a:fld>
            <a:endParaRPr lang="en-GB"/>
          </a:p>
        </p:txBody>
      </p:sp>
    </p:spTree>
    <p:extLst>
      <p:ext uri="{BB962C8B-B14F-4D97-AF65-F5344CB8AC3E}">
        <p14:creationId xmlns:p14="http://schemas.microsoft.com/office/powerpoint/2010/main" val="16794556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8.png"/><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0.png"/><Relationship Id="rId1" Type="http://schemas.openxmlformats.org/officeDocument/2006/relationships/slideLayout" Target="../slideLayouts/slideLayout103.xml"/><Relationship Id="rId5" Type="http://schemas.openxmlformats.org/officeDocument/2006/relationships/image" Target="../media/image5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4.xml"/><Relationship Id="rId1" Type="http://schemas.openxmlformats.org/officeDocument/2006/relationships/themeOverride" Target="../theme/themeOverride1.xml"/><Relationship Id="rId5" Type="http://schemas.openxmlformats.org/officeDocument/2006/relationships/image" Target="../media/image20.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2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79.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1.xml"/><Relationship Id="rId5" Type="http://schemas.openxmlformats.org/officeDocument/2006/relationships/image" Target="../media/image43.png"/><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1.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Layout" Target="../slideLayouts/slideLayout91.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7.png"/><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842" y="1075701"/>
            <a:ext cx="4496558" cy="1157696"/>
          </a:xfrm>
        </p:spPr>
        <p:txBody>
          <a:bodyPr>
            <a:normAutofit fontScale="90000"/>
          </a:bodyPr>
          <a:lstStyle/>
          <a:p>
            <a:r>
              <a:rPr lang="en-US" altLang="en-US" kern="0" dirty="0">
                <a:solidFill>
                  <a:srgbClr val="FFFFFF"/>
                </a:solidFill>
              </a:rPr>
              <a:t>Current state of the global climate system</a:t>
            </a:r>
            <a:br>
              <a:rPr lang="en-US" altLang="en-US" kern="0" dirty="0">
                <a:solidFill>
                  <a:srgbClr val="FFFFFF"/>
                </a:solidFill>
              </a:rPr>
            </a:br>
            <a:r>
              <a:rPr lang="en-US" altLang="en-US" kern="0" dirty="0">
                <a:solidFill>
                  <a:srgbClr val="FFFFFF"/>
                </a:solidFill>
              </a:rPr>
              <a:t>May 2020</a:t>
            </a:r>
            <a:endParaRPr lang="en-GB" dirty="0"/>
          </a:p>
        </p:txBody>
      </p:sp>
      <p:sp>
        <p:nvSpPr>
          <p:cNvPr id="3" name="Subtitle 2"/>
          <p:cNvSpPr>
            <a:spLocks noGrp="1"/>
          </p:cNvSpPr>
          <p:nvPr>
            <p:ph type="subTitle" idx="1"/>
          </p:nvPr>
        </p:nvSpPr>
        <p:spPr>
          <a:xfrm>
            <a:off x="161842" y="2302166"/>
            <a:ext cx="5033090" cy="724299"/>
          </a:xfrm>
        </p:spPr>
        <p:txBody>
          <a:bodyPr>
            <a:normAutofit/>
          </a:bodyPr>
          <a:lstStyle/>
          <a:p>
            <a:r>
              <a:rPr lang="en-GB" dirty="0"/>
              <a:t>Richard Graham</a:t>
            </a:r>
          </a:p>
        </p:txBody>
      </p:sp>
      <p:pic>
        <p:nvPicPr>
          <p:cNvPr id="7" name="Picture 6">
            <a:extLst>
              <a:ext uri="{FF2B5EF4-FFF2-40B4-BE49-F238E27FC236}">
                <a16:creationId xmlns:a16="http://schemas.microsoft.com/office/drawing/2014/main" id="{B594391E-2483-4D08-BA4D-059D14F6C9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121" y="4096827"/>
            <a:ext cx="806279" cy="849628"/>
          </a:xfrm>
          <a:prstGeom prst="rect">
            <a:avLst/>
          </a:prstGeom>
        </p:spPr>
      </p:pic>
      <p:pic>
        <p:nvPicPr>
          <p:cNvPr id="6" name="Picture 5" descr="wiser_col_strap_lrg.jpg">
            <a:extLst>
              <a:ext uri="{FF2B5EF4-FFF2-40B4-BE49-F238E27FC236}">
                <a16:creationId xmlns:a16="http://schemas.microsoft.com/office/drawing/2014/main" id="{C36907C5-D6F6-4218-AC48-1686E86DB95F}"/>
              </a:ext>
            </a:extLst>
          </p:cNvPr>
          <p:cNvPicPr/>
          <p:nvPr/>
        </p:nvPicPr>
        <p:blipFill>
          <a:blip r:embed="rId3" cstate="print"/>
          <a:stretch>
            <a:fillRect/>
          </a:stretch>
        </p:blipFill>
        <p:spPr>
          <a:xfrm>
            <a:off x="7610279" y="4187631"/>
            <a:ext cx="1232176" cy="488272"/>
          </a:xfrm>
          <a:prstGeom prst="rect">
            <a:avLst/>
          </a:prstGeom>
        </p:spPr>
      </p:pic>
      <p:grpSp>
        <p:nvGrpSpPr>
          <p:cNvPr id="12" name="Group 11">
            <a:extLst>
              <a:ext uri="{FF2B5EF4-FFF2-40B4-BE49-F238E27FC236}">
                <a16:creationId xmlns:a16="http://schemas.microsoft.com/office/drawing/2014/main" id="{F9426FB2-A32F-4069-B357-B92E653FC740}"/>
              </a:ext>
            </a:extLst>
          </p:cNvPr>
          <p:cNvGrpSpPr/>
          <p:nvPr/>
        </p:nvGrpSpPr>
        <p:grpSpPr>
          <a:xfrm>
            <a:off x="284695" y="112275"/>
            <a:ext cx="1994048" cy="557514"/>
            <a:chOff x="130629" y="99463"/>
            <a:chExt cx="1994048" cy="531120"/>
          </a:xfrm>
        </p:grpSpPr>
        <p:sp>
          <p:nvSpPr>
            <p:cNvPr id="13" name="Rectangle 12">
              <a:extLst>
                <a:ext uri="{FF2B5EF4-FFF2-40B4-BE49-F238E27FC236}">
                  <a16:creationId xmlns:a16="http://schemas.microsoft.com/office/drawing/2014/main" id="{2C0DF0D8-605C-4468-8FA3-153DE2495666}"/>
                </a:ext>
              </a:extLst>
            </p:cNvPr>
            <p:cNvSpPr/>
            <p:nvPr/>
          </p:nvSpPr>
          <p:spPr bwMode="auto">
            <a:xfrm>
              <a:off x="130629" y="122635"/>
              <a:ext cx="1994048" cy="450608"/>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4" name="Picture 13" descr="A close up of a sign&#10;&#10;Description automatically generated">
              <a:extLst>
                <a:ext uri="{FF2B5EF4-FFF2-40B4-BE49-F238E27FC236}">
                  <a16:creationId xmlns:a16="http://schemas.microsoft.com/office/drawing/2014/main" id="{AE2F9C98-F973-4BD5-A8B3-758496CFB1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Tree>
    <p:extLst>
      <p:ext uri="{BB962C8B-B14F-4D97-AF65-F5344CB8AC3E}">
        <p14:creationId xmlns:p14="http://schemas.microsoft.com/office/powerpoint/2010/main" val="2738203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2">
            <a:extLst>
              <a:ext uri="{FF2B5EF4-FFF2-40B4-BE49-F238E27FC236}">
                <a16:creationId xmlns:a16="http://schemas.microsoft.com/office/drawing/2014/main" id="{1D69FA0E-294B-4B9E-8EE2-E3AF77D2C4FA}"/>
              </a:ext>
            </a:extLst>
          </p:cNvPr>
          <p:cNvSpPr txBox="1">
            <a:spLocks noChangeArrowheads="1"/>
          </p:cNvSpPr>
          <p:nvPr/>
        </p:nvSpPr>
        <p:spPr bwMode="auto">
          <a:xfrm>
            <a:off x="2736057" y="357188"/>
            <a:ext cx="4262705" cy="445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nSpc>
                <a:spcPct val="90000"/>
              </a:lnSpc>
              <a:spcBef>
                <a:spcPct val="35000"/>
              </a:spcBef>
              <a:spcAft>
                <a:spcPct val="35000"/>
              </a:spcAft>
              <a:buChar char="•"/>
              <a:defRPr sz="2400">
                <a:solidFill>
                  <a:srgbClr val="000000"/>
                </a:solidFill>
                <a:latin typeface="Arial" panose="020B0604020202020204" pitchFamily="34" charset="0"/>
              </a:defRPr>
            </a:lvl1pPr>
            <a:lvl2pPr marL="742950" indent="-285750">
              <a:lnSpc>
                <a:spcPct val="90000"/>
              </a:lnSpc>
              <a:spcBef>
                <a:spcPct val="35000"/>
              </a:spcBef>
              <a:spcAft>
                <a:spcPct val="35000"/>
              </a:spcAft>
              <a:buChar char="•"/>
              <a:defRPr sz="2000">
                <a:solidFill>
                  <a:srgbClr val="000000"/>
                </a:solidFill>
                <a:latin typeface="Arial" panose="020B0604020202020204" pitchFamily="34" charset="0"/>
              </a:defRPr>
            </a:lvl2pPr>
            <a:lvl3pPr marL="1143000" indent="-228600">
              <a:lnSpc>
                <a:spcPct val="90000"/>
              </a:lnSpc>
              <a:spcBef>
                <a:spcPct val="35000"/>
              </a:spcBef>
              <a:spcAft>
                <a:spcPct val="35000"/>
              </a:spcAft>
              <a:buChar char="•"/>
              <a:defRPr sz="2000">
                <a:solidFill>
                  <a:srgbClr val="000000"/>
                </a:solidFill>
                <a:latin typeface="Arial" panose="020B0604020202020204" pitchFamily="34" charset="0"/>
              </a:defRPr>
            </a:lvl3pPr>
            <a:lvl4pPr marL="1600200" indent="-228600">
              <a:lnSpc>
                <a:spcPct val="90000"/>
              </a:lnSpc>
              <a:spcBef>
                <a:spcPct val="35000"/>
              </a:spcBef>
              <a:spcAft>
                <a:spcPct val="35000"/>
              </a:spcAft>
              <a:buChar char="•"/>
              <a:defRPr sz="2000">
                <a:solidFill>
                  <a:srgbClr val="000000"/>
                </a:solidFill>
                <a:latin typeface="Arial" panose="020B0604020202020204" pitchFamily="34" charset="0"/>
              </a:defRPr>
            </a:lvl4pPr>
            <a:lvl5pPr marL="2057400" indent="-228600">
              <a:lnSpc>
                <a:spcPct val="90000"/>
              </a:lnSpc>
              <a:spcBef>
                <a:spcPct val="35000"/>
              </a:spcBef>
              <a:spcAft>
                <a:spcPct val="35000"/>
              </a:spcAft>
              <a:buChar char="•"/>
              <a:defRPr sz="2000">
                <a:solidFill>
                  <a:srgbClr val="000000"/>
                </a:solidFill>
                <a:latin typeface="Arial" panose="020B0604020202020204" pitchFamily="34" charset="0"/>
              </a:defRPr>
            </a:lvl5pPr>
            <a:lvl6pPr marL="25146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6pPr>
            <a:lvl7pPr marL="29718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7pPr>
            <a:lvl8pPr marL="34290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8pPr>
            <a:lvl9pPr marL="38862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9pPr>
          </a:lstStyle>
          <a:p>
            <a:pPr defTabSz="685800" fontAlgn="base">
              <a:lnSpc>
                <a:spcPct val="85000"/>
              </a:lnSpc>
              <a:spcBef>
                <a:spcPct val="0"/>
              </a:spcBef>
              <a:spcAft>
                <a:spcPct val="0"/>
              </a:spcAft>
              <a:buNone/>
            </a:pPr>
            <a:r>
              <a:rPr lang="en-GB" altLang="en-US" sz="2700" dirty="0"/>
              <a:t>Indian Ocean Dipole (IOD)</a:t>
            </a:r>
          </a:p>
        </p:txBody>
      </p:sp>
      <p:sp>
        <p:nvSpPr>
          <p:cNvPr id="21508" name="Text Box 3">
            <a:extLst>
              <a:ext uri="{FF2B5EF4-FFF2-40B4-BE49-F238E27FC236}">
                <a16:creationId xmlns:a16="http://schemas.microsoft.com/office/drawing/2014/main" id="{4CE1EE7C-BD14-4761-81DA-44786E479719}"/>
              </a:ext>
            </a:extLst>
          </p:cNvPr>
          <p:cNvSpPr txBox="1">
            <a:spLocks noChangeArrowheads="1"/>
          </p:cNvSpPr>
          <p:nvPr/>
        </p:nvSpPr>
        <p:spPr bwMode="auto">
          <a:xfrm>
            <a:off x="1881131" y="1041626"/>
            <a:ext cx="6210300" cy="1465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nSpc>
                <a:spcPct val="90000"/>
              </a:lnSpc>
              <a:spcBef>
                <a:spcPct val="35000"/>
              </a:spcBef>
              <a:spcAft>
                <a:spcPct val="35000"/>
              </a:spcAft>
              <a:buChar char="•"/>
              <a:defRPr sz="2400">
                <a:solidFill>
                  <a:srgbClr val="000000"/>
                </a:solidFill>
                <a:latin typeface="Arial" panose="020B0604020202020204" pitchFamily="34" charset="0"/>
              </a:defRPr>
            </a:lvl1pPr>
            <a:lvl2pPr marL="742950" indent="-285750">
              <a:lnSpc>
                <a:spcPct val="90000"/>
              </a:lnSpc>
              <a:spcBef>
                <a:spcPct val="35000"/>
              </a:spcBef>
              <a:spcAft>
                <a:spcPct val="35000"/>
              </a:spcAft>
              <a:buChar char="•"/>
              <a:defRPr sz="2000">
                <a:solidFill>
                  <a:srgbClr val="000000"/>
                </a:solidFill>
                <a:latin typeface="Arial" panose="020B0604020202020204" pitchFamily="34" charset="0"/>
              </a:defRPr>
            </a:lvl2pPr>
            <a:lvl3pPr marL="1143000" indent="-228600">
              <a:lnSpc>
                <a:spcPct val="90000"/>
              </a:lnSpc>
              <a:spcBef>
                <a:spcPct val="35000"/>
              </a:spcBef>
              <a:spcAft>
                <a:spcPct val="35000"/>
              </a:spcAft>
              <a:buChar char="•"/>
              <a:defRPr sz="2000">
                <a:solidFill>
                  <a:srgbClr val="000000"/>
                </a:solidFill>
                <a:latin typeface="Arial" panose="020B0604020202020204" pitchFamily="34" charset="0"/>
              </a:defRPr>
            </a:lvl3pPr>
            <a:lvl4pPr marL="1600200" indent="-228600">
              <a:lnSpc>
                <a:spcPct val="90000"/>
              </a:lnSpc>
              <a:spcBef>
                <a:spcPct val="35000"/>
              </a:spcBef>
              <a:spcAft>
                <a:spcPct val="35000"/>
              </a:spcAft>
              <a:buChar char="•"/>
              <a:defRPr sz="2000">
                <a:solidFill>
                  <a:srgbClr val="000000"/>
                </a:solidFill>
                <a:latin typeface="Arial" panose="020B0604020202020204" pitchFamily="34" charset="0"/>
              </a:defRPr>
            </a:lvl4pPr>
            <a:lvl5pPr marL="2057400" indent="-228600">
              <a:lnSpc>
                <a:spcPct val="90000"/>
              </a:lnSpc>
              <a:spcBef>
                <a:spcPct val="35000"/>
              </a:spcBef>
              <a:spcAft>
                <a:spcPct val="35000"/>
              </a:spcAft>
              <a:buChar char="•"/>
              <a:defRPr sz="2000">
                <a:solidFill>
                  <a:srgbClr val="000000"/>
                </a:solidFill>
                <a:latin typeface="Arial" panose="020B0604020202020204" pitchFamily="34" charset="0"/>
              </a:defRPr>
            </a:lvl5pPr>
            <a:lvl6pPr marL="25146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6pPr>
            <a:lvl7pPr marL="29718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7pPr>
            <a:lvl8pPr marL="34290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8pPr>
            <a:lvl9pPr marL="38862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9pPr>
          </a:lstStyle>
          <a:p>
            <a:pPr defTabSz="685800" fontAlgn="base">
              <a:lnSpc>
                <a:spcPct val="85000"/>
              </a:lnSpc>
              <a:spcBef>
                <a:spcPct val="0"/>
              </a:spcBef>
              <a:spcAft>
                <a:spcPct val="0"/>
              </a:spcAft>
              <a:buNone/>
            </a:pPr>
            <a:r>
              <a:rPr lang="en-GB" altLang="en-US" sz="1500" dirty="0"/>
              <a:t>The Indian Ocean exhibits east–west sea surface temperature fluctuations on interannual timescales. </a:t>
            </a:r>
          </a:p>
          <a:p>
            <a:pPr defTabSz="685800" fontAlgn="base">
              <a:lnSpc>
                <a:spcPct val="85000"/>
              </a:lnSpc>
              <a:spcBef>
                <a:spcPct val="0"/>
              </a:spcBef>
              <a:spcAft>
                <a:spcPct val="0"/>
              </a:spcAft>
              <a:buNone/>
            </a:pPr>
            <a:endParaRPr lang="en-GB" altLang="en-US" sz="1500" dirty="0"/>
          </a:p>
          <a:p>
            <a:pPr defTabSz="685800" fontAlgn="base">
              <a:lnSpc>
                <a:spcPct val="85000"/>
              </a:lnSpc>
              <a:spcBef>
                <a:spcPct val="0"/>
              </a:spcBef>
              <a:spcAft>
                <a:spcPct val="0"/>
              </a:spcAft>
              <a:buNone/>
            </a:pPr>
            <a:r>
              <a:rPr lang="en-GB" altLang="en-US" sz="1500" dirty="0"/>
              <a:t>This variability is monitored using the Indian Ocean Dipole index (IOD): </a:t>
            </a:r>
            <a:r>
              <a:rPr lang="en-GB" altLang="en-US" sz="1500" i="1" dirty="0"/>
              <a:t>average SST anomaly in West region minus that in East region</a:t>
            </a:r>
          </a:p>
          <a:p>
            <a:pPr defTabSz="685800" fontAlgn="base">
              <a:lnSpc>
                <a:spcPct val="85000"/>
              </a:lnSpc>
              <a:spcBef>
                <a:spcPct val="0"/>
              </a:spcBef>
              <a:spcAft>
                <a:spcPct val="0"/>
              </a:spcAft>
              <a:buNone/>
            </a:pPr>
            <a:r>
              <a:rPr lang="en-GB" altLang="en-US" sz="1500" i="1" dirty="0"/>
              <a:t>(see below)</a:t>
            </a:r>
          </a:p>
          <a:p>
            <a:pPr defTabSz="685800" fontAlgn="base">
              <a:lnSpc>
                <a:spcPct val="85000"/>
              </a:lnSpc>
              <a:spcBef>
                <a:spcPct val="0"/>
              </a:spcBef>
              <a:spcAft>
                <a:spcPct val="0"/>
              </a:spcAft>
              <a:buNone/>
            </a:pPr>
            <a:endParaRPr lang="en-GB" altLang="en-US" sz="1500" dirty="0"/>
          </a:p>
        </p:txBody>
      </p:sp>
      <p:pic>
        <p:nvPicPr>
          <p:cNvPr id="21509" name="Picture 5" descr="iod_bom">
            <a:extLst>
              <a:ext uri="{FF2B5EF4-FFF2-40B4-BE49-F238E27FC236}">
                <a16:creationId xmlns:a16="http://schemas.microsoft.com/office/drawing/2014/main" id="{0E97D699-C7BE-474E-980E-41FF52EB22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7562" y="2431087"/>
            <a:ext cx="3743325" cy="2007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 Box 6">
            <a:extLst>
              <a:ext uri="{FF2B5EF4-FFF2-40B4-BE49-F238E27FC236}">
                <a16:creationId xmlns:a16="http://schemas.microsoft.com/office/drawing/2014/main" id="{9BF367D3-FE64-4C7B-8385-2F44B33408F8}"/>
              </a:ext>
            </a:extLst>
          </p:cNvPr>
          <p:cNvSpPr txBox="1">
            <a:spLocks noChangeArrowheads="1"/>
          </p:cNvSpPr>
          <p:nvPr/>
        </p:nvSpPr>
        <p:spPr bwMode="auto">
          <a:xfrm>
            <a:off x="3555149" y="4573020"/>
            <a:ext cx="3930243"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lnSpc>
                <a:spcPct val="90000"/>
              </a:lnSpc>
              <a:spcBef>
                <a:spcPct val="35000"/>
              </a:spcBef>
              <a:spcAft>
                <a:spcPct val="35000"/>
              </a:spcAft>
              <a:buChar char="•"/>
              <a:defRPr sz="2400">
                <a:solidFill>
                  <a:srgbClr val="000000"/>
                </a:solidFill>
                <a:latin typeface="Arial" panose="020B0604020202020204" pitchFamily="34" charset="0"/>
              </a:defRPr>
            </a:lvl1pPr>
            <a:lvl2pPr marL="742950" indent="-285750">
              <a:lnSpc>
                <a:spcPct val="90000"/>
              </a:lnSpc>
              <a:spcBef>
                <a:spcPct val="35000"/>
              </a:spcBef>
              <a:spcAft>
                <a:spcPct val="35000"/>
              </a:spcAft>
              <a:buChar char="•"/>
              <a:defRPr sz="2000">
                <a:solidFill>
                  <a:srgbClr val="000000"/>
                </a:solidFill>
                <a:latin typeface="Arial" panose="020B0604020202020204" pitchFamily="34" charset="0"/>
              </a:defRPr>
            </a:lvl2pPr>
            <a:lvl3pPr marL="1143000" indent="-228600">
              <a:lnSpc>
                <a:spcPct val="90000"/>
              </a:lnSpc>
              <a:spcBef>
                <a:spcPct val="35000"/>
              </a:spcBef>
              <a:spcAft>
                <a:spcPct val="35000"/>
              </a:spcAft>
              <a:buChar char="•"/>
              <a:defRPr sz="2000">
                <a:solidFill>
                  <a:srgbClr val="000000"/>
                </a:solidFill>
                <a:latin typeface="Arial" panose="020B0604020202020204" pitchFamily="34" charset="0"/>
              </a:defRPr>
            </a:lvl3pPr>
            <a:lvl4pPr marL="1600200" indent="-228600">
              <a:lnSpc>
                <a:spcPct val="90000"/>
              </a:lnSpc>
              <a:spcBef>
                <a:spcPct val="35000"/>
              </a:spcBef>
              <a:spcAft>
                <a:spcPct val="35000"/>
              </a:spcAft>
              <a:buChar char="•"/>
              <a:defRPr sz="2000">
                <a:solidFill>
                  <a:srgbClr val="000000"/>
                </a:solidFill>
                <a:latin typeface="Arial" panose="020B0604020202020204" pitchFamily="34" charset="0"/>
              </a:defRPr>
            </a:lvl4pPr>
            <a:lvl5pPr marL="2057400" indent="-228600">
              <a:lnSpc>
                <a:spcPct val="90000"/>
              </a:lnSpc>
              <a:spcBef>
                <a:spcPct val="35000"/>
              </a:spcBef>
              <a:spcAft>
                <a:spcPct val="35000"/>
              </a:spcAft>
              <a:buChar char="•"/>
              <a:defRPr sz="2000">
                <a:solidFill>
                  <a:srgbClr val="000000"/>
                </a:solidFill>
                <a:latin typeface="Arial" panose="020B0604020202020204" pitchFamily="34" charset="0"/>
              </a:defRPr>
            </a:lvl5pPr>
            <a:lvl6pPr marL="25146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6pPr>
            <a:lvl7pPr marL="29718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7pPr>
            <a:lvl8pPr marL="34290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8pPr>
            <a:lvl9pPr marL="38862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9pPr>
          </a:lstStyle>
          <a:p>
            <a:pPr defTabSz="685800" fontAlgn="base">
              <a:lnSpc>
                <a:spcPct val="85000"/>
              </a:lnSpc>
              <a:spcBef>
                <a:spcPct val="0"/>
              </a:spcBef>
              <a:spcAft>
                <a:spcPct val="0"/>
              </a:spcAft>
              <a:buNone/>
            </a:pPr>
            <a:r>
              <a:rPr lang="en-GB" altLang="en-US" sz="1200" i="1" dirty="0"/>
              <a:t>source: www.bom.gov.au/climate/IOD/about_IOD.shtml</a:t>
            </a:r>
          </a:p>
        </p:txBody>
      </p:sp>
      <p:sp>
        <p:nvSpPr>
          <p:cNvPr id="21511" name="Text Box 7">
            <a:extLst>
              <a:ext uri="{FF2B5EF4-FFF2-40B4-BE49-F238E27FC236}">
                <a16:creationId xmlns:a16="http://schemas.microsoft.com/office/drawing/2014/main" id="{AFAF8624-1CB5-40EF-B17B-B2DA992ED272}"/>
              </a:ext>
            </a:extLst>
          </p:cNvPr>
          <p:cNvSpPr txBox="1">
            <a:spLocks noChangeArrowheads="1"/>
          </p:cNvSpPr>
          <p:nvPr/>
        </p:nvSpPr>
        <p:spPr bwMode="auto">
          <a:xfrm>
            <a:off x="1596571" y="2989489"/>
            <a:ext cx="2120504"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nSpc>
                <a:spcPct val="90000"/>
              </a:lnSpc>
              <a:spcBef>
                <a:spcPct val="35000"/>
              </a:spcBef>
              <a:spcAft>
                <a:spcPct val="35000"/>
              </a:spcAft>
              <a:buChar char="•"/>
              <a:defRPr sz="2400">
                <a:solidFill>
                  <a:srgbClr val="000000"/>
                </a:solidFill>
                <a:latin typeface="Arial" panose="020B0604020202020204" pitchFamily="34" charset="0"/>
              </a:defRPr>
            </a:lvl1pPr>
            <a:lvl2pPr marL="742950" indent="-285750">
              <a:lnSpc>
                <a:spcPct val="90000"/>
              </a:lnSpc>
              <a:spcBef>
                <a:spcPct val="35000"/>
              </a:spcBef>
              <a:spcAft>
                <a:spcPct val="35000"/>
              </a:spcAft>
              <a:buChar char="•"/>
              <a:defRPr sz="2000">
                <a:solidFill>
                  <a:srgbClr val="000000"/>
                </a:solidFill>
                <a:latin typeface="Arial" panose="020B0604020202020204" pitchFamily="34" charset="0"/>
              </a:defRPr>
            </a:lvl2pPr>
            <a:lvl3pPr marL="1143000" indent="-228600">
              <a:lnSpc>
                <a:spcPct val="90000"/>
              </a:lnSpc>
              <a:spcBef>
                <a:spcPct val="35000"/>
              </a:spcBef>
              <a:spcAft>
                <a:spcPct val="35000"/>
              </a:spcAft>
              <a:buChar char="•"/>
              <a:defRPr sz="2000">
                <a:solidFill>
                  <a:srgbClr val="000000"/>
                </a:solidFill>
                <a:latin typeface="Arial" panose="020B0604020202020204" pitchFamily="34" charset="0"/>
              </a:defRPr>
            </a:lvl3pPr>
            <a:lvl4pPr marL="1600200" indent="-228600">
              <a:lnSpc>
                <a:spcPct val="90000"/>
              </a:lnSpc>
              <a:spcBef>
                <a:spcPct val="35000"/>
              </a:spcBef>
              <a:spcAft>
                <a:spcPct val="35000"/>
              </a:spcAft>
              <a:buChar char="•"/>
              <a:defRPr sz="2000">
                <a:solidFill>
                  <a:srgbClr val="000000"/>
                </a:solidFill>
                <a:latin typeface="Arial" panose="020B0604020202020204" pitchFamily="34" charset="0"/>
              </a:defRPr>
            </a:lvl4pPr>
            <a:lvl5pPr marL="2057400" indent="-228600">
              <a:lnSpc>
                <a:spcPct val="90000"/>
              </a:lnSpc>
              <a:spcBef>
                <a:spcPct val="35000"/>
              </a:spcBef>
              <a:spcAft>
                <a:spcPct val="35000"/>
              </a:spcAft>
              <a:buChar char="•"/>
              <a:defRPr sz="2000">
                <a:solidFill>
                  <a:srgbClr val="000000"/>
                </a:solidFill>
                <a:latin typeface="Arial" panose="020B0604020202020204" pitchFamily="34" charset="0"/>
              </a:defRPr>
            </a:lvl5pPr>
            <a:lvl6pPr marL="25146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6pPr>
            <a:lvl7pPr marL="29718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7pPr>
            <a:lvl8pPr marL="34290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8pPr>
            <a:lvl9pPr marL="3886200" indent="-228600" eaLnBrk="0" fontAlgn="base" hangingPunct="0">
              <a:lnSpc>
                <a:spcPct val="90000"/>
              </a:lnSpc>
              <a:spcBef>
                <a:spcPct val="35000"/>
              </a:spcBef>
              <a:spcAft>
                <a:spcPct val="35000"/>
              </a:spcAft>
              <a:buChar char="•"/>
              <a:defRPr sz="2000">
                <a:solidFill>
                  <a:srgbClr val="000000"/>
                </a:solidFill>
                <a:latin typeface="Arial" panose="020B0604020202020204" pitchFamily="34" charset="0"/>
              </a:defRPr>
            </a:lvl9pPr>
          </a:lstStyle>
          <a:p>
            <a:pPr defTabSz="685800" fontAlgn="base">
              <a:lnSpc>
                <a:spcPct val="85000"/>
              </a:lnSpc>
              <a:spcBef>
                <a:spcPct val="0"/>
              </a:spcBef>
              <a:spcAft>
                <a:spcPct val="0"/>
              </a:spcAft>
              <a:buNone/>
            </a:pPr>
            <a:r>
              <a:rPr lang="en-GB" altLang="en-US" sz="1500"/>
              <a:t>SST anomaly during November 1997 at the height of the 1997 positive IOD event</a:t>
            </a:r>
          </a:p>
        </p:txBody>
      </p:sp>
      <p:grpSp>
        <p:nvGrpSpPr>
          <p:cNvPr id="8" name="Group 7">
            <a:extLst>
              <a:ext uri="{FF2B5EF4-FFF2-40B4-BE49-F238E27FC236}">
                <a16:creationId xmlns:a16="http://schemas.microsoft.com/office/drawing/2014/main" id="{76813113-ECBA-460F-A1EE-43135CD3DADA}"/>
              </a:ext>
            </a:extLst>
          </p:cNvPr>
          <p:cNvGrpSpPr/>
          <p:nvPr/>
        </p:nvGrpSpPr>
        <p:grpSpPr>
          <a:xfrm>
            <a:off x="130629" y="99463"/>
            <a:ext cx="1883130" cy="1227360"/>
            <a:chOff x="130629" y="99463"/>
            <a:chExt cx="1883130" cy="1227360"/>
          </a:xfrm>
        </p:grpSpPr>
        <p:sp>
          <p:nvSpPr>
            <p:cNvPr id="9" name="Rectangle 8">
              <a:extLst>
                <a:ext uri="{FF2B5EF4-FFF2-40B4-BE49-F238E27FC236}">
                  <a16:creationId xmlns:a16="http://schemas.microsoft.com/office/drawing/2014/main" id="{29B07D20-8891-427D-8710-4753836EB5C6}"/>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0" name="Picture 9" descr="A close up of a sign&#10;&#10;Description automatically generated">
              <a:extLst>
                <a:ext uri="{FF2B5EF4-FFF2-40B4-BE49-F238E27FC236}">
                  <a16:creationId xmlns:a16="http://schemas.microsoft.com/office/drawing/2014/main" id="{1A59340F-E838-4A2C-92F7-0695C27ECC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682F9-28CA-4C53-B570-1EA0CC7C944C}"/>
              </a:ext>
            </a:extLst>
          </p:cNvPr>
          <p:cNvSpPr>
            <a:spLocks noGrp="1"/>
          </p:cNvSpPr>
          <p:nvPr>
            <p:ph type="title"/>
          </p:nvPr>
        </p:nvSpPr>
        <p:spPr>
          <a:xfrm>
            <a:off x="2075449" y="-102412"/>
            <a:ext cx="7886700" cy="994172"/>
          </a:xfrm>
        </p:spPr>
        <p:txBody>
          <a:bodyPr>
            <a:normAutofit/>
          </a:bodyPr>
          <a:lstStyle/>
          <a:p>
            <a:r>
              <a:rPr lang="en-GB" sz="2800" dirty="0">
                <a:latin typeface="Arial" panose="020B0604020202020204" pitchFamily="34" charset="0"/>
                <a:cs typeface="Arial" panose="020B0604020202020204" pitchFamily="34" charset="0"/>
              </a:rPr>
              <a:t>Signals from Pacific and Indian Ocean</a:t>
            </a:r>
            <a:br>
              <a:rPr lang="en-GB" sz="2800" dirty="0">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GPC- Exeter and other models</a:t>
            </a:r>
          </a:p>
        </p:txBody>
      </p:sp>
      <p:sp>
        <p:nvSpPr>
          <p:cNvPr id="13" name="TextBox 12">
            <a:extLst>
              <a:ext uri="{FF2B5EF4-FFF2-40B4-BE49-F238E27FC236}">
                <a16:creationId xmlns:a16="http://schemas.microsoft.com/office/drawing/2014/main" id="{5068C6B2-23E5-4CF9-8E2D-FA9C1BF30530}"/>
              </a:ext>
            </a:extLst>
          </p:cNvPr>
          <p:cNvSpPr txBox="1"/>
          <p:nvPr/>
        </p:nvSpPr>
        <p:spPr>
          <a:xfrm>
            <a:off x="561862" y="3392354"/>
            <a:ext cx="3723856" cy="1338828"/>
          </a:xfrm>
          <a:prstGeom prst="rect">
            <a:avLst/>
          </a:prstGeom>
          <a:solidFill>
            <a:srgbClr val="CCFFCC"/>
          </a:solidFill>
        </p:spPr>
        <p:txBody>
          <a:bodyPr wrap="square" rtlCol="0">
            <a:spAutoFit/>
          </a:bodyPr>
          <a:lstStyle/>
          <a:p>
            <a:pPr defTabSz="685800"/>
            <a:r>
              <a:rPr lang="en-GB" sz="1350" dirty="0">
                <a:solidFill>
                  <a:prstClr val="black"/>
                </a:solidFill>
                <a:latin typeface="Calibri" panose="020F0502020204030204"/>
              </a:rPr>
              <a:t>Cool anomalies expected to develop in the trop. Pacific; good consensus for negative IOD, potentially moderate-strong by August</a:t>
            </a:r>
          </a:p>
          <a:p>
            <a:pPr defTabSz="685800"/>
            <a:endParaRPr lang="en-GB" sz="1350" dirty="0">
              <a:solidFill>
                <a:prstClr val="black"/>
              </a:solidFill>
              <a:latin typeface="Calibri" panose="020F0502020204030204"/>
            </a:endParaRPr>
          </a:p>
          <a:p>
            <a:pPr defTabSz="685800"/>
            <a:r>
              <a:rPr lang="en-GB" sz="1350" b="1" dirty="0">
                <a:solidFill>
                  <a:prstClr val="black"/>
                </a:solidFill>
                <a:latin typeface="Calibri" panose="020F0502020204030204"/>
              </a:rPr>
              <a:t>But IOD thought to have weak influence on the JJAS season</a:t>
            </a:r>
          </a:p>
        </p:txBody>
      </p:sp>
      <p:grpSp>
        <p:nvGrpSpPr>
          <p:cNvPr id="16" name="Group 15">
            <a:extLst>
              <a:ext uri="{FF2B5EF4-FFF2-40B4-BE49-F238E27FC236}">
                <a16:creationId xmlns:a16="http://schemas.microsoft.com/office/drawing/2014/main" id="{58CDD582-8693-4638-99CD-428ACC6BF29A}"/>
              </a:ext>
            </a:extLst>
          </p:cNvPr>
          <p:cNvGrpSpPr/>
          <p:nvPr/>
        </p:nvGrpSpPr>
        <p:grpSpPr>
          <a:xfrm>
            <a:off x="68939" y="21170"/>
            <a:ext cx="1883130" cy="1227360"/>
            <a:chOff x="130629" y="99463"/>
            <a:chExt cx="1883130" cy="1227360"/>
          </a:xfrm>
        </p:grpSpPr>
        <p:sp>
          <p:nvSpPr>
            <p:cNvPr id="17" name="Rectangle 16">
              <a:extLst>
                <a:ext uri="{FF2B5EF4-FFF2-40B4-BE49-F238E27FC236}">
                  <a16:creationId xmlns:a16="http://schemas.microsoft.com/office/drawing/2014/main" id="{01113CA6-AA9F-45AF-8011-66B2AECD7BDE}"/>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9" name="Picture 18" descr="A close up of a sign&#10;&#10;Description automatically generated">
              <a:extLst>
                <a:ext uri="{FF2B5EF4-FFF2-40B4-BE49-F238E27FC236}">
                  <a16:creationId xmlns:a16="http://schemas.microsoft.com/office/drawing/2014/main" id="{EE1BEDB2-0F6E-4BB6-926E-8ED1CB178E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grpSp>
        <p:nvGrpSpPr>
          <p:cNvPr id="20" name="Group 19">
            <a:extLst>
              <a:ext uri="{FF2B5EF4-FFF2-40B4-BE49-F238E27FC236}">
                <a16:creationId xmlns:a16="http://schemas.microsoft.com/office/drawing/2014/main" id="{7C2BC28D-A36E-48CF-A037-5D914D69B4F0}"/>
              </a:ext>
            </a:extLst>
          </p:cNvPr>
          <p:cNvGrpSpPr/>
          <p:nvPr/>
        </p:nvGrpSpPr>
        <p:grpSpPr>
          <a:xfrm>
            <a:off x="130629" y="99463"/>
            <a:ext cx="1883130" cy="1227360"/>
            <a:chOff x="130629" y="99463"/>
            <a:chExt cx="1883130" cy="1227360"/>
          </a:xfrm>
        </p:grpSpPr>
        <p:sp>
          <p:nvSpPr>
            <p:cNvPr id="21" name="Rectangle 20">
              <a:extLst>
                <a:ext uri="{FF2B5EF4-FFF2-40B4-BE49-F238E27FC236}">
                  <a16:creationId xmlns:a16="http://schemas.microsoft.com/office/drawing/2014/main" id="{25050818-217D-4BCA-8CE3-2189B1704854}"/>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22" name="Picture 21" descr="A close up of a sign&#10;&#10;Description automatically generated">
              <a:extLst>
                <a:ext uri="{FF2B5EF4-FFF2-40B4-BE49-F238E27FC236}">
                  <a16:creationId xmlns:a16="http://schemas.microsoft.com/office/drawing/2014/main" id="{AB08D31A-FB4B-463B-8BCB-96EF96A3D6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grpSp>
        <p:nvGrpSpPr>
          <p:cNvPr id="29" name="Group 28">
            <a:extLst>
              <a:ext uri="{FF2B5EF4-FFF2-40B4-BE49-F238E27FC236}">
                <a16:creationId xmlns:a16="http://schemas.microsoft.com/office/drawing/2014/main" id="{A9227587-9E38-4A5C-823F-21FCD5319D18}"/>
              </a:ext>
            </a:extLst>
          </p:cNvPr>
          <p:cNvGrpSpPr/>
          <p:nvPr/>
        </p:nvGrpSpPr>
        <p:grpSpPr>
          <a:xfrm>
            <a:off x="4367717" y="646435"/>
            <a:ext cx="6285422" cy="4433924"/>
            <a:chOff x="4401168" y="672831"/>
            <a:chExt cx="6285422" cy="4433924"/>
          </a:xfrm>
        </p:grpSpPr>
        <p:grpSp>
          <p:nvGrpSpPr>
            <p:cNvPr id="28" name="Group 27">
              <a:extLst>
                <a:ext uri="{FF2B5EF4-FFF2-40B4-BE49-F238E27FC236}">
                  <a16:creationId xmlns:a16="http://schemas.microsoft.com/office/drawing/2014/main" id="{367CDD0B-0012-4F16-AADA-449ABB838C7B}"/>
                </a:ext>
              </a:extLst>
            </p:cNvPr>
            <p:cNvGrpSpPr/>
            <p:nvPr/>
          </p:nvGrpSpPr>
          <p:grpSpPr>
            <a:xfrm>
              <a:off x="4401168" y="672831"/>
              <a:ext cx="6285422" cy="4433924"/>
              <a:chOff x="4401168" y="672831"/>
              <a:chExt cx="6285422" cy="4433924"/>
            </a:xfrm>
          </p:grpSpPr>
          <p:grpSp>
            <p:nvGrpSpPr>
              <p:cNvPr id="27" name="Group 26">
                <a:extLst>
                  <a:ext uri="{FF2B5EF4-FFF2-40B4-BE49-F238E27FC236}">
                    <a16:creationId xmlns:a16="http://schemas.microsoft.com/office/drawing/2014/main" id="{2E58E950-DD4F-4FB7-BFB2-7F6831EFA68B}"/>
                  </a:ext>
                </a:extLst>
              </p:cNvPr>
              <p:cNvGrpSpPr/>
              <p:nvPr/>
            </p:nvGrpSpPr>
            <p:grpSpPr>
              <a:xfrm>
                <a:off x="4401168" y="672831"/>
                <a:ext cx="6285422" cy="4433924"/>
                <a:chOff x="4401168" y="672831"/>
                <a:chExt cx="6285422" cy="4433924"/>
              </a:xfrm>
            </p:grpSpPr>
            <p:sp>
              <p:nvSpPr>
                <p:cNvPr id="7" name="TextBox 6">
                  <a:extLst>
                    <a:ext uri="{FF2B5EF4-FFF2-40B4-BE49-F238E27FC236}">
                      <a16:creationId xmlns:a16="http://schemas.microsoft.com/office/drawing/2014/main" id="{04D1155F-616E-48E8-BF90-661F54E311C4}"/>
                    </a:ext>
                  </a:extLst>
                </p:cNvPr>
                <p:cNvSpPr txBox="1"/>
                <p:nvPr/>
              </p:nvSpPr>
              <p:spPr>
                <a:xfrm>
                  <a:off x="4609880" y="672831"/>
                  <a:ext cx="4503061" cy="369332"/>
                </a:xfrm>
                <a:prstGeom prst="rect">
                  <a:avLst/>
                </a:prstGeom>
                <a:noFill/>
              </p:spPr>
              <p:txBody>
                <a:bodyPr wrap="square" rtlCol="0">
                  <a:spAutoFit/>
                </a:bodyPr>
                <a:lstStyle/>
                <a:p>
                  <a:pPr algn="ctr" defTabSz="685800"/>
                  <a:r>
                    <a:rPr lang="en-GB" dirty="0">
                      <a:solidFill>
                        <a:prstClr val="black"/>
                      </a:solidFill>
                      <a:latin typeface="Calibri" panose="020F0502020204030204"/>
                    </a:rPr>
                    <a:t>SST anomaly prediction JAS 2020 – from May</a:t>
                  </a:r>
                </a:p>
              </p:txBody>
            </p:sp>
            <p:sp>
              <p:nvSpPr>
                <p:cNvPr id="8" name="TextBox 7">
                  <a:extLst>
                    <a:ext uri="{FF2B5EF4-FFF2-40B4-BE49-F238E27FC236}">
                      <a16:creationId xmlns:a16="http://schemas.microsoft.com/office/drawing/2014/main" id="{D520133E-CA21-482D-9C2D-7A2730F58278}"/>
                    </a:ext>
                  </a:extLst>
                </p:cNvPr>
                <p:cNvSpPr txBox="1"/>
                <p:nvPr/>
              </p:nvSpPr>
              <p:spPr>
                <a:xfrm>
                  <a:off x="5821329" y="4737423"/>
                  <a:ext cx="3186385" cy="369332"/>
                </a:xfrm>
                <a:prstGeom prst="rect">
                  <a:avLst/>
                </a:prstGeom>
                <a:noFill/>
              </p:spPr>
              <p:txBody>
                <a:bodyPr wrap="none" rtlCol="0">
                  <a:spAutoFit/>
                </a:bodyPr>
                <a:lstStyle/>
                <a:p>
                  <a:pPr defTabSz="685800"/>
                  <a:r>
                    <a:rPr lang="en-GB" dirty="0">
                      <a:solidFill>
                        <a:prstClr val="black"/>
                      </a:solidFill>
                      <a:latin typeface="Calibri" panose="020F0502020204030204"/>
                    </a:rPr>
                    <a:t>Predicted IOD indices, Aug 2020</a:t>
                  </a:r>
                </a:p>
              </p:txBody>
            </p:sp>
            <p:pic>
              <p:nvPicPr>
                <p:cNvPr id="14" name="Picture 13" descr="A screenshot of a cell phone&#10;&#10;Description automatically generated">
                  <a:extLst>
                    <a:ext uri="{FF2B5EF4-FFF2-40B4-BE49-F238E27FC236}">
                      <a16:creationId xmlns:a16="http://schemas.microsoft.com/office/drawing/2014/main" id="{BEB344C5-DB7F-4141-A214-5A747DA443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53590" y="3180056"/>
                  <a:ext cx="3648185" cy="1571525"/>
                </a:xfrm>
                <a:prstGeom prst="rect">
                  <a:avLst/>
                </a:prstGeom>
              </p:spPr>
            </p:pic>
            <p:sp>
              <p:nvSpPr>
                <p:cNvPr id="10" name="TextBox 9">
                  <a:extLst>
                    <a:ext uri="{FF2B5EF4-FFF2-40B4-BE49-F238E27FC236}">
                      <a16:creationId xmlns:a16="http://schemas.microsoft.com/office/drawing/2014/main" id="{202F3309-8531-4DAE-863D-B1CA2F62F986}"/>
                    </a:ext>
                  </a:extLst>
                </p:cNvPr>
                <p:cNvSpPr txBox="1"/>
                <p:nvPr/>
              </p:nvSpPr>
              <p:spPr>
                <a:xfrm>
                  <a:off x="4401168" y="3436521"/>
                  <a:ext cx="1350090" cy="830997"/>
                </a:xfrm>
                <a:prstGeom prst="rect">
                  <a:avLst/>
                </a:prstGeom>
                <a:noFill/>
              </p:spPr>
              <p:txBody>
                <a:bodyPr wrap="square" rtlCol="0">
                  <a:spAutoFit/>
                </a:bodyPr>
                <a:lstStyle/>
                <a:p>
                  <a:r>
                    <a:rPr lang="en-US" sz="1600" dirty="0"/>
                    <a:t>Other models</a:t>
                  </a:r>
                </a:p>
                <a:p>
                  <a:r>
                    <a:rPr lang="en-US" sz="1600" dirty="0"/>
                    <a:t>also indicate negative IOD</a:t>
                  </a:r>
                  <a:endParaRPr lang="en-GB" sz="1600" dirty="0"/>
                </a:p>
              </p:txBody>
            </p:sp>
            <p:grpSp>
              <p:nvGrpSpPr>
                <p:cNvPr id="26" name="Group 25">
                  <a:extLst>
                    <a:ext uri="{FF2B5EF4-FFF2-40B4-BE49-F238E27FC236}">
                      <a16:creationId xmlns:a16="http://schemas.microsoft.com/office/drawing/2014/main" id="{FA6B55FE-E84C-4D96-AF28-166272C6A60D}"/>
                    </a:ext>
                  </a:extLst>
                </p:cNvPr>
                <p:cNvGrpSpPr/>
                <p:nvPr/>
              </p:nvGrpSpPr>
              <p:grpSpPr>
                <a:xfrm>
                  <a:off x="5007892" y="957532"/>
                  <a:ext cx="5678698" cy="2306685"/>
                  <a:chOff x="5007892" y="957532"/>
                  <a:chExt cx="5678698" cy="2306685"/>
                </a:xfrm>
              </p:grpSpPr>
              <p:pic>
                <p:nvPicPr>
                  <p:cNvPr id="24" name="Picture 23">
                    <a:extLst>
                      <a:ext uri="{FF2B5EF4-FFF2-40B4-BE49-F238E27FC236}">
                        <a16:creationId xmlns:a16="http://schemas.microsoft.com/office/drawing/2014/main" id="{1305ADCB-4740-4447-8DEA-30A153D91194}"/>
                      </a:ext>
                    </a:extLst>
                  </p:cNvPr>
                  <p:cNvPicPr>
                    <a:picLocks noChangeAspect="1"/>
                  </p:cNvPicPr>
                  <p:nvPr/>
                </p:nvPicPr>
                <p:blipFill rotWithShape="1">
                  <a:blip r:embed="rId4">
                    <a:extLst>
                      <a:ext uri="{28A0092B-C50C-407E-A947-70E740481C1C}">
                        <a14:useLocalDpi xmlns:a14="http://schemas.microsoft.com/office/drawing/2010/main" val="0"/>
                      </a:ext>
                    </a:extLst>
                  </a:blip>
                  <a:srcRect t="10120"/>
                  <a:stretch/>
                </p:blipFill>
                <p:spPr>
                  <a:xfrm>
                    <a:off x="5007892" y="957532"/>
                    <a:ext cx="3707035" cy="2306685"/>
                  </a:xfrm>
                  <a:prstGeom prst="rect">
                    <a:avLst/>
                  </a:prstGeom>
                </p:spPr>
              </p:pic>
              <p:sp>
                <p:nvSpPr>
                  <p:cNvPr id="25" name="TextBox 24">
                    <a:extLst>
                      <a:ext uri="{FF2B5EF4-FFF2-40B4-BE49-F238E27FC236}">
                        <a16:creationId xmlns:a16="http://schemas.microsoft.com/office/drawing/2014/main" id="{05AF5CCA-6B01-41B1-8E40-54AFCCEE3AB1}"/>
                      </a:ext>
                    </a:extLst>
                  </p:cNvPr>
                  <p:cNvSpPr txBox="1"/>
                  <p:nvPr/>
                </p:nvSpPr>
                <p:spPr>
                  <a:xfrm>
                    <a:off x="6183529" y="2586151"/>
                    <a:ext cx="4503061" cy="338554"/>
                  </a:xfrm>
                  <a:prstGeom prst="rect">
                    <a:avLst/>
                  </a:prstGeom>
                  <a:noFill/>
                </p:spPr>
                <p:txBody>
                  <a:bodyPr wrap="square" rtlCol="0">
                    <a:spAutoFit/>
                  </a:bodyPr>
                  <a:lstStyle/>
                  <a:p>
                    <a:r>
                      <a:rPr lang="en-US" sz="1600" dirty="0"/>
                      <a:t>Met Office GloSea5</a:t>
                    </a:r>
                    <a:endParaRPr lang="en-GB" sz="1600" dirty="0"/>
                  </a:p>
                </p:txBody>
              </p:sp>
            </p:grpSp>
          </p:grpSp>
          <p:sp>
            <p:nvSpPr>
              <p:cNvPr id="11" name="Oval 10">
                <a:extLst>
                  <a:ext uri="{FF2B5EF4-FFF2-40B4-BE49-F238E27FC236}">
                    <a16:creationId xmlns:a16="http://schemas.microsoft.com/office/drawing/2014/main" id="{A391204C-F0DA-4471-91BC-42E646EE47D8}"/>
                  </a:ext>
                </a:extLst>
              </p:cNvPr>
              <p:cNvSpPr/>
              <p:nvPr/>
            </p:nvSpPr>
            <p:spPr>
              <a:xfrm>
                <a:off x="5283126" y="1602021"/>
                <a:ext cx="1137406" cy="29784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
            <p:nvSpPr>
              <p:cNvPr id="12" name="Oval 11">
                <a:extLst>
                  <a:ext uri="{FF2B5EF4-FFF2-40B4-BE49-F238E27FC236}">
                    <a16:creationId xmlns:a16="http://schemas.microsoft.com/office/drawing/2014/main" id="{F49129AB-EDA1-4DB8-A57F-19662905BB67}"/>
                  </a:ext>
                </a:extLst>
              </p:cNvPr>
              <p:cNvSpPr/>
              <p:nvPr/>
            </p:nvSpPr>
            <p:spPr>
              <a:xfrm>
                <a:off x="7414522" y="1646222"/>
                <a:ext cx="553930" cy="30263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grpSp>
        <p:sp>
          <p:nvSpPr>
            <p:cNvPr id="6" name="TextBox 5">
              <a:extLst>
                <a:ext uri="{FF2B5EF4-FFF2-40B4-BE49-F238E27FC236}">
                  <a16:creationId xmlns:a16="http://schemas.microsoft.com/office/drawing/2014/main" id="{18FDB093-29E2-43A7-9E23-5BE15DE9477C}"/>
                </a:ext>
              </a:extLst>
            </p:cNvPr>
            <p:cNvSpPr txBox="1"/>
            <p:nvPr/>
          </p:nvSpPr>
          <p:spPr>
            <a:xfrm>
              <a:off x="7362455" y="4592700"/>
              <a:ext cx="1645259" cy="276999"/>
            </a:xfrm>
            <a:prstGeom prst="rect">
              <a:avLst/>
            </a:prstGeom>
            <a:noFill/>
          </p:spPr>
          <p:txBody>
            <a:bodyPr wrap="none" rtlCol="0">
              <a:spAutoFit/>
            </a:bodyPr>
            <a:lstStyle/>
            <a:p>
              <a:r>
                <a:rPr lang="en-US" sz="1200" i="1" dirty="0"/>
                <a:t>Courtesy BoM Australia</a:t>
              </a:r>
              <a:endParaRPr lang="en-GB" sz="1200" i="1" dirty="0"/>
            </a:p>
          </p:txBody>
        </p:sp>
      </p:grpSp>
      <p:pic>
        <p:nvPicPr>
          <p:cNvPr id="5" name="Picture 4" descr="A close up of a map&#10;&#10;Description automatically generated">
            <a:extLst>
              <a:ext uri="{FF2B5EF4-FFF2-40B4-BE49-F238E27FC236}">
                <a16:creationId xmlns:a16="http://schemas.microsoft.com/office/drawing/2014/main" id="{2A5EEB85-E177-40D9-BEFB-8A77689EA0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651" y="1126077"/>
            <a:ext cx="2719831" cy="1902937"/>
          </a:xfrm>
          <a:prstGeom prst="rect">
            <a:avLst/>
          </a:prstGeom>
        </p:spPr>
      </p:pic>
      <p:sp>
        <p:nvSpPr>
          <p:cNvPr id="9" name="TextBox 8">
            <a:extLst>
              <a:ext uri="{FF2B5EF4-FFF2-40B4-BE49-F238E27FC236}">
                <a16:creationId xmlns:a16="http://schemas.microsoft.com/office/drawing/2014/main" id="{07164450-9DD8-4F6E-8EC8-881C02617CB0}"/>
              </a:ext>
            </a:extLst>
          </p:cNvPr>
          <p:cNvSpPr txBox="1"/>
          <p:nvPr/>
        </p:nvSpPr>
        <p:spPr>
          <a:xfrm>
            <a:off x="910650" y="893749"/>
            <a:ext cx="2826287" cy="369332"/>
          </a:xfrm>
          <a:prstGeom prst="rect">
            <a:avLst/>
          </a:prstGeom>
          <a:noFill/>
        </p:spPr>
        <p:txBody>
          <a:bodyPr wrap="none" rtlCol="0">
            <a:spAutoFit/>
          </a:bodyPr>
          <a:lstStyle/>
          <a:p>
            <a:pPr defTabSz="685800"/>
            <a:r>
              <a:rPr lang="en-GB" dirty="0">
                <a:solidFill>
                  <a:prstClr val="black"/>
                </a:solidFill>
                <a:latin typeface="Calibri" panose="020F0502020204030204"/>
              </a:rPr>
              <a:t>IOD: observed weekly series</a:t>
            </a:r>
          </a:p>
        </p:txBody>
      </p:sp>
      <p:sp>
        <p:nvSpPr>
          <p:cNvPr id="15" name="Oval 14">
            <a:extLst>
              <a:ext uri="{FF2B5EF4-FFF2-40B4-BE49-F238E27FC236}">
                <a16:creationId xmlns:a16="http://schemas.microsoft.com/office/drawing/2014/main" id="{49046EAE-0F88-4164-B171-F2F75808C195}"/>
              </a:ext>
            </a:extLst>
          </p:cNvPr>
          <p:cNvSpPr/>
          <p:nvPr/>
        </p:nvSpPr>
        <p:spPr>
          <a:xfrm rot="21120863">
            <a:off x="3364115" y="2084516"/>
            <a:ext cx="109838" cy="13608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prstClr val="white"/>
              </a:solidFill>
              <a:latin typeface="Calibri" panose="020F0502020204030204"/>
            </a:endParaRPr>
          </a:p>
        </p:txBody>
      </p:sp>
    </p:spTree>
    <p:extLst>
      <p:ext uri="{BB962C8B-B14F-4D97-AF65-F5344CB8AC3E}">
        <p14:creationId xmlns:p14="http://schemas.microsoft.com/office/powerpoint/2010/main" val="2901883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2C0A823D-8FC1-4030-A2C0-4365462B5C82}"/>
              </a:ext>
            </a:extLst>
          </p:cNvPr>
          <p:cNvSpPr>
            <a:spLocks noGrp="1" noChangeArrowheads="1"/>
          </p:cNvSpPr>
          <p:nvPr>
            <p:ph type="title"/>
          </p:nvPr>
        </p:nvSpPr>
        <p:spPr>
          <a:xfrm>
            <a:off x="2263775" y="122634"/>
            <a:ext cx="5200650" cy="1028700"/>
          </a:xfrm>
        </p:spPr>
        <p:txBody>
          <a:bodyPr/>
          <a:lstStyle/>
          <a:p>
            <a:r>
              <a:rPr lang="en-GB" altLang="en-US" dirty="0"/>
              <a:t>Summary</a:t>
            </a:r>
          </a:p>
        </p:txBody>
      </p:sp>
      <p:sp>
        <p:nvSpPr>
          <p:cNvPr id="25604" name="Footer Placeholder 2">
            <a:extLst>
              <a:ext uri="{FF2B5EF4-FFF2-40B4-BE49-F238E27FC236}">
                <a16:creationId xmlns:a16="http://schemas.microsoft.com/office/drawing/2014/main" id="{535BFF50-A6EB-4D9C-89C2-C271EB1F5E7B}"/>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750">
                <a:solidFill>
                  <a:srgbClr val="000000"/>
                </a:solidFill>
              </a:rPr>
              <a:t>© Crown copyright   Met Office</a:t>
            </a:r>
            <a:endParaRPr lang="en-GB" altLang="en-US" sz="1050">
              <a:solidFill>
                <a:srgbClr val="000000"/>
              </a:solidFill>
              <a:latin typeface="Times" panose="02020603050405020304" pitchFamily="18" charset="0"/>
            </a:endParaRPr>
          </a:p>
        </p:txBody>
      </p:sp>
      <p:grpSp>
        <p:nvGrpSpPr>
          <p:cNvPr id="5" name="Group 4">
            <a:extLst>
              <a:ext uri="{FF2B5EF4-FFF2-40B4-BE49-F238E27FC236}">
                <a16:creationId xmlns:a16="http://schemas.microsoft.com/office/drawing/2014/main" id="{5A315F59-7978-4BE6-8267-5F546D8CC90C}"/>
              </a:ext>
            </a:extLst>
          </p:cNvPr>
          <p:cNvGrpSpPr/>
          <p:nvPr/>
        </p:nvGrpSpPr>
        <p:grpSpPr>
          <a:xfrm>
            <a:off x="130629" y="99463"/>
            <a:ext cx="1883130" cy="1227360"/>
            <a:chOff x="130629" y="99463"/>
            <a:chExt cx="1883130" cy="1227360"/>
          </a:xfrm>
        </p:grpSpPr>
        <p:sp>
          <p:nvSpPr>
            <p:cNvPr id="6" name="Rectangle 5">
              <a:extLst>
                <a:ext uri="{FF2B5EF4-FFF2-40B4-BE49-F238E27FC236}">
                  <a16:creationId xmlns:a16="http://schemas.microsoft.com/office/drawing/2014/main" id="{713CB4C2-9945-4F0C-908C-460BB8A55E09}"/>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7" name="Picture 6" descr="A close up of a sign&#10;&#10;Description automatically generated">
              <a:extLst>
                <a:ext uri="{FF2B5EF4-FFF2-40B4-BE49-F238E27FC236}">
                  <a16:creationId xmlns:a16="http://schemas.microsoft.com/office/drawing/2014/main" id="{3A8209E8-C69D-4B13-A328-F6B3549FBB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26627" name="Content Placeholder 3">
            <a:extLst>
              <a:ext uri="{FF2B5EF4-FFF2-40B4-BE49-F238E27FC236}">
                <a16:creationId xmlns:a16="http://schemas.microsoft.com/office/drawing/2014/main" id="{527251AA-4696-4165-A78B-868834640FB0}"/>
              </a:ext>
            </a:extLst>
          </p:cNvPr>
          <p:cNvSpPr>
            <a:spLocks noGrp="1" noChangeArrowheads="1"/>
          </p:cNvSpPr>
          <p:nvPr>
            <p:ph idx="1"/>
          </p:nvPr>
        </p:nvSpPr>
        <p:spPr>
          <a:xfrm>
            <a:off x="1264443" y="1079898"/>
            <a:ext cx="6615113" cy="2853474"/>
          </a:xfrm>
        </p:spPr>
        <p:txBody>
          <a:bodyPr/>
          <a:lstStyle/>
          <a:p>
            <a:pPr>
              <a:spcBef>
                <a:spcPts val="450"/>
              </a:spcBef>
              <a:spcAft>
                <a:spcPct val="0"/>
              </a:spcAft>
              <a:defRPr/>
            </a:pPr>
            <a:r>
              <a:rPr lang="en-GB" altLang="en-US" dirty="0"/>
              <a:t>Continued evidence of global warming: 2019 was 2nd warmest on record – last 5- and 10-year averages are warmest on record</a:t>
            </a:r>
          </a:p>
          <a:p>
            <a:pPr>
              <a:spcBef>
                <a:spcPts val="450"/>
              </a:spcBef>
              <a:spcAft>
                <a:spcPct val="0"/>
              </a:spcAft>
              <a:defRPr/>
            </a:pPr>
            <a:r>
              <a:rPr lang="en-GB" altLang="en-US" dirty="0"/>
              <a:t>ENSO neutral conditions are present, but tropical Pacific SSTs are cooling and expected to continue cooling – potentially reaching cusp of La Niña by end of JJAS season</a:t>
            </a:r>
          </a:p>
          <a:p>
            <a:pPr lvl="1">
              <a:spcBef>
                <a:spcPts val="450"/>
              </a:spcBef>
              <a:spcAft>
                <a:spcPct val="0"/>
              </a:spcAft>
              <a:defRPr/>
            </a:pPr>
            <a:r>
              <a:rPr lang="en-GB" altLang="en-US" dirty="0"/>
              <a:t>La Niña typically contributes to above normal rainfall in most regions for JJAS, and most models reflect this</a:t>
            </a:r>
          </a:p>
          <a:p>
            <a:pPr>
              <a:spcBef>
                <a:spcPts val="450"/>
              </a:spcBef>
              <a:spcAft>
                <a:spcPct val="0"/>
              </a:spcAft>
              <a:defRPr/>
            </a:pPr>
            <a:r>
              <a:rPr lang="en-GB" altLang="en-US" dirty="0"/>
              <a:t>The IOD index is currently weakly positive, but is expected to become negative, potentially moderate-strongly negative, by August</a:t>
            </a:r>
          </a:p>
          <a:p>
            <a:pPr lvl="1">
              <a:spcBef>
                <a:spcPts val="450"/>
              </a:spcBef>
              <a:spcAft>
                <a:spcPct val="0"/>
              </a:spcAft>
              <a:defRPr/>
            </a:pPr>
            <a:r>
              <a:rPr lang="en-GB" altLang="en-US" dirty="0"/>
              <a:t>Little influence on JJAS, but one to watch for OND</a:t>
            </a:r>
          </a:p>
          <a:p>
            <a:pPr marL="0" indent="0">
              <a:buNone/>
              <a:defRPr/>
            </a:pPr>
            <a:endParaRPr lang="en-GB"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fade">
                                      <p:cBhvr>
                                        <p:cTn id="7" dur="500"/>
                                        <p:tgtEl>
                                          <p:spTgt spid="266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Effect transition="in" filter="fade">
                                      <p:cBhvr>
                                        <p:cTn id="12" dur="500"/>
                                        <p:tgtEl>
                                          <p:spTgt spid="2662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627">
                                            <p:txEl>
                                              <p:pRg st="2" end="2"/>
                                            </p:txEl>
                                          </p:spTgt>
                                        </p:tgtEl>
                                        <p:attrNameLst>
                                          <p:attrName>style.visibility</p:attrName>
                                        </p:attrNameLst>
                                      </p:cBhvr>
                                      <p:to>
                                        <p:strVal val="visible"/>
                                      </p:to>
                                    </p:set>
                                    <p:animEffect transition="in" filter="fade">
                                      <p:cBhvr>
                                        <p:cTn id="15" dur="500"/>
                                        <p:tgtEl>
                                          <p:spTgt spid="26627">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627">
                                            <p:txEl>
                                              <p:pRg st="3" end="3"/>
                                            </p:txEl>
                                          </p:spTgt>
                                        </p:tgtEl>
                                        <p:attrNameLst>
                                          <p:attrName>style.visibility</p:attrName>
                                        </p:attrNameLst>
                                      </p:cBhvr>
                                      <p:to>
                                        <p:strVal val="visible"/>
                                      </p:to>
                                    </p:set>
                                    <p:animEffect transition="in" filter="fade">
                                      <p:cBhvr>
                                        <p:cTn id="20" dur="500"/>
                                        <p:tgtEl>
                                          <p:spTgt spid="2662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627">
                                            <p:txEl>
                                              <p:pRg st="4" end="4"/>
                                            </p:txEl>
                                          </p:spTgt>
                                        </p:tgtEl>
                                        <p:attrNameLst>
                                          <p:attrName>style.visibility</p:attrName>
                                        </p:attrNameLst>
                                      </p:cBhvr>
                                      <p:to>
                                        <p:strVal val="visible"/>
                                      </p:to>
                                    </p:set>
                                    <p:animEffect transition="in" filter="fade">
                                      <p:cBhvr>
                                        <p:cTn id="23" dur="500"/>
                                        <p:tgtEl>
                                          <p:spTgt spid="266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C64A7-1165-461E-B65A-BFF7653DDD55}"/>
              </a:ext>
            </a:extLst>
          </p:cNvPr>
          <p:cNvSpPr>
            <a:spLocks noGrp="1"/>
          </p:cNvSpPr>
          <p:nvPr>
            <p:ph type="ctrTitle"/>
          </p:nvPr>
        </p:nvSpPr>
        <p:spPr/>
        <p:txBody>
          <a:bodyPr/>
          <a:lstStyle/>
          <a:p>
            <a:r>
              <a:rPr lang="en-GB" dirty="0"/>
              <a:t>Thank you!</a:t>
            </a:r>
          </a:p>
        </p:txBody>
      </p:sp>
      <p:sp>
        <p:nvSpPr>
          <p:cNvPr id="3" name="Subtitle 2">
            <a:extLst>
              <a:ext uri="{FF2B5EF4-FFF2-40B4-BE49-F238E27FC236}">
                <a16:creationId xmlns:a16="http://schemas.microsoft.com/office/drawing/2014/main" id="{F54743D8-62B5-4177-8284-3E7E820F0671}"/>
              </a:ext>
            </a:extLst>
          </p:cNvPr>
          <p:cNvSpPr>
            <a:spLocks noGrp="1"/>
          </p:cNvSpPr>
          <p:nvPr>
            <p:ph type="subTitle" idx="1"/>
          </p:nvPr>
        </p:nvSpPr>
        <p:spPr/>
        <p:txBody>
          <a:bodyPr/>
          <a:lstStyle/>
          <a:p>
            <a:endParaRPr lang="en-GB" dirty="0"/>
          </a:p>
        </p:txBody>
      </p:sp>
      <p:pic>
        <p:nvPicPr>
          <p:cNvPr id="4" name="Picture 3">
            <a:extLst>
              <a:ext uri="{FF2B5EF4-FFF2-40B4-BE49-F238E27FC236}">
                <a16:creationId xmlns:a16="http://schemas.microsoft.com/office/drawing/2014/main" id="{D9DADC68-E39A-4BB7-A2E8-CCA5349CA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0971" y="3794625"/>
            <a:ext cx="806279" cy="849628"/>
          </a:xfrm>
          <a:prstGeom prst="rect">
            <a:avLst/>
          </a:prstGeom>
        </p:spPr>
      </p:pic>
      <p:pic>
        <p:nvPicPr>
          <p:cNvPr id="5" name="Picture 4" descr="wiser_col_strap_lrg.jpg">
            <a:extLst>
              <a:ext uri="{FF2B5EF4-FFF2-40B4-BE49-F238E27FC236}">
                <a16:creationId xmlns:a16="http://schemas.microsoft.com/office/drawing/2014/main" id="{3836AEC7-597F-426A-A614-74AA3B0F9F56}"/>
              </a:ext>
            </a:extLst>
          </p:cNvPr>
          <p:cNvPicPr/>
          <p:nvPr/>
        </p:nvPicPr>
        <p:blipFill>
          <a:blip r:embed="rId3" cstate="print"/>
          <a:stretch>
            <a:fillRect/>
          </a:stretch>
        </p:blipFill>
        <p:spPr>
          <a:xfrm>
            <a:off x="7498537" y="3883125"/>
            <a:ext cx="1232176" cy="488272"/>
          </a:xfrm>
          <a:prstGeom prst="rect">
            <a:avLst/>
          </a:prstGeom>
        </p:spPr>
      </p:pic>
    </p:spTree>
    <p:extLst>
      <p:ext uri="{BB962C8B-B14F-4D97-AF65-F5344CB8AC3E}">
        <p14:creationId xmlns:p14="http://schemas.microsoft.com/office/powerpoint/2010/main" val="213921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2EE855-E9AC-4F13-AC50-482B4B9B4EB6}"/>
              </a:ext>
            </a:extLst>
          </p:cNvPr>
          <p:cNvSpPr>
            <a:spLocks noGrp="1"/>
          </p:cNvSpPr>
          <p:nvPr>
            <p:ph idx="1"/>
          </p:nvPr>
        </p:nvSpPr>
        <p:spPr>
          <a:xfrm>
            <a:off x="27333" y="1784699"/>
            <a:ext cx="9116667" cy="4167001"/>
          </a:xfrm>
        </p:spPr>
        <p:txBody>
          <a:bodyPr>
            <a:normAutofit/>
          </a:bodyPr>
          <a:lstStyle/>
          <a:p>
            <a:pPr marL="623888" lvl="1" indent="-182563" defTabSz="914400" fontAlgn="base">
              <a:lnSpc>
                <a:spcPct val="80000"/>
              </a:lnSpc>
              <a:spcBef>
                <a:spcPct val="30000"/>
              </a:spcBef>
              <a:spcAft>
                <a:spcPct val="30000"/>
              </a:spcAft>
              <a:buFontTx/>
              <a:buChar char="•"/>
              <a:defRPr/>
            </a:pPr>
            <a:r>
              <a:rPr lang="en-GB" altLang="en-US" sz="2400" kern="0" dirty="0">
                <a:solidFill>
                  <a:srgbClr val="000000"/>
                </a:solidFill>
              </a:rPr>
              <a:t>Continued evidence of global climate warming</a:t>
            </a:r>
          </a:p>
          <a:p>
            <a:pPr marL="623888" lvl="1" indent="-182563" defTabSz="914400" fontAlgn="base">
              <a:lnSpc>
                <a:spcPct val="80000"/>
              </a:lnSpc>
              <a:spcBef>
                <a:spcPct val="30000"/>
              </a:spcBef>
              <a:spcAft>
                <a:spcPct val="30000"/>
              </a:spcAft>
              <a:buFontTx/>
              <a:buChar char="•"/>
              <a:defRPr/>
            </a:pPr>
            <a:r>
              <a:rPr lang="en-GB" altLang="en-US" sz="2400" kern="0" dirty="0">
                <a:solidFill>
                  <a:srgbClr val="000000"/>
                </a:solidFill>
              </a:rPr>
              <a:t>Why monitor and review the state of global climate?</a:t>
            </a:r>
          </a:p>
          <a:p>
            <a:pPr marL="623888" lvl="1" indent="-182563" defTabSz="914400" fontAlgn="base">
              <a:lnSpc>
                <a:spcPct val="80000"/>
              </a:lnSpc>
              <a:spcBef>
                <a:spcPct val="30000"/>
              </a:spcBef>
              <a:spcAft>
                <a:spcPct val="30000"/>
              </a:spcAft>
              <a:buFontTx/>
              <a:buChar char="•"/>
              <a:defRPr/>
            </a:pPr>
            <a:r>
              <a:rPr lang="en-GB" altLang="en-US" sz="2400" kern="0" dirty="0">
                <a:solidFill>
                  <a:srgbClr val="000000"/>
                </a:solidFill>
              </a:rPr>
              <a:t>El Niño / La Niña – current and projected status</a:t>
            </a:r>
          </a:p>
          <a:p>
            <a:pPr marL="623888" lvl="1" indent="-182563" defTabSz="914400" fontAlgn="base">
              <a:lnSpc>
                <a:spcPct val="80000"/>
              </a:lnSpc>
              <a:spcBef>
                <a:spcPct val="30000"/>
              </a:spcBef>
              <a:spcAft>
                <a:spcPct val="30000"/>
              </a:spcAft>
              <a:buFontTx/>
              <a:buChar char="•"/>
              <a:defRPr/>
            </a:pPr>
            <a:r>
              <a:rPr lang="en-GB" altLang="en-US" sz="2400" kern="0" dirty="0">
                <a:solidFill>
                  <a:srgbClr val="000000"/>
                </a:solidFill>
              </a:rPr>
              <a:t>Indian Ocean Dipole (IOD) – current and projected status</a:t>
            </a:r>
          </a:p>
          <a:p>
            <a:pPr marL="0" indent="0">
              <a:lnSpc>
                <a:spcPct val="80000"/>
              </a:lnSpc>
              <a:spcBef>
                <a:spcPts val="600"/>
              </a:spcBef>
              <a:buNone/>
            </a:pPr>
            <a:endParaRPr lang="en-GB" sz="1600" dirty="0"/>
          </a:p>
        </p:txBody>
      </p:sp>
      <p:grpSp>
        <p:nvGrpSpPr>
          <p:cNvPr id="9" name="Group 8">
            <a:extLst>
              <a:ext uri="{FF2B5EF4-FFF2-40B4-BE49-F238E27FC236}">
                <a16:creationId xmlns:a16="http://schemas.microsoft.com/office/drawing/2014/main" id="{627621F6-E896-4D35-B264-6770498ADC23}"/>
              </a:ext>
            </a:extLst>
          </p:cNvPr>
          <p:cNvGrpSpPr/>
          <p:nvPr/>
        </p:nvGrpSpPr>
        <p:grpSpPr>
          <a:xfrm>
            <a:off x="284695" y="112276"/>
            <a:ext cx="1883130" cy="1227360"/>
            <a:chOff x="130629" y="99463"/>
            <a:chExt cx="1883130" cy="1227360"/>
          </a:xfrm>
        </p:grpSpPr>
        <p:sp>
          <p:nvSpPr>
            <p:cNvPr id="10" name="Rectangle 9">
              <a:extLst>
                <a:ext uri="{FF2B5EF4-FFF2-40B4-BE49-F238E27FC236}">
                  <a16:creationId xmlns:a16="http://schemas.microsoft.com/office/drawing/2014/main" id="{DBD4B7DE-F11D-4054-8E20-4BBC1349DEEE}"/>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1" name="Picture 10" descr="A close up of a sign&#10;&#10;Description automatically generated">
              <a:extLst>
                <a:ext uri="{FF2B5EF4-FFF2-40B4-BE49-F238E27FC236}">
                  <a16:creationId xmlns:a16="http://schemas.microsoft.com/office/drawing/2014/main" id="{57865D44-5398-468F-80B7-639DCE1865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3" name="Title 2">
            <a:extLst>
              <a:ext uri="{FF2B5EF4-FFF2-40B4-BE49-F238E27FC236}">
                <a16:creationId xmlns:a16="http://schemas.microsoft.com/office/drawing/2014/main" id="{125736B5-0B0E-4235-B519-25ADC6D3AA8B}"/>
              </a:ext>
            </a:extLst>
          </p:cNvPr>
          <p:cNvSpPr>
            <a:spLocks noGrp="1"/>
          </p:cNvSpPr>
          <p:nvPr>
            <p:ph type="title"/>
          </p:nvPr>
        </p:nvSpPr>
        <p:spPr>
          <a:xfrm>
            <a:off x="1226260" y="886870"/>
            <a:ext cx="6949010" cy="576000"/>
          </a:xfrm>
        </p:spPr>
        <p:txBody>
          <a:bodyPr>
            <a:noAutofit/>
          </a:bodyPr>
          <a:lstStyle/>
          <a:p>
            <a:r>
              <a:rPr lang="en-GB" altLang="en-US" sz="2800" kern="0" dirty="0">
                <a:solidFill>
                  <a:srgbClr val="000000"/>
                </a:solidFill>
              </a:rPr>
              <a:t>Status of global scale “drivers” of climate variability over the Greater Horn of Africa </a:t>
            </a:r>
            <a:endParaRPr lang="en-GB" sz="2800" dirty="0"/>
          </a:p>
        </p:txBody>
      </p:sp>
    </p:spTree>
    <p:extLst>
      <p:ext uri="{BB962C8B-B14F-4D97-AF65-F5344CB8AC3E}">
        <p14:creationId xmlns:p14="http://schemas.microsoft.com/office/powerpoint/2010/main" val="4196941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2A7B62-D0B6-44D9-A37E-33249A497688}"/>
              </a:ext>
            </a:extLst>
          </p:cNvPr>
          <p:cNvSpPr>
            <a:spLocks noGrp="1"/>
          </p:cNvSpPr>
          <p:nvPr>
            <p:ph type="title"/>
          </p:nvPr>
        </p:nvSpPr>
        <p:spPr>
          <a:xfrm>
            <a:off x="300016" y="499823"/>
            <a:ext cx="8640000" cy="576000"/>
          </a:xfrm>
        </p:spPr>
        <p:txBody>
          <a:bodyPr>
            <a:noAutofit/>
          </a:bodyPr>
          <a:lstStyle/>
          <a:p>
            <a:r>
              <a:rPr lang="en-GB" altLang="en-US" sz="2400" kern="0" dirty="0">
                <a:solidFill>
                  <a:srgbClr val="000000"/>
                </a:solidFill>
              </a:rPr>
              <a:t>Evidence of continuing global climate warming</a:t>
            </a:r>
            <a:endParaRPr lang="en-GB" sz="2400" dirty="0"/>
          </a:p>
        </p:txBody>
      </p:sp>
      <p:pic>
        <p:nvPicPr>
          <p:cNvPr id="5" name="Picture 4" descr="A picture containing tree&#10;&#10;Description automatically generated">
            <a:extLst>
              <a:ext uri="{FF2B5EF4-FFF2-40B4-BE49-F238E27FC236}">
                <a16:creationId xmlns:a16="http://schemas.microsoft.com/office/drawing/2014/main" id="{DD218FA2-EDF5-4BAD-9D30-03EA648192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343" y="1246736"/>
            <a:ext cx="4428001" cy="251162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877053D5-C2F7-4F34-B9E1-6AB337674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1485" y="1306532"/>
            <a:ext cx="3621600" cy="2341580"/>
          </a:xfrm>
          <a:prstGeom prst="rect">
            <a:avLst/>
          </a:prstGeom>
        </p:spPr>
      </p:pic>
      <p:sp>
        <p:nvSpPr>
          <p:cNvPr id="8" name="TextBox 7">
            <a:extLst>
              <a:ext uri="{FF2B5EF4-FFF2-40B4-BE49-F238E27FC236}">
                <a16:creationId xmlns:a16="http://schemas.microsoft.com/office/drawing/2014/main" id="{E229D17B-A8EE-4338-AD97-E1B2A4766B61}"/>
              </a:ext>
            </a:extLst>
          </p:cNvPr>
          <p:cNvSpPr txBox="1"/>
          <p:nvPr/>
        </p:nvSpPr>
        <p:spPr>
          <a:xfrm>
            <a:off x="164343" y="3713857"/>
            <a:ext cx="4717142" cy="1077218"/>
          </a:xfrm>
          <a:prstGeom prst="rect">
            <a:avLst/>
          </a:prstGeom>
          <a:noFill/>
        </p:spPr>
        <p:txBody>
          <a:bodyPr wrap="square" rtlCol="0">
            <a:spAutoFit/>
          </a:bodyPr>
          <a:lstStyle/>
          <a:p>
            <a:r>
              <a:rPr lang="en-US" sz="1600" dirty="0"/>
              <a:t>The year 2019 was the second warmest year on record after 2016. The annual global temperature in 2019 was 1.1°C warmer than the average for 1850-1900 (WMO).</a:t>
            </a:r>
            <a:endParaRPr lang="en-GB" sz="1600" dirty="0"/>
          </a:p>
        </p:txBody>
      </p:sp>
      <p:sp>
        <p:nvSpPr>
          <p:cNvPr id="10" name="TextBox 9">
            <a:extLst>
              <a:ext uri="{FF2B5EF4-FFF2-40B4-BE49-F238E27FC236}">
                <a16:creationId xmlns:a16="http://schemas.microsoft.com/office/drawing/2014/main" id="{81AB992E-1B22-4E1C-BC38-DE8DCE3AE73A}"/>
              </a:ext>
            </a:extLst>
          </p:cNvPr>
          <p:cNvSpPr txBox="1"/>
          <p:nvPr/>
        </p:nvSpPr>
        <p:spPr>
          <a:xfrm>
            <a:off x="4949048" y="3713857"/>
            <a:ext cx="4262757" cy="830997"/>
          </a:xfrm>
          <a:prstGeom prst="rect">
            <a:avLst/>
          </a:prstGeom>
          <a:noFill/>
        </p:spPr>
        <p:txBody>
          <a:bodyPr wrap="square" rtlCol="0">
            <a:spAutoFit/>
          </a:bodyPr>
          <a:lstStyle/>
          <a:p>
            <a:r>
              <a:rPr lang="en-US" sz="1600" dirty="0"/>
              <a:t>Average temperatures for the five-year (2015-2019) and ten-year (2010-2019) periods were the highest on record (WMO). </a:t>
            </a:r>
            <a:endParaRPr lang="en-GB" sz="1600" dirty="0"/>
          </a:p>
        </p:txBody>
      </p:sp>
      <p:sp>
        <p:nvSpPr>
          <p:cNvPr id="11" name="TextBox 10">
            <a:extLst>
              <a:ext uri="{FF2B5EF4-FFF2-40B4-BE49-F238E27FC236}">
                <a16:creationId xmlns:a16="http://schemas.microsoft.com/office/drawing/2014/main" id="{9E5CA4C0-41E6-40D0-B203-41DE5198D570}"/>
              </a:ext>
            </a:extLst>
          </p:cNvPr>
          <p:cNvSpPr txBox="1"/>
          <p:nvPr/>
        </p:nvSpPr>
        <p:spPr>
          <a:xfrm>
            <a:off x="6692285" y="3557874"/>
            <a:ext cx="2247731" cy="246221"/>
          </a:xfrm>
          <a:prstGeom prst="rect">
            <a:avLst/>
          </a:prstGeom>
          <a:noFill/>
        </p:spPr>
        <p:txBody>
          <a:bodyPr wrap="none" rtlCol="0">
            <a:spAutoFit/>
          </a:bodyPr>
          <a:lstStyle/>
          <a:p>
            <a:r>
              <a:rPr lang="en-US" sz="1000" i="1" dirty="0"/>
              <a:t>Courtesy John Kennedy (Met Office)</a:t>
            </a:r>
            <a:endParaRPr lang="en-GB" sz="1000" i="1" dirty="0"/>
          </a:p>
        </p:txBody>
      </p:sp>
    </p:spTree>
    <p:extLst>
      <p:ext uri="{BB962C8B-B14F-4D97-AF65-F5344CB8AC3E}">
        <p14:creationId xmlns:p14="http://schemas.microsoft.com/office/powerpoint/2010/main" val="4213799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a:extLst>
              <a:ext uri="{FF2B5EF4-FFF2-40B4-BE49-F238E27FC236}">
                <a16:creationId xmlns:a16="http://schemas.microsoft.com/office/drawing/2014/main" id="{73B34309-63A6-4519-B0B9-E03554EE5BF5}"/>
              </a:ext>
            </a:extLst>
          </p:cNvPr>
          <p:cNvSpPr txBox="1">
            <a:spLocks noGrp="1"/>
          </p:cNvSpPr>
          <p:nvPr/>
        </p:nvSpPr>
        <p:spPr bwMode="auto">
          <a:xfrm>
            <a:off x="-27385" y="4849416"/>
            <a:ext cx="2171701" cy="171450"/>
          </a:xfrm>
          <a:prstGeom prst="rect">
            <a:avLst/>
          </a:prstGeom>
          <a:noFill/>
          <a:ln>
            <a:noFill/>
          </a:ln>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a:defRPr/>
            </a:pPr>
            <a:r>
              <a:rPr lang="en-GB" altLang="en-US" sz="750" kern="0" dirty="0">
                <a:solidFill>
                  <a:srgbClr val="FFFFFF"/>
                </a:solidFill>
              </a:rPr>
              <a:t>© Crown copyright   Met Office</a:t>
            </a:r>
            <a:endParaRPr lang="en-GB" altLang="en-US" sz="1050" kern="0" dirty="0">
              <a:solidFill>
                <a:srgbClr val="FFFFFF"/>
              </a:solidFill>
              <a:latin typeface="Times" panose="02020603050405020304" pitchFamily="18" charset="0"/>
            </a:endParaRPr>
          </a:p>
        </p:txBody>
      </p:sp>
      <p:sp>
        <p:nvSpPr>
          <p:cNvPr id="14339" name="Rectangle 2">
            <a:extLst>
              <a:ext uri="{FF2B5EF4-FFF2-40B4-BE49-F238E27FC236}">
                <a16:creationId xmlns:a16="http://schemas.microsoft.com/office/drawing/2014/main" id="{9B4864FC-A8FF-497A-9DBD-C99B91F29F59}"/>
              </a:ext>
            </a:extLst>
          </p:cNvPr>
          <p:cNvSpPr>
            <a:spLocks noGrp="1" noChangeArrowheads="1"/>
          </p:cNvSpPr>
          <p:nvPr>
            <p:ph type="title" idx="4294967295"/>
          </p:nvPr>
        </p:nvSpPr>
        <p:spPr>
          <a:xfrm>
            <a:off x="2556272" y="79773"/>
            <a:ext cx="5418534" cy="1340644"/>
          </a:xfrm>
        </p:spPr>
        <p:txBody>
          <a:bodyPr/>
          <a:lstStyle/>
          <a:p>
            <a:pPr eaLnBrk="1" hangingPunct="1"/>
            <a:r>
              <a:rPr lang="en-US" altLang="en-US" sz="2400" dirty="0"/>
              <a:t>What drives the year-to-year differences in rainfall in a given season/region?</a:t>
            </a:r>
          </a:p>
        </p:txBody>
      </p:sp>
      <p:sp>
        <p:nvSpPr>
          <p:cNvPr id="65" name="Line 58">
            <a:extLst>
              <a:ext uri="{FF2B5EF4-FFF2-40B4-BE49-F238E27FC236}">
                <a16:creationId xmlns:a16="http://schemas.microsoft.com/office/drawing/2014/main" id="{7EA45236-55D3-42EF-AFAB-66183EF50BBD}"/>
              </a:ext>
            </a:extLst>
          </p:cNvPr>
          <p:cNvSpPr>
            <a:spLocks noChangeShapeType="1"/>
          </p:cNvSpPr>
          <p:nvPr/>
        </p:nvSpPr>
        <p:spPr bwMode="auto">
          <a:xfrm>
            <a:off x="5519738" y="4750594"/>
            <a:ext cx="0" cy="321469"/>
          </a:xfrm>
          <a:prstGeom prst="line">
            <a:avLst/>
          </a:prstGeom>
          <a:noFill/>
          <a:ln w="38100">
            <a:solidFill>
              <a:srgbClr val="000000"/>
            </a:solidFill>
            <a:round/>
            <a:headEnd/>
            <a:tailEnd/>
          </a:ln>
          <a:effectLst/>
        </p:spPr>
        <p:txBody>
          <a:bodyPr/>
          <a:lstStyle/>
          <a:p>
            <a:pPr defTabSz="685800">
              <a:defRPr/>
            </a:pPr>
            <a:endParaRPr lang="en-GB" sz="1350" kern="0" dirty="0">
              <a:solidFill>
                <a:sysClr val="windowText" lastClr="000000"/>
              </a:solidFill>
              <a:latin typeface="Arial" charset="0"/>
            </a:endParaRPr>
          </a:p>
        </p:txBody>
      </p:sp>
      <p:sp>
        <p:nvSpPr>
          <p:cNvPr id="66" name="Text Box 59">
            <a:extLst>
              <a:ext uri="{FF2B5EF4-FFF2-40B4-BE49-F238E27FC236}">
                <a16:creationId xmlns:a16="http://schemas.microsoft.com/office/drawing/2014/main" id="{93B78A11-BC85-409A-AAF5-A2073FD9D487}"/>
              </a:ext>
            </a:extLst>
          </p:cNvPr>
          <p:cNvSpPr txBox="1">
            <a:spLocks noChangeArrowheads="1"/>
          </p:cNvSpPr>
          <p:nvPr/>
        </p:nvSpPr>
        <p:spPr bwMode="auto">
          <a:xfrm>
            <a:off x="5729288" y="4768454"/>
            <a:ext cx="762000" cy="276999"/>
          </a:xfrm>
          <a:prstGeom prst="rect">
            <a:avLst/>
          </a:prstGeom>
          <a:noFill/>
          <a:ln w="9525">
            <a:noFill/>
            <a:miter lim="800000"/>
            <a:headEnd/>
            <a:tailEnd/>
          </a:ln>
          <a:effectLst/>
        </p:spPr>
        <p:txBody>
          <a:bodyPr>
            <a:spAutoFit/>
          </a:bodyPr>
          <a:lstStyle/>
          <a:p>
            <a:pPr defTabSz="685800">
              <a:spcBef>
                <a:spcPct val="50000"/>
              </a:spcBef>
              <a:defRPr/>
            </a:pPr>
            <a:r>
              <a:rPr lang="en-GB" sz="1200" kern="0" dirty="0">
                <a:solidFill>
                  <a:srgbClr val="000000"/>
                </a:solidFill>
                <a:latin typeface="Arial" charset="0"/>
                <a:ea typeface="ＭＳ Ｐゴシック" pitchFamily="34" charset="-128"/>
              </a:rPr>
              <a:t>wet</a:t>
            </a:r>
          </a:p>
        </p:txBody>
      </p:sp>
      <p:sp>
        <p:nvSpPr>
          <p:cNvPr id="67" name="Text Box 60">
            <a:extLst>
              <a:ext uri="{FF2B5EF4-FFF2-40B4-BE49-F238E27FC236}">
                <a16:creationId xmlns:a16="http://schemas.microsoft.com/office/drawing/2014/main" id="{60D1E148-0C5A-4B99-9BC1-B31752F81EF7}"/>
              </a:ext>
            </a:extLst>
          </p:cNvPr>
          <p:cNvSpPr txBox="1">
            <a:spLocks noChangeArrowheads="1"/>
          </p:cNvSpPr>
          <p:nvPr/>
        </p:nvSpPr>
        <p:spPr bwMode="auto">
          <a:xfrm>
            <a:off x="4911329" y="4768454"/>
            <a:ext cx="760809" cy="276999"/>
          </a:xfrm>
          <a:prstGeom prst="rect">
            <a:avLst/>
          </a:prstGeom>
          <a:noFill/>
          <a:ln w="9525">
            <a:noFill/>
            <a:miter lim="800000"/>
            <a:headEnd/>
            <a:tailEnd/>
          </a:ln>
          <a:effectLst/>
        </p:spPr>
        <p:txBody>
          <a:bodyPr>
            <a:spAutoFit/>
          </a:bodyPr>
          <a:lstStyle/>
          <a:p>
            <a:pPr defTabSz="685800">
              <a:spcBef>
                <a:spcPct val="50000"/>
              </a:spcBef>
              <a:defRPr/>
            </a:pPr>
            <a:r>
              <a:rPr lang="en-GB" sz="1200" kern="0" dirty="0">
                <a:solidFill>
                  <a:srgbClr val="000000"/>
                </a:solidFill>
                <a:latin typeface="Arial" charset="0"/>
                <a:ea typeface="ＭＳ Ｐゴシック" pitchFamily="34" charset="-128"/>
              </a:rPr>
              <a:t>dry</a:t>
            </a:r>
          </a:p>
        </p:txBody>
      </p:sp>
      <p:sp>
        <p:nvSpPr>
          <p:cNvPr id="150" name="Rectangle 42">
            <a:extLst>
              <a:ext uri="{FF2B5EF4-FFF2-40B4-BE49-F238E27FC236}">
                <a16:creationId xmlns:a16="http://schemas.microsoft.com/office/drawing/2014/main" id="{3E892602-9671-4ED0-8827-B194499F01F2}"/>
              </a:ext>
            </a:extLst>
          </p:cNvPr>
          <p:cNvSpPr>
            <a:spLocks noChangeArrowheads="1"/>
          </p:cNvSpPr>
          <p:nvPr/>
        </p:nvSpPr>
        <p:spPr bwMode="auto">
          <a:xfrm>
            <a:off x="5073254" y="4363641"/>
            <a:ext cx="96440" cy="322659"/>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1" name="Rectangle 43">
            <a:extLst>
              <a:ext uri="{FF2B5EF4-FFF2-40B4-BE49-F238E27FC236}">
                <a16:creationId xmlns:a16="http://schemas.microsoft.com/office/drawing/2014/main" id="{FA55F312-2CEF-49D2-9BA8-F90B4F7BC351}"/>
              </a:ext>
            </a:extLst>
          </p:cNvPr>
          <p:cNvSpPr>
            <a:spLocks noChangeArrowheads="1"/>
          </p:cNvSpPr>
          <p:nvPr/>
        </p:nvSpPr>
        <p:spPr bwMode="auto">
          <a:xfrm>
            <a:off x="5851923" y="4363641"/>
            <a:ext cx="97631" cy="322659"/>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2" name="Rectangle 44">
            <a:extLst>
              <a:ext uri="{FF2B5EF4-FFF2-40B4-BE49-F238E27FC236}">
                <a16:creationId xmlns:a16="http://schemas.microsoft.com/office/drawing/2014/main" id="{016155DD-7F58-43B7-9BC7-A8B9F2E6471A}"/>
              </a:ext>
            </a:extLst>
          </p:cNvPr>
          <p:cNvSpPr>
            <a:spLocks noChangeArrowheads="1"/>
          </p:cNvSpPr>
          <p:nvPr/>
        </p:nvSpPr>
        <p:spPr bwMode="auto">
          <a:xfrm>
            <a:off x="6193632" y="4594623"/>
            <a:ext cx="97631" cy="91678"/>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3" name="Rectangle 45">
            <a:extLst>
              <a:ext uri="{FF2B5EF4-FFF2-40B4-BE49-F238E27FC236}">
                <a16:creationId xmlns:a16="http://schemas.microsoft.com/office/drawing/2014/main" id="{17272D6B-FB6D-40E8-AAB8-FB682EA73AD1}"/>
              </a:ext>
            </a:extLst>
          </p:cNvPr>
          <p:cNvSpPr>
            <a:spLocks noChangeArrowheads="1"/>
          </p:cNvSpPr>
          <p:nvPr/>
        </p:nvSpPr>
        <p:spPr bwMode="auto">
          <a:xfrm>
            <a:off x="4730354" y="4594623"/>
            <a:ext cx="97631" cy="91678"/>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4" name="Line 46">
            <a:extLst>
              <a:ext uri="{FF2B5EF4-FFF2-40B4-BE49-F238E27FC236}">
                <a16:creationId xmlns:a16="http://schemas.microsoft.com/office/drawing/2014/main" id="{94CDE933-3609-40D4-BCE2-626D6C309AA3}"/>
              </a:ext>
            </a:extLst>
          </p:cNvPr>
          <p:cNvSpPr>
            <a:spLocks noChangeShapeType="1"/>
          </p:cNvSpPr>
          <p:nvPr/>
        </p:nvSpPr>
        <p:spPr bwMode="auto">
          <a:xfrm flipH="1">
            <a:off x="4535091" y="4129088"/>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5" name="Line 47">
            <a:extLst>
              <a:ext uri="{FF2B5EF4-FFF2-40B4-BE49-F238E27FC236}">
                <a16:creationId xmlns:a16="http://schemas.microsoft.com/office/drawing/2014/main" id="{E4125A98-8066-4D22-AB7D-B90AD1BFDE12}"/>
              </a:ext>
            </a:extLst>
          </p:cNvPr>
          <p:cNvSpPr>
            <a:spLocks noChangeShapeType="1"/>
          </p:cNvSpPr>
          <p:nvPr/>
        </p:nvSpPr>
        <p:spPr bwMode="auto">
          <a:xfrm flipH="1">
            <a:off x="4535091" y="4410075"/>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6" name="Line 48">
            <a:extLst>
              <a:ext uri="{FF2B5EF4-FFF2-40B4-BE49-F238E27FC236}">
                <a16:creationId xmlns:a16="http://schemas.microsoft.com/office/drawing/2014/main" id="{F8082712-7F4A-485A-995B-58230AAA4D87}"/>
              </a:ext>
            </a:extLst>
          </p:cNvPr>
          <p:cNvSpPr>
            <a:spLocks noChangeShapeType="1"/>
          </p:cNvSpPr>
          <p:nvPr/>
        </p:nvSpPr>
        <p:spPr bwMode="auto">
          <a:xfrm flipH="1">
            <a:off x="4535091" y="4548188"/>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7" name="Line 49">
            <a:extLst>
              <a:ext uri="{FF2B5EF4-FFF2-40B4-BE49-F238E27FC236}">
                <a16:creationId xmlns:a16="http://schemas.microsoft.com/office/drawing/2014/main" id="{33F0E3CA-4E0D-4D40-A92D-75A424EF17BD}"/>
              </a:ext>
            </a:extLst>
          </p:cNvPr>
          <p:cNvSpPr>
            <a:spLocks noChangeShapeType="1"/>
          </p:cNvSpPr>
          <p:nvPr/>
        </p:nvSpPr>
        <p:spPr bwMode="auto">
          <a:xfrm flipH="1">
            <a:off x="4535091" y="4270773"/>
            <a:ext cx="146447" cy="119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8" name="Line 50">
            <a:extLst>
              <a:ext uri="{FF2B5EF4-FFF2-40B4-BE49-F238E27FC236}">
                <a16:creationId xmlns:a16="http://schemas.microsoft.com/office/drawing/2014/main" id="{87938757-9ED5-4225-ADDD-1B751D4666A5}"/>
              </a:ext>
            </a:extLst>
          </p:cNvPr>
          <p:cNvSpPr>
            <a:spLocks noChangeShapeType="1"/>
          </p:cNvSpPr>
          <p:nvPr/>
        </p:nvSpPr>
        <p:spPr bwMode="auto">
          <a:xfrm flipH="1">
            <a:off x="4535091" y="4686300"/>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nvGrpSpPr>
          <p:cNvPr id="14352" name="Group 3">
            <a:extLst>
              <a:ext uri="{FF2B5EF4-FFF2-40B4-BE49-F238E27FC236}">
                <a16:creationId xmlns:a16="http://schemas.microsoft.com/office/drawing/2014/main" id="{6B683A52-B163-4D85-8ABF-8FF5F5B9746E}"/>
              </a:ext>
            </a:extLst>
          </p:cNvPr>
          <p:cNvGrpSpPr>
            <a:grpSpLocks/>
          </p:cNvGrpSpPr>
          <p:nvPr/>
        </p:nvGrpSpPr>
        <p:grpSpPr bwMode="auto">
          <a:xfrm>
            <a:off x="4602956" y="1616869"/>
            <a:ext cx="1853804" cy="2491979"/>
            <a:chOff x="6463617" y="2137214"/>
            <a:chExt cx="2470812" cy="3322033"/>
          </a:xfrm>
        </p:grpSpPr>
        <p:grpSp>
          <p:nvGrpSpPr>
            <p:cNvPr id="14401" name="Group 16">
              <a:extLst>
                <a:ext uri="{FF2B5EF4-FFF2-40B4-BE49-F238E27FC236}">
                  <a16:creationId xmlns:a16="http://schemas.microsoft.com/office/drawing/2014/main" id="{14C50F3A-0247-4E01-8F83-9303F0420CC9}"/>
                </a:ext>
              </a:extLst>
            </p:cNvPr>
            <p:cNvGrpSpPr>
              <a:grpSpLocks/>
            </p:cNvGrpSpPr>
            <p:nvPr/>
          </p:nvGrpSpPr>
          <p:grpSpPr bwMode="auto">
            <a:xfrm rot="-898182">
              <a:off x="6463617" y="2137214"/>
              <a:ext cx="2470812" cy="3322033"/>
              <a:chOff x="3863" y="637"/>
              <a:chExt cx="1824" cy="2580"/>
            </a:xfrm>
          </p:grpSpPr>
          <p:sp>
            <p:nvSpPr>
              <p:cNvPr id="59" name="AutoShape 17">
                <a:extLst>
                  <a:ext uri="{FF2B5EF4-FFF2-40B4-BE49-F238E27FC236}">
                    <a16:creationId xmlns:a16="http://schemas.microsoft.com/office/drawing/2014/main" id="{BF18146B-110D-4931-9EAA-11B978C49A60}"/>
                  </a:ext>
                </a:extLst>
              </p:cNvPr>
              <p:cNvSpPr>
                <a:spLocks noChangeArrowheads="1"/>
              </p:cNvSpPr>
              <p:nvPr/>
            </p:nvSpPr>
            <p:spPr bwMode="auto">
              <a:xfrm rot="17102603">
                <a:off x="3548" y="934"/>
                <a:ext cx="2447" cy="1824"/>
              </a:xfrm>
              <a:prstGeom prst="flowChartDelay">
                <a:avLst/>
              </a:prstGeom>
              <a:solidFill>
                <a:srgbClr val="BBE0E3"/>
              </a:solidFill>
              <a:ln w="2857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0" name="Line 18">
                <a:extLst>
                  <a:ext uri="{FF2B5EF4-FFF2-40B4-BE49-F238E27FC236}">
                    <a16:creationId xmlns:a16="http://schemas.microsoft.com/office/drawing/2014/main" id="{B4A47398-8943-40A3-9D92-30A56AA649AF}"/>
                  </a:ext>
                </a:extLst>
              </p:cNvPr>
              <p:cNvSpPr>
                <a:spLocks noChangeShapeType="1"/>
              </p:cNvSpPr>
              <p:nvPr/>
            </p:nvSpPr>
            <p:spPr bwMode="auto">
              <a:xfrm rot="902603">
                <a:off x="4645" y="812"/>
                <a:ext cx="239" cy="435"/>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3" name="Line 19">
                <a:extLst>
                  <a:ext uri="{FF2B5EF4-FFF2-40B4-BE49-F238E27FC236}">
                    <a16:creationId xmlns:a16="http://schemas.microsoft.com/office/drawing/2014/main" id="{C3DDD70E-DDA7-400D-9611-8C526F7379B8}"/>
                  </a:ext>
                </a:extLst>
              </p:cNvPr>
              <p:cNvSpPr>
                <a:spLocks noChangeShapeType="1"/>
              </p:cNvSpPr>
              <p:nvPr/>
            </p:nvSpPr>
            <p:spPr bwMode="auto">
              <a:xfrm rot="902603">
                <a:off x="4808" y="1279"/>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4" name="Line 20">
                <a:extLst>
                  <a:ext uri="{FF2B5EF4-FFF2-40B4-BE49-F238E27FC236}">
                    <a16:creationId xmlns:a16="http://schemas.microsoft.com/office/drawing/2014/main" id="{90D9204B-C6C9-4D79-8304-1861B12060A0}"/>
                  </a:ext>
                </a:extLst>
              </p:cNvPr>
              <p:cNvSpPr>
                <a:spLocks noChangeShapeType="1"/>
              </p:cNvSpPr>
              <p:nvPr/>
            </p:nvSpPr>
            <p:spPr bwMode="auto">
              <a:xfrm rot="902603">
                <a:off x="4945" y="1294"/>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2" name="Line 21">
                <a:extLst>
                  <a:ext uri="{FF2B5EF4-FFF2-40B4-BE49-F238E27FC236}">
                    <a16:creationId xmlns:a16="http://schemas.microsoft.com/office/drawing/2014/main" id="{F2236405-9B56-4603-A5C1-BA27EB12996E}"/>
                  </a:ext>
                </a:extLst>
              </p:cNvPr>
              <p:cNvSpPr>
                <a:spLocks noChangeShapeType="1"/>
              </p:cNvSpPr>
              <p:nvPr/>
            </p:nvSpPr>
            <p:spPr bwMode="auto">
              <a:xfrm rot="902603" flipH="1">
                <a:off x="5015" y="920"/>
                <a:ext cx="239" cy="434"/>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3" name="Oval 22">
                <a:extLst>
                  <a:ext uri="{FF2B5EF4-FFF2-40B4-BE49-F238E27FC236}">
                    <a16:creationId xmlns:a16="http://schemas.microsoft.com/office/drawing/2014/main" id="{EF8D7302-E435-4ABC-88E0-3F23FF97DE1E}"/>
                  </a:ext>
                </a:extLst>
              </p:cNvPr>
              <p:cNvSpPr>
                <a:spLocks noChangeArrowheads="1"/>
              </p:cNvSpPr>
              <p:nvPr/>
            </p:nvSpPr>
            <p:spPr bwMode="auto">
              <a:xfrm rot="902603">
                <a:off x="4780" y="1623"/>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4" name="Oval 23">
                <a:extLst>
                  <a:ext uri="{FF2B5EF4-FFF2-40B4-BE49-F238E27FC236}">
                    <a16:creationId xmlns:a16="http://schemas.microsoft.com/office/drawing/2014/main" id="{8E7ED348-3C4E-4854-8E9A-B7045D434C89}"/>
                  </a:ext>
                </a:extLst>
              </p:cNvPr>
              <p:cNvSpPr>
                <a:spLocks noChangeArrowheads="1"/>
              </p:cNvSpPr>
              <p:nvPr/>
            </p:nvSpPr>
            <p:spPr bwMode="auto">
              <a:xfrm rot="902603">
                <a:off x="4439" y="178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5" name="Oval 24">
                <a:extLst>
                  <a:ext uri="{FF2B5EF4-FFF2-40B4-BE49-F238E27FC236}">
                    <a16:creationId xmlns:a16="http://schemas.microsoft.com/office/drawing/2014/main" id="{28A59BF5-DC9F-4FA0-8420-0F9A75CD28E8}"/>
                  </a:ext>
                </a:extLst>
              </p:cNvPr>
              <p:cNvSpPr>
                <a:spLocks noChangeArrowheads="1"/>
              </p:cNvSpPr>
              <p:nvPr/>
            </p:nvSpPr>
            <p:spPr bwMode="auto">
              <a:xfrm rot="902603">
                <a:off x="4993" y="192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6" name="Oval 25">
                <a:extLst>
                  <a:ext uri="{FF2B5EF4-FFF2-40B4-BE49-F238E27FC236}">
                    <a16:creationId xmlns:a16="http://schemas.microsoft.com/office/drawing/2014/main" id="{48EB5A3E-B237-4FE1-BCB1-D0A89591CE4E}"/>
                  </a:ext>
                </a:extLst>
              </p:cNvPr>
              <p:cNvSpPr>
                <a:spLocks noChangeArrowheads="1"/>
              </p:cNvSpPr>
              <p:nvPr/>
            </p:nvSpPr>
            <p:spPr bwMode="auto">
              <a:xfrm rot="902603">
                <a:off x="4717" y="1847"/>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7" name="Oval 26">
                <a:extLst>
                  <a:ext uri="{FF2B5EF4-FFF2-40B4-BE49-F238E27FC236}">
                    <a16:creationId xmlns:a16="http://schemas.microsoft.com/office/drawing/2014/main" id="{1AAECCEC-92AA-488C-AE7F-829567E9C8A9}"/>
                  </a:ext>
                </a:extLst>
              </p:cNvPr>
              <p:cNvSpPr>
                <a:spLocks noChangeArrowheads="1"/>
              </p:cNvSpPr>
              <p:nvPr/>
            </p:nvSpPr>
            <p:spPr bwMode="auto">
              <a:xfrm rot="902603">
                <a:off x="5082" y="2151"/>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8" name="Oval 27">
                <a:extLst>
                  <a:ext uri="{FF2B5EF4-FFF2-40B4-BE49-F238E27FC236}">
                    <a16:creationId xmlns:a16="http://schemas.microsoft.com/office/drawing/2014/main" id="{EF9DF9F7-1957-4082-9795-77FC465D3874}"/>
                  </a:ext>
                </a:extLst>
              </p:cNvPr>
              <p:cNvSpPr>
                <a:spLocks noChangeArrowheads="1"/>
              </p:cNvSpPr>
              <p:nvPr/>
            </p:nvSpPr>
            <p:spPr bwMode="auto">
              <a:xfrm rot="902603">
                <a:off x="4802" y="2070"/>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9" name="Oval 28">
                <a:extLst>
                  <a:ext uri="{FF2B5EF4-FFF2-40B4-BE49-F238E27FC236}">
                    <a16:creationId xmlns:a16="http://schemas.microsoft.com/office/drawing/2014/main" id="{435817E1-2A16-4F28-BF2A-6D27C432AA86}"/>
                  </a:ext>
                </a:extLst>
              </p:cNvPr>
              <p:cNvSpPr>
                <a:spLocks noChangeArrowheads="1"/>
              </p:cNvSpPr>
              <p:nvPr/>
            </p:nvSpPr>
            <p:spPr bwMode="auto">
              <a:xfrm rot="902603">
                <a:off x="4529" y="2001"/>
                <a:ext cx="47"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0" name="Oval 29">
                <a:extLst>
                  <a:ext uri="{FF2B5EF4-FFF2-40B4-BE49-F238E27FC236}">
                    <a16:creationId xmlns:a16="http://schemas.microsoft.com/office/drawing/2014/main" id="{3C378A4B-2BCC-4ABD-9631-79C8440EBA5B}"/>
                  </a:ext>
                </a:extLst>
              </p:cNvPr>
              <p:cNvSpPr>
                <a:spLocks noChangeArrowheads="1"/>
              </p:cNvSpPr>
              <p:nvPr/>
            </p:nvSpPr>
            <p:spPr bwMode="auto">
              <a:xfrm rot="902603">
                <a:off x="4245" y="1924"/>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1" name="Oval 30">
                <a:extLst>
                  <a:ext uri="{FF2B5EF4-FFF2-40B4-BE49-F238E27FC236}">
                    <a16:creationId xmlns:a16="http://schemas.microsoft.com/office/drawing/2014/main" id="{88C45931-23F7-4E50-86F0-6E0364D165C8}"/>
                  </a:ext>
                </a:extLst>
              </p:cNvPr>
              <p:cNvSpPr>
                <a:spLocks noChangeArrowheads="1"/>
              </p:cNvSpPr>
              <p:nvPr/>
            </p:nvSpPr>
            <p:spPr bwMode="auto">
              <a:xfrm rot="902603">
                <a:off x="5170" y="2358"/>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2" name="Oval 31">
                <a:extLst>
                  <a:ext uri="{FF2B5EF4-FFF2-40B4-BE49-F238E27FC236}">
                    <a16:creationId xmlns:a16="http://schemas.microsoft.com/office/drawing/2014/main" id="{9DBA0FA9-E0F9-4AFD-B610-0EC6F356DDE8}"/>
                  </a:ext>
                </a:extLst>
              </p:cNvPr>
              <p:cNvSpPr>
                <a:spLocks noChangeArrowheads="1"/>
              </p:cNvSpPr>
              <p:nvPr/>
            </p:nvSpPr>
            <p:spPr bwMode="auto">
              <a:xfrm rot="902603">
                <a:off x="4856" y="1102"/>
                <a:ext cx="96" cy="96"/>
              </a:xfrm>
              <a:prstGeom prst="ellipse">
                <a:avLst/>
              </a:prstGeom>
              <a:solidFill>
                <a:srgbClr val="66FF33"/>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3" name="Oval 32">
                <a:extLst>
                  <a:ext uri="{FF2B5EF4-FFF2-40B4-BE49-F238E27FC236}">
                    <a16:creationId xmlns:a16="http://schemas.microsoft.com/office/drawing/2014/main" id="{78B4E9A5-DB79-41CA-A4A2-A7335EC6FAB2}"/>
                  </a:ext>
                </a:extLst>
              </p:cNvPr>
              <p:cNvSpPr>
                <a:spLocks noChangeArrowheads="1"/>
              </p:cNvSpPr>
              <p:nvPr/>
            </p:nvSpPr>
            <p:spPr bwMode="auto">
              <a:xfrm rot="902603">
                <a:off x="4895" y="2292"/>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4" name="Oval 33">
                <a:extLst>
                  <a:ext uri="{FF2B5EF4-FFF2-40B4-BE49-F238E27FC236}">
                    <a16:creationId xmlns:a16="http://schemas.microsoft.com/office/drawing/2014/main" id="{B253FFA6-806B-4FC0-B1D3-E2FDF52F1AC5}"/>
                  </a:ext>
                </a:extLst>
              </p:cNvPr>
              <p:cNvSpPr>
                <a:spLocks noChangeArrowheads="1"/>
              </p:cNvSpPr>
              <p:nvPr/>
            </p:nvSpPr>
            <p:spPr bwMode="auto">
              <a:xfrm rot="902603">
                <a:off x="4611" y="2218"/>
                <a:ext cx="47"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5" name="Oval 34">
                <a:extLst>
                  <a:ext uri="{FF2B5EF4-FFF2-40B4-BE49-F238E27FC236}">
                    <a16:creationId xmlns:a16="http://schemas.microsoft.com/office/drawing/2014/main" id="{47477E3C-2848-449E-92D1-77C5454C1E12}"/>
                  </a:ext>
                </a:extLst>
              </p:cNvPr>
              <p:cNvSpPr>
                <a:spLocks noChangeArrowheads="1"/>
              </p:cNvSpPr>
              <p:nvPr/>
            </p:nvSpPr>
            <p:spPr bwMode="auto">
              <a:xfrm rot="902603">
                <a:off x="4337" y="2144"/>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6" name="Oval 35">
                <a:extLst>
                  <a:ext uri="{FF2B5EF4-FFF2-40B4-BE49-F238E27FC236}">
                    <a16:creationId xmlns:a16="http://schemas.microsoft.com/office/drawing/2014/main" id="{82DF0E87-9F56-4CED-8895-E5818A42E0A1}"/>
                  </a:ext>
                </a:extLst>
              </p:cNvPr>
              <p:cNvSpPr>
                <a:spLocks noChangeArrowheads="1"/>
              </p:cNvSpPr>
              <p:nvPr/>
            </p:nvSpPr>
            <p:spPr bwMode="auto">
              <a:xfrm rot="902603">
                <a:off x="4060" y="2075"/>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7" name="Oval 36">
                <a:extLst>
                  <a:ext uri="{FF2B5EF4-FFF2-40B4-BE49-F238E27FC236}">
                    <a16:creationId xmlns:a16="http://schemas.microsoft.com/office/drawing/2014/main" id="{3944321D-6CEA-4FCF-8C28-04767BF19690}"/>
                  </a:ext>
                </a:extLst>
              </p:cNvPr>
              <p:cNvSpPr>
                <a:spLocks noChangeArrowheads="1"/>
              </p:cNvSpPr>
              <p:nvPr/>
            </p:nvSpPr>
            <p:spPr bwMode="auto">
              <a:xfrm rot="902603">
                <a:off x="4670" y="2525"/>
                <a:ext cx="96" cy="96"/>
              </a:xfrm>
              <a:prstGeom prst="ellipse">
                <a:avLst/>
              </a:prstGeom>
              <a:solidFill>
                <a:srgbClr val="66FF33"/>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8" name="Line 37">
                <a:extLst>
                  <a:ext uri="{FF2B5EF4-FFF2-40B4-BE49-F238E27FC236}">
                    <a16:creationId xmlns:a16="http://schemas.microsoft.com/office/drawing/2014/main" id="{571E9FF6-A815-4AE4-8B1B-551856D097D9}"/>
                  </a:ext>
                </a:extLst>
              </p:cNvPr>
              <p:cNvSpPr>
                <a:spLocks noChangeShapeType="1"/>
              </p:cNvSpPr>
              <p:nvPr/>
            </p:nvSpPr>
            <p:spPr bwMode="auto">
              <a:xfrm rot="902603">
                <a:off x="4276" y="2871"/>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9" name="Line 38">
                <a:extLst>
                  <a:ext uri="{FF2B5EF4-FFF2-40B4-BE49-F238E27FC236}">
                    <a16:creationId xmlns:a16="http://schemas.microsoft.com/office/drawing/2014/main" id="{19493842-D228-4276-A008-C084E2C4A955}"/>
                  </a:ext>
                </a:extLst>
              </p:cNvPr>
              <p:cNvSpPr>
                <a:spLocks noChangeShapeType="1"/>
              </p:cNvSpPr>
              <p:nvPr/>
            </p:nvSpPr>
            <p:spPr bwMode="auto">
              <a:xfrm rot="902603">
                <a:off x="4652" y="2975"/>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30" name="Line 39">
                <a:extLst>
                  <a:ext uri="{FF2B5EF4-FFF2-40B4-BE49-F238E27FC236}">
                    <a16:creationId xmlns:a16="http://schemas.microsoft.com/office/drawing/2014/main" id="{DF660F93-B53E-4F3C-83E5-A9E9E378745B}"/>
                  </a:ext>
                </a:extLst>
              </p:cNvPr>
              <p:cNvSpPr>
                <a:spLocks noChangeShapeType="1"/>
              </p:cNvSpPr>
              <p:nvPr/>
            </p:nvSpPr>
            <p:spPr bwMode="auto">
              <a:xfrm rot="902603">
                <a:off x="5014" y="3065"/>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31" name="Line 40">
                <a:extLst>
                  <a:ext uri="{FF2B5EF4-FFF2-40B4-BE49-F238E27FC236}">
                    <a16:creationId xmlns:a16="http://schemas.microsoft.com/office/drawing/2014/main" id="{71A242EB-4B6C-430D-AEFA-497D8697B4DD}"/>
                  </a:ext>
                </a:extLst>
              </p:cNvPr>
              <p:cNvSpPr>
                <a:spLocks noChangeShapeType="1"/>
              </p:cNvSpPr>
              <p:nvPr/>
            </p:nvSpPr>
            <p:spPr bwMode="auto">
              <a:xfrm rot="902603">
                <a:off x="3907" y="2769"/>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47" name="Line 56">
                <a:extLst>
                  <a:ext uri="{FF2B5EF4-FFF2-40B4-BE49-F238E27FC236}">
                    <a16:creationId xmlns:a16="http://schemas.microsoft.com/office/drawing/2014/main" id="{34A1D5D0-C825-40DE-A588-270FEE56BA83}"/>
                  </a:ext>
                </a:extLst>
              </p:cNvPr>
              <p:cNvSpPr>
                <a:spLocks noChangeShapeType="1"/>
              </p:cNvSpPr>
              <p:nvPr/>
            </p:nvSpPr>
            <p:spPr bwMode="auto">
              <a:xfrm>
                <a:off x="4904" y="896"/>
                <a:ext cx="0" cy="143"/>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48" name="Line 57">
                <a:extLst>
                  <a:ext uri="{FF2B5EF4-FFF2-40B4-BE49-F238E27FC236}">
                    <a16:creationId xmlns:a16="http://schemas.microsoft.com/office/drawing/2014/main" id="{16DF6184-20A3-4648-955C-04C97714D690}"/>
                  </a:ext>
                </a:extLst>
              </p:cNvPr>
              <p:cNvSpPr>
                <a:spLocks noChangeShapeType="1"/>
              </p:cNvSpPr>
              <p:nvPr/>
            </p:nvSpPr>
            <p:spPr bwMode="auto">
              <a:xfrm flipH="1">
                <a:off x="4713" y="2266"/>
                <a:ext cx="48" cy="164"/>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160" name="Text Box 61">
              <a:extLst>
                <a:ext uri="{FF2B5EF4-FFF2-40B4-BE49-F238E27FC236}">
                  <a16:creationId xmlns:a16="http://schemas.microsoft.com/office/drawing/2014/main" id="{937AD132-942F-48B9-BC38-DD0FFC7E7AF2}"/>
                </a:ext>
              </a:extLst>
            </p:cNvPr>
            <p:cNvSpPr txBox="1">
              <a:spLocks noChangeArrowheads="1"/>
            </p:cNvSpPr>
            <p:nvPr/>
          </p:nvSpPr>
          <p:spPr bwMode="auto">
            <a:xfrm>
              <a:off x="7011100" y="4335503"/>
              <a:ext cx="1010858" cy="307720"/>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grpSp>
      <p:sp>
        <p:nvSpPr>
          <p:cNvPr id="2" name="Rectangle 1">
            <a:extLst>
              <a:ext uri="{FF2B5EF4-FFF2-40B4-BE49-F238E27FC236}">
                <a16:creationId xmlns:a16="http://schemas.microsoft.com/office/drawing/2014/main" id="{39BAC595-2BA4-4EBF-9E8D-3679AC4BE3FB}"/>
              </a:ext>
            </a:extLst>
          </p:cNvPr>
          <p:cNvSpPr>
            <a:spLocks noChangeArrowheads="1"/>
          </p:cNvSpPr>
          <p:nvPr/>
        </p:nvSpPr>
        <p:spPr bwMode="auto">
          <a:xfrm>
            <a:off x="4256485" y="1377554"/>
            <a:ext cx="2525315" cy="275986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endParaRPr lang="en-US" altLang="en-US" sz="1350">
              <a:solidFill>
                <a:srgbClr val="000000"/>
              </a:solidFill>
            </a:endParaRPr>
          </a:p>
        </p:txBody>
      </p:sp>
      <p:grpSp>
        <p:nvGrpSpPr>
          <p:cNvPr id="3" name="Group 2">
            <a:extLst>
              <a:ext uri="{FF2B5EF4-FFF2-40B4-BE49-F238E27FC236}">
                <a16:creationId xmlns:a16="http://schemas.microsoft.com/office/drawing/2014/main" id="{1AD0F40D-76CE-43BA-B87C-A48419BA9950}"/>
              </a:ext>
            </a:extLst>
          </p:cNvPr>
          <p:cNvGrpSpPr>
            <a:grpSpLocks/>
          </p:cNvGrpSpPr>
          <p:nvPr/>
        </p:nvGrpSpPr>
        <p:grpSpPr bwMode="auto">
          <a:xfrm>
            <a:off x="5035153" y="1428751"/>
            <a:ext cx="1852613" cy="2469356"/>
            <a:chOff x="1033374" y="2303245"/>
            <a:chExt cx="2470812" cy="3292417"/>
          </a:xfrm>
        </p:grpSpPr>
        <p:grpSp>
          <p:nvGrpSpPr>
            <p:cNvPr id="14372" name="Group 16">
              <a:extLst>
                <a:ext uri="{FF2B5EF4-FFF2-40B4-BE49-F238E27FC236}">
                  <a16:creationId xmlns:a16="http://schemas.microsoft.com/office/drawing/2014/main" id="{703353FC-3A20-4529-9CEA-8A3639890976}"/>
                </a:ext>
              </a:extLst>
            </p:cNvPr>
            <p:cNvGrpSpPr>
              <a:grpSpLocks/>
            </p:cNvGrpSpPr>
            <p:nvPr/>
          </p:nvGrpSpPr>
          <p:grpSpPr bwMode="auto">
            <a:xfrm>
              <a:off x="1033374" y="2303245"/>
              <a:ext cx="2470812" cy="3292417"/>
              <a:chOff x="3853" y="663"/>
              <a:chExt cx="1824" cy="2557"/>
            </a:xfrm>
          </p:grpSpPr>
          <p:sp>
            <p:nvSpPr>
              <p:cNvPr id="71" name="AutoShape 17">
                <a:extLst>
                  <a:ext uri="{FF2B5EF4-FFF2-40B4-BE49-F238E27FC236}">
                    <a16:creationId xmlns:a16="http://schemas.microsoft.com/office/drawing/2014/main" id="{56E5B821-C304-4F7B-A6F5-081B0E8DDEFB}"/>
                  </a:ext>
                </a:extLst>
              </p:cNvPr>
              <p:cNvSpPr>
                <a:spLocks noChangeArrowheads="1"/>
              </p:cNvSpPr>
              <p:nvPr/>
            </p:nvSpPr>
            <p:spPr bwMode="auto">
              <a:xfrm rot="-4497397">
                <a:off x="3542" y="974"/>
                <a:ext cx="2446" cy="1824"/>
              </a:xfrm>
              <a:prstGeom prst="flowChartDelay">
                <a:avLst/>
              </a:prstGeom>
              <a:solidFill>
                <a:srgbClr val="BBE0E3"/>
              </a:solidFill>
              <a:ln w="2857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2" name="Line 18">
                <a:extLst>
                  <a:ext uri="{FF2B5EF4-FFF2-40B4-BE49-F238E27FC236}">
                    <a16:creationId xmlns:a16="http://schemas.microsoft.com/office/drawing/2014/main" id="{0FF8B635-BB75-410C-B631-F0720CE7EF0C}"/>
                  </a:ext>
                </a:extLst>
              </p:cNvPr>
              <p:cNvSpPr>
                <a:spLocks noChangeShapeType="1"/>
              </p:cNvSpPr>
              <p:nvPr/>
            </p:nvSpPr>
            <p:spPr bwMode="auto">
              <a:xfrm rot="902603">
                <a:off x="4648" y="826"/>
                <a:ext cx="240" cy="43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3" name="Line 19">
                <a:extLst>
                  <a:ext uri="{FF2B5EF4-FFF2-40B4-BE49-F238E27FC236}">
                    <a16:creationId xmlns:a16="http://schemas.microsoft.com/office/drawing/2014/main" id="{C955FFDC-68D3-48B0-A4CC-077ED9BC3682}"/>
                  </a:ext>
                </a:extLst>
              </p:cNvPr>
              <p:cNvSpPr>
                <a:spLocks noChangeShapeType="1"/>
              </p:cNvSpPr>
              <p:nvPr/>
            </p:nvSpPr>
            <p:spPr bwMode="auto">
              <a:xfrm rot="902603">
                <a:off x="4810" y="1279"/>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4" name="Line 20">
                <a:extLst>
                  <a:ext uri="{FF2B5EF4-FFF2-40B4-BE49-F238E27FC236}">
                    <a16:creationId xmlns:a16="http://schemas.microsoft.com/office/drawing/2014/main" id="{E1A03C3E-452E-4BF6-81E6-34B6BB71B4D7}"/>
                  </a:ext>
                </a:extLst>
              </p:cNvPr>
              <p:cNvSpPr>
                <a:spLocks noChangeShapeType="1"/>
              </p:cNvSpPr>
              <p:nvPr/>
            </p:nvSpPr>
            <p:spPr bwMode="auto">
              <a:xfrm rot="902603">
                <a:off x="4948" y="1316"/>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5" name="Line 21">
                <a:extLst>
                  <a:ext uri="{FF2B5EF4-FFF2-40B4-BE49-F238E27FC236}">
                    <a16:creationId xmlns:a16="http://schemas.microsoft.com/office/drawing/2014/main" id="{0B757653-B7EF-41E5-BB20-0D24F15DA438}"/>
                  </a:ext>
                </a:extLst>
              </p:cNvPr>
              <p:cNvSpPr>
                <a:spLocks noChangeShapeType="1"/>
              </p:cNvSpPr>
              <p:nvPr/>
            </p:nvSpPr>
            <p:spPr bwMode="auto">
              <a:xfrm rot="902603" flipH="1">
                <a:off x="5021" y="926"/>
                <a:ext cx="238" cy="434"/>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6" name="Oval 22">
                <a:extLst>
                  <a:ext uri="{FF2B5EF4-FFF2-40B4-BE49-F238E27FC236}">
                    <a16:creationId xmlns:a16="http://schemas.microsoft.com/office/drawing/2014/main" id="{E6F7A1B4-05C8-404B-B07F-2D6B41BB389A}"/>
                  </a:ext>
                </a:extLst>
              </p:cNvPr>
              <p:cNvSpPr>
                <a:spLocks noChangeArrowheads="1"/>
              </p:cNvSpPr>
              <p:nvPr/>
            </p:nvSpPr>
            <p:spPr bwMode="auto">
              <a:xfrm rot="902603">
                <a:off x="4780" y="1623"/>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7" name="Oval 23">
                <a:extLst>
                  <a:ext uri="{FF2B5EF4-FFF2-40B4-BE49-F238E27FC236}">
                    <a16:creationId xmlns:a16="http://schemas.microsoft.com/office/drawing/2014/main" id="{F3BFA35D-4A91-4D29-9B10-5F1FFFA7C958}"/>
                  </a:ext>
                </a:extLst>
              </p:cNvPr>
              <p:cNvSpPr>
                <a:spLocks noChangeArrowheads="1"/>
              </p:cNvSpPr>
              <p:nvPr/>
            </p:nvSpPr>
            <p:spPr bwMode="auto">
              <a:xfrm rot="902603">
                <a:off x="4439" y="178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8" name="Oval 24">
                <a:extLst>
                  <a:ext uri="{FF2B5EF4-FFF2-40B4-BE49-F238E27FC236}">
                    <a16:creationId xmlns:a16="http://schemas.microsoft.com/office/drawing/2014/main" id="{96A94A97-BC18-4951-AB56-202F9940CC05}"/>
                  </a:ext>
                </a:extLst>
              </p:cNvPr>
              <p:cNvSpPr>
                <a:spLocks noChangeArrowheads="1"/>
              </p:cNvSpPr>
              <p:nvPr/>
            </p:nvSpPr>
            <p:spPr bwMode="auto">
              <a:xfrm rot="902603">
                <a:off x="4995" y="1929"/>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9" name="Oval 25">
                <a:extLst>
                  <a:ext uri="{FF2B5EF4-FFF2-40B4-BE49-F238E27FC236}">
                    <a16:creationId xmlns:a16="http://schemas.microsoft.com/office/drawing/2014/main" id="{4A97FF36-F6EA-4F37-9AF3-D661D2AD3D86}"/>
                  </a:ext>
                </a:extLst>
              </p:cNvPr>
              <p:cNvSpPr>
                <a:spLocks noChangeArrowheads="1"/>
              </p:cNvSpPr>
              <p:nvPr/>
            </p:nvSpPr>
            <p:spPr bwMode="auto">
              <a:xfrm rot="902603">
                <a:off x="4717" y="1855"/>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0" name="Oval 26">
                <a:extLst>
                  <a:ext uri="{FF2B5EF4-FFF2-40B4-BE49-F238E27FC236}">
                    <a16:creationId xmlns:a16="http://schemas.microsoft.com/office/drawing/2014/main" id="{37BC393C-0B54-4359-B54C-29921E5A9495}"/>
                  </a:ext>
                </a:extLst>
              </p:cNvPr>
              <p:cNvSpPr>
                <a:spLocks noChangeArrowheads="1"/>
              </p:cNvSpPr>
              <p:nvPr/>
            </p:nvSpPr>
            <p:spPr bwMode="auto">
              <a:xfrm rot="902603">
                <a:off x="5085" y="2154"/>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1" name="Oval 27">
                <a:extLst>
                  <a:ext uri="{FF2B5EF4-FFF2-40B4-BE49-F238E27FC236}">
                    <a16:creationId xmlns:a16="http://schemas.microsoft.com/office/drawing/2014/main" id="{3B949867-73C6-4F59-8BB5-A96D7BA0E15A}"/>
                  </a:ext>
                </a:extLst>
              </p:cNvPr>
              <p:cNvSpPr>
                <a:spLocks noChangeArrowheads="1"/>
              </p:cNvSpPr>
              <p:nvPr/>
            </p:nvSpPr>
            <p:spPr bwMode="auto">
              <a:xfrm rot="902603">
                <a:off x="4807" y="2078"/>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2" name="Oval 28">
                <a:extLst>
                  <a:ext uri="{FF2B5EF4-FFF2-40B4-BE49-F238E27FC236}">
                    <a16:creationId xmlns:a16="http://schemas.microsoft.com/office/drawing/2014/main" id="{A62F6BFA-0B7E-470D-83D7-DEF7C7B4B708}"/>
                  </a:ext>
                </a:extLst>
              </p:cNvPr>
              <p:cNvSpPr>
                <a:spLocks noChangeArrowheads="1"/>
              </p:cNvSpPr>
              <p:nvPr/>
            </p:nvSpPr>
            <p:spPr bwMode="auto">
              <a:xfrm rot="902603">
                <a:off x="4529" y="2003"/>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3" name="Oval 29">
                <a:extLst>
                  <a:ext uri="{FF2B5EF4-FFF2-40B4-BE49-F238E27FC236}">
                    <a16:creationId xmlns:a16="http://schemas.microsoft.com/office/drawing/2014/main" id="{A7BB0EA1-1A3E-4265-A153-8C2A938F8096}"/>
                  </a:ext>
                </a:extLst>
              </p:cNvPr>
              <p:cNvSpPr>
                <a:spLocks noChangeArrowheads="1"/>
              </p:cNvSpPr>
              <p:nvPr/>
            </p:nvSpPr>
            <p:spPr bwMode="auto">
              <a:xfrm rot="902603">
                <a:off x="4248" y="1929"/>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4" name="Oval 30">
                <a:extLst>
                  <a:ext uri="{FF2B5EF4-FFF2-40B4-BE49-F238E27FC236}">
                    <a16:creationId xmlns:a16="http://schemas.microsoft.com/office/drawing/2014/main" id="{F0147A85-9F9E-49C1-9D6A-D0C83D077917}"/>
                  </a:ext>
                </a:extLst>
              </p:cNvPr>
              <p:cNvSpPr>
                <a:spLocks noChangeArrowheads="1"/>
              </p:cNvSpPr>
              <p:nvPr/>
            </p:nvSpPr>
            <p:spPr bwMode="auto">
              <a:xfrm rot="902603">
                <a:off x="5174" y="2377"/>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5" name="Oval 31">
                <a:extLst>
                  <a:ext uri="{FF2B5EF4-FFF2-40B4-BE49-F238E27FC236}">
                    <a16:creationId xmlns:a16="http://schemas.microsoft.com/office/drawing/2014/main" id="{0194383C-2C76-4A10-A5CA-06D1F69CFD86}"/>
                  </a:ext>
                </a:extLst>
              </p:cNvPr>
              <p:cNvSpPr>
                <a:spLocks noChangeArrowheads="1"/>
              </p:cNvSpPr>
              <p:nvPr/>
            </p:nvSpPr>
            <p:spPr bwMode="auto">
              <a:xfrm rot="902603">
                <a:off x="4863" y="1108"/>
                <a:ext cx="95" cy="96"/>
              </a:xfrm>
              <a:prstGeom prst="ellipse">
                <a:avLst/>
              </a:prstGeom>
              <a:solidFill>
                <a:srgbClr val="0000FF"/>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6" name="Oval 32">
                <a:extLst>
                  <a:ext uri="{FF2B5EF4-FFF2-40B4-BE49-F238E27FC236}">
                    <a16:creationId xmlns:a16="http://schemas.microsoft.com/office/drawing/2014/main" id="{95683A4E-17A9-4CE8-8038-5BD8DE9DB07E}"/>
                  </a:ext>
                </a:extLst>
              </p:cNvPr>
              <p:cNvSpPr>
                <a:spLocks noChangeArrowheads="1"/>
              </p:cNvSpPr>
              <p:nvPr/>
            </p:nvSpPr>
            <p:spPr bwMode="auto">
              <a:xfrm rot="902603">
                <a:off x="4896" y="2300"/>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7" name="Oval 33">
                <a:extLst>
                  <a:ext uri="{FF2B5EF4-FFF2-40B4-BE49-F238E27FC236}">
                    <a16:creationId xmlns:a16="http://schemas.microsoft.com/office/drawing/2014/main" id="{CA52045F-6DE0-4581-8989-3A9F4995B196}"/>
                  </a:ext>
                </a:extLst>
              </p:cNvPr>
              <p:cNvSpPr>
                <a:spLocks noChangeArrowheads="1"/>
              </p:cNvSpPr>
              <p:nvPr/>
            </p:nvSpPr>
            <p:spPr bwMode="auto">
              <a:xfrm rot="902603">
                <a:off x="4618" y="2226"/>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8" name="Oval 34">
                <a:extLst>
                  <a:ext uri="{FF2B5EF4-FFF2-40B4-BE49-F238E27FC236}">
                    <a16:creationId xmlns:a16="http://schemas.microsoft.com/office/drawing/2014/main" id="{FC03D6EC-84EB-444A-91C4-FE4146FCE15D}"/>
                  </a:ext>
                </a:extLst>
              </p:cNvPr>
              <p:cNvSpPr>
                <a:spLocks noChangeArrowheads="1"/>
              </p:cNvSpPr>
              <p:nvPr/>
            </p:nvSpPr>
            <p:spPr bwMode="auto">
              <a:xfrm rot="902603">
                <a:off x="4339" y="2152"/>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9" name="Oval 35">
                <a:extLst>
                  <a:ext uri="{FF2B5EF4-FFF2-40B4-BE49-F238E27FC236}">
                    <a16:creationId xmlns:a16="http://schemas.microsoft.com/office/drawing/2014/main" id="{DD69274E-86B6-48C1-851D-A647EBD1ED46}"/>
                  </a:ext>
                </a:extLst>
              </p:cNvPr>
              <p:cNvSpPr>
                <a:spLocks noChangeArrowheads="1"/>
              </p:cNvSpPr>
              <p:nvPr/>
            </p:nvSpPr>
            <p:spPr bwMode="auto">
              <a:xfrm rot="902603">
                <a:off x="4060" y="2078"/>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0" name="Oval 36">
                <a:extLst>
                  <a:ext uri="{FF2B5EF4-FFF2-40B4-BE49-F238E27FC236}">
                    <a16:creationId xmlns:a16="http://schemas.microsoft.com/office/drawing/2014/main" id="{FC3D1F66-4591-4D51-A920-870F1A0D3FC5}"/>
                  </a:ext>
                </a:extLst>
              </p:cNvPr>
              <p:cNvSpPr>
                <a:spLocks noChangeArrowheads="1"/>
              </p:cNvSpPr>
              <p:nvPr/>
            </p:nvSpPr>
            <p:spPr bwMode="auto">
              <a:xfrm rot="902603">
                <a:off x="4669" y="2527"/>
                <a:ext cx="96" cy="95"/>
              </a:xfrm>
              <a:prstGeom prst="ellipse">
                <a:avLst/>
              </a:prstGeom>
              <a:solidFill>
                <a:srgbClr val="0000FF"/>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1" name="Line 37">
                <a:extLst>
                  <a:ext uri="{FF2B5EF4-FFF2-40B4-BE49-F238E27FC236}">
                    <a16:creationId xmlns:a16="http://schemas.microsoft.com/office/drawing/2014/main" id="{C6BC4500-CB2C-46AD-A5AD-20D795C20F1D}"/>
                  </a:ext>
                </a:extLst>
              </p:cNvPr>
              <p:cNvSpPr>
                <a:spLocks noChangeShapeType="1"/>
              </p:cNvSpPr>
              <p:nvPr/>
            </p:nvSpPr>
            <p:spPr bwMode="auto">
              <a:xfrm rot="902603">
                <a:off x="4280" y="2876"/>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2" name="Line 38">
                <a:extLst>
                  <a:ext uri="{FF2B5EF4-FFF2-40B4-BE49-F238E27FC236}">
                    <a16:creationId xmlns:a16="http://schemas.microsoft.com/office/drawing/2014/main" id="{C533CA8B-4A0E-4278-B305-367B2E58292E}"/>
                  </a:ext>
                </a:extLst>
              </p:cNvPr>
              <p:cNvSpPr>
                <a:spLocks noChangeShapeType="1"/>
              </p:cNvSpPr>
              <p:nvPr/>
            </p:nvSpPr>
            <p:spPr bwMode="auto">
              <a:xfrm rot="902603">
                <a:off x="4652" y="2977"/>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3" name="Line 39">
                <a:extLst>
                  <a:ext uri="{FF2B5EF4-FFF2-40B4-BE49-F238E27FC236}">
                    <a16:creationId xmlns:a16="http://schemas.microsoft.com/office/drawing/2014/main" id="{7E46B181-6A7F-41A4-9CF0-C0D678CF6C11}"/>
                  </a:ext>
                </a:extLst>
              </p:cNvPr>
              <p:cNvSpPr>
                <a:spLocks noChangeShapeType="1"/>
              </p:cNvSpPr>
              <p:nvPr/>
            </p:nvSpPr>
            <p:spPr bwMode="auto">
              <a:xfrm rot="902603">
                <a:off x="5022" y="3077"/>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4" name="Line 40">
                <a:extLst>
                  <a:ext uri="{FF2B5EF4-FFF2-40B4-BE49-F238E27FC236}">
                    <a16:creationId xmlns:a16="http://schemas.microsoft.com/office/drawing/2014/main" id="{3006A9F6-1919-4BF1-BA06-27B2AEA1EBDE}"/>
                  </a:ext>
                </a:extLst>
              </p:cNvPr>
              <p:cNvSpPr>
                <a:spLocks noChangeShapeType="1"/>
              </p:cNvSpPr>
              <p:nvPr/>
            </p:nvSpPr>
            <p:spPr bwMode="auto">
              <a:xfrm rot="902603">
                <a:off x="3909" y="2776"/>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0" name="Line 56">
                <a:extLst>
                  <a:ext uri="{FF2B5EF4-FFF2-40B4-BE49-F238E27FC236}">
                    <a16:creationId xmlns:a16="http://schemas.microsoft.com/office/drawing/2014/main" id="{2E7B0B2E-A387-49EA-A15C-CBBA3DF6B97C}"/>
                  </a:ext>
                </a:extLst>
              </p:cNvPr>
              <p:cNvSpPr>
                <a:spLocks noChangeShapeType="1"/>
              </p:cNvSpPr>
              <p:nvPr/>
            </p:nvSpPr>
            <p:spPr bwMode="auto">
              <a:xfrm>
                <a:off x="4909" y="903"/>
                <a:ext cx="0" cy="143"/>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1" name="Line 57">
                <a:extLst>
                  <a:ext uri="{FF2B5EF4-FFF2-40B4-BE49-F238E27FC236}">
                    <a16:creationId xmlns:a16="http://schemas.microsoft.com/office/drawing/2014/main" id="{23650DB3-F791-4124-823B-8430026B3E3C}"/>
                  </a:ext>
                </a:extLst>
              </p:cNvPr>
              <p:cNvSpPr>
                <a:spLocks noChangeShapeType="1"/>
              </p:cNvSpPr>
              <p:nvPr/>
            </p:nvSpPr>
            <p:spPr bwMode="auto">
              <a:xfrm>
                <a:off x="4717" y="2288"/>
                <a:ext cx="0" cy="144"/>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68" name="Text Box 61">
              <a:extLst>
                <a:ext uri="{FF2B5EF4-FFF2-40B4-BE49-F238E27FC236}">
                  <a16:creationId xmlns:a16="http://schemas.microsoft.com/office/drawing/2014/main" id="{CAA90917-F05A-431E-B496-4BD13681EEF2}"/>
                </a:ext>
              </a:extLst>
            </p:cNvPr>
            <p:cNvSpPr txBox="1">
              <a:spLocks noChangeArrowheads="1"/>
            </p:cNvSpPr>
            <p:nvPr/>
          </p:nvSpPr>
          <p:spPr bwMode="auto">
            <a:xfrm>
              <a:off x="1246156" y="4441570"/>
              <a:ext cx="1009921" cy="307771"/>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sp>
          <p:nvSpPr>
            <p:cNvPr id="159" name="Text Box 61">
              <a:extLst>
                <a:ext uri="{FF2B5EF4-FFF2-40B4-BE49-F238E27FC236}">
                  <a16:creationId xmlns:a16="http://schemas.microsoft.com/office/drawing/2014/main" id="{817C418D-0158-435F-BBAA-58127CAE8667}"/>
                </a:ext>
              </a:extLst>
            </p:cNvPr>
            <p:cNvSpPr txBox="1">
              <a:spLocks noChangeArrowheads="1"/>
            </p:cNvSpPr>
            <p:nvPr/>
          </p:nvSpPr>
          <p:spPr bwMode="auto">
            <a:xfrm>
              <a:off x="1249332" y="4441570"/>
              <a:ext cx="1009921" cy="307771"/>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grpSp>
      <p:grpSp>
        <p:nvGrpSpPr>
          <p:cNvPr id="7" name="Group 6">
            <a:extLst>
              <a:ext uri="{FF2B5EF4-FFF2-40B4-BE49-F238E27FC236}">
                <a16:creationId xmlns:a16="http://schemas.microsoft.com/office/drawing/2014/main" id="{2FBCCF08-1DE1-44B6-95C8-B07DDBD8CC0E}"/>
              </a:ext>
            </a:extLst>
          </p:cNvPr>
          <p:cNvGrpSpPr>
            <a:grpSpLocks/>
          </p:cNvGrpSpPr>
          <p:nvPr/>
        </p:nvGrpSpPr>
        <p:grpSpPr bwMode="auto">
          <a:xfrm>
            <a:off x="1303735" y="1254919"/>
            <a:ext cx="4036219" cy="2499122"/>
            <a:chOff x="687888" y="1686579"/>
            <a:chExt cx="4634471" cy="2764698"/>
          </a:xfrm>
        </p:grpSpPr>
        <p:sp>
          <p:nvSpPr>
            <p:cNvPr id="69" name="AutoShape 62">
              <a:extLst>
                <a:ext uri="{FF2B5EF4-FFF2-40B4-BE49-F238E27FC236}">
                  <a16:creationId xmlns:a16="http://schemas.microsoft.com/office/drawing/2014/main" id="{EF773A9A-5B23-4247-914A-DDBE509C455C}"/>
                </a:ext>
              </a:extLst>
            </p:cNvPr>
            <p:cNvSpPr>
              <a:spLocks noChangeArrowheads="1"/>
            </p:cNvSpPr>
            <p:nvPr/>
          </p:nvSpPr>
          <p:spPr bwMode="auto">
            <a:xfrm>
              <a:off x="3925182" y="2072504"/>
              <a:ext cx="1194846" cy="1045817"/>
            </a:xfrm>
            <a:prstGeom prst="rightArrow">
              <a:avLst>
                <a:gd name="adj1" fmla="val 50000"/>
                <a:gd name="adj2" fmla="val 26205"/>
              </a:avLst>
            </a:prstGeom>
            <a:noFill/>
            <a:ln w="222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nvGrpSpPr>
            <p:cNvPr id="14366" name="Group 4">
              <a:extLst>
                <a:ext uri="{FF2B5EF4-FFF2-40B4-BE49-F238E27FC236}">
                  <a16:creationId xmlns:a16="http://schemas.microsoft.com/office/drawing/2014/main" id="{A7B4799A-FD36-4D69-AB66-53666B87608A}"/>
                </a:ext>
              </a:extLst>
            </p:cNvPr>
            <p:cNvGrpSpPr>
              <a:grpSpLocks/>
            </p:cNvGrpSpPr>
            <p:nvPr/>
          </p:nvGrpSpPr>
          <p:grpSpPr bwMode="auto">
            <a:xfrm>
              <a:off x="687888" y="1686579"/>
              <a:ext cx="4634471" cy="2764698"/>
              <a:chOff x="702590" y="1691350"/>
              <a:chExt cx="4634471" cy="2764698"/>
            </a:xfrm>
          </p:grpSpPr>
          <p:grpSp>
            <p:nvGrpSpPr>
              <p:cNvPr id="14367" name="Group 70">
                <a:extLst>
                  <a:ext uri="{FF2B5EF4-FFF2-40B4-BE49-F238E27FC236}">
                    <a16:creationId xmlns:a16="http://schemas.microsoft.com/office/drawing/2014/main" id="{907811D8-B654-49C8-9232-B52E3E595CEF}"/>
                  </a:ext>
                </a:extLst>
              </p:cNvPr>
              <p:cNvGrpSpPr>
                <a:grpSpLocks/>
              </p:cNvGrpSpPr>
              <p:nvPr/>
            </p:nvGrpSpPr>
            <p:grpSpPr bwMode="auto">
              <a:xfrm>
                <a:off x="702590" y="1691350"/>
                <a:ext cx="4207038" cy="2764698"/>
                <a:chOff x="2685" y="985"/>
                <a:chExt cx="1561" cy="853"/>
              </a:xfrm>
            </p:grpSpPr>
            <p:pic>
              <p:nvPicPr>
                <p:cNvPr id="14369" name="Picture 66" descr="general_plot">
                  <a:extLst>
                    <a:ext uri="{FF2B5EF4-FFF2-40B4-BE49-F238E27FC236}">
                      <a16:creationId xmlns:a16="http://schemas.microsoft.com/office/drawing/2014/main" id="{28883870-02CE-4768-9C5C-05EACA0641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5" y="985"/>
                  <a:ext cx="1198" cy="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Text Box 67">
                  <a:extLst>
                    <a:ext uri="{FF2B5EF4-FFF2-40B4-BE49-F238E27FC236}">
                      <a16:creationId xmlns:a16="http://schemas.microsoft.com/office/drawing/2014/main" id="{3AF8A0D6-54A0-4009-AB22-7564939554EF}"/>
                    </a:ext>
                  </a:extLst>
                </p:cNvPr>
                <p:cNvSpPr txBox="1">
                  <a:spLocks noChangeArrowheads="1"/>
                </p:cNvSpPr>
                <p:nvPr/>
              </p:nvSpPr>
              <p:spPr bwMode="auto">
                <a:xfrm>
                  <a:off x="2786" y="1021"/>
                  <a:ext cx="1460" cy="102"/>
                </a:xfrm>
                <a:prstGeom prst="rect">
                  <a:avLst/>
                </a:prstGeom>
                <a:noFill/>
                <a:ln w="9525" algn="ctr">
                  <a:noFill/>
                  <a:miter lim="800000"/>
                  <a:headEnd/>
                  <a:tailEnd/>
                </a:ln>
                <a:effectLst/>
              </p:spPr>
              <p:txBody>
                <a:bodyPr wrap="none">
                  <a:spAutoFit/>
                </a:bodyPr>
                <a:lstStyle/>
                <a:p>
                  <a:pPr defTabSz="685800">
                    <a:defRPr/>
                  </a:pPr>
                  <a:r>
                    <a:rPr lang="en-GB" sz="1350" kern="0" dirty="0">
                      <a:solidFill>
                        <a:srgbClr val="000000"/>
                      </a:solidFill>
                      <a:latin typeface="Arial" charset="0"/>
                    </a:rPr>
                    <a:t>Sea surface temperature (SST) anomalies</a:t>
                  </a:r>
                </a:p>
              </p:txBody>
            </p:sp>
            <p:sp>
              <p:nvSpPr>
                <p:cNvPr id="62" name="Oval 68">
                  <a:extLst>
                    <a:ext uri="{FF2B5EF4-FFF2-40B4-BE49-F238E27FC236}">
                      <a16:creationId xmlns:a16="http://schemas.microsoft.com/office/drawing/2014/main" id="{A9B58149-7682-4040-BE20-954266600BD5}"/>
                    </a:ext>
                  </a:extLst>
                </p:cNvPr>
                <p:cNvSpPr>
                  <a:spLocks noChangeArrowheads="1"/>
                </p:cNvSpPr>
                <p:nvPr/>
              </p:nvSpPr>
              <p:spPr bwMode="auto">
                <a:xfrm>
                  <a:off x="2839" y="1323"/>
                  <a:ext cx="297" cy="167"/>
                </a:xfrm>
                <a:prstGeom prst="ellipse">
                  <a:avLst/>
                </a:prstGeom>
                <a:noFill/>
                <a:ln w="22225">
                  <a:solidFill>
                    <a:srgbClr val="FF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70" name="Text Box 63">
                <a:extLst>
                  <a:ext uri="{FF2B5EF4-FFF2-40B4-BE49-F238E27FC236}">
                    <a16:creationId xmlns:a16="http://schemas.microsoft.com/office/drawing/2014/main" id="{155F6A49-78CA-4530-9EE0-3F59D5C40CF5}"/>
                  </a:ext>
                </a:extLst>
              </p:cNvPr>
              <p:cNvSpPr txBox="1">
                <a:spLocks noChangeArrowheads="1"/>
              </p:cNvSpPr>
              <p:nvPr/>
            </p:nvSpPr>
            <p:spPr bwMode="auto">
              <a:xfrm>
                <a:off x="4047885" y="2399978"/>
                <a:ext cx="1289176" cy="408580"/>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large-scale influences</a:t>
                </a:r>
              </a:p>
            </p:txBody>
          </p:sp>
        </p:grpSp>
      </p:grpSp>
      <p:grpSp>
        <p:nvGrpSpPr>
          <p:cNvPr id="5" name="Group 4">
            <a:extLst>
              <a:ext uri="{FF2B5EF4-FFF2-40B4-BE49-F238E27FC236}">
                <a16:creationId xmlns:a16="http://schemas.microsoft.com/office/drawing/2014/main" id="{718DFDFE-09F5-4313-9F09-FE1AA2D2BADE}"/>
              </a:ext>
            </a:extLst>
          </p:cNvPr>
          <p:cNvGrpSpPr>
            <a:grpSpLocks/>
          </p:cNvGrpSpPr>
          <p:nvPr/>
        </p:nvGrpSpPr>
        <p:grpSpPr bwMode="auto">
          <a:xfrm>
            <a:off x="4848226" y="4082653"/>
            <a:ext cx="1651397" cy="603647"/>
            <a:chOff x="6943094" y="825516"/>
            <a:chExt cx="2200527" cy="803468"/>
          </a:xfrm>
        </p:grpSpPr>
        <p:sp>
          <p:nvSpPr>
            <p:cNvPr id="161" name="Rectangle 51">
              <a:extLst>
                <a:ext uri="{FF2B5EF4-FFF2-40B4-BE49-F238E27FC236}">
                  <a16:creationId xmlns:a16="http://schemas.microsoft.com/office/drawing/2014/main" id="{AECA3A15-DE36-4F0E-8982-6CF95DB0BF37}"/>
                </a:ext>
              </a:extLst>
            </p:cNvPr>
            <p:cNvSpPr>
              <a:spLocks noChangeArrowheads="1"/>
            </p:cNvSpPr>
            <p:nvPr/>
          </p:nvSpPr>
          <p:spPr bwMode="auto">
            <a:xfrm>
              <a:off x="8885015" y="1261322"/>
              <a:ext cx="258606" cy="367662"/>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2" name="Rectangle 52">
              <a:extLst>
                <a:ext uri="{FF2B5EF4-FFF2-40B4-BE49-F238E27FC236}">
                  <a16:creationId xmlns:a16="http://schemas.microsoft.com/office/drawing/2014/main" id="{34A599EA-5A35-494A-9B9F-A61AB0A49C67}"/>
                </a:ext>
              </a:extLst>
            </p:cNvPr>
            <p:cNvSpPr>
              <a:spLocks noChangeArrowheads="1"/>
            </p:cNvSpPr>
            <p:nvPr/>
          </p:nvSpPr>
          <p:spPr bwMode="auto">
            <a:xfrm>
              <a:off x="8428092" y="825516"/>
              <a:ext cx="260192" cy="803468"/>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3" name="Rectangle 53">
              <a:extLst>
                <a:ext uri="{FF2B5EF4-FFF2-40B4-BE49-F238E27FC236}">
                  <a16:creationId xmlns:a16="http://schemas.microsoft.com/office/drawing/2014/main" id="{546C8484-97CC-430B-83B1-5AB83BB371D7}"/>
                </a:ext>
              </a:extLst>
            </p:cNvPr>
            <p:cNvSpPr>
              <a:spLocks noChangeArrowheads="1"/>
            </p:cNvSpPr>
            <p:nvPr/>
          </p:nvSpPr>
          <p:spPr bwMode="auto">
            <a:xfrm>
              <a:off x="7907708" y="1071152"/>
              <a:ext cx="260192" cy="556248"/>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4" name="Rectangle 54">
              <a:extLst>
                <a:ext uri="{FF2B5EF4-FFF2-40B4-BE49-F238E27FC236}">
                  <a16:creationId xmlns:a16="http://schemas.microsoft.com/office/drawing/2014/main" id="{867D4597-8A4F-467E-A866-0618EC0B9496}"/>
                </a:ext>
              </a:extLst>
            </p:cNvPr>
            <p:cNvSpPr>
              <a:spLocks noChangeArrowheads="1"/>
            </p:cNvSpPr>
            <p:nvPr/>
          </p:nvSpPr>
          <p:spPr bwMode="auto">
            <a:xfrm>
              <a:off x="7396844" y="1378593"/>
              <a:ext cx="258606" cy="245637"/>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5" name="Rectangle 55">
              <a:extLst>
                <a:ext uri="{FF2B5EF4-FFF2-40B4-BE49-F238E27FC236}">
                  <a16:creationId xmlns:a16="http://schemas.microsoft.com/office/drawing/2014/main" id="{4F27320E-971B-4228-810C-7AF792BA3A2C}"/>
                </a:ext>
              </a:extLst>
            </p:cNvPr>
            <p:cNvSpPr>
              <a:spLocks noChangeArrowheads="1"/>
            </p:cNvSpPr>
            <p:nvPr/>
          </p:nvSpPr>
          <p:spPr bwMode="auto">
            <a:xfrm>
              <a:off x="6943094" y="1562424"/>
              <a:ext cx="260192" cy="61806"/>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14357" name="TextBox 3">
            <a:extLst>
              <a:ext uri="{FF2B5EF4-FFF2-40B4-BE49-F238E27FC236}">
                <a16:creationId xmlns:a16="http://schemas.microsoft.com/office/drawing/2014/main" id="{D3D2A666-F585-48F1-92A1-583428145C9B}"/>
              </a:ext>
            </a:extLst>
          </p:cNvPr>
          <p:cNvSpPr txBox="1">
            <a:spLocks noChangeArrowheads="1"/>
          </p:cNvSpPr>
          <p:nvPr/>
        </p:nvSpPr>
        <p:spPr bwMode="auto">
          <a:xfrm>
            <a:off x="4950619" y="1125141"/>
            <a:ext cx="2970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defTabSz="685800" eaLnBrk="0" fontAlgn="base" hangingPunct="0">
              <a:spcBef>
                <a:spcPct val="0"/>
              </a:spcBef>
              <a:spcAft>
                <a:spcPct val="0"/>
              </a:spcAft>
            </a:pPr>
            <a:r>
              <a:rPr lang="en-GB" altLang="en-US" sz="1500">
                <a:solidFill>
                  <a:srgbClr val="000000"/>
                </a:solidFill>
              </a:rPr>
              <a:t>Unpredictable internal variability</a:t>
            </a:r>
          </a:p>
          <a:p>
            <a:pPr algn="ctr" defTabSz="685800" eaLnBrk="0" fontAlgn="base" hangingPunct="0">
              <a:spcBef>
                <a:spcPct val="0"/>
              </a:spcBef>
              <a:spcAft>
                <a:spcPct val="0"/>
              </a:spcAft>
            </a:pPr>
            <a:r>
              <a:rPr lang="en-GB" altLang="en-US" sz="1500">
                <a:solidFill>
                  <a:srgbClr val="000000"/>
                </a:solidFill>
              </a:rPr>
              <a:t>                  “chaos”</a:t>
            </a:r>
          </a:p>
        </p:txBody>
      </p:sp>
      <p:sp>
        <p:nvSpPr>
          <p:cNvPr id="149" name="Rectangle 41">
            <a:extLst>
              <a:ext uri="{FF2B5EF4-FFF2-40B4-BE49-F238E27FC236}">
                <a16:creationId xmlns:a16="http://schemas.microsoft.com/office/drawing/2014/main" id="{591E5312-FC02-4B99-ADAF-4FA60CA9B3D7}"/>
              </a:ext>
            </a:extLst>
          </p:cNvPr>
          <p:cNvSpPr>
            <a:spLocks noChangeArrowheads="1"/>
          </p:cNvSpPr>
          <p:nvPr/>
        </p:nvSpPr>
        <p:spPr bwMode="auto">
          <a:xfrm>
            <a:off x="5461398" y="4129087"/>
            <a:ext cx="97631" cy="557213"/>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4" name="TextBox 3">
            <a:extLst>
              <a:ext uri="{FF2B5EF4-FFF2-40B4-BE49-F238E27FC236}">
                <a16:creationId xmlns:a16="http://schemas.microsoft.com/office/drawing/2014/main" id="{B381268E-6C88-4C68-AFD1-3B04D1B7E897}"/>
              </a:ext>
            </a:extLst>
          </p:cNvPr>
          <p:cNvSpPr txBox="1">
            <a:spLocks noChangeArrowheads="1"/>
          </p:cNvSpPr>
          <p:nvPr/>
        </p:nvSpPr>
        <p:spPr bwMode="auto">
          <a:xfrm>
            <a:off x="1011050" y="3652838"/>
            <a:ext cx="3300204" cy="124649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1500" dirty="0">
                <a:solidFill>
                  <a:srgbClr val="000000"/>
                </a:solidFill>
              </a:rPr>
              <a:t>Climate drivers, e.g.</a:t>
            </a:r>
          </a:p>
          <a:p>
            <a:pPr defTabSz="685800" eaLnBrk="0" fontAlgn="base" hangingPunct="0">
              <a:spcBef>
                <a:spcPct val="0"/>
              </a:spcBef>
              <a:spcAft>
                <a:spcPct val="0"/>
              </a:spcAft>
            </a:pPr>
            <a:r>
              <a:rPr lang="en-GB" altLang="en-US" sz="1500" dirty="0">
                <a:solidFill>
                  <a:srgbClr val="000000"/>
                </a:solidFill>
              </a:rPr>
              <a:t>El Niño/La Niña/Indian Ocean Dipole underly the most predictable part of the variability - but do not fully determine the season outcome</a:t>
            </a:r>
          </a:p>
        </p:txBody>
      </p:sp>
      <p:grpSp>
        <p:nvGrpSpPr>
          <p:cNvPr id="8" name="Group 7">
            <a:extLst>
              <a:ext uri="{FF2B5EF4-FFF2-40B4-BE49-F238E27FC236}">
                <a16:creationId xmlns:a16="http://schemas.microsoft.com/office/drawing/2014/main" id="{A578F01A-E747-4659-A29B-BE1867204616}"/>
              </a:ext>
            </a:extLst>
          </p:cNvPr>
          <p:cNvGrpSpPr/>
          <p:nvPr/>
        </p:nvGrpSpPr>
        <p:grpSpPr>
          <a:xfrm>
            <a:off x="130629" y="99463"/>
            <a:ext cx="1883130" cy="1227360"/>
            <a:chOff x="130629" y="99463"/>
            <a:chExt cx="1883130" cy="1227360"/>
          </a:xfrm>
        </p:grpSpPr>
        <p:sp>
          <p:nvSpPr>
            <p:cNvPr id="6" name="Rectangle 5">
              <a:extLst>
                <a:ext uri="{FF2B5EF4-FFF2-40B4-BE49-F238E27FC236}">
                  <a16:creationId xmlns:a16="http://schemas.microsoft.com/office/drawing/2014/main" id="{46D25CFF-BF61-4DD1-9451-ED9E7894B3C4}"/>
                </a:ext>
              </a:extLst>
            </p:cNvPr>
            <p:cNvSpPr/>
            <p:nvPr/>
          </p:nvSpPr>
          <p:spPr bwMode="auto">
            <a:xfrm>
              <a:off x="130629" y="122634"/>
              <a:ext cx="1596571" cy="120418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pic>
          <p:nvPicPr>
            <p:cNvPr id="95" name="Picture 94" descr="A close up of a sign&#10;&#10;Description automatically generated">
              <a:extLst>
                <a:ext uri="{FF2B5EF4-FFF2-40B4-BE49-F238E27FC236}">
                  <a16:creationId xmlns:a16="http://schemas.microsoft.com/office/drawing/2014/main" id="{E8407146-A308-40D5-85CF-9C35CBDD73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nodeType="afterGroup">
                            <p:stCondLst>
                              <p:cond delay="2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087AC1-F537-440E-A4E2-B94F03DEB6E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9642" y="2814376"/>
            <a:ext cx="2500313" cy="175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itle 2">
            <a:extLst>
              <a:ext uri="{FF2B5EF4-FFF2-40B4-BE49-F238E27FC236}">
                <a16:creationId xmlns:a16="http://schemas.microsoft.com/office/drawing/2014/main" id="{D336CE80-5F63-42C3-9C2D-2690C388E23B}"/>
              </a:ext>
            </a:extLst>
          </p:cNvPr>
          <p:cNvSpPr>
            <a:spLocks noGrp="1" noChangeArrowheads="1"/>
          </p:cNvSpPr>
          <p:nvPr>
            <p:ph type="title"/>
          </p:nvPr>
        </p:nvSpPr>
        <p:spPr>
          <a:xfrm>
            <a:off x="2321719" y="139304"/>
            <a:ext cx="5679281" cy="1028700"/>
          </a:xfrm>
        </p:spPr>
        <p:txBody>
          <a:bodyPr/>
          <a:lstStyle/>
          <a:p>
            <a:pPr algn="ctr"/>
            <a:r>
              <a:rPr lang="en-GB" altLang="en-US" sz="2400"/>
              <a:t>WMO structure for seasonal prediction</a:t>
            </a:r>
            <a:br>
              <a:rPr lang="en-GB" altLang="en-US"/>
            </a:br>
            <a:r>
              <a:rPr lang="en-GB" altLang="en-US" sz="1800"/>
              <a:t>13 designated </a:t>
            </a:r>
            <a:r>
              <a:rPr lang="en-GB" altLang="en-US" sz="1800">
                <a:solidFill>
                  <a:schemeClr val="bg1"/>
                </a:solidFill>
              </a:rPr>
              <a:t>Global Producing Centres (GPCs) of Long Range Forecasts</a:t>
            </a:r>
            <a:br>
              <a:rPr lang="en-GB" altLang="en-US" sz="1800">
                <a:solidFill>
                  <a:schemeClr val="bg1"/>
                </a:solidFill>
              </a:rPr>
            </a:br>
            <a:endParaRPr lang="en-GB" altLang="en-US" sz="1800"/>
          </a:p>
        </p:txBody>
      </p:sp>
      <p:grpSp>
        <p:nvGrpSpPr>
          <p:cNvPr id="16388" name="Group 87">
            <a:extLst>
              <a:ext uri="{FF2B5EF4-FFF2-40B4-BE49-F238E27FC236}">
                <a16:creationId xmlns:a16="http://schemas.microsoft.com/office/drawing/2014/main" id="{795EC745-918D-44ED-9FC3-26E5806656A7}"/>
              </a:ext>
            </a:extLst>
          </p:cNvPr>
          <p:cNvGrpSpPr>
            <a:grpSpLocks/>
          </p:cNvGrpSpPr>
          <p:nvPr/>
        </p:nvGrpSpPr>
        <p:grpSpPr bwMode="auto">
          <a:xfrm>
            <a:off x="490655" y="1258337"/>
            <a:ext cx="5249930" cy="1908609"/>
            <a:chOff x="634356" y="1792432"/>
            <a:chExt cx="8021681" cy="2746204"/>
          </a:xfrm>
        </p:grpSpPr>
        <p:pic>
          <p:nvPicPr>
            <p:cNvPr id="16393" name="그림 27">
              <a:extLst>
                <a:ext uri="{FF2B5EF4-FFF2-40B4-BE49-F238E27FC236}">
                  <a16:creationId xmlns:a16="http://schemas.microsoft.com/office/drawing/2014/main" id="{F8C9C31B-DAA0-4A17-9C42-6BAC92E7B3B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0287" y="1892022"/>
              <a:ext cx="5716071" cy="259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4" name="Beijing">
              <a:extLst>
                <a:ext uri="{FF2B5EF4-FFF2-40B4-BE49-F238E27FC236}">
                  <a16:creationId xmlns:a16="http://schemas.microsoft.com/office/drawing/2014/main" id="{2EFAEFB2-847C-4A90-80F4-828AAC6B932C}"/>
                </a:ext>
              </a:extLst>
            </p:cNvPr>
            <p:cNvGrpSpPr>
              <a:grpSpLocks/>
            </p:cNvGrpSpPr>
            <p:nvPr/>
          </p:nvGrpSpPr>
          <p:grpSpPr bwMode="auto">
            <a:xfrm>
              <a:off x="3581053" y="2162004"/>
              <a:ext cx="899890" cy="587242"/>
              <a:chOff x="3581053" y="2191891"/>
              <a:chExt cx="899890" cy="587242"/>
            </a:xfrm>
          </p:grpSpPr>
          <p:cxnSp>
            <p:nvCxnSpPr>
              <p:cNvPr id="16469" name="직선 연결선 52">
                <a:extLst>
                  <a:ext uri="{FF2B5EF4-FFF2-40B4-BE49-F238E27FC236}">
                    <a16:creationId xmlns:a16="http://schemas.microsoft.com/office/drawing/2014/main" id="{3ACD59E6-D96D-479B-AF62-D5B35188CB6B}"/>
                  </a:ext>
                </a:extLst>
              </p:cNvPr>
              <p:cNvCxnSpPr>
                <a:cxnSpLocks noChangeShapeType="1"/>
              </p:cNvCxnSpPr>
              <p:nvPr/>
            </p:nvCxnSpPr>
            <p:spPr bwMode="auto">
              <a:xfrm>
                <a:off x="4030683" y="2480362"/>
                <a:ext cx="0" cy="298771"/>
              </a:xfrm>
              <a:prstGeom prst="line">
                <a:avLst/>
              </a:prstGeom>
              <a:noFill/>
              <a:ln w="15240" algn="ctr">
                <a:solidFill>
                  <a:srgbClr val="6185B5"/>
                </a:solidFill>
                <a:round/>
                <a:headEnd/>
                <a:tailEnd type="oval" w="med" len="med"/>
              </a:ln>
              <a:extLst>
                <a:ext uri="{909E8E84-426E-40DD-AFC4-6F175D3DCCD1}">
                  <a14:hiddenFill xmlns:a14="http://schemas.microsoft.com/office/drawing/2010/main">
                    <a:noFill/>
                  </a14:hiddenFill>
                </a:ext>
              </a:extLst>
            </p:spPr>
          </p:cxnSp>
          <p:grpSp>
            <p:nvGrpSpPr>
              <p:cNvPr id="16470" name="Beijing">
                <a:extLst>
                  <a:ext uri="{FF2B5EF4-FFF2-40B4-BE49-F238E27FC236}">
                    <a16:creationId xmlns:a16="http://schemas.microsoft.com/office/drawing/2014/main" id="{A3A7CF3B-E710-490A-9E7B-B422DEC7AB0F}"/>
                  </a:ext>
                </a:extLst>
              </p:cNvPr>
              <p:cNvGrpSpPr>
                <a:grpSpLocks/>
              </p:cNvGrpSpPr>
              <p:nvPr/>
            </p:nvGrpSpPr>
            <p:grpSpPr bwMode="auto">
              <a:xfrm>
                <a:off x="3581053" y="2191891"/>
                <a:ext cx="899890" cy="509428"/>
                <a:chOff x="540182" y="1750487"/>
                <a:chExt cx="899890" cy="509428"/>
              </a:xfrm>
            </p:grpSpPr>
            <p:sp>
              <p:nvSpPr>
                <p:cNvPr id="115" name="모서리가 둥근 직사각형 47">
                  <a:extLst>
                    <a:ext uri="{FF2B5EF4-FFF2-40B4-BE49-F238E27FC236}">
                      <a16:creationId xmlns:a16="http://schemas.microsoft.com/office/drawing/2014/main" id="{2139F7A2-515E-4B74-B491-30AFDC580C68}"/>
                    </a:ext>
                  </a:extLst>
                </p:cNvPr>
                <p:cNvSpPr/>
                <p:nvPr/>
              </p:nvSpPr>
              <p:spPr>
                <a:xfrm>
                  <a:off x="540182" y="1750487"/>
                  <a:ext cx="862143" cy="305044"/>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pic>
              <p:nvPicPr>
                <p:cNvPr id="16472" name="그림 48">
                  <a:extLst>
                    <a:ext uri="{FF2B5EF4-FFF2-40B4-BE49-F238E27FC236}">
                      <a16:creationId xmlns:a16="http://schemas.microsoft.com/office/drawing/2014/main" id="{5F93DB57-2A50-4C8D-BD27-9A463FDD9B6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474" y="1777960"/>
                  <a:ext cx="255238" cy="25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 name="TextBox 116">
                  <a:extLst>
                    <a:ext uri="{FF2B5EF4-FFF2-40B4-BE49-F238E27FC236}">
                      <a16:creationId xmlns:a16="http://schemas.microsoft.com/office/drawing/2014/main" id="{AEAC1CF8-02F9-480C-A4FA-F4417126F869}"/>
                    </a:ext>
                  </a:extLst>
                </p:cNvPr>
                <p:cNvSpPr txBox="1"/>
                <p:nvPr/>
              </p:nvSpPr>
              <p:spPr>
                <a:xfrm>
                  <a:off x="791999" y="1767080"/>
                  <a:ext cx="648073"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Beijing</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grpSp>
        </p:grpSp>
        <p:grpSp>
          <p:nvGrpSpPr>
            <p:cNvPr id="16395" name="그룹 9">
              <a:extLst>
                <a:ext uri="{FF2B5EF4-FFF2-40B4-BE49-F238E27FC236}">
                  <a16:creationId xmlns:a16="http://schemas.microsoft.com/office/drawing/2014/main" id="{1B199CCA-C8EF-4368-9359-890E609C186F}"/>
                </a:ext>
              </a:extLst>
            </p:cNvPr>
            <p:cNvGrpSpPr>
              <a:grpSpLocks/>
            </p:cNvGrpSpPr>
            <p:nvPr/>
          </p:nvGrpSpPr>
          <p:grpSpPr bwMode="auto">
            <a:xfrm>
              <a:off x="6984268" y="3822437"/>
              <a:ext cx="1491749" cy="683892"/>
              <a:chOff x="6984268" y="3852324"/>
              <a:chExt cx="1491749" cy="683892"/>
            </a:xfrm>
          </p:grpSpPr>
          <p:grpSp>
            <p:nvGrpSpPr>
              <p:cNvPr id="16464" name="CPTEC">
                <a:extLst>
                  <a:ext uri="{FF2B5EF4-FFF2-40B4-BE49-F238E27FC236}">
                    <a16:creationId xmlns:a16="http://schemas.microsoft.com/office/drawing/2014/main" id="{081A4F50-A3F1-4212-AB60-62CEA537CD20}"/>
                  </a:ext>
                </a:extLst>
              </p:cNvPr>
              <p:cNvGrpSpPr>
                <a:grpSpLocks/>
              </p:cNvGrpSpPr>
              <p:nvPr/>
            </p:nvGrpSpPr>
            <p:grpSpPr bwMode="auto">
              <a:xfrm>
                <a:off x="7575234" y="4026062"/>
                <a:ext cx="900783" cy="510154"/>
                <a:chOff x="5012515" y="2019867"/>
                <a:chExt cx="900783" cy="510154"/>
              </a:xfrm>
            </p:grpSpPr>
            <p:sp>
              <p:nvSpPr>
                <p:cNvPr id="110" name="모서리가 둥근 직사각형 58">
                  <a:extLst>
                    <a:ext uri="{FF2B5EF4-FFF2-40B4-BE49-F238E27FC236}">
                      <a16:creationId xmlns:a16="http://schemas.microsoft.com/office/drawing/2014/main" id="{EDDD213F-3C27-4848-8812-4C86BD61CC4B}"/>
                    </a:ext>
                  </a:extLst>
                </p:cNvPr>
                <p:cNvSpPr/>
                <p:nvPr/>
              </p:nvSpPr>
              <p:spPr>
                <a:xfrm>
                  <a:off x="5012515" y="2019867"/>
                  <a:ext cx="866308" cy="310908"/>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111" name="TextBox 110">
                  <a:extLst>
                    <a:ext uri="{FF2B5EF4-FFF2-40B4-BE49-F238E27FC236}">
                      <a16:creationId xmlns:a16="http://schemas.microsoft.com/office/drawing/2014/main" id="{1C6E9B4E-B62D-4EDE-9171-A815587061BA}"/>
                    </a:ext>
                  </a:extLst>
                </p:cNvPr>
                <p:cNvSpPr txBox="1"/>
                <p:nvPr/>
              </p:nvSpPr>
              <p:spPr>
                <a:xfrm>
                  <a:off x="5265226" y="2037187"/>
                  <a:ext cx="648072" cy="492834"/>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CPTEC</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68" name="그림 56">
                  <a:extLst>
                    <a:ext uri="{FF2B5EF4-FFF2-40B4-BE49-F238E27FC236}">
                      <a16:creationId xmlns:a16="http://schemas.microsoft.com/office/drawing/2014/main" id="{6E7DF046-6ECA-4231-8CBA-F11FDE31D13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8000" y="2091687"/>
                  <a:ext cx="302857" cy="1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6465" name="직선 연결선 4095">
                <a:extLst>
                  <a:ext uri="{FF2B5EF4-FFF2-40B4-BE49-F238E27FC236}">
                    <a16:creationId xmlns:a16="http://schemas.microsoft.com/office/drawing/2014/main" id="{D6DA283E-25FF-46D3-8B98-0DBEFA0593A3}"/>
                  </a:ext>
                </a:extLst>
              </p:cNvPr>
              <p:cNvCxnSpPr>
                <a:cxnSpLocks noChangeShapeType="1"/>
                <a:endCxn id="110" idx="1"/>
              </p:cNvCxnSpPr>
              <p:nvPr/>
            </p:nvCxnSpPr>
            <p:spPr bwMode="auto">
              <a:xfrm>
                <a:off x="6984268" y="3852324"/>
                <a:ext cx="591229" cy="329559"/>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grpSp>
          <p:nvGrpSpPr>
            <p:cNvPr id="16396" name="그룹 11">
              <a:extLst>
                <a:ext uri="{FF2B5EF4-FFF2-40B4-BE49-F238E27FC236}">
                  <a16:creationId xmlns:a16="http://schemas.microsoft.com/office/drawing/2014/main" id="{F910AE42-238C-4B4B-8593-48BAA8907B01}"/>
                </a:ext>
              </a:extLst>
            </p:cNvPr>
            <p:cNvGrpSpPr>
              <a:grpSpLocks/>
            </p:cNvGrpSpPr>
            <p:nvPr/>
          </p:nvGrpSpPr>
          <p:grpSpPr bwMode="auto">
            <a:xfrm>
              <a:off x="684335" y="2277372"/>
              <a:ext cx="1493665" cy="338649"/>
              <a:chOff x="684335" y="2307259"/>
              <a:chExt cx="1493665" cy="338649"/>
            </a:xfrm>
          </p:grpSpPr>
          <p:cxnSp>
            <p:nvCxnSpPr>
              <p:cNvPr id="16459" name="직선 연결선 4111">
                <a:extLst>
                  <a:ext uri="{FF2B5EF4-FFF2-40B4-BE49-F238E27FC236}">
                    <a16:creationId xmlns:a16="http://schemas.microsoft.com/office/drawing/2014/main" id="{E2711931-1D84-414E-A4EB-EFDD6E1FD844}"/>
                  </a:ext>
                </a:extLst>
              </p:cNvPr>
              <p:cNvCxnSpPr>
                <a:cxnSpLocks noChangeShapeType="1"/>
              </p:cNvCxnSpPr>
              <p:nvPr/>
            </p:nvCxnSpPr>
            <p:spPr bwMode="auto">
              <a:xfrm flipV="1">
                <a:off x="1439652" y="2387070"/>
                <a:ext cx="738348" cy="87532"/>
              </a:xfrm>
              <a:prstGeom prst="line">
                <a:avLst/>
              </a:prstGeom>
              <a:noFill/>
              <a:ln w="15240" algn="ctr">
                <a:solidFill>
                  <a:srgbClr val="6185B5"/>
                </a:solidFill>
                <a:round/>
                <a:headEnd/>
                <a:tailEnd type="oval" w="med" len="med"/>
              </a:ln>
              <a:extLst>
                <a:ext uri="{909E8E84-426E-40DD-AFC4-6F175D3DCCD1}">
                  <a14:hiddenFill xmlns:a14="http://schemas.microsoft.com/office/drawing/2010/main">
                    <a:noFill/>
                  </a14:hiddenFill>
                </a:ext>
              </a:extLst>
            </p:spPr>
          </p:cxnSp>
          <p:grpSp>
            <p:nvGrpSpPr>
              <p:cNvPr id="16460" name="Exeter">
                <a:extLst>
                  <a:ext uri="{FF2B5EF4-FFF2-40B4-BE49-F238E27FC236}">
                    <a16:creationId xmlns:a16="http://schemas.microsoft.com/office/drawing/2014/main" id="{FE8728A5-DD9B-4EA7-BE21-7ABCFF45D008}"/>
                  </a:ext>
                </a:extLst>
              </p:cNvPr>
              <p:cNvGrpSpPr>
                <a:grpSpLocks/>
              </p:cNvGrpSpPr>
              <p:nvPr/>
            </p:nvGrpSpPr>
            <p:grpSpPr bwMode="auto">
              <a:xfrm>
                <a:off x="684335" y="2307259"/>
                <a:ext cx="899753" cy="338649"/>
                <a:chOff x="684335" y="2078508"/>
                <a:chExt cx="899753" cy="338649"/>
              </a:xfrm>
            </p:grpSpPr>
            <p:sp>
              <p:nvSpPr>
                <p:cNvPr id="105" name="모서리가 둥근 직사각형 81">
                  <a:extLst>
                    <a:ext uri="{FF2B5EF4-FFF2-40B4-BE49-F238E27FC236}">
                      <a16:creationId xmlns:a16="http://schemas.microsoft.com/office/drawing/2014/main" id="{24A09323-D441-4DE9-A96E-6B4E5DB96E80}"/>
                    </a:ext>
                  </a:extLst>
                </p:cNvPr>
                <p:cNvSpPr/>
                <p:nvPr/>
              </p:nvSpPr>
              <p:spPr>
                <a:xfrm>
                  <a:off x="684335" y="2078508"/>
                  <a:ext cx="864224" cy="310910"/>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106" name="TextBox 105">
                  <a:extLst>
                    <a:ext uri="{FF2B5EF4-FFF2-40B4-BE49-F238E27FC236}">
                      <a16:creationId xmlns:a16="http://schemas.microsoft.com/office/drawing/2014/main" id="{A429262A-8AE8-420F-831B-15E6706417C8}"/>
                    </a:ext>
                  </a:extLst>
                </p:cNvPr>
                <p:cNvSpPr txBox="1"/>
                <p:nvPr/>
              </p:nvSpPr>
              <p:spPr>
                <a:xfrm>
                  <a:off x="863588" y="2094918"/>
                  <a:ext cx="720500" cy="322239"/>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Exeter</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63" name="그림 4108">
                  <a:extLst>
                    <a:ext uri="{FF2B5EF4-FFF2-40B4-BE49-F238E27FC236}">
                      <a16:creationId xmlns:a16="http://schemas.microsoft.com/office/drawing/2014/main" id="{3BDCC1F1-E05D-4F16-AD55-A1AAA456E87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7180" y="2127010"/>
                  <a:ext cx="212816" cy="21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397" name="그룹 10">
              <a:extLst>
                <a:ext uri="{FF2B5EF4-FFF2-40B4-BE49-F238E27FC236}">
                  <a16:creationId xmlns:a16="http://schemas.microsoft.com/office/drawing/2014/main" id="{F37A8765-1244-4A0F-AB5D-167A046A6083}"/>
                </a:ext>
              </a:extLst>
            </p:cNvPr>
            <p:cNvGrpSpPr>
              <a:grpSpLocks/>
            </p:cNvGrpSpPr>
            <p:nvPr/>
          </p:nvGrpSpPr>
          <p:grpSpPr bwMode="auto">
            <a:xfrm>
              <a:off x="684335" y="1808075"/>
              <a:ext cx="1533748" cy="508756"/>
              <a:chOff x="684335" y="1837962"/>
              <a:chExt cx="1533748" cy="508756"/>
            </a:xfrm>
          </p:grpSpPr>
          <p:cxnSp>
            <p:nvCxnSpPr>
              <p:cNvPr id="16454" name="직선 연결선 4104">
                <a:extLst>
                  <a:ext uri="{FF2B5EF4-FFF2-40B4-BE49-F238E27FC236}">
                    <a16:creationId xmlns:a16="http://schemas.microsoft.com/office/drawing/2014/main" id="{58E82E1D-2D45-418A-9467-D9BA74430F5D}"/>
                  </a:ext>
                </a:extLst>
              </p:cNvPr>
              <p:cNvCxnSpPr>
                <a:cxnSpLocks noChangeShapeType="1"/>
              </p:cNvCxnSpPr>
              <p:nvPr/>
            </p:nvCxnSpPr>
            <p:spPr bwMode="auto">
              <a:xfrm>
                <a:off x="1439652" y="1921607"/>
                <a:ext cx="778431" cy="418549"/>
              </a:xfrm>
              <a:prstGeom prst="line">
                <a:avLst/>
              </a:prstGeom>
              <a:noFill/>
              <a:ln w="15240" algn="ctr">
                <a:solidFill>
                  <a:srgbClr val="6185B5"/>
                </a:solidFill>
                <a:round/>
                <a:headEnd/>
                <a:tailEnd type="oval" w="med" len="med"/>
              </a:ln>
              <a:extLst>
                <a:ext uri="{909E8E84-426E-40DD-AFC4-6F175D3DCCD1}">
                  <a14:hiddenFill xmlns:a14="http://schemas.microsoft.com/office/drawing/2010/main">
                    <a:noFill/>
                  </a14:hiddenFill>
                </a:ext>
              </a:extLst>
            </p:spPr>
          </p:cxnSp>
          <p:grpSp>
            <p:nvGrpSpPr>
              <p:cNvPr id="16455" name="ECMWF">
                <a:extLst>
                  <a:ext uri="{FF2B5EF4-FFF2-40B4-BE49-F238E27FC236}">
                    <a16:creationId xmlns:a16="http://schemas.microsoft.com/office/drawing/2014/main" id="{59BB2EF5-0433-4CE0-8A98-43864558FB77}"/>
                  </a:ext>
                </a:extLst>
              </p:cNvPr>
              <p:cNvGrpSpPr>
                <a:grpSpLocks/>
              </p:cNvGrpSpPr>
              <p:nvPr/>
            </p:nvGrpSpPr>
            <p:grpSpPr bwMode="auto">
              <a:xfrm>
                <a:off x="684335" y="1837962"/>
                <a:ext cx="899753" cy="508756"/>
                <a:chOff x="4896803" y="3856167"/>
                <a:chExt cx="899753" cy="508756"/>
              </a:xfrm>
            </p:grpSpPr>
            <p:sp>
              <p:nvSpPr>
                <p:cNvPr id="100" name="모서리가 둥근 직사각형 69">
                  <a:extLst>
                    <a:ext uri="{FF2B5EF4-FFF2-40B4-BE49-F238E27FC236}">
                      <a16:creationId xmlns:a16="http://schemas.microsoft.com/office/drawing/2014/main" id="{737E24A9-B5D7-4521-B830-E6201E400046}"/>
                    </a:ext>
                  </a:extLst>
                </p:cNvPr>
                <p:cNvSpPr/>
                <p:nvPr/>
              </p:nvSpPr>
              <p:spPr>
                <a:xfrm>
                  <a:off x="4896803" y="3856167"/>
                  <a:ext cx="864226" cy="310910"/>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101" name="TextBox 100">
                  <a:extLst>
                    <a:ext uri="{FF2B5EF4-FFF2-40B4-BE49-F238E27FC236}">
                      <a16:creationId xmlns:a16="http://schemas.microsoft.com/office/drawing/2014/main" id="{F9289CAA-C6FC-4AF0-BF2D-4D48A7FC7FCC}"/>
                    </a:ext>
                  </a:extLst>
                </p:cNvPr>
                <p:cNvSpPr txBox="1"/>
                <p:nvPr/>
              </p:nvSpPr>
              <p:spPr>
                <a:xfrm>
                  <a:off x="5076056" y="3872086"/>
                  <a:ext cx="720500" cy="492837"/>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ECMWF</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58" name="그림 4100">
                  <a:extLst>
                    <a:ext uri="{FF2B5EF4-FFF2-40B4-BE49-F238E27FC236}">
                      <a16:creationId xmlns:a16="http://schemas.microsoft.com/office/drawing/2014/main" id="{6E666E8A-97B1-4B22-8B71-FE0CBDA1379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41849" y="3933443"/>
                  <a:ext cx="215238" cy="15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398" name="Melbourne">
              <a:extLst>
                <a:ext uri="{FF2B5EF4-FFF2-40B4-BE49-F238E27FC236}">
                  <a16:creationId xmlns:a16="http://schemas.microsoft.com/office/drawing/2014/main" id="{D4614736-384D-4AAC-8A04-C7316DD732F2}"/>
                </a:ext>
              </a:extLst>
            </p:cNvPr>
            <p:cNvGrpSpPr>
              <a:grpSpLocks/>
            </p:cNvGrpSpPr>
            <p:nvPr/>
          </p:nvGrpSpPr>
          <p:grpSpPr bwMode="auto">
            <a:xfrm>
              <a:off x="4510800" y="3921869"/>
              <a:ext cx="1213748" cy="616767"/>
              <a:chOff x="4510800" y="3780460"/>
              <a:chExt cx="1213748" cy="616767"/>
            </a:xfrm>
          </p:grpSpPr>
          <p:cxnSp>
            <p:nvCxnSpPr>
              <p:cNvPr id="16448" name="직선 연결선 66">
                <a:extLst>
                  <a:ext uri="{FF2B5EF4-FFF2-40B4-BE49-F238E27FC236}">
                    <a16:creationId xmlns:a16="http://schemas.microsoft.com/office/drawing/2014/main" id="{A1F85EC4-2D8C-40D8-AF52-4D6E95397D3B}"/>
                  </a:ext>
                </a:extLst>
              </p:cNvPr>
              <p:cNvCxnSpPr>
                <a:cxnSpLocks noChangeShapeType="1"/>
              </p:cNvCxnSpPr>
              <p:nvPr/>
            </p:nvCxnSpPr>
            <p:spPr bwMode="auto">
              <a:xfrm flipV="1">
                <a:off x="4510800" y="3962177"/>
                <a:ext cx="432048" cy="48409"/>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49" name="그룹 4124">
                <a:extLst>
                  <a:ext uri="{FF2B5EF4-FFF2-40B4-BE49-F238E27FC236}">
                    <a16:creationId xmlns:a16="http://schemas.microsoft.com/office/drawing/2014/main" id="{1B95E896-6116-4D82-8D17-B16486D93AD3}"/>
                  </a:ext>
                </a:extLst>
              </p:cNvPr>
              <p:cNvGrpSpPr>
                <a:grpSpLocks/>
              </p:cNvGrpSpPr>
              <p:nvPr/>
            </p:nvGrpSpPr>
            <p:grpSpPr bwMode="auto">
              <a:xfrm>
                <a:off x="4824028" y="3780460"/>
                <a:ext cx="900520" cy="616767"/>
                <a:chOff x="4755600" y="3800068"/>
                <a:chExt cx="900520" cy="616767"/>
              </a:xfrm>
            </p:grpSpPr>
            <p:sp>
              <p:nvSpPr>
                <p:cNvPr id="94" name="모서리가 둥근 직사각형 100">
                  <a:extLst>
                    <a:ext uri="{FF2B5EF4-FFF2-40B4-BE49-F238E27FC236}">
                      <a16:creationId xmlns:a16="http://schemas.microsoft.com/office/drawing/2014/main" id="{14602168-6D75-4019-B227-9C9B546E4ECF}"/>
                    </a:ext>
                  </a:extLst>
                </p:cNvPr>
                <p:cNvSpPr/>
                <p:nvPr/>
              </p:nvSpPr>
              <p:spPr>
                <a:xfrm>
                  <a:off x="4770438" y="3800068"/>
                  <a:ext cx="845484" cy="361749"/>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grpSp>
              <p:nvGrpSpPr>
                <p:cNvPr id="16451" name="그룹 4123">
                  <a:extLst>
                    <a:ext uri="{FF2B5EF4-FFF2-40B4-BE49-F238E27FC236}">
                      <a16:creationId xmlns:a16="http://schemas.microsoft.com/office/drawing/2014/main" id="{617D94A9-6E03-4201-AD7C-6CDCA42CA0C7}"/>
                    </a:ext>
                  </a:extLst>
                </p:cNvPr>
                <p:cNvGrpSpPr>
                  <a:grpSpLocks/>
                </p:cNvGrpSpPr>
                <p:nvPr/>
              </p:nvGrpSpPr>
              <p:grpSpPr bwMode="auto">
                <a:xfrm>
                  <a:off x="4755600" y="3845317"/>
                  <a:ext cx="900520" cy="571518"/>
                  <a:chOff x="4783015" y="3845317"/>
                  <a:chExt cx="900520" cy="571518"/>
                </a:xfrm>
              </p:grpSpPr>
              <p:sp>
                <p:nvSpPr>
                  <p:cNvPr id="96" name="TextBox 95">
                    <a:extLst>
                      <a:ext uri="{FF2B5EF4-FFF2-40B4-BE49-F238E27FC236}">
                        <a16:creationId xmlns:a16="http://schemas.microsoft.com/office/drawing/2014/main" id="{13A25CDB-37A4-493E-A043-E4BDA65DCD5B}"/>
                      </a:ext>
                    </a:extLst>
                  </p:cNvPr>
                  <p:cNvSpPr txBox="1"/>
                  <p:nvPr/>
                </p:nvSpPr>
                <p:spPr>
                  <a:xfrm>
                    <a:off x="4783015" y="3924000"/>
                    <a:ext cx="900520"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Melbourne</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53" name="그림 4122">
                    <a:extLst>
                      <a:ext uri="{FF2B5EF4-FFF2-40B4-BE49-F238E27FC236}">
                        <a16:creationId xmlns:a16="http://schemas.microsoft.com/office/drawing/2014/main" id="{D7A98D01-B83F-457E-A7A3-E793B1BE24B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57085" y="3845317"/>
                    <a:ext cx="552381" cy="121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grpSp>
          <p:nvGrpSpPr>
            <p:cNvPr id="16399" name="그룹 12">
              <a:extLst>
                <a:ext uri="{FF2B5EF4-FFF2-40B4-BE49-F238E27FC236}">
                  <a16:creationId xmlns:a16="http://schemas.microsoft.com/office/drawing/2014/main" id="{FC7A02CF-8A69-4C87-84A7-49EDCB36D3E4}"/>
                </a:ext>
              </a:extLst>
            </p:cNvPr>
            <p:cNvGrpSpPr>
              <a:grpSpLocks/>
            </p:cNvGrpSpPr>
            <p:nvPr/>
          </p:nvGrpSpPr>
          <p:grpSpPr bwMode="auto">
            <a:xfrm>
              <a:off x="6624228" y="2246086"/>
              <a:ext cx="1851789" cy="614071"/>
              <a:chOff x="6624228" y="2275973"/>
              <a:chExt cx="1851789" cy="614071"/>
            </a:xfrm>
          </p:grpSpPr>
          <p:cxnSp>
            <p:nvCxnSpPr>
              <p:cNvPr id="16443" name="직선 연결선 120">
                <a:extLst>
                  <a:ext uri="{FF2B5EF4-FFF2-40B4-BE49-F238E27FC236}">
                    <a16:creationId xmlns:a16="http://schemas.microsoft.com/office/drawing/2014/main" id="{3BA4BFD0-3471-40F9-9A06-D6CEA1D5DC7D}"/>
                  </a:ext>
                </a:extLst>
              </p:cNvPr>
              <p:cNvCxnSpPr>
                <a:cxnSpLocks noChangeShapeType="1"/>
              </p:cNvCxnSpPr>
              <p:nvPr/>
            </p:nvCxnSpPr>
            <p:spPr bwMode="auto">
              <a:xfrm flipV="1">
                <a:off x="6624228" y="2430836"/>
                <a:ext cx="1044116" cy="332922"/>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44" name="Montreal">
                <a:extLst>
                  <a:ext uri="{FF2B5EF4-FFF2-40B4-BE49-F238E27FC236}">
                    <a16:creationId xmlns:a16="http://schemas.microsoft.com/office/drawing/2014/main" id="{0BFB321C-CD52-4D9E-A027-0B78FCF52A5C}"/>
                  </a:ext>
                </a:extLst>
              </p:cNvPr>
              <p:cNvGrpSpPr>
                <a:grpSpLocks/>
              </p:cNvGrpSpPr>
              <p:nvPr/>
            </p:nvGrpSpPr>
            <p:grpSpPr bwMode="auto">
              <a:xfrm>
                <a:off x="7575497" y="2275973"/>
                <a:ext cx="900520" cy="614071"/>
                <a:chOff x="7170094" y="2104677"/>
                <a:chExt cx="900520" cy="614071"/>
              </a:xfrm>
            </p:grpSpPr>
            <p:sp>
              <p:nvSpPr>
                <p:cNvPr id="89" name="모서리가 둥근 직사각형 122">
                  <a:extLst>
                    <a:ext uri="{FF2B5EF4-FFF2-40B4-BE49-F238E27FC236}">
                      <a16:creationId xmlns:a16="http://schemas.microsoft.com/office/drawing/2014/main" id="{BC905FEA-7E9C-44F6-B8DB-2D25BEA84F0C}"/>
                    </a:ext>
                  </a:extLst>
                </p:cNvPr>
                <p:cNvSpPr/>
                <p:nvPr/>
              </p:nvSpPr>
              <p:spPr>
                <a:xfrm>
                  <a:off x="7228140" y="2104677"/>
                  <a:ext cx="803834" cy="334374"/>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90" name="TextBox 89">
                  <a:extLst>
                    <a:ext uri="{FF2B5EF4-FFF2-40B4-BE49-F238E27FC236}">
                      <a16:creationId xmlns:a16="http://schemas.microsoft.com/office/drawing/2014/main" id="{D5D55FDB-C891-4A65-9344-27E4E84585AF}"/>
                    </a:ext>
                  </a:extLst>
                </p:cNvPr>
                <p:cNvSpPr txBox="1"/>
                <p:nvPr/>
              </p:nvSpPr>
              <p:spPr>
                <a:xfrm>
                  <a:off x="7170094" y="2225914"/>
                  <a:ext cx="900520" cy="492834"/>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 Montreal</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47" name="그림 74">
                  <a:extLst>
                    <a:ext uri="{FF2B5EF4-FFF2-40B4-BE49-F238E27FC236}">
                      <a16:creationId xmlns:a16="http://schemas.microsoft.com/office/drawing/2014/main" id="{AC17E94F-8AF3-4D7F-B6E1-7A75447A237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62497" y="2145704"/>
                  <a:ext cx="515714" cy="127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0" name="그룹 13">
              <a:extLst>
                <a:ext uri="{FF2B5EF4-FFF2-40B4-BE49-F238E27FC236}">
                  <a16:creationId xmlns:a16="http://schemas.microsoft.com/office/drawing/2014/main" id="{FE442BD8-0A39-4B14-9CE1-0C1EB45D1803}"/>
                </a:ext>
              </a:extLst>
            </p:cNvPr>
            <p:cNvGrpSpPr>
              <a:grpSpLocks/>
            </p:cNvGrpSpPr>
            <p:nvPr/>
          </p:nvGrpSpPr>
          <p:grpSpPr bwMode="auto">
            <a:xfrm>
              <a:off x="2501560" y="2315916"/>
              <a:ext cx="900520" cy="740248"/>
              <a:chOff x="2501560" y="2345803"/>
              <a:chExt cx="900520" cy="740248"/>
            </a:xfrm>
          </p:grpSpPr>
          <p:cxnSp>
            <p:nvCxnSpPr>
              <p:cNvPr id="16438" name="직선 연결선 139">
                <a:extLst>
                  <a:ext uri="{FF2B5EF4-FFF2-40B4-BE49-F238E27FC236}">
                    <a16:creationId xmlns:a16="http://schemas.microsoft.com/office/drawing/2014/main" id="{1563A584-20EB-4D72-AC0B-87EA482D90AD}"/>
                  </a:ext>
                </a:extLst>
              </p:cNvPr>
              <p:cNvCxnSpPr>
                <a:cxnSpLocks noChangeShapeType="1"/>
              </p:cNvCxnSpPr>
              <p:nvPr/>
            </p:nvCxnSpPr>
            <p:spPr bwMode="auto">
              <a:xfrm>
                <a:off x="2832495" y="2345803"/>
                <a:ext cx="119325" cy="295791"/>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39" name="Moscow">
                <a:extLst>
                  <a:ext uri="{FF2B5EF4-FFF2-40B4-BE49-F238E27FC236}">
                    <a16:creationId xmlns:a16="http://schemas.microsoft.com/office/drawing/2014/main" id="{2B51D89C-7A59-4BF6-B73A-579503433483}"/>
                  </a:ext>
                </a:extLst>
              </p:cNvPr>
              <p:cNvGrpSpPr>
                <a:grpSpLocks/>
              </p:cNvGrpSpPr>
              <p:nvPr/>
            </p:nvGrpSpPr>
            <p:grpSpPr bwMode="auto">
              <a:xfrm>
                <a:off x="2501560" y="2639678"/>
                <a:ext cx="900520" cy="446373"/>
                <a:chOff x="4824028" y="3046852"/>
                <a:chExt cx="900520" cy="446373"/>
              </a:xfrm>
            </p:grpSpPr>
            <p:sp>
              <p:nvSpPr>
                <p:cNvPr id="84" name="모서리가 둥근 직사각형 141">
                  <a:extLst>
                    <a:ext uri="{FF2B5EF4-FFF2-40B4-BE49-F238E27FC236}">
                      <a16:creationId xmlns:a16="http://schemas.microsoft.com/office/drawing/2014/main" id="{E255D4E0-F9AE-43C7-A174-F1932D746500}"/>
                    </a:ext>
                  </a:extLst>
                </p:cNvPr>
                <p:cNvSpPr/>
                <p:nvPr/>
              </p:nvSpPr>
              <p:spPr>
                <a:xfrm>
                  <a:off x="4856038" y="3046852"/>
                  <a:ext cx="828824" cy="361750"/>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85" name="TextBox 84">
                  <a:extLst>
                    <a:ext uri="{FF2B5EF4-FFF2-40B4-BE49-F238E27FC236}">
                      <a16:creationId xmlns:a16="http://schemas.microsoft.com/office/drawing/2014/main" id="{87727573-B052-4F39-B00D-D676AACAF5F9}"/>
                    </a:ext>
                  </a:extLst>
                </p:cNvPr>
                <p:cNvSpPr txBox="1"/>
                <p:nvPr/>
              </p:nvSpPr>
              <p:spPr>
                <a:xfrm>
                  <a:off x="4824028" y="3170985"/>
                  <a:ext cx="900520" cy="322240"/>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Moscow</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42" name="그림 87">
                  <a:extLst>
                    <a:ext uri="{FF2B5EF4-FFF2-40B4-BE49-F238E27FC236}">
                      <a16:creationId xmlns:a16="http://schemas.microsoft.com/office/drawing/2014/main" id="{47823763-F634-4CDD-8945-B6AE0C9CCAD6}"/>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34733" y="3082224"/>
                  <a:ext cx="479111" cy="16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1" name="그룹 14">
              <a:extLst>
                <a:ext uri="{FF2B5EF4-FFF2-40B4-BE49-F238E27FC236}">
                  <a16:creationId xmlns:a16="http://schemas.microsoft.com/office/drawing/2014/main" id="{0C9BB2A5-D358-4191-BCBC-30917D81A8A1}"/>
                </a:ext>
              </a:extLst>
            </p:cNvPr>
            <p:cNvGrpSpPr>
              <a:grpSpLocks/>
            </p:cNvGrpSpPr>
            <p:nvPr/>
          </p:nvGrpSpPr>
          <p:grpSpPr bwMode="auto">
            <a:xfrm>
              <a:off x="634356" y="3610959"/>
              <a:ext cx="1583727" cy="511549"/>
              <a:chOff x="634356" y="3640846"/>
              <a:chExt cx="1583727" cy="511549"/>
            </a:xfrm>
          </p:grpSpPr>
          <p:cxnSp>
            <p:nvCxnSpPr>
              <p:cNvPr id="16433" name="직선 연결선 95">
                <a:extLst>
                  <a:ext uri="{FF2B5EF4-FFF2-40B4-BE49-F238E27FC236}">
                    <a16:creationId xmlns:a16="http://schemas.microsoft.com/office/drawing/2014/main" id="{993DFA77-C60A-4C0E-8D28-271882CFA912}"/>
                  </a:ext>
                </a:extLst>
              </p:cNvPr>
              <p:cNvCxnSpPr>
                <a:cxnSpLocks noChangeShapeType="1"/>
              </p:cNvCxnSpPr>
              <p:nvPr/>
            </p:nvCxnSpPr>
            <p:spPr bwMode="auto">
              <a:xfrm>
                <a:off x="1475656" y="3779952"/>
                <a:ext cx="742427" cy="156607"/>
              </a:xfrm>
              <a:prstGeom prst="line">
                <a:avLst/>
              </a:prstGeom>
              <a:noFill/>
              <a:ln w="15240" algn="ctr">
                <a:solidFill>
                  <a:srgbClr val="6185B5"/>
                </a:solidFill>
                <a:round/>
                <a:headEnd/>
                <a:tailEnd type="oval" w="med" len="med"/>
              </a:ln>
              <a:extLst>
                <a:ext uri="{909E8E84-426E-40DD-AFC4-6F175D3DCCD1}">
                  <a14:hiddenFill xmlns:a14="http://schemas.microsoft.com/office/drawing/2010/main">
                    <a:noFill/>
                  </a14:hiddenFill>
                </a:ext>
              </a:extLst>
            </p:spPr>
          </p:cxnSp>
          <p:grpSp>
            <p:nvGrpSpPr>
              <p:cNvPr id="16434" name="Pretoria">
                <a:extLst>
                  <a:ext uri="{FF2B5EF4-FFF2-40B4-BE49-F238E27FC236}">
                    <a16:creationId xmlns:a16="http://schemas.microsoft.com/office/drawing/2014/main" id="{FA4478E2-3A4A-4798-A29A-5A45F1411BBC}"/>
                  </a:ext>
                </a:extLst>
              </p:cNvPr>
              <p:cNvGrpSpPr>
                <a:grpSpLocks/>
              </p:cNvGrpSpPr>
              <p:nvPr/>
            </p:nvGrpSpPr>
            <p:grpSpPr bwMode="auto">
              <a:xfrm>
                <a:off x="634356" y="3640846"/>
                <a:ext cx="992708" cy="511549"/>
                <a:chOff x="3580422" y="3390887"/>
                <a:chExt cx="992708" cy="511549"/>
              </a:xfrm>
            </p:grpSpPr>
            <p:sp>
              <p:nvSpPr>
                <p:cNvPr id="79" name="모서리가 둥근 직사각형 152">
                  <a:extLst>
                    <a:ext uri="{FF2B5EF4-FFF2-40B4-BE49-F238E27FC236}">
                      <a16:creationId xmlns:a16="http://schemas.microsoft.com/office/drawing/2014/main" id="{A9DEB166-1427-4418-8C6F-ADCC4CA41843}"/>
                    </a:ext>
                  </a:extLst>
                </p:cNvPr>
                <p:cNvSpPr/>
                <p:nvPr/>
              </p:nvSpPr>
              <p:spPr>
                <a:xfrm>
                  <a:off x="3580422" y="3390887"/>
                  <a:ext cx="932948" cy="312865"/>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80" name="TextBox 79">
                  <a:extLst>
                    <a:ext uri="{FF2B5EF4-FFF2-40B4-BE49-F238E27FC236}">
                      <a16:creationId xmlns:a16="http://schemas.microsoft.com/office/drawing/2014/main" id="{2C8B374C-F9A9-45C5-9311-C15CFF77654D}"/>
                    </a:ext>
                  </a:extLst>
                </p:cNvPr>
                <p:cNvSpPr txBox="1"/>
                <p:nvPr/>
              </p:nvSpPr>
              <p:spPr>
                <a:xfrm>
                  <a:off x="3834003" y="3409601"/>
                  <a:ext cx="739127"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Pretoria</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37" name="그림 92">
                  <a:extLst>
                    <a:ext uri="{FF2B5EF4-FFF2-40B4-BE49-F238E27FC236}">
                      <a16:creationId xmlns:a16="http://schemas.microsoft.com/office/drawing/2014/main" id="{EE86842A-1A83-45FA-BA83-D5EBF3D7368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616441" y="3443576"/>
                  <a:ext cx="292715" cy="19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2" name="Tokyo">
              <a:extLst>
                <a:ext uri="{FF2B5EF4-FFF2-40B4-BE49-F238E27FC236}">
                  <a16:creationId xmlns:a16="http://schemas.microsoft.com/office/drawing/2014/main" id="{A0252BA6-A578-44AB-B16B-3815D05B64A5}"/>
                </a:ext>
              </a:extLst>
            </p:cNvPr>
            <p:cNvGrpSpPr>
              <a:grpSpLocks/>
            </p:cNvGrpSpPr>
            <p:nvPr/>
          </p:nvGrpSpPr>
          <p:grpSpPr bwMode="auto">
            <a:xfrm>
              <a:off x="4451751" y="2837610"/>
              <a:ext cx="987889" cy="774350"/>
              <a:chOff x="4451751" y="2696201"/>
              <a:chExt cx="987889" cy="774350"/>
            </a:xfrm>
          </p:grpSpPr>
          <p:grpSp>
            <p:nvGrpSpPr>
              <p:cNvPr id="16428" name="그룹 114">
                <a:extLst>
                  <a:ext uri="{FF2B5EF4-FFF2-40B4-BE49-F238E27FC236}">
                    <a16:creationId xmlns:a16="http://schemas.microsoft.com/office/drawing/2014/main" id="{761B571A-D9E5-448C-B78D-7BFA9E55ED55}"/>
                  </a:ext>
                </a:extLst>
              </p:cNvPr>
              <p:cNvGrpSpPr>
                <a:grpSpLocks/>
              </p:cNvGrpSpPr>
              <p:nvPr/>
            </p:nvGrpSpPr>
            <p:grpSpPr bwMode="auto">
              <a:xfrm>
                <a:off x="4561898" y="2959189"/>
                <a:ext cx="877742" cy="511362"/>
                <a:chOff x="4738330" y="2959189"/>
                <a:chExt cx="877742" cy="511362"/>
              </a:xfrm>
            </p:grpSpPr>
            <p:sp>
              <p:nvSpPr>
                <p:cNvPr id="74" name="모서리가 둥근 직사각형 173">
                  <a:extLst>
                    <a:ext uri="{FF2B5EF4-FFF2-40B4-BE49-F238E27FC236}">
                      <a16:creationId xmlns:a16="http://schemas.microsoft.com/office/drawing/2014/main" id="{1131A6FF-DE92-48D9-AB76-78FDA2D5408A}"/>
                    </a:ext>
                  </a:extLst>
                </p:cNvPr>
                <p:cNvSpPr/>
                <p:nvPr/>
              </p:nvSpPr>
              <p:spPr>
                <a:xfrm>
                  <a:off x="4738330" y="2959189"/>
                  <a:ext cx="814245" cy="310909"/>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75" name="TextBox 74">
                  <a:extLst>
                    <a:ext uri="{FF2B5EF4-FFF2-40B4-BE49-F238E27FC236}">
                      <a16:creationId xmlns:a16="http://schemas.microsoft.com/office/drawing/2014/main" id="{5E5B073F-7E39-4587-AF33-14446AEB559E}"/>
                    </a:ext>
                  </a:extLst>
                </p:cNvPr>
                <p:cNvSpPr txBox="1"/>
                <p:nvPr/>
              </p:nvSpPr>
              <p:spPr>
                <a:xfrm>
                  <a:off x="4968000" y="2977716"/>
                  <a:ext cx="648072"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Tokyo</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32" name="그림 110">
                  <a:extLst>
                    <a:ext uri="{FF2B5EF4-FFF2-40B4-BE49-F238E27FC236}">
                      <a16:creationId xmlns:a16="http://schemas.microsoft.com/office/drawing/2014/main" id="{E86B8B74-1DC2-4567-B087-E067F9810A0B}"/>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785418" y="2981959"/>
                  <a:ext cx="268514" cy="268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6429" name="직선 연결선 127">
                <a:extLst>
                  <a:ext uri="{FF2B5EF4-FFF2-40B4-BE49-F238E27FC236}">
                    <a16:creationId xmlns:a16="http://schemas.microsoft.com/office/drawing/2014/main" id="{954BC0BE-B306-418B-8256-2FBCC8F238F7}"/>
                  </a:ext>
                </a:extLst>
              </p:cNvPr>
              <p:cNvCxnSpPr>
                <a:cxnSpLocks noChangeShapeType="1"/>
                <a:endCxn id="74" idx="0"/>
              </p:cNvCxnSpPr>
              <p:nvPr/>
            </p:nvCxnSpPr>
            <p:spPr bwMode="auto">
              <a:xfrm>
                <a:off x="4451751" y="2696201"/>
                <a:ext cx="515205" cy="264747"/>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grpSp>
          <p:nvGrpSpPr>
            <p:cNvPr id="16403" name="그룹 16">
              <a:extLst>
                <a:ext uri="{FF2B5EF4-FFF2-40B4-BE49-F238E27FC236}">
                  <a16:creationId xmlns:a16="http://schemas.microsoft.com/office/drawing/2014/main" id="{0F104243-0316-4468-8678-A1112F275336}"/>
                </a:ext>
              </a:extLst>
            </p:cNvPr>
            <p:cNvGrpSpPr>
              <a:grpSpLocks/>
            </p:cNvGrpSpPr>
            <p:nvPr/>
          </p:nvGrpSpPr>
          <p:grpSpPr bwMode="auto">
            <a:xfrm>
              <a:off x="634356" y="2472365"/>
              <a:ext cx="1597384" cy="719580"/>
              <a:chOff x="634356" y="2502252"/>
              <a:chExt cx="1597384" cy="719580"/>
            </a:xfrm>
          </p:grpSpPr>
          <p:cxnSp>
            <p:nvCxnSpPr>
              <p:cNvPr id="16423" name="직선 연결선 133">
                <a:extLst>
                  <a:ext uri="{FF2B5EF4-FFF2-40B4-BE49-F238E27FC236}">
                    <a16:creationId xmlns:a16="http://schemas.microsoft.com/office/drawing/2014/main" id="{21438D48-3229-412A-868D-8ABC61534E67}"/>
                  </a:ext>
                </a:extLst>
              </p:cNvPr>
              <p:cNvCxnSpPr>
                <a:cxnSpLocks noChangeShapeType="1"/>
              </p:cNvCxnSpPr>
              <p:nvPr/>
            </p:nvCxnSpPr>
            <p:spPr bwMode="auto">
              <a:xfrm flipH="1">
                <a:off x="1475657" y="2502252"/>
                <a:ext cx="756083" cy="400057"/>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24" name="Toulouse">
                <a:extLst>
                  <a:ext uri="{FF2B5EF4-FFF2-40B4-BE49-F238E27FC236}">
                    <a16:creationId xmlns:a16="http://schemas.microsoft.com/office/drawing/2014/main" id="{6B77F2F1-5E76-45D2-82E9-1964C94B303D}"/>
                  </a:ext>
                </a:extLst>
              </p:cNvPr>
              <p:cNvGrpSpPr>
                <a:grpSpLocks/>
              </p:cNvGrpSpPr>
              <p:nvPr/>
            </p:nvGrpSpPr>
            <p:grpSpPr bwMode="auto">
              <a:xfrm>
                <a:off x="634356" y="2712030"/>
                <a:ext cx="992708" cy="509802"/>
                <a:chOff x="634356" y="2540734"/>
                <a:chExt cx="992708" cy="509802"/>
              </a:xfrm>
            </p:grpSpPr>
            <p:sp>
              <p:nvSpPr>
                <p:cNvPr id="69" name="모서리가 둥근 직사각형 187">
                  <a:extLst>
                    <a:ext uri="{FF2B5EF4-FFF2-40B4-BE49-F238E27FC236}">
                      <a16:creationId xmlns:a16="http://schemas.microsoft.com/office/drawing/2014/main" id="{3D095737-2D2B-4511-B1DE-3937FFF0C2CF}"/>
                    </a:ext>
                  </a:extLst>
                </p:cNvPr>
                <p:cNvSpPr/>
                <p:nvPr/>
              </p:nvSpPr>
              <p:spPr>
                <a:xfrm>
                  <a:off x="634356" y="2540734"/>
                  <a:ext cx="928783" cy="310909"/>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70" name="TextBox 69">
                  <a:extLst>
                    <a:ext uri="{FF2B5EF4-FFF2-40B4-BE49-F238E27FC236}">
                      <a16:creationId xmlns:a16="http://schemas.microsoft.com/office/drawing/2014/main" id="{506D0ABA-B7FE-496B-B24F-A177B18D221F}"/>
                    </a:ext>
                  </a:extLst>
                </p:cNvPr>
                <p:cNvSpPr txBox="1"/>
                <p:nvPr/>
              </p:nvSpPr>
              <p:spPr>
                <a:xfrm>
                  <a:off x="837001" y="2557701"/>
                  <a:ext cx="790063"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Toulouse</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27" name="그림 130">
                  <a:extLst>
                    <a:ext uri="{FF2B5EF4-FFF2-40B4-BE49-F238E27FC236}">
                      <a16:creationId xmlns:a16="http://schemas.microsoft.com/office/drawing/2014/main" id="{2E265D96-C021-4F71-8E69-4A47D0FD2F6E}"/>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7244" y="2589978"/>
                  <a:ext cx="212444" cy="21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4" name="그룹 18">
              <a:extLst>
                <a:ext uri="{FF2B5EF4-FFF2-40B4-BE49-F238E27FC236}">
                  <a16:creationId xmlns:a16="http://schemas.microsoft.com/office/drawing/2014/main" id="{8FE65608-127A-4C58-867D-0D2AA829529D}"/>
                </a:ext>
              </a:extLst>
            </p:cNvPr>
            <p:cNvGrpSpPr>
              <a:grpSpLocks/>
            </p:cNvGrpSpPr>
            <p:nvPr/>
          </p:nvGrpSpPr>
          <p:grpSpPr bwMode="auto">
            <a:xfrm>
              <a:off x="6552220" y="2783823"/>
              <a:ext cx="2103817" cy="509321"/>
              <a:chOff x="6552220" y="2813710"/>
              <a:chExt cx="2103817" cy="509321"/>
            </a:xfrm>
          </p:grpSpPr>
          <p:cxnSp>
            <p:nvCxnSpPr>
              <p:cNvPr id="16418" name="직선 연결선 160">
                <a:extLst>
                  <a:ext uri="{FF2B5EF4-FFF2-40B4-BE49-F238E27FC236}">
                    <a16:creationId xmlns:a16="http://schemas.microsoft.com/office/drawing/2014/main" id="{0E71F7D9-328C-4303-BEDA-6EE9D4F8232D}"/>
                  </a:ext>
                </a:extLst>
              </p:cNvPr>
              <p:cNvCxnSpPr>
                <a:cxnSpLocks noChangeShapeType="1"/>
                <a:endCxn id="64" idx="1"/>
              </p:cNvCxnSpPr>
              <p:nvPr/>
            </p:nvCxnSpPr>
            <p:spPr bwMode="auto">
              <a:xfrm>
                <a:off x="6552220" y="2868049"/>
                <a:ext cx="900101" cy="100647"/>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19" name="Washington">
                <a:extLst>
                  <a:ext uri="{FF2B5EF4-FFF2-40B4-BE49-F238E27FC236}">
                    <a16:creationId xmlns:a16="http://schemas.microsoft.com/office/drawing/2014/main" id="{9926C510-D427-4C0F-A588-F2CEFD2FDD98}"/>
                  </a:ext>
                </a:extLst>
              </p:cNvPr>
              <p:cNvGrpSpPr>
                <a:grpSpLocks/>
              </p:cNvGrpSpPr>
              <p:nvPr/>
            </p:nvGrpSpPr>
            <p:grpSpPr bwMode="auto">
              <a:xfrm>
                <a:off x="7454450" y="2813710"/>
                <a:ext cx="1201587" cy="509321"/>
                <a:chOff x="7454450" y="2642414"/>
                <a:chExt cx="1201587" cy="509321"/>
              </a:xfrm>
            </p:grpSpPr>
            <p:sp>
              <p:nvSpPr>
                <p:cNvPr id="64" name="모서리가 둥근 직사각형 204">
                  <a:extLst>
                    <a:ext uri="{FF2B5EF4-FFF2-40B4-BE49-F238E27FC236}">
                      <a16:creationId xmlns:a16="http://schemas.microsoft.com/office/drawing/2014/main" id="{20FC37DB-CB4A-4F07-A045-EB2CE4E51F3A}"/>
                    </a:ext>
                  </a:extLst>
                </p:cNvPr>
                <p:cNvSpPr/>
                <p:nvPr/>
              </p:nvSpPr>
              <p:spPr>
                <a:xfrm>
                  <a:off x="7454450" y="2642414"/>
                  <a:ext cx="1114123" cy="310909"/>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65" name="TextBox 64">
                  <a:extLst>
                    <a:ext uri="{FF2B5EF4-FFF2-40B4-BE49-F238E27FC236}">
                      <a16:creationId xmlns:a16="http://schemas.microsoft.com/office/drawing/2014/main" id="{74C90579-C490-467D-AE16-0F36FF67B8A9}"/>
                    </a:ext>
                  </a:extLst>
                </p:cNvPr>
                <p:cNvSpPr txBox="1"/>
                <p:nvPr/>
              </p:nvSpPr>
              <p:spPr>
                <a:xfrm>
                  <a:off x="7647925" y="2658900"/>
                  <a:ext cx="1008112"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Washington</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pic>
              <p:nvPicPr>
                <p:cNvPr id="16422" name="그림 157">
                  <a:extLst>
                    <a:ext uri="{FF2B5EF4-FFF2-40B4-BE49-F238E27FC236}">
                      <a16:creationId xmlns:a16="http://schemas.microsoft.com/office/drawing/2014/main" id="{2AA3AAAF-AEA3-428D-88DC-B1CBC60802F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05246" y="2689022"/>
                  <a:ext cx="226800" cy="22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5" name="그룹 15">
              <a:extLst>
                <a:ext uri="{FF2B5EF4-FFF2-40B4-BE49-F238E27FC236}">
                  <a16:creationId xmlns:a16="http://schemas.microsoft.com/office/drawing/2014/main" id="{24408AE9-52BD-4623-8889-B65437658D25}"/>
                </a:ext>
              </a:extLst>
            </p:cNvPr>
            <p:cNvGrpSpPr>
              <a:grpSpLocks/>
            </p:cNvGrpSpPr>
            <p:nvPr/>
          </p:nvGrpSpPr>
          <p:grpSpPr bwMode="auto">
            <a:xfrm>
              <a:off x="3591466" y="2837610"/>
              <a:ext cx="900368" cy="603754"/>
              <a:chOff x="3591466" y="2867497"/>
              <a:chExt cx="900368" cy="603754"/>
            </a:xfrm>
          </p:grpSpPr>
          <p:cxnSp>
            <p:nvCxnSpPr>
              <p:cNvPr id="16412" name="직선 연결선 108">
                <a:extLst>
                  <a:ext uri="{FF2B5EF4-FFF2-40B4-BE49-F238E27FC236}">
                    <a16:creationId xmlns:a16="http://schemas.microsoft.com/office/drawing/2014/main" id="{79A95FE9-51C8-4640-A7F6-2B1629D0E4D4}"/>
                  </a:ext>
                </a:extLst>
              </p:cNvPr>
              <p:cNvCxnSpPr>
                <a:cxnSpLocks noChangeShapeType="1"/>
                <a:endCxn id="60" idx="0"/>
              </p:cNvCxnSpPr>
              <p:nvPr/>
            </p:nvCxnSpPr>
            <p:spPr bwMode="auto">
              <a:xfrm flipH="1">
                <a:off x="4001491" y="2867497"/>
                <a:ext cx="246474" cy="264747"/>
              </a:xfrm>
              <a:prstGeom prst="line">
                <a:avLst/>
              </a:prstGeom>
              <a:noFill/>
              <a:ln w="15240" algn="ctr">
                <a:solidFill>
                  <a:srgbClr val="6185B5"/>
                </a:solidFill>
                <a:round/>
                <a:headEnd type="oval" w="med" len="med"/>
                <a:tailEnd/>
              </a:ln>
              <a:extLst>
                <a:ext uri="{909E8E84-426E-40DD-AFC4-6F175D3DCCD1}">
                  <a14:hiddenFill xmlns:a14="http://schemas.microsoft.com/office/drawing/2010/main">
                    <a:noFill/>
                  </a14:hiddenFill>
                </a:ext>
              </a:extLst>
            </p:spPr>
          </p:cxnSp>
          <p:grpSp>
            <p:nvGrpSpPr>
              <p:cNvPr id="16413" name="서울">
                <a:extLst>
                  <a:ext uri="{FF2B5EF4-FFF2-40B4-BE49-F238E27FC236}">
                    <a16:creationId xmlns:a16="http://schemas.microsoft.com/office/drawing/2014/main" id="{E50CB3AD-F40C-4574-BED0-1E7F1CD9149A}"/>
                  </a:ext>
                </a:extLst>
              </p:cNvPr>
              <p:cNvGrpSpPr>
                <a:grpSpLocks/>
              </p:cNvGrpSpPr>
              <p:nvPr/>
            </p:nvGrpSpPr>
            <p:grpSpPr bwMode="auto">
              <a:xfrm>
                <a:off x="3591466" y="3130485"/>
                <a:ext cx="900368" cy="340766"/>
                <a:chOff x="3591466" y="3130485"/>
                <a:chExt cx="900368" cy="340766"/>
              </a:xfrm>
            </p:grpSpPr>
            <p:grpSp>
              <p:nvGrpSpPr>
                <p:cNvPr id="16414" name="그룹 106">
                  <a:extLst>
                    <a:ext uri="{FF2B5EF4-FFF2-40B4-BE49-F238E27FC236}">
                      <a16:creationId xmlns:a16="http://schemas.microsoft.com/office/drawing/2014/main" id="{66E2CCA9-4597-4CCE-8A20-10213138F5BB}"/>
                    </a:ext>
                  </a:extLst>
                </p:cNvPr>
                <p:cNvGrpSpPr>
                  <a:grpSpLocks/>
                </p:cNvGrpSpPr>
                <p:nvPr/>
              </p:nvGrpSpPr>
              <p:grpSpPr bwMode="auto">
                <a:xfrm>
                  <a:off x="3591466" y="3130485"/>
                  <a:ext cx="900368" cy="340766"/>
                  <a:chOff x="4436600" y="3175968"/>
                  <a:chExt cx="900368" cy="340766"/>
                </a:xfrm>
              </p:grpSpPr>
              <p:sp>
                <p:nvSpPr>
                  <p:cNvPr id="60" name="모서리가 둥근 직사각형 164">
                    <a:extLst>
                      <a:ext uri="{FF2B5EF4-FFF2-40B4-BE49-F238E27FC236}">
                        <a16:creationId xmlns:a16="http://schemas.microsoft.com/office/drawing/2014/main" id="{B966D1C5-FC09-493C-971D-454F113B7A24}"/>
                      </a:ext>
                    </a:extLst>
                  </p:cNvPr>
                  <p:cNvSpPr/>
                  <p:nvPr/>
                </p:nvSpPr>
                <p:spPr>
                  <a:xfrm>
                    <a:off x="4436600" y="3175968"/>
                    <a:ext cx="818411" cy="310909"/>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61" name="TextBox 60">
                    <a:extLst>
                      <a:ext uri="{FF2B5EF4-FFF2-40B4-BE49-F238E27FC236}">
                        <a16:creationId xmlns:a16="http://schemas.microsoft.com/office/drawing/2014/main" id="{66558110-0E4D-443D-A495-38D71482CDF7}"/>
                      </a:ext>
                    </a:extLst>
                  </p:cNvPr>
                  <p:cNvSpPr txBox="1"/>
                  <p:nvPr/>
                </p:nvSpPr>
                <p:spPr>
                  <a:xfrm>
                    <a:off x="4688896" y="3194495"/>
                    <a:ext cx="648072" cy="322239"/>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Seoul</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grpSp>
            <p:pic>
              <p:nvPicPr>
                <p:cNvPr id="16415" name="Picture 2">
                  <a:extLst>
                    <a:ext uri="{FF2B5EF4-FFF2-40B4-BE49-F238E27FC236}">
                      <a16:creationId xmlns:a16="http://schemas.microsoft.com/office/drawing/2014/main" id="{A65BFA93-927D-4C11-B8BE-C9B720394859}"/>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61854" y="3164093"/>
                  <a:ext cx="254826" cy="246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406" name="그룹 19">
              <a:extLst>
                <a:ext uri="{FF2B5EF4-FFF2-40B4-BE49-F238E27FC236}">
                  <a16:creationId xmlns:a16="http://schemas.microsoft.com/office/drawing/2014/main" id="{F985BD2E-4317-481C-B367-8E526E80FBC4}"/>
                </a:ext>
              </a:extLst>
            </p:cNvPr>
            <p:cNvGrpSpPr>
              <a:grpSpLocks/>
            </p:cNvGrpSpPr>
            <p:nvPr/>
          </p:nvGrpSpPr>
          <p:grpSpPr bwMode="auto">
            <a:xfrm>
              <a:off x="1871344" y="1792432"/>
              <a:ext cx="1080476" cy="574891"/>
              <a:chOff x="1871344" y="1822319"/>
              <a:chExt cx="1080476" cy="574891"/>
            </a:xfrm>
          </p:grpSpPr>
          <p:cxnSp>
            <p:nvCxnSpPr>
              <p:cNvPr id="16407" name="직선 연결선 89">
                <a:extLst>
                  <a:ext uri="{FF2B5EF4-FFF2-40B4-BE49-F238E27FC236}">
                    <a16:creationId xmlns:a16="http://schemas.microsoft.com/office/drawing/2014/main" id="{73857887-E9EA-47BF-AFBF-F944F8BC29C1}"/>
                  </a:ext>
                </a:extLst>
              </p:cNvPr>
              <p:cNvCxnSpPr>
                <a:cxnSpLocks noChangeShapeType="1"/>
              </p:cNvCxnSpPr>
              <p:nvPr/>
            </p:nvCxnSpPr>
            <p:spPr bwMode="auto">
              <a:xfrm>
                <a:off x="1983392" y="2011916"/>
                <a:ext cx="389216" cy="385294"/>
              </a:xfrm>
              <a:prstGeom prst="line">
                <a:avLst/>
              </a:prstGeom>
              <a:noFill/>
              <a:ln w="15240" algn="ctr">
                <a:solidFill>
                  <a:srgbClr val="6185B5"/>
                </a:solidFill>
                <a:round/>
                <a:headEnd/>
                <a:tailEnd type="oval" w="med" len="med"/>
              </a:ln>
              <a:extLst>
                <a:ext uri="{909E8E84-426E-40DD-AFC4-6F175D3DCCD1}">
                  <a14:hiddenFill xmlns:a14="http://schemas.microsoft.com/office/drawing/2010/main">
                    <a:noFill/>
                  </a14:hiddenFill>
                </a:ext>
              </a:extLst>
            </p:spPr>
          </p:cxnSp>
          <p:grpSp>
            <p:nvGrpSpPr>
              <p:cNvPr id="16408" name="ECMWF">
                <a:extLst>
                  <a:ext uri="{FF2B5EF4-FFF2-40B4-BE49-F238E27FC236}">
                    <a16:creationId xmlns:a16="http://schemas.microsoft.com/office/drawing/2014/main" id="{B160AF42-D60F-4E2B-8138-347F44090E06}"/>
                  </a:ext>
                </a:extLst>
              </p:cNvPr>
              <p:cNvGrpSpPr>
                <a:grpSpLocks/>
              </p:cNvGrpSpPr>
              <p:nvPr/>
            </p:nvGrpSpPr>
            <p:grpSpPr bwMode="auto">
              <a:xfrm>
                <a:off x="1871344" y="1822319"/>
                <a:ext cx="1080476" cy="509603"/>
                <a:chOff x="4896100" y="3855318"/>
                <a:chExt cx="1080476" cy="509603"/>
              </a:xfrm>
            </p:grpSpPr>
            <p:sp>
              <p:nvSpPr>
                <p:cNvPr id="54" name="모서리가 둥근 직사각형 91">
                  <a:extLst>
                    <a:ext uri="{FF2B5EF4-FFF2-40B4-BE49-F238E27FC236}">
                      <a16:creationId xmlns:a16="http://schemas.microsoft.com/office/drawing/2014/main" id="{F33D8CF9-BF26-449B-AF6B-A48A5D7E43C8}"/>
                    </a:ext>
                  </a:extLst>
                </p:cNvPr>
                <p:cNvSpPr/>
                <p:nvPr/>
              </p:nvSpPr>
              <p:spPr>
                <a:xfrm>
                  <a:off x="4896100" y="3855318"/>
                  <a:ext cx="1020411" cy="312865"/>
                </a:xfrm>
                <a:prstGeom prst="roundRect">
                  <a:avLst>
                    <a:gd name="adj" fmla="val 12790"/>
                  </a:avLst>
                </a:prstGeom>
                <a:solidFill>
                  <a:srgbClr val="FFFFFF"/>
                </a:solidFill>
                <a:ln w="15240" cap="flat" cmpd="sng" algn="ctr">
                  <a:solidFill>
                    <a:srgbClr val="6185B5"/>
                  </a:solidFill>
                  <a:prstDash val="solid"/>
                </a:ln>
                <a:effectLst/>
              </p:spPr>
              <p:txBody>
                <a:bodyPr anchor="ctr"/>
                <a:lstStyle/>
                <a:p>
                  <a:pPr algn="ctr" defTabSz="685800">
                    <a:defRPr/>
                  </a:pPr>
                  <a:endParaRPr lang="ko-KR" altLang="en-US" sz="1350" kern="0">
                    <a:solidFill>
                      <a:prstClr val="white"/>
                    </a:solidFill>
                    <a:latin typeface="Arial"/>
                  </a:endParaRPr>
                </a:p>
              </p:txBody>
            </p:sp>
            <p:sp>
              <p:nvSpPr>
                <p:cNvPr id="55" name="TextBox 54">
                  <a:extLst>
                    <a:ext uri="{FF2B5EF4-FFF2-40B4-BE49-F238E27FC236}">
                      <a16:creationId xmlns:a16="http://schemas.microsoft.com/office/drawing/2014/main" id="{F4842406-47D1-4EBD-95DB-E40593F854ED}"/>
                    </a:ext>
                  </a:extLst>
                </p:cNvPr>
                <p:cNvSpPr txBox="1"/>
                <p:nvPr/>
              </p:nvSpPr>
              <p:spPr>
                <a:xfrm>
                  <a:off x="5076055" y="3872086"/>
                  <a:ext cx="900521" cy="492835"/>
                </a:xfrm>
                <a:prstGeom prst="rect">
                  <a:avLst/>
                </a:prstGeom>
                <a:noFill/>
              </p:spPr>
              <p:txBody>
                <a:bodyPr>
                  <a:spAutoFit/>
                </a:bodyPr>
                <a:lstStyle/>
                <a:p>
                  <a:pPr algn="ctr" defTabSz="685800">
                    <a:defRPr/>
                  </a:pPr>
                  <a:r>
                    <a:rPr lang="en-US" altLang="ko-KR" sz="675" b="1" kern="0" dirty="0">
                      <a:gradFill>
                        <a:gsLst>
                          <a:gs pos="0">
                            <a:srgbClr val="4C71A2"/>
                          </a:gs>
                          <a:gs pos="100000">
                            <a:srgbClr val="4C71A2"/>
                          </a:gs>
                        </a:gsLst>
                        <a:lin ang="5400000" scaled="0"/>
                      </a:gradFill>
                      <a:latin typeface="Calibri" panose="020F0502020204030204" pitchFamily="34" charset="0"/>
                    </a:rPr>
                    <a:t>Offenbach</a:t>
                  </a:r>
                  <a:endParaRPr lang="ko-KR" altLang="en-US" sz="675" b="1" kern="0" dirty="0">
                    <a:gradFill>
                      <a:gsLst>
                        <a:gs pos="0">
                          <a:srgbClr val="4C71A2"/>
                        </a:gs>
                        <a:gs pos="100000">
                          <a:srgbClr val="4C71A2"/>
                        </a:gs>
                      </a:gsLst>
                      <a:lin ang="5400000" scaled="0"/>
                    </a:gradFill>
                    <a:latin typeface="Calibri" panose="020F0502020204030204" pitchFamily="34" charset="0"/>
                  </a:endParaRPr>
                </a:p>
              </p:txBody>
            </p:sp>
          </p:grpSp>
          <p:pic>
            <p:nvPicPr>
              <p:cNvPr id="16409" name="그림 5">
                <a:extLst>
                  <a:ext uri="{FF2B5EF4-FFF2-40B4-BE49-F238E27FC236}">
                    <a16:creationId xmlns:a16="http://schemas.microsoft.com/office/drawing/2014/main" id="{A8DA2BFA-7AD8-4395-AA0B-0A05CC8E1D3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907704" y="1849227"/>
                <a:ext cx="162264" cy="25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88" name="Picture 2" descr="AGCM">
            <a:extLst>
              <a:ext uri="{FF2B5EF4-FFF2-40B4-BE49-F238E27FC236}">
                <a16:creationId xmlns:a16="http://schemas.microsoft.com/office/drawing/2014/main" id="{06EED150-692F-4228-BB8F-5903D766FFA2}"/>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366273" y="1402557"/>
            <a:ext cx="1293019" cy="130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97080007-8074-4AD2-9A81-E22CE534CA0D}"/>
              </a:ext>
            </a:extLst>
          </p:cNvPr>
          <p:cNvSpPr txBox="1">
            <a:spLocks noChangeArrowheads="1"/>
          </p:cNvSpPr>
          <p:nvPr/>
        </p:nvSpPr>
        <p:spPr bwMode="auto">
          <a:xfrm>
            <a:off x="1397794" y="3382566"/>
            <a:ext cx="2636044" cy="170816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1500" dirty="0">
                <a:solidFill>
                  <a:srgbClr val="000000"/>
                </a:solidFill>
              </a:rPr>
              <a:t>GPC prediction methods are designed to exploit climate drivers and also represent forecast uncertainty</a:t>
            </a:r>
          </a:p>
          <a:p>
            <a:pPr defTabSz="685800" eaLnBrk="0" fontAlgn="base" hangingPunct="0">
              <a:spcBef>
                <a:spcPct val="0"/>
              </a:spcBef>
              <a:spcAft>
                <a:spcPct val="0"/>
              </a:spcAft>
            </a:pPr>
            <a:endParaRPr lang="en-GB" altLang="en-US" sz="1500" dirty="0">
              <a:solidFill>
                <a:srgbClr val="000000"/>
              </a:solidFill>
            </a:endParaRPr>
          </a:p>
          <a:p>
            <a:pPr defTabSz="685800" eaLnBrk="0" fontAlgn="base" hangingPunct="0">
              <a:spcBef>
                <a:spcPct val="0"/>
              </a:spcBef>
              <a:spcAft>
                <a:spcPct val="0"/>
              </a:spcAft>
            </a:pPr>
            <a:r>
              <a:rPr lang="en-GB" altLang="en-US" sz="1500" dirty="0">
                <a:solidFill>
                  <a:srgbClr val="000000"/>
                </a:solidFill>
              </a:rPr>
              <a:t>Other models from research centres also used. </a:t>
            </a:r>
          </a:p>
        </p:txBody>
      </p:sp>
      <p:sp>
        <p:nvSpPr>
          <p:cNvPr id="5" name="TextBox 4">
            <a:extLst>
              <a:ext uri="{FF2B5EF4-FFF2-40B4-BE49-F238E27FC236}">
                <a16:creationId xmlns:a16="http://schemas.microsoft.com/office/drawing/2014/main" id="{ABC05F76-BB07-4A0B-AE93-CFD8AD7EDE35}"/>
              </a:ext>
            </a:extLst>
          </p:cNvPr>
          <p:cNvSpPr txBox="1">
            <a:spLocks noChangeArrowheads="1"/>
          </p:cNvSpPr>
          <p:nvPr/>
        </p:nvSpPr>
        <p:spPr bwMode="auto">
          <a:xfrm>
            <a:off x="6157913" y="1101329"/>
            <a:ext cx="17171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1500">
                <a:solidFill>
                  <a:srgbClr val="000000"/>
                </a:solidFill>
              </a:rPr>
              <a:t>Prediction models</a:t>
            </a:r>
          </a:p>
        </p:txBody>
      </p:sp>
      <p:sp>
        <p:nvSpPr>
          <p:cNvPr id="91" name="TextBox 90">
            <a:extLst>
              <a:ext uri="{FF2B5EF4-FFF2-40B4-BE49-F238E27FC236}">
                <a16:creationId xmlns:a16="http://schemas.microsoft.com/office/drawing/2014/main" id="{34C1AE31-5CA8-4505-B3EB-90EE0C22FACF}"/>
              </a:ext>
            </a:extLst>
          </p:cNvPr>
          <p:cNvSpPr txBox="1">
            <a:spLocks noChangeArrowheads="1"/>
          </p:cNvSpPr>
          <p:nvPr/>
        </p:nvSpPr>
        <p:spPr bwMode="auto">
          <a:xfrm>
            <a:off x="5159328" y="4219583"/>
            <a:ext cx="2894410" cy="78483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1500" dirty="0">
                <a:solidFill>
                  <a:srgbClr val="000000"/>
                </a:solidFill>
              </a:rPr>
              <a:t>Seasonal forecast guidance: available to Regional Climate Centres (ICPAC) and NMHSs</a:t>
            </a:r>
          </a:p>
        </p:txBody>
      </p:sp>
      <p:sp>
        <p:nvSpPr>
          <p:cNvPr id="95" name="Rectangle 94">
            <a:extLst>
              <a:ext uri="{FF2B5EF4-FFF2-40B4-BE49-F238E27FC236}">
                <a16:creationId xmlns:a16="http://schemas.microsoft.com/office/drawing/2014/main" id="{50269FFD-75C9-42F3-8B4E-6E57F107AF9F}"/>
              </a:ext>
            </a:extLst>
          </p:cNvPr>
          <p:cNvSpPr/>
          <p:nvPr/>
        </p:nvSpPr>
        <p:spPr bwMode="auto">
          <a:xfrm>
            <a:off x="130629" y="122635"/>
            <a:ext cx="1596571" cy="109605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97" name="Picture 96" descr="A close up of a sign&#10;&#10;Description automatically generated">
            <a:extLst>
              <a:ext uri="{FF2B5EF4-FFF2-40B4-BE49-F238E27FC236}">
                <a16:creationId xmlns:a16="http://schemas.microsoft.com/office/drawing/2014/main" id="{E5D6A032-B91D-47E2-B167-647182BF7D5A}"/>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itle 2">
            <a:extLst>
              <a:ext uri="{FF2B5EF4-FFF2-40B4-BE49-F238E27FC236}">
                <a16:creationId xmlns:a16="http://schemas.microsoft.com/office/drawing/2014/main" id="{1951F6D5-86A8-4E70-9FD7-15E37D787C04}"/>
              </a:ext>
            </a:extLst>
          </p:cNvPr>
          <p:cNvSpPr>
            <a:spLocks noGrp="1" noChangeArrowheads="1"/>
          </p:cNvSpPr>
          <p:nvPr>
            <p:ph type="title"/>
          </p:nvPr>
        </p:nvSpPr>
        <p:spPr>
          <a:xfrm>
            <a:off x="2411016" y="263129"/>
            <a:ext cx="6107506" cy="907256"/>
          </a:xfrm>
        </p:spPr>
        <p:txBody>
          <a:bodyPr/>
          <a:lstStyle/>
          <a:p>
            <a:r>
              <a:rPr lang="en-GB" altLang="en-US" sz="2400" dirty="0"/>
              <a:t>Observed tropical sea-surface temperature (SSTs) anomalies – May 2020</a:t>
            </a:r>
          </a:p>
        </p:txBody>
      </p:sp>
      <p:sp>
        <p:nvSpPr>
          <p:cNvPr id="17412" name="Footer Placeholder 1">
            <a:extLst>
              <a:ext uri="{FF2B5EF4-FFF2-40B4-BE49-F238E27FC236}">
                <a16:creationId xmlns:a16="http://schemas.microsoft.com/office/drawing/2014/main" id="{068D5C71-D960-46D1-A2DD-B07C8EA693A4}"/>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750">
                <a:solidFill>
                  <a:srgbClr val="000000"/>
                </a:solidFill>
              </a:rPr>
              <a:t>© Crown copyright   Met Office</a:t>
            </a:r>
            <a:endParaRPr lang="en-GB" altLang="en-US" sz="1050">
              <a:solidFill>
                <a:srgbClr val="000000"/>
              </a:solidFill>
              <a:latin typeface="Times" panose="02020603050405020304" pitchFamily="18" charset="0"/>
            </a:endParaRPr>
          </a:p>
        </p:txBody>
      </p:sp>
      <p:sp>
        <p:nvSpPr>
          <p:cNvPr id="17413" name="TextBox 2">
            <a:extLst>
              <a:ext uri="{FF2B5EF4-FFF2-40B4-BE49-F238E27FC236}">
                <a16:creationId xmlns:a16="http://schemas.microsoft.com/office/drawing/2014/main" id="{0A02088C-5B82-471E-BA7F-A27155848558}"/>
              </a:ext>
            </a:extLst>
          </p:cNvPr>
          <p:cNvSpPr txBox="1">
            <a:spLocks noChangeArrowheads="1"/>
          </p:cNvSpPr>
          <p:nvPr/>
        </p:nvSpPr>
        <p:spPr bwMode="auto">
          <a:xfrm>
            <a:off x="219772" y="4185843"/>
            <a:ext cx="4035028" cy="553998"/>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US" altLang="en-US" sz="1500" dirty="0">
                <a:solidFill>
                  <a:srgbClr val="000000"/>
                </a:solidFill>
              </a:rPr>
              <a:t>At present, S</a:t>
            </a:r>
            <a:r>
              <a:rPr lang="en-GB" altLang="en-US" sz="1500" dirty="0">
                <a:solidFill>
                  <a:srgbClr val="000000"/>
                </a:solidFill>
              </a:rPr>
              <a:t>STs are above average over most of the tropical Pacific and Indian Ocean</a:t>
            </a:r>
          </a:p>
        </p:txBody>
      </p:sp>
      <p:sp>
        <p:nvSpPr>
          <p:cNvPr id="17414" name="TextBox 11">
            <a:extLst>
              <a:ext uri="{FF2B5EF4-FFF2-40B4-BE49-F238E27FC236}">
                <a16:creationId xmlns:a16="http://schemas.microsoft.com/office/drawing/2014/main" id="{029A203B-1A67-4B59-B0EE-ED6E195F6EDF}"/>
              </a:ext>
            </a:extLst>
          </p:cNvPr>
          <p:cNvSpPr txBox="1">
            <a:spLocks noChangeArrowheads="1"/>
          </p:cNvSpPr>
          <p:nvPr/>
        </p:nvSpPr>
        <p:spPr bwMode="auto">
          <a:xfrm>
            <a:off x="4088491" y="3955011"/>
            <a:ext cx="114005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900" i="1" dirty="0">
                <a:solidFill>
                  <a:srgbClr val="000000"/>
                </a:solidFill>
              </a:rPr>
              <a:t>NOAA NCEP CPC</a:t>
            </a:r>
          </a:p>
        </p:txBody>
      </p:sp>
      <p:pic>
        <p:nvPicPr>
          <p:cNvPr id="7" name="Picture 1">
            <a:extLst>
              <a:ext uri="{FF2B5EF4-FFF2-40B4-BE49-F238E27FC236}">
                <a16:creationId xmlns:a16="http://schemas.microsoft.com/office/drawing/2014/main" id="{EDDE1988-54A1-427C-B4B9-2B43580E9E74}"/>
              </a:ext>
            </a:extLst>
          </p:cNvPr>
          <p:cNvPicPr>
            <a:picLocks/>
          </p:cNvPicPr>
          <p:nvPr/>
        </p:nvPicPr>
        <p:blipFill>
          <a:blip r:embed="rId2">
            <a:extLst>
              <a:ext uri="{28A0092B-C50C-407E-A947-70E740481C1C}">
                <a14:useLocalDpi xmlns:a14="http://schemas.microsoft.com/office/drawing/2010/main" val="0"/>
              </a:ext>
            </a:extLst>
          </a:blip>
          <a:srcRect l="6471" t="2499" r="6471" b="58333"/>
          <a:stretch>
            <a:fillRect/>
          </a:stretch>
        </p:blipFill>
        <p:spPr bwMode="auto">
          <a:xfrm>
            <a:off x="59320" y="1243040"/>
            <a:ext cx="4355932" cy="25369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8" name="Picture 1">
            <a:extLst>
              <a:ext uri="{FF2B5EF4-FFF2-40B4-BE49-F238E27FC236}">
                <a16:creationId xmlns:a16="http://schemas.microsoft.com/office/drawing/2014/main" id="{3A48F519-7C59-42BC-B3D8-8CE478CF811D}"/>
              </a:ext>
            </a:extLst>
          </p:cNvPr>
          <p:cNvPicPr>
            <a:picLocks/>
          </p:cNvPicPr>
          <p:nvPr/>
        </p:nvPicPr>
        <p:blipFill>
          <a:blip r:embed="rId3">
            <a:extLst>
              <a:ext uri="{28A0092B-C50C-407E-A947-70E740481C1C}">
                <a14:useLocalDpi xmlns:a14="http://schemas.microsoft.com/office/drawing/2010/main" val="0"/>
              </a:ext>
            </a:extLst>
          </a:blip>
          <a:srcRect l="6471" t="2499" r="8630" b="59167"/>
          <a:stretch>
            <a:fillRect/>
          </a:stretch>
        </p:blipFill>
        <p:spPr bwMode="auto">
          <a:xfrm>
            <a:off x="4572000" y="1056013"/>
            <a:ext cx="3946522" cy="22191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154" descr="SSTADifClrBar">
            <a:extLst>
              <a:ext uri="{FF2B5EF4-FFF2-40B4-BE49-F238E27FC236}">
                <a16:creationId xmlns:a16="http://schemas.microsoft.com/office/drawing/2014/main" id="{EDCF8BC1-DC7F-44A6-9077-B3C4F984063F}"/>
              </a:ext>
            </a:extLst>
          </p:cNvPr>
          <p:cNvSpPr>
            <a:spLocks noChangeArrowheads="1"/>
          </p:cNvSpPr>
          <p:nvPr/>
        </p:nvSpPr>
        <p:spPr bwMode="auto">
          <a:xfrm>
            <a:off x="4415252" y="3346169"/>
            <a:ext cx="3946522" cy="448676"/>
          </a:xfrm>
          <a:prstGeom prst="rect">
            <a:avLst/>
          </a:prstGeom>
          <a:blipFill dpi="0" rotWithShape="0">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a:solidFill>
                  <a:schemeClr val="tx1"/>
                </a:solidFill>
                <a:latin typeface="Times New Roman" panose="02020603050405020304" pitchFamily="18" charset="0"/>
                <a:ea typeface="ＭＳ Ｐゴシック" panose="020B0600070205080204" pitchFamily="34" charset="-128"/>
              </a:defRPr>
            </a:lvl1pPr>
            <a:lvl2pPr marL="742950" indent="-285750">
              <a:defRPr sz="2800">
                <a:solidFill>
                  <a:schemeClr val="tx1"/>
                </a:solidFill>
                <a:latin typeface="Times New Roman" panose="02020603050405020304" pitchFamily="18" charset="0"/>
                <a:ea typeface="ＭＳ Ｐゴシック" panose="020B0600070205080204" pitchFamily="34" charset="-128"/>
              </a:defRPr>
            </a:lvl2pPr>
            <a:lvl3pPr marL="1143000" indent="-228600">
              <a:defRPr sz="2800">
                <a:solidFill>
                  <a:schemeClr val="tx1"/>
                </a:solidFill>
                <a:latin typeface="Times New Roman" panose="02020603050405020304" pitchFamily="18" charset="0"/>
                <a:ea typeface="ＭＳ Ｐゴシック" panose="020B0600070205080204" pitchFamily="34" charset="-128"/>
              </a:defRPr>
            </a:lvl3pPr>
            <a:lvl4pPr marL="1600200" indent="-228600">
              <a:defRPr sz="2800">
                <a:solidFill>
                  <a:schemeClr val="tx1"/>
                </a:solidFill>
                <a:latin typeface="Times New Roman" panose="02020603050405020304" pitchFamily="18" charset="0"/>
                <a:ea typeface="ＭＳ Ｐゴシック" panose="020B0600070205080204" pitchFamily="34" charset="-128"/>
              </a:defRPr>
            </a:lvl4pPr>
            <a:lvl5pPr marL="2057400" indent="-228600">
              <a:defRPr sz="28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cs typeface="Arial" panose="020B0604020202020204" pitchFamily="34" charset="0"/>
            </a:endParaRPr>
          </a:p>
        </p:txBody>
      </p:sp>
      <p:sp>
        <p:nvSpPr>
          <p:cNvPr id="10" name="TextBox 2">
            <a:extLst>
              <a:ext uri="{FF2B5EF4-FFF2-40B4-BE49-F238E27FC236}">
                <a16:creationId xmlns:a16="http://schemas.microsoft.com/office/drawing/2014/main" id="{07512BF4-51C7-434F-BC6A-F75AAB42E1B0}"/>
              </a:ext>
            </a:extLst>
          </p:cNvPr>
          <p:cNvSpPr txBox="1">
            <a:spLocks noChangeArrowheads="1"/>
          </p:cNvSpPr>
          <p:nvPr/>
        </p:nvSpPr>
        <p:spPr bwMode="auto">
          <a:xfrm>
            <a:off x="4572000" y="4206595"/>
            <a:ext cx="4035028" cy="32316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US" altLang="en-US" sz="1500" dirty="0">
                <a:solidFill>
                  <a:srgbClr val="000000"/>
                </a:solidFill>
              </a:rPr>
              <a:t>But tropical Pacific SSTs are cooling…</a:t>
            </a:r>
            <a:endParaRPr lang="en-GB" altLang="en-US" sz="1500" dirty="0">
              <a:solidFill>
                <a:srgbClr val="000000"/>
              </a:solidFill>
            </a:endParaRPr>
          </a:p>
        </p:txBody>
      </p:sp>
      <p:sp>
        <p:nvSpPr>
          <p:cNvPr id="2" name="Oval 1">
            <a:extLst>
              <a:ext uri="{FF2B5EF4-FFF2-40B4-BE49-F238E27FC236}">
                <a16:creationId xmlns:a16="http://schemas.microsoft.com/office/drawing/2014/main" id="{F65DD1C2-83A3-40CC-831E-C8CEB356D5E4}"/>
              </a:ext>
            </a:extLst>
          </p:cNvPr>
          <p:cNvSpPr/>
          <p:nvPr/>
        </p:nvSpPr>
        <p:spPr bwMode="auto">
          <a:xfrm>
            <a:off x="1322885" y="2133600"/>
            <a:ext cx="1754143" cy="438150"/>
          </a:xfrm>
          <a:prstGeom prst="ellipse">
            <a:avLst/>
          </a:pr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2" name="Oval 11">
            <a:extLst>
              <a:ext uri="{FF2B5EF4-FFF2-40B4-BE49-F238E27FC236}">
                <a16:creationId xmlns:a16="http://schemas.microsoft.com/office/drawing/2014/main" id="{8DB34B47-B939-4DD2-BCF0-BF6D84BFFC61}"/>
              </a:ext>
            </a:extLst>
          </p:cNvPr>
          <p:cNvSpPr/>
          <p:nvPr/>
        </p:nvSpPr>
        <p:spPr bwMode="auto">
          <a:xfrm>
            <a:off x="5880371" y="2104559"/>
            <a:ext cx="1754143" cy="438150"/>
          </a:xfrm>
          <a:prstGeom prst="ellipse">
            <a:avLst/>
          </a:pr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BDB45C1D-ED0B-4BBD-B955-DC4A3D4A3D19}"/>
              </a:ext>
            </a:extLst>
          </p:cNvPr>
          <p:cNvSpPr/>
          <p:nvPr/>
        </p:nvSpPr>
        <p:spPr bwMode="auto">
          <a:xfrm>
            <a:off x="130629" y="122635"/>
            <a:ext cx="1596571" cy="112040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4" name="Picture 13" descr="A close up of a sign&#10;&#10;Description automatically generated">
            <a:extLst>
              <a:ext uri="{FF2B5EF4-FFF2-40B4-BE49-F238E27FC236}">
                <a16:creationId xmlns:a16="http://schemas.microsoft.com/office/drawing/2014/main" id="{E81CFCCD-DDC1-4355-A0B8-CE923944F6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930" y="99463"/>
            <a:ext cx="1857829" cy="494167"/>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
            <a:extLst>
              <a:ext uri="{FF2B5EF4-FFF2-40B4-BE49-F238E27FC236}">
                <a16:creationId xmlns:a16="http://schemas.microsoft.com/office/drawing/2014/main" id="{2E83EEC2-FC35-4B6A-B970-873859D0637E}"/>
              </a:ext>
            </a:extLst>
          </p:cNvPr>
          <p:cNvPicPr>
            <a:picLocks/>
          </p:cNvPicPr>
          <p:nvPr/>
        </p:nvPicPr>
        <p:blipFill>
          <a:blip r:embed="rId2">
            <a:extLst>
              <a:ext uri="{28A0092B-C50C-407E-A947-70E740481C1C}">
                <a14:useLocalDpi xmlns:a14="http://schemas.microsoft.com/office/drawing/2010/main" val="0"/>
              </a:ext>
            </a:extLst>
          </a:blip>
          <a:srcRect l="7552" t="5000" r="8630" b="10834"/>
          <a:stretch>
            <a:fillRect/>
          </a:stretch>
        </p:blipFill>
        <p:spPr bwMode="auto">
          <a:xfrm>
            <a:off x="1839784" y="1031678"/>
            <a:ext cx="2229098" cy="376474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8435" name="Title 2">
            <a:extLst>
              <a:ext uri="{FF2B5EF4-FFF2-40B4-BE49-F238E27FC236}">
                <a16:creationId xmlns:a16="http://schemas.microsoft.com/office/drawing/2014/main" id="{0DA63A8E-3EAA-418A-90E8-3FE87DFAAEF4}"/>
              </a:ext>
            </a:extLst>
          </p:cNvPr>
          <p:cNvSpPr>
            <a:spLocks noGrp="1" noChangeArrowheads="1"/>
          </p:cNvSpPr>
          <p:nvPr>
            <p:ph type="title"/>
          </p:nvPr>
        </p:nvSpPr>
        <p:spPr>
          <a:xfrm>
            <a:off x="2126343" y="127397"/>
            <a:ext cx="6959599" cy="1028700"/>
          </a:xfrm>
        </p:spPr>
        <p:txBody>
          <a:bodyPr/>
          <a:lstStyle/>
          <a:p>
            <a:r>
              <a:rPr lang="en-GB" altLang="en-US" dirty="0"/>
              <a:t>Sea-surface temperature (SST) difference from normal: Tropical Pacific</a:t>
            </a:r>
          </a:p>
        </p:txBody>
      </p:sp>
      <p:sp>
        <p:nvSpPr>
          <p:cNvPr id="18436" name="Footer Placeholder 1">
            <a:extLst>
              <a:ext uri="{FF2B5EF4-FFF2-40B4-BE49-F238E27FC236}">
                <a16:creationId xmlns:a16="http://schemas.microsoft.com/office/drawing/2014/main" id="{1F4FF8ED-E81B-475C-A087-03C3FDD76764}"/>
              </a:ext>
            </a:extLst>
          </p:cNvPr>
          <p:cNvSpPr>
            <a:spLocks noGrp="1" noChangeArrowheads="1"/>
          </p:cNvSpPr>
          <p:nvPr>
            <p:ph type="ftr" sz="quarter" idx="10"/>
          </p:nvPr>
        </p:nvSpPr>
        <p:spPr>
          <a:xfrm>
            <a:off x="279400" y="4844653"/>
            <a:ext cx="2895600" cy="171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r>
              <a:rPr lang="en-GB" altLang="en-US" sz="750" dirty="0">
                <a:solidFill>
                  <a:schemeClr val="bg1"/>
                </a:solidFill>
              </a:rPr>
              <a:t>© Crown copyright   Met Office</a:t>
            </a:r>
            <a:endParaRPr lang="en-GB" altLang="en-US" sz="1050" dirty="0">
              <a:solidFill>
                <a:schemeClr val="bg1"/>
              </a:solidFill>
              <a:latin typeface="Times" panose="02020603050405020304" pitchFamily="18" charset="0"/>
            </a:endParaRPr>
          </a:p>
        </p:txBody>
      </p:sp>
      <p:sp>
        <p:nvSpPr>
          <p:cNvPr id="18437" name="Rectangle 108" descr="ENAreaGraphic">
            <a:extLst>
              <a:ext uri="{FF2B5EF4-FFF2-40B4-BE49-F238E27FC236}">
                <a16:creationId xmlns:a16="http://schemas.microsoft.com/office/drawing/2014/main" id="{B893897D-FD07-48B4-8AED-31B0446305EB}"/>
              </a:ext>
            </a:extLst>
          </p:cNvPr>
          <p:cNvSpPr>
            <a:spLocks noChangeArrowheads="1"/>
          </p:cNvSpPr>
          <p:nvPr/>
        </p:nvSpPr>
        <p:spPr bwMode="auto">
          <a:xfrm>
            <a:off x="4538460" y="1122151"/>
            <a:ext cx="2808685" cy="1403747"/>
          </a:xfrm>
          <a:prstGeom prst="rect">
            <a:avLst/>
          </a:prstGeom>
          <a:blipFill dpi="0" rotWithShape="0">
            <a:blip r:embed="rId3"/>
            <a:srcRect/>
            <a:stretch>
              <a:fillRect/>
            </a:stretch>
          </a:blip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US" altLang="en-US" sz="2100">
              <a:latin typeface="Times New Roman" panose="02020603050405020304" pitchFamily="18" charset="0"/>
              <a:ea typeface="ＭＳ Ｐゴシック" panose="020B0600070205080204" pitchFamily="34" charset="-128"/>
              <a:cs typeface="Arial" panose="020B0604020202020204" pitchFamily="34" charset="0"/>
            </a:endParaRPr>
          </a:p>
        </p:txBody>
      </p:sp>
      <p:cxnSp>
        <p:nvCxnSpPr>
          <p:cNvPr id="18438" name="Straight Connector 8">
            <a:extLst>
              <a:ext uri="{FF2B5EF4-FFF2-40B4-BE49-F238E27FC236}">
                <a16:creationId xmlns:a16="http://schemas.microsoft.com/office/drawing/2014/main" id="{9CD96D4C-360C-4D5E-BCAF-AA06FB08E0E7}"/>
              </a:ext>
            </a:extLst>
          </p:cNvPr>
          <p:cNvCxnSpPr>
            <a:cxnSpLocks/>
          </p:cNvCxnSpPr>
          <p:nvPr/>
        </p:nvCxnSpPr>
        <p:spPr bwMode="auto">
          <a:xfrm flipV="1">
            <a:off x="3918144" y="1924632"/>
            <a:ext cx="3181350" cy="2188369"/>
          </a:xfrm>
          <a:prstGeom prst="line">
            <a:avLst/>
          </a:prstGeom>
          <a:noFill/>
          <a:ln w="28575" algn="ctr">
            <a:solidFill>
              <a:schemeClr val="bg1"/>
            </a:solidFill>
            <a:round/>
            <a:headEnd type="oval" w="med" len="med"/>
            <a:tailEnd type="oval" w="med" len="med"/>
          </a:ln>
          <a:extLst>
            <a:ext uri="{909E8E84-426E-40DD-AFC4-6F175D3DCCD1}">
              <a14:hiddenFill xmlns:a14="http://schemas.microsoft.com/office/drawing/2010/main">
                <a:noFill/>
              </a14:hiddenFill>
            </a:ext>
          </a:extLst>
        </p:spPr>
      </p:cxnSp>
      <p:cxnSp>
        <p:nvCxnSpPr>
          <p:cNvPr id="18439" name="Straight Connector 10">
            <a:extLst>
              <a:ext uri="{FF2B5EF4-FFF2-40B4-BE49-F238E27FC236}">
                <a16:creationId xmlns:a16="http://schemas.microsoft.com/office/drawing/2014/main" id="{15D87069-BF86-4A6E-9F9E-F53078CA8C6A}"/>
              </a:ext>
            </a:extLst>
          </p:cNvPr>
          <p:cNvCxnSpPr>
            <a:cxnSpLocks/>
          </p:cNvCxnSpPr>
          <p:nvPr/>
        </p:nvCxnSpPr>
        <p:spPr bwMode="auto">
          <a:xfrm flipV="1">
            <a:off x="3918145" y="1849623"/>
            <a:ext cx="2358628" cy="762000"/>
          </a:xfrm>
          <a:prstGeom prst="line">
            <a:avLst/>
          </a:prstGeom>
          <a:noFill/>
          <a:ln w="28575" algn="ctr">
            <a:solidFill>
              <a:schemeClr val="bg1"/>
            </a:solidFill>
            <a:round/>
            <a:headEnd type="oval" w="med" len="med"/>
            <a:tailEnd type="oval" w="med" len="med"/>
          </a:ln>
          <a:extLst>
            <a:ext uri="{909E8E84-426E-40DD-AFC4-6F175D3DCCD1}">
              <a14:hiddenFill xmlns:a14="http://schemas.microsoft.com/office/drawing/2010/main">
                <a:noFill/>
              </a14:hiddenFill>
            </a:ext>
          </a:extLst>
        </p:spPr>
      </p:cxnSp>
      <p:cxnSp>
        <p:nvCxnSpPr>
          <p:cNvPr id="18440" name="Straight Connector 11">
            <a:extLst>
              <a:ext uri="{FF2B5EF4-FFF2-40B4-BE49-F238E27FC236}">
                <a16:creationId xmlns:a16="http://schemas.microsoft.com/office/drawing/2014/main" id="{BD2CAEDF-6219-469B-BE3C-F1A7032FF6AC}"/>
              </a:ext>
            </a:extLst>
          </p:cNvPr>
          <p:cNvCxnSpPr>
            <a:cxnSpLocks/>
          </p:cNvCxnSpPr>
          <p:nvPr/>
        </p:nvCxnSpPr>
        <p:spPr bwMode="auto">
          <a:xfrm flipV="1">
            <a:off x="3885997" y="2011548"/>
            <a:ext cx="2645569" cy="1291828"/>
          </a:xfrm>
          <a:prstGeom prst="line">
            <a:avLst/>
          </a:prstGeom>
          <a:noFill/>
          <a:ln w="28575" algn="ctr">
            <a:solidFill>
              <a:schemeClr val="bg1"/>
            </a:solidFill>
            <a:round/>
            <a:headEnd type="oval" w="med" len="med"/>
            <a:tailEnd type="oval" w="med" len="med"/>
          </a:ln>
          <a:extLst>
            <a:ext uri="{909E8E84-426E-40DD-AFC4-6F175D3DCCD1}">
              <a14:hiddenFill xmlns:a14="http://schemas.microsoft.com/office/drawing/2010/main">
                <a:noFill/>
              </a14:hiddenFill>
            </a:ext>
          </a:extLst>
        </p:spPr>
      </p:cxnSp>
      <p:cxnSp>
        <p:nvCxnSpPr>
          <p:cNvPr id="18441" name="Straight Connector 12">
            <a:extLst>
              <a:ext uri="{FF2B5EF4-FFF2-40B4-BE49-F238E27FC236}">
                <a16:creationId xmlns:a16="http://schemas.microsoft.com/office/drawing/2014/main" id="{4ED8A728-06C2-453F-9A5F-98D565C0DFEC}"/>
              </a:ext>
            </a:extLst>
          </p:cNvPr>
          <p:cNvCxnSpPr>
            <a:cxnSpLocks/>
          </p:cNvCxnSpPr>
          <p:nvPr/>
        </p:nvCxnSpPr>
        <p:spPr bwMode="auto">
          <a:xfrm>
            <a:off x="3939576" y="1715081"/>
            <a:ext cx="1620440" cy="80963"/>
          </a:xfrm>
          <a:prstGeom prst="line">
            <a:avLst/>
          </a:prstGeom>
          <a:noFill/>
          <a:ln w="28575" algn="ctr">
            <a:solidFill>
              <a:schemeClr val="bg1"/>
            </a:solidFill>
            <a:round/>
            <a:headEnd type="oval" w="med" len="med"/>
            <a:tailEnd type="oval" w="med" len="med"/>
          </a:ln>
          <a:extLst>
            <a:ext uri="{909E8E84-426E-40DD-AFC4-6F175D3DCCD1}">
              <a14:hiddenFill xmlns:a14="http://schemas.microsoft.com/office/drawing/2010/main">
                <a:noFill/>
              </a14:hiddenFill>
            </a:ext>
          </a:extLst>
        </p:spPr>
      </p:cxnSp>
      <p:sp>
        <p:nvSpPr>
          <p:cNvPr id="18442" name="TextBox 21">
            <a:extLst>
              <a:ext uri="{FF2B5EF4-FFF2-40B4-BE49-F238E27FC236}">
                <a16:creationId xmlns:a16="http://schemas.microsoft.com/office/drawing/2014/main" id="{9211AECE-2CC4-4296-9E91-CF5C41A537F3}"/>
              </a:ext>
            </a:extLst>
          </p:cNvPr>
          <p:cNvSpPr txBox="1">
            <a:spLocks noChangeArrowheads="1"/>
          </p:cNvSpPr>
          <p:nvPr/>
        </p:nvSpPr>
        <p:spPr bwMode="auto">
          <a:xfrm>
            <a:off x="5172827" y="3324554"/>
            <a:ext cx="3703544" cy="1131079"/>
          </a:xfrm>
          <a:prstGeom prst="rect">
            <a:avLst/>
          </a:prstGeom>
          <a:solidFill>
            <a:srgbClr val="CC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1350" dirty="0">
                <a:solidFill>
                  <a:schemeClr val="bg1"/>
                </a:solidFill>
              </a:rPr>
              <a:t>SST anomalies are positive: 0.2C to 0.3C.  i.e. below El Niño thresholds (0.5C) since Feb-Mar 2020</a:t>
            </a:r>
          </a:p>
          <a:p>
            <a:endParaRPr lang="en-US" altLang="en-US" sz="1350" dirty="0">
              <a:solidFill>
                <a:schemeClr val="bg1"/>
              </a:solidFill>
            </a:endParaRPr>
          </a:p>
          <a:p>
            <a:r>
              <a:rPr lang="en-US" altLang="en-US" sz="1350" b="1" dirty="0">
                <a:solidFill>
                  <a:schemeClr val="bg1"/>
                </a:solidFill>
              </a:rPr>
              <a:t>ENSO-neutral conditions are present</a:t>
            </a:r>
            <a:endParaRPr lang="en-GB" altLang="en-US" sz="1350" b="1" dirty="0">
              <a:solidFill>
                <a:schemeClr val="bg1"/>
              </a:solidFill>
            </a:endParaRPr>
          </a:p>
        </p:txBody>
      </p:sp>
      <p:sp>
        <p:nvSpPr>
          <p:cNvPr id="18443" name="TextBox 1">
            <a:extLst>
              <a:ext uri="{FF2B5EF4-FFF2-40B4-BE49-F238E27FC236}">
                <a16:creationId xmlns:a16="http://schemas.microsoft.com/office/drawing/2014/main" id="{A9011D80-F0D4-40D8-8734-4447F9515BF7}"/>
              </a:ext>
            </a:extLst>
          </p:cNvPr>
          <p:cNvSpPr txBox="1">
            <a:spLocks noChangeArrowheads="1"/>
          </p:cNvSpPr>
          <p:nvPr/>
        </p:nvSpPr>
        <p:spPr bwMode="auto">
          <a:xfrm>
            <a:off x="4011013" y="1446001"/>
            <a:ext cx="508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200" dirty="0">
                <a:solidFill>
                  <a:schemeClr val="bg1"/>
                </a:solidFill>
              </a:rPr>
              <a:t>0.3C</a:t>
            </a:r>
          </a:p>
        </p:txBody>
      </p:sp>
      <p:sp>
        <p:nvSpPr>
          <p:cNvPr id="18444" name="TextBox 12">
            <a:extLst>
              <a:ext uri="{FF2B5EF4-FFF2-40B4-BE49-F238E27FC236}">
                <a16:creationId xmlns:a16="http://schemas.microsoft.com/office/drawing/2014/main" id="{F3BE8DA4-D757-403A-B83B-7E6C0107FC0E}"/>
              </a:ext>
            </a:extLst>
          </p:cNvPr>
          <p:cNvSpPr txBox="1">
            <a:spLocks noChangeArrowheads="1"/>
          </p:cNvSpPr>
          <p:nvPr/>
        </p:nvSpPr>
        <p:spPr bwMode="auto">
          <a:xfrm>
            <a:off x="4011013" y="4047517"/>
            <a:ext cx="508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200" dirty="0">
                <a:solidFill>
                  <a:schemeClr val="bg1"/>
                </a:solidFill>
              </a:rPr>
              <a:t>0.2C</a:t>
            </a:r>
          </a:p>
        </p:txBody>
      </p:sp>
      <p:sp>
        <p:nvSpPr>
          <p:cNvPr id="18445" name="TextBox 13">
            <a:extLst>
              <a:ext uri="{FF2B5EF4-FFF2-40B4-BE49-F238E27FC236}">
                <a16:creationId xmlns:a16="http://schemas.microsoft.com/office/drawing/2014/main" id="{25E7A8A4-1900-483E-8782-A054B5765BBA}"/>
              </a:ext>
            </a:extLst>
          </p:cNvPr>
          <p:cNvSpPr txBox="1">
            <a:spLocks noChangeArrowheads="1"/>
          </p:cNvSpPr>
          <p:nvPr/>
        </p:nvSpPr>
        <p:spPr bwMode="auto">
          <a:xfrm>
            <a:off x="3993154" y="3160501"/>
            <a:ext cx="508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200" dirty="0">
                <a:solidFill>
                  <a:schemeClr val="bg1"/>
                </a:solidFill>
              </a:rPr>
              <a:t>0.2C</a:t>
            </a:r>
          </a:p>
        </p:txBody>
      </p:sp>
      <p:sp>
        <p:nvSpPr>
          <p:cNvPr id="18446" name="TextBox 14">
            <a:extLst>
              <a:ext uri="{FF2B5EF4-FFF2-40B4-BE49-F238E27FC236}">
                <a16:creationId xmlns:a16="http://schemas.microsoft.com/office/drawing/2014/main" id="{EA03AEBF-6484-40C9-8E55-C4F929E39D8A}"/>
              </a:ext>
            </a:extLst>
          </p:cNvPr>
          <p:cNvSpPr txBox="1">
            <a:spLocks noChangeArrowheads="1"/>
          </p:cNvSpPr>
          <p:nvPr/>
        </p:nvSpPr>
        <p:spPr bwMode="auto">
          <a:xfrm>
            <a:off x="4011013" y="2200857"/>
            <a:ext cx="5084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200" dirty="0">
                <a:solidFill>
                  <a:schemeClr val="bg1"/>
                </a:solidFill>
              </a:rPr>
              <a:t>0.2C</a:t>
            </a:r>
          </a:p>
        </p:txBody>
      </p:sp>
      <p:sp>
        <p:nvSpPr>
          <p:cNvPr id="16" name="Rectangle 15">
            <a:extLst>
              <a:ext uri="{FF2B5EF4-FFF2-40B4-BE49-F238E27FC236}">
                <a16:creationId xmlns:a16="http://schemas.microsoft.com/office/drawing/2014/main" id="{11EDE464-0BBD-40E5-98E1-54EAA72D6788}"/>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7" name="Picture 16" descr="A close up of a sign&#10;&#10;Description automatically generated">
            <a:extLst>
              <a:ext uri="{FF2B5EF4-FFF2-40B4-BE49-F238E27FC236}">
                <a16:creationId xmlns:a16="http://schemas.microsoft.com/office/drawing/2014/main" id="{663776BC-712F-4261-8DB5-6934B98D13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sp>
        <p:nvSpPr>
          <p:cNvPr id="19" name="TextBox 11">
            <a:extLst>
              <a:ext uri="{FF2B5EF4-FFF2-40B4-BE49-F238E27FC236}">
                <a16:creationId xmlns:a16="http://schemas.microsoft.com/office/drawing/2014/main" id="{86D4FF2E-FA48-4E24-A4AA-35DCFB46FBBB}"/>
              </a:ext>
            </a:extLst>
          </p:cNvPr>
          <p:cNvSpPr txBox="1">
            <a:spLocks noChangeArrowheads="1"/>
          </p:cNvSpPr>
          <p:nvPr/>
        </p:nvSpPr>
        <p:spPr bwMode="auto">
          <a:xfrm>
            <a:off x="4032771" y="4455633"/>
            <a:ext cx="114005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900" i="1" dirty="0">
                <a:solidFill>
                  <a:srgbClr val="000000"/>
                </a:solidFill>
              </a:rPr>
              <a:t>NOAA NCEP CPC</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map&#10;&#10;Description automatically generated">
            <a:extLst>
              <a:ext uri="{FF2B5EF4-FFF2-40B4-BE49-F238E27FC236}">
                <a16:creationId xmlns:a16="http://schemas.microsoft.com/office/drawing/2014/main" id="{14204F34-40C0-49FA-9E81-0834B80936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1120" y="1140619"/>
            <a:ext cx="4108265" cy="3626657"/>
          </a:xfrm>
          <a:prstGeom prst="rect">
            <a:avLst/>
          </a:prstGeom>
        </p:spPr>
      </p:pic>
      <p:sp>
        <p:nvSpPr>
          <p:cNvPr id="19459" name="Title 1">
            <a:extLst>
              <a:ext uri="{FF2B5EF4-FFF2-40B4-BE49-F238E27FC236}">
                <a16:creationId xmlns:a16="http://schemas.microsoft.com/office/drawing/2014/main" id="{7C071FCB-A692-4104-ADFB-54A28FA811D2}"/>
              </a:ext>
            </a:extLst>
          </p:cNvPr>
          <p:cNvSpPr>
            <a:spLocks noGrp="1" noChangeArrowheads="1"/>
          </p:cNvSpPr>
          <p:nvPr>
            <p:ph type="title"/>
          </p:nvPr>
        </p:nvSpPr>
        <p:spPr>
          <a:xfrm>
            <a:off x="2627710" y="111919"/>
            <a:ext cx="5200650" cy="1028700"/>
          </a:xfrm>
        </p:spPr>
        <p:txBody>
          <a:bodyPr/>
          <a:lstStyle/>
          <a:p>
            <a:r>
              <a:rPr lang="en-GB" altLang="en-US"/>
              <a:t>Nino3.4 Predictions: Copernicus (C3S) models </a:t>
            </a:r>
          </a:p>
        </p:txBody>
      </p:sp>
      <p:sp>
        <p:nvSpPr>
          <p:cNvPr id="19460" name="Footer Placeholder 3">
            <a:extLst>
              <a:ext uri="{FF2B5EF4-FFF2-40B4-BE49-F238E27FC236}">
                <a16:creationId xmlns:a16="http://schemas.microsoft.com/office/drawing/2014/main" id="{9C75FA73-01EA-4FFC-AF3D-1C8283003DA0}"/>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r>
              <a:rPr lang="en-GB" altLang="en-US" sz="750">
                <a:solidFill>
                  <a:schemeClr val="bg1"/>
                </a:solidFill>
              </a:rPr>
              <a:t>© Crown copyright   Met Office</a:t>
            </a:r>
            <a:endParaRPr lang="en-GB" altLang="en-US" sz="1050">
              <a:solidFill>
                <a:schemeClr val="bg1"/>
              </a:solidFill>
              <a:latin typeface="Times" panose="02020603050405020304" pitchFamily="18" charset="0"/>
            </a:endParaRPr>
          </a:p>
        </p:txBody>
      </p:sp>
      <p:cxnSp>
        <p:nvCxnSpPr>
          <p:cNvPr id="19462" name="Straight Connector 12">
            <a:extLst>
              <a:ext uri="{FF2B5EF4-FFF2-40B4-BE49-F238E27FC236}">
                <a16:creationId xmlns:a16="http://schemas.microsoft.com/office/drawing/2014/main" id="{9764481C-B2DF-463E-9807-21D79DDB21F1}"/>
              </a:ext>
            </a:extLst>
          </p:cNvPr>
          <p:cNvCxnSpPr>
            <a:cxnSpLocks noChangeShapeType="1"/>
          </p:cNvCxnSpPr>
          <p:nvPr/>
        </p:nvCxnSpPr>
        <p:spPr bwMode="auto">
          <a:xfrm flipH="1">
            <a:off x="5503411" y="3037772"/>
            <a:ext cx="2332435" cy="0"/>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sp>
        <p:nvSpPr>
          <p:cNvPr id="19463" name="Rectangle 1">
            <a:extLst>
              <a:ext uri="{FF2B5EF4-FFF2-40B4-BE49-F238E27FC236}">
                <a16:creationId xmlns:a16="http://schemas.microsoft.com/office/drawing/2014/main" id="{F1BF733D-CE7A-4448-8BE9-66F349FC96F1}"/>
              </a:ext>
            </a:extLst>
          </p:cNvPr>
          <p:cNvSpPr>
            <a:spLocks noChangeArrowheads="1"/>
          </p:cNvSpPr>
          <p:nvPr/>
        </p:nvSpPr>
        <p:spPr bwMode="auto">
          <a:xfrm>
            <a:off x="5966062" y="1703676"/>
            <a:ext cx="756047" cy="2668191"/>
          </a:xfrm>
          <a:prstGeom prst="rect">
            <a:avLst/>
          </a:prstGeom>
          <a:solidFill>
            <a:schemeClr val="accent1">
              <a:alpha val="25098"/>
            </a:schemeClr>
          </a:solidFill>
          <a:ln w="9525" algn="ctr">
            <a:solidFill>
              <a:schemeClr val="tx1"/>
            </a:solidFill>
            <a:round/>
            <a:headEnd/>
            <a:tailEnd/>
          </a:ln>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US" altLang="en-US" sz="1350"/>
          </a:p>
        </p:txBody>
      </p:sp>
      <p:sp>
        <p:nvSpPr>
          <p:cNvPr id="19464" name="TextBox 2">
            <a:extLst>
              <a:ext uri="{FF2B5EF4-FFF2-40B4-BE49-F238E27FC236}">
                <a16:creationId xmlns:a16="http://schemas.microsoft.com/office/drawing/2014/main" id="{1F40888B-F7C7-4892-8C31-B709B7E74671}"/>
              </a:ext>
            </a:extLst>
          </p:cNvPr>
          <p:cNvSpPr txBox="1">
            <a:spLocks noChangeArrowheads="1"/>
          </p:cNvSpPr>
          <p:nvPr/>
        </p:nvSpPr>
        <p:spPr bwMode="auto">
          <a:xfrm>
            <a:off x="6084436" y="3799772"/>
            <a:ext cx="81081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500">
                <a:solidFill>
                  <a:schemeClr val="bg1"/>
                </a:solidFill>
              </a:rPr>
              <a:t>JJAS</a:t>
            </a:r>
          </a:p>
          <a:p>
            <a:r>
              <a:rPr lang="en-GB" altLang="en-US" sz="1500">
                <a:solidFill>
                  <a:schemeClr val="bg1"/>
                </a:solidFill>
              </a:rPr>
              <a:t>2020</a:t>
            </a:r>
          </a:p>
        </p:txBody>
      </p:sp>
      <p:sp>
        <p:nvSpPr>
          <p:cNvPr id="19465" name="TextBox 4">
            <a:extLst>
              <a:ext uri="{FF2B5EF4-FFF2-40B4-BE49-F238E27FC236}">
                <a16:creationId xmlns:a16="http://schemas.microsoft.com/office/drawing/2014/main" id="{9988A9CA-56FB-4ACA-AD6A-4D94E8B19B82}"/>
              </a:ext>
            </a:extLst>
          </p:cNvPr>
          <p:cNvSpPr txBox="1">
            <a:spLocks noChangeArrowheads="1"/>
          </p:cNvSpPr>
          <p:nvPr/>
        </p:nvSpPr>
        <p:spPr bwMode="auto">
          <a:xfrm>
            <a:off x="7024527" y="2173720"/>
            <a:ext cx="76815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500" dirty="0">
                <a:solidFill>
                  <a:schemeClr val="bg1"/>
                </a:solidFill>
              </a:rPr>
              <a:t>+0.5˚C</a:t>
            </a:r>
          </a:p>
        </p:txBody>
      </p:sp>
      <p:sp>
        <p:nvSpPr>
          <p:cNvPr id="19466" name="Rectangle 108" descr="ENAreaGraphic">
            <a:extLst>
              <a:ext uri="{FF2B5EF4-FFF2-40B4-BE49-F238E27FC236}">
                <a16:creationId xmlns:a16="http://schemas.microsoft.com/office/drawing/2014/main" id="{948DEC5F-3F59-4164-8A8A-BC132F845EB5}"/>
              </a:ext>
            </a:extLst>
          </p:cNvPr>
          <p:cNvSpPr>
            <a:spLocks noChangeArrowheads="1"/>
          </p:cNvSpPr>
          <p:nvPr/>
        </p:nvSpPr>
        <p:spPr bwMode="auto">
          <a:xfrm>
            <a:off x="4238176" y="3292498"/>
            <a:ext cx="1644253" cy="675085"/>
          </a:xfrm>
          <a:prstGeom prst="rect">
            <a:avLst/>
          </a:prstGeom>
          <a:blipFill dpi="0" rotWithShape="0">
            <a:blip r:embed="rId3"/>
            <a:srcRect/>
            <a:stretch>
              <a:fillRect/>
            </a:stretch>
          </a:blipFill>
          <a:ln w="9525">
            <a:solidFill>
              <a:schemeClr val="tx1"/>
            </a:solidFill>
            <a:miter lim="800000"/>
            <a:headEnd/>
            <a:tailEnd/>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US" altLang="en-US" sz="2100">
              <a:latin typeface="Times New Roman" panose="02020603050405020304" pitchFamily="18" charset="0"/>
              <a:ea typeface="ＭＳ Ｐゴシック" panose="020B0600070205080204" pitchFamily="34" charset="-128"/>
              <a:cs typeface="Arial" panose="020B0604020202020204" pitchFamily="34" charset="0"/>
            </a:endParaRPr>
          </a:p>
        </p:txBody>
      </p:sp>
      <p:sp>
        <p:nvSpPr>
          <p:cNvPr id="19467" name="Rectangle 5">
            <a:extLst>
              <a:ext uri="{FF2B5EF4-FFF2-40B4-BE49-F238E27FC236}">
                <a16:creationId xmlns:a16="http://schemas.microsoft.com/office/drawing/2014/main" id="{8E6E6335-E325-4D23-810E-AB46155F7F99}"/>
              </a:ext>
            </a:extLst>
          </p:cNvPr>
          <p:cNvSpPr>
            <a:spLocks noChangeArrowheads="1"/>
          </p:cNvSpPr>
          <p:nvPr/>
        </p:nvSpPr>
        <p:spPr bwMode="auto">
          <a:xfrm>
            <a:off x="4942793" y="3482290"/>
            <a:ext cx="559594" cy="309563"/>
          </a:xfrm>
          <a:prstGeom prst="rect">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endParaRPr lang="en-US" altLang="en-US" sz="1350">
              <a:solidFill>
                <a:schemeClr val="bg1"/>
              </a:solidFill>
            </a:endParaRPr>
          </a:p>
        </p:txBody>
      </p:sp>
      <p:cxnSp>
        <p:nvCxnSpPr>
          <p:cNvPr id="19468" name="Straight Connector 12">
            <a:extLst>
              <a:ext uri="{FF2B5EF4-FFF2-40B4-BE49-F238E27FC236}">
                <a16:creationId xmlns:a16="http://schemas.microsoft.com/office/drawing/2014/main" id="{E33B2D7C-4A05-47A4-9036-CC063AB1E45C}"/>
              </a:ext>
            </a:extLst>
          </p:cNvPr>
          <p:cNvCxnSpPr>
            <a:cxnSpLocks noChangeShapeType="1"/>
          </p:cNvCxnSpPr>
          <p:nvPr/>
        </p:nvCxnSpPr>
        <p:spPr bwMode="auto">
          <a:xfrm flipH="1">
            <a:off x="5449834" y="2492804"/>
            <a:ext cx="2332434" cy="0"/>
          </a:xfrm>
          <a:prstGeom prst="line">
            <a:avLst/>
          </a:prstGeom>
          <a:noFill/>
          <a:ln w="25400" algn="ctr">
            <a:solidFill>
              <a:schemeClr val="bg1"/>
            </a:solidFill>
            <a:round/>
            <a:headEnd/>
            <a:tailEnd/>
          </a:ln>
          <a:extLst>
            <a:ext uri="{909E8E84-426E-40DD-AFC4-6F175D3DCCD1}">
              <a14:hiddenFill xmlns:a14="http://schemas.microsoft.com/office/drawing/2010/main">
                <a:noFill/>
              </a14:hiddenFill>
            </a:ext>
          </a:extLst>
        </p:spPr>
      </p:cxnSp>
      <p:sp>
        <p:nvSpPr>
          <p:cNvPr id="19469" name="TextBox 4">
            <a:extLst>
              <a:ext uri="{FF2B5EF4-FFF2-40B4-BE49-F238E27FC236}">
                <a16:creationId xmlns:a16="http://schemas.microsoft.com/office/drawing/2014/main" id="{D1726D16-4812-4465-A885-7A710A98EE07}"/>
              </a:ext>
            </a:extLst>
          </p:cNvPr>
          <p:cNvSpPr txBox="1">
            <a:spLocks noChangeArrowheads="1"/>
          </p:cNvSpPr>
          <p:nvPr/>
        </p:nvSpPr>
        <p:spPr bwMode="auto">
          <a:xfrm>
            <a:off x="7072617" y="2995639"/>
            <a:ext cx="7200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500" dirty="0">
                <a:solidFill>
                  <a:schemeClr val="bg1"/>
                </a:solidFill>
              </a:rPr>
              <a:t>-0.5˚C</a:t>
            </a:r>
          </a:p>
        </p:txBody>
      </p:sp>
      <p:sp>
        <p:nvSpPr>
          <p:cNvPr id="19470" name="TextBox 2">
            <a:extLst>
              <a:ext uri="{FF2B5EF4-FFF2-40B4-BE49-F238E27FC236}">
                <a16:creationId xmlns:a16="http://schemas.microsoft.com/office/drawing/2014/main" id="{AD7A84AC-E3FD-4D1C-81CE-3E7250668180}"/>
              </a:ext>
            </a:extLst>
          </p:cNvPr>
          <p:cNvSpPr txBox="1">
            <a:spLocks noChangeArrowheads="1"/>
          </p:cNvSpPr>
          <p:nvPr/>
        </p:nvSpPr>
        <p:spPr bwMode="auto">
          <a:xfrm>
            <a:off x="6895252" y="2480805"/>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800" dirty="0">
                <a:solidFill>
                  <a:schemeClr val="bg1"/>
                </a:solidFill>
              </a:rPr>
              <a:t>Neutral</a:t>
            </a:r>
          </a:p>
        </p:txBody>
      </p:sp>
      <p:grpSp>
        <p:nvGrpSpPr>
          <p:cNvPr id="2" name="Group 1">
            <a:extLst>
              <a:ext uri="{FF2B5EF4-FFF2-40B4-BE49-F238E27FC236}">
                <a16:creationId xmlns:a16="http://schemas.microsoft.com/office/drawing/2014/main" id="{6ED676B4-944E-4F61-AB0E-54E5F916E005}"/>
              </a:ext>
            </a:extLst>
          </p:cNvPr>
          <p:cNvGrpSpPr/>
          <p:nvPr/>
        </p:nvGrpSpPr>
        <p:grpSpPr>
          <a:xfrm>
            <a:off x="130629" y="99463"/>
            <a:ext cx="1883130" cy="1227360"/>
            <a:chOff x="130629" y="99463"/>
            <a:chExt cx="1883130" cy="1227360"/>
          </a:xfrm>
        </p:grpSpPr>
        <p:sp>
          <p:nvSpPr>
            <p:cNvPr id="15" name="Rectangle 14">
              <a:extLst>
                <a:ext uri="{FF2B5EF4-FFF2-40B4-BE49-F238E27FC236}">
                  <a16:creationId xmlns:a16="http://schemas.microsoft.com/office/drawing/2014/main" id="{F7F61558-495E-40F3-9C62-53891C6B8411}"/>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6" name="Picture 15" descr="A close up of a sign&#10;&#10;Description automatically generated">
              <a:extLst>
                <a:ext uri="{FF2B5EF4-FFF2-40B4-BE49-F238E27FC236}">
                  <a16:creationId xmlns:a16="http://schemas.microsoft.com/office/drawing/2014/main" id="{C9DA06BE-675D-49CB-BA84-19AE6CE380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17" name="TextBox 10">
            <a:extLst>
              <a:ext uri="{FF2B5EF4-FFF2-40B4-BE49-F238E27FC236}">
                <a16:creationId xmlns:a16="http://schemas.microsoft.com/office/drawing/2014/main" id="{A8AF1E86-B053-4043-BD2C-32FEA79A0CAD}"/>
              </a:ext>
            </a:extLst>
          </p:cNvPr>
          <p:cNvSpPr txBox="1">
            <a:spLocks noChangeArrowheads="1"/>
          </p:cNvSpPr>
          <p:nvPr/>
        </p:nvSpPr>
        <p:spPr bwMode="auto">
          <a:xfrm>
            <a:off x="331731" y="904101"/>
            <a:ext cx="2865438" cy="403187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r>
              <a:rPr lang="en-GB" altLang="en-US" sz="1600" b="1" dirty="0">
                <a:solidFill>
                  <a:schemeClr val="bg1"/>
                </a:solidFill>
              </a:rPr>
              <a:t>Nino3.4 SST: </a:t>
            </a:r>
          </a:p>
          <a:p>
            <a:r>
              <a:rPr lang="en-US" altLang="en-US" sz="1600" dirty="0">
                <a:solidFill>
                  <a:schemeClr val="bg1"/>
                </a:solidFill>
                <a:latin typeface="Trebuchet MS" panose="020B0603020202020204" pitchFamily="34" charset="0"/>
                <a:cs typeface="Arial" panose="020B0604020202020204" pitchFamily="34" charset="0"/>
              </a:rPr>
              <a:t>ENSO-neutral conditions are present</a:t>
            </a:r>
          </a:p>
          <a:p>
            <a:endParaRPr lang="en-GB" altLang="en-US" sz="1600" dirty="0">
              <a:solidFill>
                <a:schemeClr val="bg1"/>
              </a:solidFill>
            </a:endParaRPr>
          </a:p>
          <a:p>
            <a:r>
              <a:rPr lang="en-US" altLang="en-US" sz="1600" dirty="0">
                <a:solidFill>
                  <a:schemeClr val="bg1"/>
                </a:solidFill>
                <a:latin typeface="Trebuchet MS" panose="020B0603020202020204" pitchFamily="34" charset="0"/>
              </a:rPr>
              <a:t>Most models indicate continued cooling – some quite sharp cooling</a:t>
            </a:r>
          </a:p>
          <a:p>
            <a:endParaRPr lang="en-US" altLang="en-US" sz="1600" dirty="0">
              <a:solidFill>
                <a:schemeClr val="bg1"/>
              </a:solidFill>
              <a:latin typeface="Trebuchet MS" panose="020B0603020202020204" pitchFamily="34" charset="0"/>
            </a:endParaRPr>
          </a:p>
          <a:p>
            <a:r>
              <a:rPr lang="en-US" altLang="en-US" sz="1600" dirty="0">
                <a:solidFill>
                  <a:schemeClr val="bg1"/>
                </a:solidFill>
                <a:latin typeface="Trebuchet MS" panose="020B0603020202020204" pitchFamily="34" charset="0"/>
              </a:rPr>
              <a:t>On balance, around 50% chance of La Niña by end of September</a:t>
            </a:r>
          </a:p>
          <a:p>
            <a:endParaRPr lang="en-US" altLang="en-US" sz="1600" dirty="0">
              <a:solidFill>
                <a:schemeClr val="bg1"/>
              </a:solidFill>
              <a:latin typeface="Trebuchet MS" panose="020B0603020202020204" pitchFamily="34" charset="0"/>
            </a:endParaRPr>
          </a:p>
          <a:p>
            <a:r>
              <a:rPr lang="en-US" altLang="en-US" sz="1600" dirty="0">
                <a:solidFill>
                  <a:schemeClr val="bg1"/>
                </a:solidFill>
                <a:latin typeface="Trebuchet MS" panose="020B0603020202020204" pitchFamily="34" charset="0"/>
              </a:rPr>
              <a:t>Cool tropical Pacific SST typically </a:t>
            </a:r>
            <a:r>
              <a:rPr lang="en-US" altLang="en-US" sz="1600" dirty="0" err="1">
                <a:solidFill>
                  <a:schemeClr val="bg1"/>
                </a:solidFill>
                <a:latin typeface="Trebuchet MS" panose="020B0603020202020204" pitchFamily="34" charset="0"/>
              </a:rPr>
              <a:t>favours</a:t>
            </a:r>
            <a:r>
              <a:rPr lang="en-US" altLang="en-US" sz="1600" dirty="0">
                <a:solidFill>
                  <a:schemeClr val="bg1"/>
                </a:solidFill>
                <a:latin typeface="Trebuchet MS" panose="020B0603020202020204" pitchFamily="34" charset="0"/>
              </a:rPr>
              <a:t> above normal rainfall for the JJAS season – most models concur</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24D55AB0-9473-44B0-AB8D-7DE51C3E0F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0536" y="759801"/>
            <a:ext cx="5265511" cy="3510341"/>
          </a:xfrm>
          <a:prstGeom prst="rect">
            <a:avLst/>
          </a:prstGeom>
        </p:spPr>
      </p:pic>
      <p:sp>
        <p:nvSpPr>
          <p:cNvPr id="20483" name="Title 1">
            <a:extLst>
              <a:ext uri="{FF2B5EF4-FFF2-40B4-BE49-F238E27FC236}">
                <a16:creationId xmlns:a16="http://schemas.microsoft.com/office/drawing/2014/main" id="{43A084D3-63A5-4307-B8B9-6B55EF91CBC6}"/>
              </a:ext>
            </a:extLst>
          </p:cNvPr>
          <p:cNvSpPr>
            <a:spLocks noGrp="1" noChangeArrowheads="1"/>
          </p:cNvSpPr>
          <p:nvPr>
            <p:ph type="title"/>
          </p:nvPr>
        </p:nvSpPr>
        <p:spPr>
          <a:xfrm>
            <a:off x="2072877" y="122634"/>
            <a:ext cx="6934200" cy="1028700"/>
          </a:xfrm>
        </p:spPr>
        <p:txBody>
          <a:bodyPr/>
          <a:lstStyle/>
          <a:p>
            <a:r>
              <a:rPr lang="en-GB" altLang="en-US" sz="2700" dirty="0"/>
              <a:t>CPC/IRI Predicted probabilities of Neutral, El Niño, La Niña (early May issue)</a:t>
            </a:r>
          </a:p>
        </p:txBody>
      </p:sp>
      <p:sp>
        <p:nvSpPr>
          <p:cNvPr id="20484" name="Footer Placeholder 3">
            <a:extLst>
              <a:ext uri="{FF2B5EF4-FFF2-40B4-BE49-F238E27FC236}">
                <a16:creationId xmlns:a16="http://schemas.microsoft.com/office/drawing/2014/main" id="{1E5537A9-1923-4A42-AAB6-FCBC01391241}"/>
              </a:ext>
            </a:extLst>
          </p:cNvPr>
          <p:cNvSpPr>
            <a:spLocks noGrp="1" noChangeArrowheads="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800">
                <a:solidFill>
                  <a:schemeClr val="tx1"/>
                </a:solidFill>
                <a:latin typeface="Arial" panose="020B0604020202020204" pitchFamily="34" charset="0"/>
              </a:defRPr>
            </a:lvl1pPr>
            <a:lvl2pPr marL="557213" indent="-214313">
              <a:defRPr sz="1800">
                <a:solidFill>
                  <a:schemeClr val="tx1"/>
                </a:solidFill>
                <a:latin typeface="Arial" panose="020B0604020202020204" pitchFamily="34" charset="0"/>
              </a:defRPr>
            </a:lvl2pPr>
            <a:lvl3pPr marL="857250" indent="-171450">
              <a:defRPr sz="1800">
                <a:solidFill>
                  <a:schemeClr val="tx1"/>
                </a:solidFill>
                <a:latin typeface="Arial" panose="020B0604020202020204" pitchFamily="34" charset="0"/>
              </a:defRPr>
            </a:lvl3pPr>
            <a:lvl4pPr marL="1200150" indent="-171450">
              <a:defRPr sz="1800">
                <a:solidFill>
                  <a:schemeClr val="tx1"/>
                </a:solidFill>
                <a:latin typeface="Arial" panose="020B0604020202020204" pitchFamily="34" charset="0"/>
              </a:defRPr>
            </a:lvl4pPr>
            <a:lvl5pPr marL="1543050" indent="-171450">
              <a:defRPr sz="1800">
                <a:solidFill>
                  <a:schemeClr val="tx1"/>
                </a:solidFill>
                <a:latin typeface="Arial" panose="020B0604020202020204" pitchFamily="34" charset="0"/>
              </a:defRPr>
            </a:lvl5pPr>
            <a:lvl6pPr marL="1885950" indent="-171450" eaLnBrk="0" fontAlgn="base" hangingPunct="0">
              <a:spcBef>
                <a:spcPct val="0"/>
              </a:spcBef>
              <a:spcAft>
                <a:spcPct val="0"/>
              </a:spcAft>
              <a:defRPr sz="1800">
                <a:solidFill>
                  <a:schemeClr val="tx1"/>
                </a:solidFill>
                <a:latin typeface="Arial" panose="020B0604020202020204" pitchFamily="34" charset="0"/>
              </a:defRPr>
            </a:lvl6pPr>
            <a:lvl7pPr marL="2228850" indent="-171450" eaLnBrk="0" fontAlgn="base" hangingPunct="0">
              <a:spcBef>
                <a:spcPct val="0"/>
              </a:spcBef>
              <a:spcAft>
                <a:spcPct val="0"/>
              </a:spcAft>
              <a:defRPr sz="1800">
                <a:solidFill>
                  <a:schemeClr val="tx1"/>
                </a:solidFill>
                <a:latin typeface="Arial" panose="020B0604020202020204" pitchFamily="34" charset="0"/>
              </a:defRPr>
            </a:lvl7pPr>
            <a:lvl8pPr marL="2571750" indent="-171450" eaLnBrk="0" fontAlgn="base" hangingPunct="0">
              <a:spcBef>
                <a:spcPct val="0"/>
              </a:spcBef>
              <a:spcAft>
                <a:spcPct val="0"/>
              </a:spcAft>
              <a:defRPr sz="1800">
                <a:solidFill>
                  <a:schemeClr val="tx1"/>
                </a:solidFill>
                <a:latin typeface="Arial" panose="020B0604020202020204" pitchFamily="34" charset="0"/>
              </a:defRPr>
            </a:lvl8pPr>
            <a:lvl9pPr marL="2914650" indent="-171450" eaLnBrk="0" fontAlgn="base" hangingPunct="0">
              <a:spcBef>
                <a:spcPct val="0"/>
              </a:spcBef>
              <a:spcAft>
                <a:spcPct val="0"/>
              </a:spcAft>
              <a:defRPr sz="18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750">
                <a:solidFill>
                  <a:srgbClr val="000000"/>
                </a:solidFill>
              </a:rPr>
              <a:t>© Crown copyright   Met Office</a:t>
            </a:r>
            <a:endParaRPr lang="en-GB" altLang="en-US" sz="1050">
              <a:solidFill>
                <a:srgbClr val="000000"/>
              </a:solidFill>
              <a:latin typeface="Times" panose="02020603050405020304" pitchFamily="18" charset="0"/>
            </a:endParaRPr>
          </a:p>
        </p:txBody>
      </p:sp>
      <p:sp>
        <p:nvSpPr>
          <p:cNvPr id="6" name="Oval 5">
            <a:extLst>
              <a:ext uri="{FF2B5EF4-FFF2-40B4-BE49-F238E27FC236}">
                <a16:creationId xmlns:a16="http://schemas.microsoft.com/office/drawing/2014/main" id="{733A949C-F21F-487A-8087-B4DA533C5061}"/>
              </a:ext>
            </a:extLst>
          </p:cNvPr>
          <p:cNvSpPr>
            <a:spLocks noChangeArrowheads="1"/>
          </p:cNvSpPr>
          <p:nvPr/>
        </p:nvSpPr>
        <p:spPr bwMode="auto">
          <a:xfrm>
            <a:off x="3867648" y="1784922"/>
            <a:ext cx="1139371" cy="2408738"/>
          </a:xfrm>
          <a:prstGeom prst="ellipse">
            <a:avLst/>
          </a:prstGeom>
          <a:noFill/>
          <a:ln w="2540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endParaRPr lang="en-US" altLang="en-US" sz="1350">
              <a:solidFill>
                <a:srgbClr val="FFFFFF"/>
              </a:solidFill>
            </a:endParaRPr>
          </a:p>
        </p:txBody>
      </p:sp>
      <p:sp>
        <p:nvSpPr>
          <p:cNvPr id="7" name="TextBox 10">
            <a:extLst>
              <a:ext uri="{FF2B5EF4-FFF2-40B4-BE49-F238E27FC236}">
                <a16:creationId xmlns:a16="http://schemas.microsoft.com/office/drawing/2014/main" id="{5E767FF2-4AEA-41AA-A63A-F0658FA58DE3}"/>
              </a:ext>
            </a:extLst>
          </p:cNvPr>
          <p:cNvSpPr txBox="1">
            <a:spLocks noChangeArrowheads="1"/>
          </p:cNvSpPr>
          <p:nvPr/>
        </p:nvSpPr>
        <p:spPr bwMode="auto">
          <a:xfrm>
            <a:off x="1084844" y="4193660"/>
            <a:ext cx="7533324" cy="784830"/>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r>
              <a:rPr lang="en-GB" altLang="en-US" sz="1500" dirty="0">
                <a:solidFill>
                  <a:srgbClr val="000000"/>
                </a:solidFill>
              </a:rPr>
              <a:t>3-month average for JAS reflects expected cooling across period: </a:t>
            </a:r>
          </a:p>
          <a:p>
            <a:pPr defTabSz="685800" eaLnBrk="0" fontAlgn="base" hangingPunct="0">
              <a:spcBef>
                <a:spcPct val="0"/>
              </a:spcBef>
              <a:spcAft>
                <a:spcPct val="0"/>
              </a:spcAft>
            </a:pPr>
            <a:r>
              <a:rPr lang="en-GB" altLang="en-US" sz="1500" dirty="0">
                <a:solidFill>
                  <a:srgbClr val="000000"/>
                </a:solidFill>
              </a:rPr>
              <a:t>Neutral ENSO: 50-60% chance; La Niña 30-40% chance</a:t>
            </a:r>
          </a:p>
          <a:p>
            <a:pPr defTabSz="685800" eaLnBrk="0" fontAlgn="base" hangingPunct="0">
              <a:spcBef>
                <a:spcPct val="0"/>
              </a:spcBef>
              <a:spcAft>
                <a:spcPct val="0"/>
              </a:spcAft>
            </a:pPr>
            <a:r>
              <a:rPr lang="en-GB" altLang="en-US" sz="1500" dirty="0">
                <a:solidFill>
                  <a:srgbClr val="000000"/>
                </a:solidFill>
              </a:rPr>
              <a:t>Further outlook: chances of La Niña continue to increase towards Short-Rains</a:t>
            </a:r>
          </a:p>
        </p:txBody>
      </p:sp>
      <p:grpSp>
        <p:nvGrpSpPr>
          <p:cNvPr id="8" name="Group 7">
            <a:extLst>
              <a:ext uri="{FF2B5EF4-FFF2-40B4-BE49-F238E27FC236}">
                <a16:creationId xmlns:a16="http://schemas.microsoft.com/office/drawing/2014/main" id="{56EB2B46-15B6-46F7-BC6D-FAF6F1CFF06D}"/>
              </a:ext>
            </a:extLst>
          </p:cNvPr>
          <p:cNvGrpSpPr/>
          <p:nvPr/>
        </p:nvGrpSpPr>
        <p:grpSpPr>
          <a:xfrm>
            <a:off x="130629" y="99463"/>
            <a:ext cx="1883130" cy="1227360"/>
            <a:chOff x="130629" y="99463"/>
            <a:chExt cx="1883130" cy="1227360"/>
          </a:xfrm>
        </p:grpSpPr>
        <p:sp>
          <p:nvSpPr>
            <p:cNvPr id="9" name="Rectangle 8">
              <a:extLst>
                <a:ext uri="{FF2B5EF4-FFF2-40B4-BE49-F238E27FC236}">
                  <a16:creationId xmlns:a16="http://schemas.microsoft.com/office/drawing/2014/main" id="{6DC07691-9C87-4174-9E09-FE4B4E299423}"/>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pic>
          <p:nvPicPr>
            <p:cNvPr id="10" name="Picture 9" descr="A close up of a sign&#10;&#10;Description automatically generated">
              <a:extLst>
                <a:ext uri="{FF2B5EF4-FFF2-40B4-BE49-F238E27FC236}">
                  <a16:creationId xmlns:a16="http://schemas.microsoft.com/office/drawing/2014/main" id="{D2163EF9-D336-4834-BD95-2257E24964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C19B062-023A-40C9-A3F4-13BE4308F963}" vid="{E3889E12-D829-4549-AA70-6F580A5BA266}"/>
    </a:ext>
  </a:extLst>
</a:theme>
</file>

<file path=ppt/theme/theme2.xml><?xml version="1.0" encoding="utf-8"?>
<a:theme xmlns:a="http://schemas.openxmlformats.org/drawingml/2006/main" name="1_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8D3491D-BC07-46FD-9148-FD4299D850F1}" vid="{11224019-E215-4D18-8BD6-236B41C285D5}"/>
    </a:ext>
  </a:extLst>
</a:theme>
</file>

<file path=ppt/theme/theme3.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1" id="{EFBAB944-C165-4542-A929-048686EA3298}" vid="{7DC6A347-3C3B-48AF-9301-4842630749A0}"/>
    </a:ext>
  </a:extLst>
</a:theme>
</file>

<file path=ppt/theme/theme4.xml><?xml version="1.0" encoding="utf-8"?>
<a:theme xmlns:a="http://schemas.openxmlformats.org/drawingml/2006/main" name="2_Blank Presentation">
  <a:themeElements>
    <a:clrScheme name="">
      <a:dk1>
        <a:srgbClr val="808080"/>
      </a:dk1>
      <a:lt1>
        <a:srgbClr val="FFFFFF"/>
      </a:lt1>
      <a:dk2>
        <a:srgbClr val="000000"/>
      </a:dk2>
      <a:lt2>
        <a:srgbClr val="FFFFFF"/>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CCFF33"/>
      </a:folHlink>
    </a:clrScheme>
    <a:fontScheme name="1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Blank Presentation 13">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CCFF33"/>
        </a:folHlink>
      </a:clrScheme>
      <a:clrMap bg1="dk2" tx1="lt1" bg2="dk1" tx2="lt2" accent1="accent1" accent2="accent2" accent3="accent3" accent4="accent4" accent5="accent5" accent6="accent6" hlink="hlink" folHlink="folHlink"/>
    </a:extraClrScheme>
    <a:extraClrScheme>
      <a:clrScheme name="1_Blank Presentation 14">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B9DB0E"/>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lank Presentation">
  <a:themeElements>
    <a:clrScheme name="">
      <a:dk1>
        <a:srgbClr val="808080"/>
      </a:dk1>
      <a:lt1>
        <a:srgbClr val="FFFFFF"/>
      </a:lt1>
      <a:dk2>
        <a:srgbClr val="000000"/>
      </a:dk2>
      <a:lt2>
        <a:srgbClr val="FFFFFF"/>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CCFF33"/>
      </a:folHlink>
    </a:clrScheme>
    <a:fontScheme name="1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Blank Presentation 13">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CCFF33"/>
        </a:folHlink>
      </a:clrScheme>
      <a:clrMap bg1="dk2" tx1="lt1" bg2="dk1" tx2="lt2" accent1="accent1" accent2="accent2" accent3="accent3" accent4="accent4" accent5="accent5" accent6="accent6" hlink="hlink" folHlink="folHlink"/>
    </a:extraClrScheme>
    <a:extraClrScheme>
      <a:clrScheme name="1_Blank Presentation 14">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B9DB0E"/>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29D3C7B92654E91E0BACE58CAB3FC" ma:contentTypeVersion="7" ma:contentTypeDescription="Create a new document." ma:contentTypeScope="" ma:versionID="bceec3af053bd9af058ea7889a1e8950">
  <xsd:schema xmlns:xsd="http://www.w3.org/2001/XMLSchema" xmlns:xs="http://www.w3.org/2001/XMLSchema" xmlns:p="http://schemas.microsoft.com/office/2006/metadata/properties" xmlns:ns3="d5f456a8-998e-4615-8aa7-08c9413f4944" xmlns:ns4="39e328b5-fd55-4aa2-9335-b42da031234f" targetNamespace="http://schemas.microsoft.com/office/2006/metadata/properties" ma:root="true" ma:fieldsID="9209de2675cfe5b5aae98c5903972311" ns3:_="" ns4:_="">
    <xsd:import namespace="d5f456a8-998e-4615-8aa7-08c9413f4944"/>
    <xsd:import namespace="39e328b5-fd55-4aa2-9335-b42da031234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f456a8-998e-4615-8aa7-08c9413f494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9e328b5-fd55-4aa2-9335-b42da031234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3F45B2-3CA7-4113-9AC9-409291B9ED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f456a8-998e-4615-8aa7-08c9413f4944"/>
    <ds:schemaRef ds:uri="39e328b5-fd55-4aa2-9335-b42da03123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7E80C0-4239-4434-A613-ED875356BD73}">
  <ds:schemaRefs>
    <ds:schemaRef ds:uri="http://schemas.microsoft.com/office/infopath/2007/PartnerControls"/>
    <ds:schemaRef ds:uri="39e328b5-fd55-4aa2-9335-b42da031234f"/>
    <ds:schemaRef ds:uri="http://purl.org/dc/term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d5f456a8-998e-4615-8aa7-08c9413f4944"/>
    <ds:schemaRef ds:uri="http://www.w3.org/XML/1998/namespace"/>
  </ds:schemaRefs>
</ds:datastoreItem>
</file>

<file path=customXml/itemProps3.xml><?xml version="1.0" encoding="utf-8"?>
<ds:datastoreItem xmlns:ds="http://schemas.openxmlformats.org/officeDocument/2006/customXml" ds:itemID="{A16B878C-B681-4F97-87CB-699B5C4F17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1.Met Office PowerPoint Template</Template>
  <TotalTime>4076</TotalTime>
  <Words>781</Words>
  <Application>Microsoft Office PowerPoint</Application>
  <PresentationFormat>On-screen Show (16:9)</PresentationFormat>
  <Paragraphs>106</Paragraphs>
  <Slides>13</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13</vt:i4>
      </vt:variant>
    </vt:vector>
  </HeadingPairs>
  <TitlesOfParts>
    <vt:vector size="25" baseType="lpstr">
      <vt:lpstr>Arial</vt:lpstr>
      <vt:lpstr>Calibri</vt:lpstr>
      <vt:lpstr>Calibri Light</vt:lpstr>
      <vt:lpstr>Times</vt:lpstr>
      <vt:lpstr>Times New Roman</vt:lpstr>
      <vt:lpstr>Trebuchet MS</vt:lpstr>
      <vt:lpstr>Office Theme</vt:lpstr>
      <vt:lpstr>1_Office Theme</vt:lpstr>
      <vt:lpstr>Met Office PowerPoint Template</vt:lpstr>
      <vt:lpstr>2_Blank Presentation</vt:lpstr>
      <vt:lpstr>1_Blank Presentation</vt:lpstr>
      <vt:lpstr>2_Office Theme</vt:lpstr>
      <vt:lpstr>Current state of the global climate system May 2020</vt:lpstr>
      <vt:lpstr>Status of global scale “drivers” of climate variability over the Greater Horn of Africa </vt:lpstr>
      <vt:lpstr>Evidence of continuing global climate warming</vt:lpstr>
      <vt:lpstr>What drives the year-to-year differences in rainfall in a given season/region?</vt:lpstr>
      <vt:lpstr>WMO structure for seasonal prediction 13 designated Global Producing Centres (GPCs) of Long Range Forecasts </vt:lpstr>
      <vt:lpstr>Observed tropical sea-surface temperature (SSTs) anomalies – May 2020</vt:lpstr>
      <vt:lpstr>Sea-surface temperature (SST) difference from normal: Tropical Pacific</vt:lpstr>
      <vt:lpstr>Nino3.4 Predictions: Copernicus (C3S) models </vt:lpstr>
      <vt:lpstr>CPC/IRI Predicted probabilities of Neutral, El Niño, La Niña (early May issue)</vt:lpstr>
      <vt:lpstr>PowerPoint Presentation</vt:lpstr>
      <vt:lpstr>Signals from Pacific and Indian Ocean GPC- Exeter and other models</vt:lpstr>
      <vt:lpstr>Summary</vt:lpstr>
      <vt:lpstr>Thank you!</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Vellinga, Michael</dc:creator>
  <cp:lastModifiedBy>richard graham</cp:lastModifiedBy>
  <cp:revision>347</cp:revision>
  <dcterms:created xsi:type="dcterms:W3CDTF">2019-09-23T09:25:19Z</dcterms:created>
  <dcterms:modified xsi:type="dcterms:W3CDTF">2020-05-17T21:23:44Z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0x0101006E929D3C7B92654E91E0BACE58CAB3FC</vt:lpwstr>
  </property>
</Properties>
</file>