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46" r:id="rId2"/>
    <p:sldId id="465" r:id="rId3"/>
    <p:sldId id="486" r:id="rId4"/>
    <p:sldId id="467" r:id="rId5"/>
    <p:sldId id="468" r:id="rId6"/>
    <p:sldId id="471" r:id="rId7"/>
    <p:sldId id="474" r:id="rId8"/>
    <p:sldId id="472" r:id="rId9"/>
    <p:sldId id="475" r:id="rId10"/>
    <p:sldId id="476" r:id="rId11"/>
    <p:sldId id="473" r:id="rId12"/>
    <p:sldId id="484" r:id="rId13"/>
    <p:sldId id="482" r:id="rId14"/>
    <p:sldId id="485" r:id="rId15"/>
    <p:sldId id="483" r:id="rId16"/>
    <p:sldId id="469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ine.Kirungu" initials="C" lastIdx="1" clrIdx="0"/>
  <p:cmAuthor id="1" name="Mohammed A Hassan" initials="MAH" lastIdx="16" clrIdx="1">
    <p:extLst>
      <p:ext uri="{19B8F6BF-5375-455C-9EA6-DF929625EA0E}">
        <p15:presenceInfo xmlns="" xmlns:p15="http://schemas.microsoft.com/office/powerpoint/2012/main" userId="Mohammed A Hassan" providerId="None"/>
      </p:ext>
    </p:extLst>
  </p:cmAuthor>
  <p:cmAuthor id="2" name="Hari Vajja" initials="HV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505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04" autoAdjust="0"/>
    <p:restoredTop sz="91652" autoAdjust="0"/>
  </p:normalViewPr>
  <p:slideViewPr>
    <p:cSldViewPr snapToObjects="1">
      <p:cViewPr>
        <p:scale>
          <a:sx n="100" d="100"/>
          <a:sy n="100" d="100"/>
        </p:scale>
        <p:origin x="-2010" y="-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280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94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895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973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973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86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26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26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58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24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164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01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82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55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1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PAC_New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39200" y="5829522"/>
            <a:ext cx="965200" cy="952278"/>
          </a:xfrm>
          <a:prstGeom prst="rect">
            <a:avLst/>
          </a:prstGeom>
        </p:spPr>
      </p:pic>
      <p:pic>
        <p:nvPicPr>
          <p:cNvPr id="10" name="Picture 9" descr="ICPAC_New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0" y="152400"/>
            <a:ext cx="1776382" cy="175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1" y="6486992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194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1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1" y="6486992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IGAD CLIMATE PREDICTION AND APPLICATIONS CENTRE (</a:t>
            </a:r>
            <a:r>
              <a:rPr lang="en-US" b="1" dirty="0"/>
              <a:t>ICPAC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194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95300" y="5812124"/>
            <a:ext cx="8932582" cy="14941"/>
          </a:xfrm>
          <a:prstGeom prst="line">
            <a:avLst/>
          </a:prstGeom>
          <a:ln w="9525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ICPAC_New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39200" y="5829522"/>
            <a:ext cx="965200" cy="95227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1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6992"/>
            <a:ext cx="4232746" cy="182373"/>
          </a:xfrm>
        </p:spPr>
        <p:txBody>
          <a:bodyPr/>
          <a:lstStyle/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6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1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6993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Sunday, May 17,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1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9" y="6486993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95300" y="5770564"/>
            <a:ext cx="8915400" cy="0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CPAC_New_Logo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839200" y="5829522"/>
            <a:ext cx="965200" cy="9522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49300" y="2133600"/>
            <a:ext cx="8775700" cy="38862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>
                <a:latin typeface="Tw Cen MT" panose="020B0602020104020603" pitchFamily="34" charset="0"/>
              </a:rPr>
              <a:t>Agriculture </a:t>
            </a:r>
            <a:r>
              <a:rPr lang="en-US" sz="3200" b="1" dirty="0">
                <a:latin typeface="Tw Cen MT" panose="020B0602020104020603" pitchFamily="34" charset="0"/>
              </a:rPr>
              <a:t>and food </a:t>
            </a:r>
            <a:r>
              <a:rPr lang="en-US" sz="3200" b="1" dirty="0" smtClean="0">
                <a:latin typeface="Tw Cen MT" panose="020B0602020104020603" pitchFamily="34" charset="0"/>
              </a:rPr>
              <a:t>security</a:t>
            </a:r>
            <a:r>
              <a:rPr lang="en-US" sz="3200" b="1" dirty="0" smtClean="0">
                <a:solidFill>
                  <a:srgbClr val="0000FF"/>
                </a:solidFill>
                <a:latin typeface="Tw Cen MT" panose="020B0602020104020603" pitchFamily="34" charset="0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Tw Cen MT" panose="020B0602020104020603" pitchFamily="34" charset="0"/>
              </a:rPr>
            </a:b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situation </a:t>
            </a:r>
            <a:r>
              <a:rPr 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>analysis and measures taken to MINIMIZE impacts of </a:t>
            </a:r>
            <a:r>
              <a:rPr lang="en-GB" alt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>MARCH TO MAY</a:t>
            </a:r>
            <a:r>
              <a:rPr 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> 2</a:t>
            </a:r>
            <a:r>
              <a:rPr lang="en-GB" alt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>020</a:t>
            </a:r>
            <a:r>
              <a:rPr lang="en-US" sz="3000" b="1" dirty="0">
                <a:solidFill>
                  <a:schemeClr val="tx1"/>
                </a:solidFill>
                <a:latin typeface="Tw Cen MT" panose="020B0602020104020603" pitchFamily="34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season</a:t>
            </a:r>
            <a:b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</a:b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by</a:t>
            </a:r>
            <a:b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</a:b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 </a:t>
            </a:r>
            <a:b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</a:br>
            <a:r>
              <a:rPr lang="en-US" sz="3000" b="1" dirty="0" err="1" smtClean="0">
                <a:solidFill>
                  <a:schemeClr val="tx1"/>
                </a:solidFill>
                <a:latin typeface="Tw Cen MT" panose="020B0602020104020603" pitchFamily="34" charset="0"/>
              </a:rPr>
              <a:t>oliver</a:t>
            </a: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 </a:t>
            </a:r>
            <a:r>
              <a:rPr lang="en-US" sz="3000" b="1" dirty="0" err="1" smtClean="0">
                <a:solidFill>
                  <a:schemeClr val="tx1"/>
                </a:solidFill>
                <a:latin typeface="Tw Cen MT" panose="020B0602020104020603" pitchFamily="34" charset="0"/>
              </a:rPr>
              <a:t>kipkogei</a:t>
            </a: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 &amp; jasper </a:t>
            </a:r>
            <a:r>
              <a:rPr lang="en-US" sz="3000" b="1" dirty="0" err="1" smtClean="0">
                <a:solidFill>
                  <a:schemeClr val="tx1"/>
                </a:solidFill>
                <a:latin typeface="Tw Cen MT" panose="020B0602020104020603" pitchFamily="34" charset="0"/>
              </a:rPr>
              <a:t>mwesigwa</a:t>
            </a:r>
            <a:r>
              <a:rPr lang="en-US" sz="3000" b="1" dirty="0" smtClean="0">
                <a:solidFill>
                  <a:schemeClr val="tx1"/>
                </a:solidFill>
                <a:latin typeface="Tw Cen MT" panose="020B0602020104020603" pitchFamily="34" charset="0"/>
              </a:rPr>
              <a:t> </a:t>
            </a:r>
            <a:endParaRPr lang="en-GB" sz="3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73540" y="6286521"/>
            <a:ext cx="5149850" cy="382842"/>
          </a:xfrm>
        </p:spPr>
        <p:txBody>
          <a:bodyPr/>
          <a:lstStyle/>
          <a:p>
            <a:r>
              <a:rPr lang="en-US" dirty="0">
                <a:latin typeface="Tw Cen MT" panose="020B0602020104020603" pitchFamily="34" charset="0"/>
              </a:rPr>
              <a:t>IGAD CLIMATE PREDICTION AND APPLICATIONS CENTRE</a:t>
            </a:r>
          </a:p>
          <a:p>
            <a:endParaRPr lang="en-US" dirty="0">
              <a:latin typeface="Tw Cen MT" panose="020B06020201040206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err="1" smtClean="0">
                <a:solidFill>
                  <a:srgbClr val="006600"/>
                </a:solidFill>
                <a:latin typeface="Tw Cen MT" panose="020B0602020104020603" pitchFamily="34" charset="0"/>
              </a:rPr>
              <a:t>sudan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10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44739"/>
              </p:ext>
            </p:extLst>
          </p:nvPr>
        </p:nvGraphicFramePr>
        <p:xfrm>
          <a:off x="72008" y="840080"/>
          <a:ext cx="9777536" cy="4257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715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05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5421">
                <a:tc>
                  <a:txBody>
                    <a:bodyPr/>
                    <a:lstStyle/>
                    <a:p>
                      <a:pPr marL="342900" marR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Negatives (what did not go well)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Agricultural commodity prices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are very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high;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Fuel scarcity during wheat harvest and land preparations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increased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production costs;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Increased wheat production puts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government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in a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dilemma of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affording an attractive price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to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farmers as per an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earlier 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agreement.</a:t>
                      </a:r>
                      <a:endParaRPr lang="en-GB" sz="2400" b="0" kern="120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Shortage of sacks for storage may lead to significant food losses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Agricultural bank provided sacks to farmers at subsidised prices for wheat storage;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MOA/MOE made an arrangement to provide fuel;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400" kern="12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GB" sz="24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400" baseline="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772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TANZANIA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11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821209"/>
              </p:ext>
            </p:extLst>
          </p:nvPr>
        </p:nvGraphicFramePr>
        <p:xfrm>
          <a:off x="72008" y="836669"/>
          <a:ext cx="9777536" cy="57165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2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25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958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17229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Improved prospects for crop production, income &amp; food security;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Increased electricity generation for agro processing;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sz="24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Flooding –causing displacement, Loss of lives/crops/infrastructure;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Water logging – affecting maize production;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Mature crops yet to be harvested at risk of </a:t>
                      </a:r>
                      <a:r>
                        <a:rPr lang="en-US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aflatoxin</a:t>
                      </a: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contamination, post harvest loss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This has encouraged investments in Agro-processing;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Training on post-harvest handling;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National Food Reserve Agency- will buy (and stock) more produce;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4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4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Proper drying up of produce to avoid contamination with </a:t>
                      </a:r>
                      <a:r>
                        <a:rPr lang="en-GB" sz="2400" b="1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aflatoxin</a:t>
                      </a: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Increased adherence to early warning information;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Evacuation of flood victims/ support with food materials, among others; 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6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7620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UGANDA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12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441751"/>
              </p:ext>
            </p:extLst>
          </p:nvPr>
        </p:nvGraphicFramePr>
        <p:xfrm>
          <a:off x="72008" y="533400"/>
          <a:ext cx="9777536" cy="60822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23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53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958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3964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Early rains – led to timely planting; green consumption is already ongoing;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Most crop (</a:t>
                      </a: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vegetables, fruits, root tubers, plantain, </a:t>
                      </a: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cereals, plantation crops – tea, coffee, sugarcane, cocoa, etc.), will perform well this season; </a:t>
                      </a:r>
                      <a:endParaRPr lang="en-US" sz="20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Increased </a:t>
                      </a: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availability of pasture, feeds </a:t>
                      </a: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and water availability </a:t>
                      </a:r>
                      <a:r>
                        <a:rPr lang="en-US" sz="20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– high milk, meat and poultry productivity;  </a:t>
                      </a:r>
                      <a:endParaRPr lang="en-US" sz="20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sz="20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Delayed rains in </a:t>
                      </a: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parts of northern </a:t>
                      </a: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Uganda;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Flooding, landslides, rising lake levels, river banks bursting, lightening, – causing displacement, Loss of lives/crops/pasture/infrastructure;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Heavy rains damaged legumes (beans);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Dry spell early April escalated incidence of FAW;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0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COVID-19 pandemic impacted on area planted, declined use of improved seeds and agro-inputs; </a:t>
                      </a:r>
                      <a:endParaRPr lang="de-DE" sz="20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0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president has encouraged Ugandans to process surplus milk, eggs, maize, cassava, etc.;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Operation Wealth Creation in collaboration with NAADS provided improved seeds, seedlings and agro-inputs to vulnerable households;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President acknowledged the importance of agriculture, and directed that farming activities must not be interrupted by COVID-19 restrictive measures; 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8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 descr="East Africa floods: Kenyan fisherman Vincent Musila rescued - BBC New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191" y="3789040"/>
            <a:ext cx="3167071" cy="177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753200" y="5157192"/>
            <a:ext cx="2785492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Chopper saves a man marooned by floods</a:t>
            </a:r>
            <a:endParaRPr lang="en-US" sz="1050" dirty="0">
              <a:solidFill>
                <a:schemeClr val="tx1"/>
              </a:solidFill>
            </a:endParaRPr>
          </a:p>
        </p:txBody>
      </p:sp>
      <p:pic>
        <p:nvPicPr>
          <p:cNvPr id="1028" name="Picture 4" descr="Second wave of locust invasion and floods to shake East Africa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" y="457201"/>
            <a:ext cx="2865052" cy="190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5300" y="764704"/>
            <a:ext cx="2369468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Desert locust and floods wreck havoc </a:t>
            </a:r>
            <a:endParaRPr lang="en-US" sz="1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884" y="457201"/>
            <a:ext cx="3396752" cy="169837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875625" y="2011560"/>
            <a:ext cx="2369468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Homes completely submerged </a:t>
            </a:r>
            <a:endParaRPr lang="en-US" sz="1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009" y="2460197"/>
            <a:ext cx="4264141" cy="319810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18607" y="4834191"/>
            <a:ext cx="3376186" cy="3120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Roads damaged by raging waters after heavy rains</a:t>
            </a:r>
            <a:endParaRPr lang="en-US" sz="1050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4144" y="2636912"/>
            <a:ext cx="2263127" cy="30213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723" y="1698461"/>
            <a:ext cx="3267277" cy="1806739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510571" y="1718853"/>
            <a:ext cx="2369468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Landslides in North Rift</a:t>
            </a:r>
            <a:endParaRPr lang="en-US" sz="1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05886" y="110243"/>
            <a:ext cx="2395429" cy="159695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28464" y="110243"/>
            <a:ext cx="6624736" cy="222413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 CAPTURED DURING THE MAM RAINS-KENYA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28782"/>
            <a:ext cx="5590728" cy="421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USER\AppData\Local\Temp\IMG-20200512-WA001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5591608" cy="365691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3837965"/>
            <a:ext cx="403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Flooded farm in </a:t>
            </a:r>
            <a:r>
              <a:rPr lang="en-US" sz="1500" b="1" dirty="0" err="1" smtClean="0"/>
              <a:t>Mosso</a:t>
            </a:r>
            <a:r>
              <a:rPr lang="en-US" sz="1500" b="1" dirty="0" smtClean="0"/>
              <a:t> Region - Burundi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38800" y="1295400"/>
            <a:ext cx="403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FAW Damage in Central Uganda</a:t>
            </a:r>
          </a:p>
        </p:txBody>
      </p:sp>
    </p:spTree>
    <p:extLst>
      <p:ext uri="{BB962C8B-B14F-4D97-AF65-F5344CB8AC3E}">
        <p14:creationId xmlns:p14="http://schemas.microsoft.com/office/powerpoint/2010/main" val="554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3E82423D-F402-F645-9134-F649F8D5A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264" y="304801"/>
            <a:ext cx="9557335" cy="5465770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 smtClean="0"/>
              <a:t>This </a:t>
            </a:r>
            <a:r>
              <a:rPr lang="en-GB" sz="1800" dirty="0"/>
              <a:t>is Morogoro – Dodoma (Capital city) road – </a:t>
            </a:r>
            <a:r>
              <a:rPr lang="en-GB" sz="1800" dirty="0" smtClean="0"/>
              <a:t>It is also the high-way to Rwanda</a:t>
            </a:r>
            <a:r>
              <a:rPr lang="en-GB" sz="1800" dirty="0"/>
              <a:t>, Burundi and Uganda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42D1CFB-AE16-460C-8348-3D1CA080F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74" y="990600"/>
            <a:ext cx="8855392" cy="451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4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133600"/>
            <a:ext cx="8915400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accent1"/>
                </a:solidFill>
              </a:rPr>
              <a:t>THANK </a:t>
            </a:r>
            <a:r>
              <a:rPr lang="en-US" sz="3200" b="1" dirty="0" smtClean="0">
                <a:solidFill>
                  <a:schemeClr val="accent1"/>
                </a:solidFill>
              </a:rPr>
              <a:t>YOU</a:t>
            </a:r>
          </a:p>
          <a:p>
            <a:pPr marL="0" indent="0" algn="ctr">
              <a:buNone/>
            </a:pPr>
            <a:endParaRPr lang="en-US" sz="3200" b="1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MERCI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62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4457700" cy="563562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accent1"/>
                </a:solidFill>
              </a:rPr>
              <a:t>COUNTRIES COVERED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838200"/>
            <a:ext cx="2783904" cy="258192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Burundi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Ethiopia </a:t>
            </a:r>
            <a:endParaRPr lang="en-GB" sz="2000" dirty="0"/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Kenya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Rwanda</a:t>
            </a:r>
            <a:endParaRPr lang="en-GB" sz="2000" dirty="0"/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Sudan</a:t>
            </a:r>
            <a:endParaRPr lang="en-GB" sz="2000" dirty="0"/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Tanzania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/>
              <a:t>Uganda</a:t>
            </a:r>
            <a:endParaRPr lang="en-GB" sz="20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6" name="Picture 2" descr="C:\Users\sa123\Documents\ICPAC 2019\GHACOF 55\AGRIC IMPACTS\ICPAC Desert Locust Risk Map May 16-31 GI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5588"/>
            <a:ext cx="4326997" cy="53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800" y="3406676"/>
            <a:ext cx="502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en-US" b="1" dirty="0" smtClean="0"/>
              <a:t>2020 is a year of multiple crises: </a:t>
            </a:r>
            <a:r>
              <a:rPr lang="en-US" b="1" dirty="0" smtClean="0"/>
              <a:t>Floods, Desert Locust, COVID-19; and Protracted impacts of previous shocks;</a:t>
            </a:r>
          </a:p>
          <a:p>
            <a:pPr algn="just"/>
            <a:r>
              <a:rPr lang="en-US" b="1" dirty="0" smtClean="0"/>
              <a:t> 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en-US" b="1" dirty="0" smtClean="0"/>
              <a:t>25 million people are acutely food insecure (FSNWG) and additional 20  million could become food insecure due to COVID-19 impacts.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01352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measures </a:t>
            </a:r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taken by most countries 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3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601441"/>
              </p:ext>
            </p:extLst>
          </p:nvPr>
        </p:nvGraphicFramePr>
        <p:xfrm>
          <a:off x="72008" y="685800"/>
          <a:ext cx="9777536" cy="5552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5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01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Observed Impacts</a:t>
                      </a:r>
                      <a:r>
                        <a:rPr lang="en-US" sz="2400" baseline="0" dirty="0" smtClean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General Measures Taken</a:t>
                      </a:r>
                      <a:endParaRPr lang="en-US" sz="2400" kern="1200" dirty="0"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542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Early onset;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Fair distribution;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Increased Winter Wheat Production (Sudan);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Increased fish capture in lakes and </a:t>
                      </a: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rivers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000" b="1" baseline="0" dirty="0" smtClean="0">
                          <a:solidFill>
                            <a:srgbClr val="FFC0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FAW Incidence declined (Burundi) - AN rains</a:t>
                      </a:r>
                      <a:endParaRPr lang="de-DE" sz="20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Floods 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Landslides 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Water-logging 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Pests and Diseases </a:t>
                      </a:r>
                      <a:endParaRPr lang="de-DE" sz="2000" b="1" u="sng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Desert Locust 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000" b="1" u="sng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COVID-19</a:t>
                      </a:r>
                      <a:endParaRPr lang="de-DE" sz="2000" b="1" u="sng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de-DE" sz="1600" b="1" u="sng" baseline="0" dirty="0" smtClean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Where seasons did not start well,  alternative crops such as sorghum (drought tolerant) was planted;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Alternatively, land was reserved for main season (JJA) planting (Ethiopia);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Increased adherence to early warning information; </a:t>
                      </a:r>
                      <a:endParaRPr lang="en-GB" sz="1600" b="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Early prepositioning of farm inputs (fertilizer, seeds); 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and stabilisation of river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banks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(Burundi); 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Increased national campaigns on tree planting; 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Gov’t provided &gt; 2million seedlings to farmers for planting during MAM;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Promotion of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climbing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beans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flourish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under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heavy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rains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unlike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bush types;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Pasture storage structures repaired – for preservation of surplus pasture;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Desert Locust control enhanced to safeguard the pastures;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Water harvesting, dam construction;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Crop insurance recovery (Rwanda);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Gov’t support to construction of temporary shelters to fight against </a:t>
                      </a:r>
                      <a:r>
                        <a:rPr lang="en-US" sz="1600" b="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aflatoxin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Incentives in form of good prices given to wheat farmers (Sudan);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Provision of storage materials by Gov’t;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Provision of fuel for land cultivation;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Increased investments in Agro-processing;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National campaigns on post-harvest handling, and elimination of </a:t>
                      </a:r>
                      <a:r>
                        <a:rPr lang="en-US" sz="1600" b="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aflatoxins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97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ETHIOPIA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4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148858"/>
              </p:ext>
            </p:extLst>
          </p:nvPr>
        </p:nvGraphicFramePr>
        <p:xfrm>
          <a:off x="72008" y="840080"/>
          <a:ext cx="9777536" cy="5186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50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5421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Early onset and good distribution;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Most belg growing areas doing well;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de-DE" sz="24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de-DE" sz="24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Dry spell in the middle of April in NE parts of the country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Heavy RF in some parts of S and SE causing waterlogging;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Good rains</a:t>
                      </a: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created favorable conditions (moisture and vegetation cover) for DL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Early prepositioning of farm inputs (fertilizer, seeds);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Early dissemination of forecast by NMA;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Developed and disseminated advisories on time;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GB" sz="24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Land reserved for main season (JJA) planting, planting sorghum as alternative; 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Relief support by NDRMC;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Early surveillance and control of locust hoppers and swarms </a:t>
                      </a:r>
                      <a:endParaRPr lang="en-GB" sz="2400" baseline="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65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-99392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BURUNDI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5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258612"/>
              </p:ext>
            </p:extLst>
          </p:nvPr>
        </p:nvGraphicFramePr>
        <p:xfrm>
          <a:off x="72008" y="332656"/>
          <a:ext cx="9757792" cy="5513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163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1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6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22392">
                <a:tc>
                  <a:txBody>
                    <a:bodyPr/>
                    <a:lstStyle/>
                    <a:p>
                      <a:pPr marL="342900" marR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AN rains led to decrease in FAW incidence;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Beans to perform above average in areas without flooding;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Increased  availability  of fodder for livestock; </a:t>
                      </a:r>
                      <a:endParaRPr lang="de-DE" sz="2400" b="1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de-DE" sz="2400" b="1" u="sng" baseline="0" dirty="0" smtClean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  <a:endParaRPr lang="en-GB" sz="2400" b="0" kern="120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Flooding, Landslides, soil erosion which led to d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amage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crops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, irrigation infrastructure (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Kirimiro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Moso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Imbo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fr-FR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displacement</a:t>
                      </a:r>
                      <a:r>
                        <a:rPr lang="fr-FR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; 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kern="12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Promoting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climbing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beans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production –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flourish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under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heavy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rains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Rainwater harvesting and storage;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Soil</a:t>
                      </a:r>
                      <a:r>
                        <a:rPr lang="fr-FR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/water conservation;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Sensitization</a:t>
                      </a:r>
                      <a:r>
                        <a:rPr lang="fr-FR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on post-</a:t>
                      </a:r>
                      <a:r>
                        <a:rPr lang="fr-FR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harvest</a:t>
                      </a:r>
                      <a:r>
                        <a:rPr lang="fr-FR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technologies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GB" sz="20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National Campaign on tree planting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and stabilisation of river </a:t>
                      </a:r>
                      <a:r>
                        <a:rPr lang="fr-FR" sz="20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banks</a:t>
                      </a:r>
                      <a:r>
                        <a:rPr lang="fr-F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Establishment of soil conservation structures and drainage systems at national level,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Rehabilitation of irrigation infrastructures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 distribution (flooding victims)</a:t>
                      </a:r>
                      <a:endParaRPr lang="en-GB" sz="2400" baseline="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45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KENYA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6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665908"/>
              </p:ext>
            </p:extLst>
          </p:nvPr>
        </p:nvGraphicFramePr>
        <p:xfrm>
          <a:off x="72008" y="685800"/>
          <a:ext cx="9777536" cy="487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2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25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486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2811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AN rains - conducive for agricultural production across high potential areas;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NE and NW - AN rainfall that favored improved pastures/water for livestock; 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Gov’t provided &gt; 2million seedlings to farmers for planting during MAM;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Pasture storage structures repaired;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Desert Locust control enhanced to safeguard the pastures;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Water harvesting, dam construction;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Provision of farm inputs now efficiently done via e-voucher;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Ware House Receipt System to be operationalized in readiness for bumper harvests;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318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KENYA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7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167968"/>
              </p:ext>
            </p:extLst>
          </p:nvPr>
        </p:nvGraphicFramePr>
        <p:xfrm>
          <a:off x="72008" y="609600"/>
          <a:ext cx="9777536" cy="5603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50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27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6432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DL thrive/spread to 28 counties – damaging crops/pasture;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Heavy flooding (</a:t>
                      </a:r>
                      <a:r>
                        <a:rPr lang="en-US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Tana</a:t>
                      </a: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River, </a:t>
                      </a:r>
                      <a:r>
                        <a:rPr lang="en-US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Garissa</a:t>
                      </a: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, etc.,) – displacing people and submerging farms;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Landslides/mudslides (West </a:t>
                      </a:r>
                      <a:r>
                        <a:rPr lang="en-US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Pokot</a:t>
                      </a: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etc.) - destroying farms, crops, loss of lives;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Irrigation infrastructure, roads, storage facilities and markets destroyed;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Excess rains in Jan &amp; Feb resulted into severe fungal infections on horticultural crops e.g. tomatoes;  </a:t>
                      </a:r>
                      <a:endParaRPr lang="de-DE" sz="2400" b="0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400" baseline="0" dirty="0" smtClean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Ground DL control operations /aerial spray enhanced – led to reduction in DL spread and infestation;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 Surveillance enhanced;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households moved to safer places, provided with relief;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GB" sz="24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Govt</a:t>
                      </a: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provided relief seeds and inputs;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Contingency repair plans underway;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Farmers advised on appropriate management measures through trainings</a:t>
                      </a:r>
                      <a:endParaRPr lang="en-GB" sz="2400" baseline="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6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smtClean="0">
                <a:solidFill>
                  <a:srgbClr val="006600"/>
                </a:solidFill>
                <a:latin typeface="Tw Cen MT" panose="020B0602020104020603" pitchFamily="34" charset="0"/>
              </a:rPr>
              <a:t>RWANDA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8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443722"/>
              </p:ext>
            </p:extLst>
          </p:nvPr>
        </p:nvGraphicFramePr>
        <p:xfrm>
          <a:off x="72008" y="695712"/>
          <a:ext cx="9777536" cy="5247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047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727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1584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err="1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Favaourable</a:t>
                      </a: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 rains have increased prospects for better crop performance (maize, beans);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de-DE" sz="24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de-DE" sz="2400" b="0" baseline="0" dirty="0" smtClean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Negative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Instances of flooding, water logging, landslides;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GB" sz="2400" b="0" kern="120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Presence of FAW and other pests and diseases due to the negative impacts of weather variability in most parts of the country.  </a:t>
                      </a:r>
                      <a:endParaRPr lang="de-D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Crop insurance recovery;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Post-harvest management strategies were strengthened including Gov’t support to construction of temporary shelters to fight against </a:t>
                      </a:r>
                      <a:r>
                        <a:rPr lang="en-US" sz="24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aflatoxin</a:t>
                      </a: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Planning of Social protection arrangements to help farmers;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Agro-input dealers to stock enough pesticides to fight against FAW and provide training for  farmers in pest infestation preventive measures;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398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432048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 err="1" smtClean="0">
                <a:solidFill>
                  <a:srgbClr val="006600"/>
                </a:solidFill>
                <a:latin typeface="Tw Cen MT" panose="020B0602020104020603" pitchFamily="34" charset="0"/>
              </a:rPr>
              <a:t>sudan</a:t>
            </a:r>
            <a:endParaRPr lang="en-GB" sz="2800" u="sng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Sunday, May 17,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9</a:t>
            </a:fld>
            <a:endParaRPr lang="en-US">
              <a:solidFill>
                <a:srgbClr val="646463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384816"/>
              </p:ext>
            </p:extLst>
          </p:nvPr>
        </p:nvGraphicFramePr>
        <p:xfrm>
          <a:off x="72008" y="840080"/>
          <a:ext cx="9777536" cy="4257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95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82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Impacts Observed</a:t>
                      </a: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Measures that were taken</a:t>
                      </a: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5421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2400" b="1" u="sng" baseline="0" dirty="0" smtClean="0">
                          <a:solidFill>
                            <a:schemeClr val="bg1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Positive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400" b="0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No rains during MAM; 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400" b="1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Land preparation - April – May;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2400" b="1" baseline="0" dirty="0" smtClean="0">
                          <a:solidFill>
                            <a:srgbClr val="FFFF00"/>
                          </a:solidFill>
                          <a:effectLst/>
                          <a:latin typeface="Tw Cen MT" panose="020B0602020104020603" pitchFamily="34" charset="0"/>
                          <a:cs typeface="Times New Roman" panose="02020603050405020304" pitchFamily="18" charset="0"/>
                        </a:rPr>
                        <a:t>Good winter wheat harvest, with minimal loss;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Early </a:t>
                      </a: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planting of groundnuts in </a:t>
                      </a: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May- in limited areas under irrigation;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High temperatures and limited landcover did </a:t>
                      </a: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surpressed DL </a:t>
                      </a:r>
                      <a:r>
                        <a:rPr kumimoji="0" lang="de-D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w Cen MT" panose="020B0602020104020603" pitchFamily="34" charset="0"/>
                          <a:ea typeface="+mn-ea"/>
                          <a:cs typeface="Times New Roman" panose="02020603050405020304" pitchFamily="18" charset="0"/>
                        </a:rPr>
                        <a:t>breeding.</a:t>
                      </a:r>
                      <a:endParaRPr lang="de-DE" sz="2400" b="1" baseline="0" dirty="0">
                        <a:solidFill>
                          <a:srgbClr val="FFFF00"/>
                        </a:solidFill>
                        <a:effectLst/>
                        <a:latin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Wheat farmers got good prices as an incentive; </a:t>
                      </a:r>
                      <a:endParaRPr lang="en-GB" sz="2400" b="1" baseline="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15" marR="2651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48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Custom 1">
      <a:dk1>
        <a:srgbClr val="000000"/>
      </a:dk1>
      <a:lt1>
        <a:srgbClr val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2783</TotalTime>
  <Words>1504</Words>
  <Application>Microsoft Office PowerPoint</Application>
  <PresentationFormat>A4 Paper (210x297 mm)</PresentationFormat>
  <Paragraphs>260</Paragraphs>
  <Slides>16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IGAD PPT Template</vt:lpstr>
      <vt:lpstr>Agriculture and food security situation analysis and measures taken to MINIMIZE impacts of MARCH TO MAY 2020 season by   oliver kipkogei &amp; jasper mwesigwa </vt:lpstr>
      <vt:lpstr>COUNTRIES COVERED </vt:lpstr>
      <vt:lpstr>measures taken by most countries </vt:lpstr>
      <vt:lpstr>ETHIOPIA</vt:lpstr>
      <vt:lpstr>BURUNDI</vt:lpstr>
      <vt:lpstr>KENYA</vt:lpstr>
      <vt:lpstr>KENYA</vt:lpstr>
      <vt:lpstr>RWANDA</vt:lpstr>
      <vt:lpstr>sudan</vt:lpstr>
      <vt:lpstr>sudan</vt:lpstr>
      <vt:lpstr>TANZANIA</vt:lpstr>
      <vt:lpstr>UGANDA</vt:lpstr>
      <vt:lpstr>PowerPoint Presentation</vt:lpstr>
      <vt:lpstr>PowerPoint Presentation</vt:lpstr>
      <vt:lpstr>PowerPoint Presentation</vt:lpstr>
      <vt:lpstr>PowerPoint Presentation</vt:lpstr>
    </vt:vector>
  </TitlesOfParts>
  <Company>Black Africa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sa123</cp:lastModifiedBy>
  <cp:revision>562</cp:revision>
  <dcterms:created xsi:type="dcterms:W3CDTF">2014-11-18T09:33:00Z</dcterms:created>
  <dcterms:modified xsi:type="dcterms:W3CDTF">2020-05-17T11:27:32Z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2057-11.2.0.9281</vt:lpwstr>
  </property>
</Properties>
</file>