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2"/>
  </p:notesMasterIdLst>
  <p:handoutMasterIdLst>
    <p:handoutMasterId r:id="rId13"/>
  </p:handoutMasterIdLst>
  <p:sldIdLst>
    <p:sldId id="275" r:id="rId3"/>
    <p:sldId id="403" r:id="rId4"/>
    <p:sldId id="413" r:id="rId5"/>
    <p:sldId id="414" r:id="rId6"/>
    <p:sldId id="433" r:id="rId7"/>
    <p:sldId id="415" r:id="rId8"/>
    <p:sldId id="417" r:id="rId9"/>
    <p:sldId id="416" r:id="rId10"/>
    <p:sldId id="418" r:id="rId11"/>
  </p:sldIdLst>
  <p:sldSz cx="12192000" cy="6858000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8" pos="5119" userDrawn="1">
          <p15:clr>
            <a:srgbClr val="A4A3A4"/>
          </p15:clr>
        </p15:guide>
        <p15:guide id="9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FF"/>
    <a:srgbClr val="00B7FF"/>
    <a:srgbClr val="A3D7FF"/>
    <a:srgbClr val="0000FF"/>
    <a:srgbClr val="336600"/>
    <a:srgbClr val="DE2102"/>
    <a:srgbClr val="122D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9749" autoAdjust="0"/>
    <p:restoredTop sz="93326" autoAdjust="0"/>
  </p:normalViewPr>
  <p:slideViewPr>
    <p:cSldViewPr showGuides="1">
      <p:cViewPr varScale="1">
        <p:scale>
          <a:sx n="116" d="100"/>
          <a:sy n="116" d="100"/>
        </p:scale>
        <p:origin x="84" y="228"/>
      </p:cViewPr>
      <p:guideLst>
        <p:guide orient="horz" pos="2160"/>
        <p:guide pos="511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70" d="100"/>
          <a:sy n="70" d="100"/>
        </p:scale>
        <p:origin x="-2826" y="-120"/>
      </p:cViewPr>
      <p:guideLst>
        <p:guide orient="horz" pos="3110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CE221E-83ED-4F6C-BA5F-3F9E6FDB6953}" type="datetimeFigureOut">
              <a:rPr lang="en-US"/>
              <a:pPr/>
              <a:t>5/17/2020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8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7318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4CBEF8-5CDE-472B-839B-B8BB0C881006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632892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853E5F-CE67-483C-A264-F17AC70E9CA2}" type="datetimeFigureOut">
              <a:rPr lang="en-US"/>
              <a:pPr/>
              <a:t>5/17/2020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6363" y="739775"/>
            <a:ext cx="6584950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B98AFB-CB0D-4DFE-87B9-B4B0D0DE73C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128058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6363" y="739775"/>
            <a:ext cx="6584950" cy="37036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98AFB-CB0D-4DFE-87B9-B4B0D0DE73CD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7701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26" Type="http://schemas.openxmlformats.org/officeDocument/2006/relationships/image" Target="../media/image26.jpeg"/><Relationship Id="rId39" Type="http://schemas.openxmlformats.org/officeDocument/2006/relationships/image" Target="../media/image39.png"/><Relationship Id="rId3" Type="http://schemas.openxmlformats.org/officeDocument/2006/relationships/image" Target="../media/image3.png"/><Relationship Id="rId21" Type="http://schemas.openxmlformats.org/officeDocument/2006/relationships/image" Target="../media/image21.jpeg"/><Relationship Id="rId34" Type="http://schemas.openxmlformats.org/officeDocument/2006/relationships/image" Target="../media/image34.jpeg"/><Relationship Id="rId42" Type="http://schemas.openxmlformats.org/officeDocument/2006/relationships/image" Target="../media/image42.png"/><Relationship Id="rId47" Type="http://schemas.openxmlformats.org/officeDocument/2006/relationships/image" Target="../media/image47.jpe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jpeg"/><Relationship Id="rId25" Type="http://schemas.openxmlformats.org/officeDocument/2006/relationships/image" Target="../media/image25.jpeg"/><Relationship Id="rId33" Type="http://schemas.openxmlformats.org/officeDocument/2006/relationships/image" Target="../media/image33.jpeg"/><Relationship Id="rId38" Type="http://schemas.openxmlformats.org/officeDocument/2006/relationships/image" Target="../media/image38.jpeg"/><Relationship Id="rId46" Type="http://schemas.openxmlformats.org/officeDocument/2006/relationships/image" Target="../media/image46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0" Type="http://schemas.openxmlformats.org/officeDocument/2006/relationships/image" Target="../media/image20.emf"/><Relationship Id="rId29" Type="http://schemas.openxmlformats.org/officeDocument/2006/relationships/image" Target="../media/image29.jpeg"/><Relationship Id="rId41" Type="http://schemas.openxmlformats.org/officeDocument/2006/relationships/image" Target="../media/image4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24" Type="http://schemas.openxmlformats.org/officeDocument/2006/relationships/image" Target="../media/image24.jpeg"/><Relationship Id="rId32" Type="http://schemas.openxmlformats.org/officeDocument/2006/relationships/image" Target="../media/image32.jpeg"/><Relationship Id="rId37" Type="http://schemas.openxmlformats.org/officeDocument/2006/relationships/image" Target="../media/image37.png"/><Relationship Id="rId40" Type="http://schemas.openxmlformats.org/officeDocument/2006/relationships/image" Target="../media/image40.jpeg"/><Relationship Id="rId45" Type="http://schemas.openxmlformats.org/officeDocument/2006/relationships/image" Target="../media/image45.png"/><Relationship Id="rId5" Type="http://schemas.openxmlformats.org/officeDocument/2006/relationships/image" Target="../media/image5.gif"/><Relationship Id="rId15" Type="http://schemas.openxmlformats.org/officeDocument/2006/relationships/image" Target="../media/image15.jpeg"/><Relationship Id="rId23" Type="http://schemas.openxmlformats.org/officeDocument/2006/relationships/image" Target="../media/image23.jpeg"/><Relationship Id="rId28" Type="http://schemas.openxmlformats.org/officeDocument/2006/relationships/image" Target="../media/image28.jpeg"/><Relationship Id="rId36" Type="http://schemas.openxmlformats.org/officeDocument/2006/relationships/image" Target="../media/image36.jpeg"/><Relationship Id="rId49" Type="http://schemas.openxmlformats.org/officeDocument/2006/relationships/image" Target="../media/image49.png"/><Relationship Id="rId10" Type="http://schemas.openxmlformats.org/officeDocument/2006/relationships/image" Target="../media/image10.png"/><Relationship Id="rId19" Type="http://schemas.openxmlformats.org/officeDocument/2006/relationships/image" Target="../media/image19.jpeg"/><Relationship Id="rId31" Type="http://schemas.openxmlformats.org/officeDocument/2006/relationships/image" Target="../media/image31.png"/><Relationship Id="rId44" Type="http://schemas.openxmlformats.org/officeDocument/2006/relationships/image" Target="../media/image44.png"/><Relationship Id="rId4" Type="http://schemas.openxmlformats.org/officeDocument/2006/relationships/image" Target="../media/image4.jpeg"/><Relationship Id="rId9" Type="http://schemas.openxmlformats.org/officeDocument/2006/relationships/image" Target="../media/image9.png"/><Relationship Id="rId14" Type="http://schemas.openxmlformats.org/officeDocument/2006/relationships/image" Target="../media/image14.jpeg"/><Relationship Id="rId22" Type="http://schemas.openxmlformats.org/officeDocument/2006/relationships/image" Target="../media/image22.jpeg"/><Relationship Id="rId27" Type="http://schemas.openxmlformats.org/officeDocument/2006/relationships/image" Target="../media/image27.jpeg"/><Relationship Id="rId30" Type="http://schemas.openxmlformats.org/officeDocument/2006/relationships/image" Target="../media/image30.png"/><Relationship Id="rId35" Type="http://schemas.openxmlformats.org/officeDocument/2006/relationships/image" Target="../media/image35.jpeg"/><Relationship Id="rId43" Type="http://schemas.openxmlformats.org/officeDocument/2006/relationships/image" Target="../media/image43.jpeg"/><Relationship Id="rId48" Type="http://schemas.openxmlformats.org/officeDocument/2006/relationships/image" Target="../media/image48.png"/><Relationship Id="rId8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26" Type="http://schemas.openxmlformats.org/officeDocument/2006/relationships/image" Target="../media/image26.jpeg"/><Relationship Id="rId39" Type="http://schemas.openxmlformats.org/officeDocument/2006/relationships/image" Target="../media/image39.png"/><Relationship Id="rId3" Type="http://schemas.openxmlformats.org/officeDocument/2006/relationships/image" Target="../media/image3.png"/><Relationship Id="rId21" Type="http://schemas.openxmlformats.org/officeDocument/2006/relationships/image" Target="../media/image21.jpeg"/><Relationship Id="rId34" Type="http://schemas.openxmlformats.org/officeDocument/2006/relationships/image" Target="../media/image34.jpeg"/><Relationship Id="rId42" Type="http://schemas.openxmlformats.org/officeDocument/2006/relationships/image" Target="../media/image42.png"/><Relationship Id="rId47" Type="http://schemas.openxmlformats.org/officeDocument/2006/relationships/image" Target="../media/image47.jpe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jpeg"/><Relationship Id="rId25" Type="http://schemas.openxmlformats.org/officeDocument/2006/relationships/image" Target="../media/image25.jpeg"/><Relationship Id="rId33" Type="http://schemas.openxmlformats.org/officeDocument/2006/relationships/image" Target="../media/image33.jpeg"/><Relationship Id="rId38" Type="http://schemas.openxmlformats.org/officeDocument/2006/relationships/image" Target="../media/image38.jpeg"/><Relationship Id="rId46" Type="http://schemas.openxmlformats.org/officeDocument/2006/relationships/image" Target="../media/image46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0" Type="http://schemas.openxmlformats.org/officeDocument/2006/relationships/image" Target="../media/image20.emf"/><Relationship Id="rId29" Type="http://schemas.openxmlformats.org/officeDocument/2006/relationships/image" Target="../media/image29.jpeg"/><Relationship Id="rId41" Type="http://schemas.openxmlformats.org/officeDocument/2006/relationships/image" Target="../media/image4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24" Type="http://schemas.openxmlformats.org/officeDocument/2006/relationships/image" Target="../media/image24.jpeg"/><Relationship Id="rId32" Type="http://schemas.openxmlformats.org/officeDocument/2006/relationships/image" Target="../media/image32.jpeg"/><Relationship Id="rId37" Type="http://schemas.openxmlformats.org/officeDocument/2006/relationships/image" Target="../media/image37.png"/><Relationship Id="rId40" Type="http://schemas.openxmlformats.org/officeDocument/2006/relationships/image" Target="../media/image40.jpeg"/><Relationship Id="rId45" Type="http://schemas.openxmlformats.org/officeDocument/2006/relationships/image" Target="../media/image45.png"/><Relationship Id="rId5" Type="http://schemas.openxmlformats.org/officeDocument/2006/relationships/image" Target="../media/image5.gif"/><Relationship Id="rId15" Type="http://schemas.openxmlformats.org/officeDocument/2006/relationships/image" Target="../media/image15.jpeg"/><Relationship Id="rId23" Type="http://schemas.openxmlformats.org/officeDocument/2006/relationships/image" Target="../media/image23.jpeg"/><Relationship Id="rId28" Type="http://schemas.openxmlformats.org/officeDocument/2006/relationships/image" Target="../media/image28.jpeg"/><Relationship Id="rId36" Type="http://schemas.openxmlformats.org/officeDocument/2006/relationships/image" Target="../media/image36.jpeg"/><Relationship Id="rId49" Type="http://schemas.openxmlformats.org/officeDocument/2006/relationships/image" Target="../media/image49.png"/><Relationship Id="rId10" Type="http://schemas.openxmlformats.org/officeDocument/2006/relationships/image" Target="../media/image10.png"/><Relationship Id="rId19" Type="http://schemas.openxmlformats.org/officeDocument/2006/relationships/image" Target="../media/image19.jpeg"/><Relationship Id="rId31" Type="http://schemas.openxmlformats.org/officeDocument/2006/relationships/image" Target="../media/image31.png"/><Relationship Id="rId44" Type="http://schemas.openxmlformats.org/officeDocument/2006/relationships/image" Target="../media/image44.png"/><Relationship Id="rId4" Type="http://schemas.openxmlformats.org/officeDocument/2006/relationships/image" Target="../media/image4.jpeg"/><Relationship Id="rId9" Type="http://schemas.openxmlformats.org/officeDocument/2006/relationships/image" Target="../media/image9.png"/><Relationship Id="rId14" Type="http://schemas.openxmlformats.org/officeDocument/2006/relationships/image" Target="../media/image14.jpeg"/><Relationship Id="rId22" Type="http://schemas.openxmlformats.org/officeDocument/2006/relationships/image" Target="../media/image22.jpeg"/><Relationship Id="rId27" Type="http://schemas.openxmlformats.org/officeDocument/2006/relationships/image" Target="../media/image27.jpeg"/><Relationship Id="rId30" Type="http://schemas.openxmlformats.org/officeDocument/2006/relationships/image" Target="../media/image30.png"/><Relationship Id="rId35" Type="http://schemas.openxmlformats.org/officeDocument/2006/relationships/image" Target="../media/image35.jpeg"/><Relationship Id="rId43" Type="http://schemas.openxmlformats.org/officeDocument/2006/relationships/image" Target="../media/image43.jpeg"/><Relationship Id="rId48" Type="http://schemas.openxmlformats.org/officeDocument/2006/relationships/image" Target="../media/image48.png"/><Relationship Id="rId8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image" Target="../media/image50.png"/><Relationship Id="rId21" Type="http://schemas.openxmlformats.org/officeDocument/2006/relationships/image" Target="../media/image59.jpeg"/><Relationship Id="rId7" Type="http://schemas.openxmlformats.org/officeDocument/2006/relationships/image" Target="../media/image6.jpeg"/><Relationship Id="rId12" Type="http://schemas.openxmlformats.org/officeDocument/2006/relationships/image" Target="../media/image55.png"/><Relationship Id="rId17" Type="http://schemas.openxmlformats.org/officeDocument/2006/relationships/image" Target="../media/image17.jpe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0" Type="http://schemas.openxmlformats.org/officeDocument/2006/relationships/image" Target="../media/image5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gif"/><Relationship Id="rId11" Type="http://schemas.openxmlformats.org/officeDocument/2006/relationships/image" Target="../media/image11.jpeg"/><Relationship Id="rId5" Type="http://schemas.openxmlformats.org/officeDocument/2006/relationships/image" Target="../media/image52.jpeg"/><Relationship Id="rId15" Type="http://schemas.openxmlformats.org/officeDocument/2006/relationships/image" Target="../media/image15.jpeg"/><Relationship Id="rId10" Type="http://schemas.openxmlformats.org/officeDocument/2006/relationships/image" Target="../media/image54.png"/><Relationship Id="rId19" Type="http://schemas.openxmlformats.org/officeDocument/2006/relationships/image" Target="../media/image57.jpeg"/><Relationship Id="rId4" Type="http://schemas.openxmlformats.org/officeDocument/2006/relationships/image" Target="../media/image51.png"/><Relationship Id="rId9" Type="http://schemas.openxmlformats.org/officeDocument/2006/relationships/image" Target="../media/image8.png"/><Relationship Id="rId14" Type="http://schemas.openxmlformats.org/officeDocument/2006/relationships/image" Target="../media/image56.jpeg"/><Relationship Id="rId22" Type="http://schemas.openxmlformats.org/officeDocument/2006/relationships/image" Target="../media/image60.jpe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 cstate="print">
            <a:alphaModFix amt="25000"/>
            <a:lum/>
          </a:blip>
          <a:srcRect/>
          <a:stretch>
            <a:fillRect l="52000" r="-15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5494" y="2098733"/>
            <a:ext cx="5390801" cy="1684764"/>
          </a:xfrm>
        </p:spPr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5492" y="3929486"/>
            <a:ext cx="5390803" cy="871117"/>
          </a:xfrm>
        </p:spPr>
        <p:txBody>
          <a:bodyPr>
            <a:normAutofit/>
          </a:bodyPr>
          <a:lstStyle>
            <a:lvl1pPr marL="0" indent="0" algn="l">
              <a:spcBef>
                <a:spcPts val="600"/>
              </a:spcBef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85947" y="6462993"/>
            <a:ext cx="1371957" cy="273049"/>
          </a:xfrm>
        </p:spPr>
        <p:txBody>
          <a:bodyPr/>
          <a:lstStyle/>
          <a:p>
            <a:fld id="{D1FC6260-5EEF-4A81-A224-7901724B9386}" type="datetime1">
              <a:rPr lang="en-US" smtClean="0"/>
              <a:pPr/>
              <a:t>5/17/2020</a:t>
            </a:fld>
            <a:endParaRPr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15" b="9406"/>
          <a:stretch/>
        </p:blipFill>
        <p:spPr>
          <a:xfrm>
            <a:off x="3238271" y="911177"/>
            <a:ext cx="1440375" cy="57606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68" b="5253"/>
          <a:stretch/>
        </p:blipFill>
        <p:spPr>
          <a:xfrm>
            <a:off x="4676119" y="116712"/>
            <a:ext cx="967972" cy="720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7283" y="911177"/>
            <a:ext cx="1440375" cy="53333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7" y="492364"/>
            <a:ext cx="1440375" cy="34434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4175" y="116712"/>
            <a:ext cx="678757" cy="720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6" t="4590" r="8350" b="5072"/>
          <a:stretch/>
        </p:blipFill>
        <p:spPr>
          <a:xfrm>
            <a:off x="1533808" y="116712"/>
            <a:ext cx="724048" cy="720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043" y="116712"/>
            <a:ext cx="658892" cy="720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7337" y="139382"/>
            <a:ext cx="745855" cy="720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353" y="933847"/>
            <a:ext cx="1440375" cy="43783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849" y="1638364"/>
            <a:ext cx="1440375" cy="35047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450" y="1550580"/>
            <a:ext cx="1440375" cy="43826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4" cstate="print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9484" y="139382"/>
            <a:ext cx="731091" cy="7200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9259" y="911181"/>
            <a:ext cx="1440375" cy="59294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654" y="1519416"/>
            <a:ext cx="1440375" cy="469427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7" y="184329"/>
            <a:ext cx="1440375" cy="16385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051" y="1518977"/>
            <a:ext cx="1440375" cy="46986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3124" y="116712"/>
            <a:ext cx="787865" cy="720000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998"/>
          <a:stretch>
            <a:fillRect/>
          </a:stretch>
        </p:blipFill>
        <p:spPr bwMode="auto">
          <a:xfrm>
            <a:off x="20247" y="1605060"/>
            <a:ext cx="1440375" cy="383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" descr="Image result for tanzania meteorological agency"/>
          <p:cNvPicPr>
            <a:picLocks noChangeAspect="1" noChangeArrowheads="1"/>
          </p:cNvPicPr>
          <p:nvPr userDrawn="1"/>
        </p:nvPicPr>
        <p:blipFill>
          <a:blip r:embed="rId21" cstate="print">
            <a:clrChange>
              <a:clrFrom>
                <a:srgbClr val="F3F3F1"/>
              </a:clrFrom>
              <a:clrTo>
                <a:srgbClr val="F3F3F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6378" y="139382"/>
            <a:ext cx="739919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Image result for climate and development knowledge network"/>
          <p:cNvPicPr>
            <a:picLocks noChangeAspect="1" noChangeArrowheads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7" y="911177"/>
            <a:ext cx="1440375" cy="62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9165" y="5735949"/>
            <a:ext cx="1260328" cy="39403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8" y="5029897"/>
            <a:ext cx="753123" cy="6300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129" y="5029897"/>
            <a:ext cx="519331" cy="63000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0880" y="6142768"/>
            <a:ext cx="1260328" cy="59027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 userDrawn="1"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0" t="27091" r="7500" b="24784"/>
          <a:stretch/>
        </p:blipFill>
        <p:spPr>
          <a:xfrm>
            <a:off x="5717895" y="6228713"/>
            <a:ext cx="1260328" cy="504322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983" y="5735953"/>
            <a:ext cx="1260328" cy="27333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 userDrawn="1"/>
        </p:nvPicPr>
        <p:blipFill rotWithShape="1"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83" b="5369"/>
          <a:stretch/>
        </p:blipFill>
        <p:spPr>
          <a:xfrm>
            <a:off x="1477373" y="6084963"/>
            <a:ext cx="1260328" cy="648072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 userDrawn="1"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958" y="5029897"/>
            <a:ext cx="686983" cy="63000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 userDrawn="1"/>
        </p:nvPicPr>
        <p:blipFill>
          <a:blip r:embed="rId3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454" y="5029897"/>
            <a:ext cx="645660" cy="630000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 userDrawn="1"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65" y="5897002"/>
            <a:ext cx="1260328" cy="836037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 userDrawn="1"/>
        </p:nvPicPr>
        <p:blipFill rotWithShape="1"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94" r="17190"/>
          <a:stretch/>
        </p:blipFill>
        <p:spPr>
          <a:xfrm>
            <a:off x="4304387" y="6226976"/>
            <a:ext cx="1260328" cy="50606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 userDrawn="1"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028" y="5735949"/>
            <a:ext cx="1260328" cy="320000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 userDrawn="1"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8144" y="5029897"/>
            <a:ext cx="620829" cy="630000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 userDrawn="1"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2097" y="5029897"/>
            <a:ext cx="442505" cy="630000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 userDrawn="1"/>
        </p:nvPicPr>
        <p:blipFill rotWithShape="1"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38" r="19683"/>
          <a:stretch/>
        </p:blipFill>
        <p:spPr>
          <a:xfrm>
            <a:off x="5614757" y="5029897"/>
            <a:ext cx="577543" cy="630000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 userDrawn="1"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4120" y="5735953"/>
            <a:ext cx="1260328" cy="309425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 userDrawn="1"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909" y="6301744"/>
            <a:ext cx="1260328" cy="431295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 userDrawn="1"/>
        </p:nvPicPr>
        <p:blipFill>
          <a:blip r:embed="rId4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4211" y="5735953"/>
            <a:ext cx="1260328" cy="429355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 userDrawn="1"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361" y="5029897"/>
            <a:ext cx="625631" cy="630000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 userDrawn="1"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865" y="5029897"/>
            <a:ext cx="576339" cy="630000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 userDrawn="1"/>
        </p:nvPicPr>
        <p:blipFill rotWithShape="1"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2" t="4896" r="9788" b="9021"/>
          <a:stretch/>
        </p:blipFill>
        <p:spPr>
          <a:xfrm>
            <a:off x="7700588" y="5029897"/>
            <a:ext cx="610112" cy="630000"/>
          </a:xfrm>
          <a:prstGeom prst="rect">
            <a:avLst/>
          </a:prstGeom>
        </p:spPr>
      </p:pic>
      <p:pic>
        <p:nvPicPr>
          <p:cNvPr id="48" name="Picture 2" descr="C:\Users\georsl\Dropbox\FCFA East Africa\Logoetc\naro-logo.png"/>
          <p:cNvPicPr>
            <a:picLocks noChangeAspect="1" noChangeArrowheads="1"/>
          </p:cNvPicPr>
          <p:nvPr userDrawn="1"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0857" y="5029897"/>
            <a:ext cx="607659" cy="63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3" descr="C:\Users\georsl\Dropbox\FCFA East Africa\Logoetc\Walker_Institute.png"/>
          <p:cNvPicPr>
            <a:picLocks noChangeAspect="1" noChangeArrowheads="1"/>
          </p:cNvPicPr>
          <p:nvPr userDrawn="1"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1401" y="6346111"/>
            <a:ext cx="1260328" cy="386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49"/>
          <p:cNvPicPr>
            <a:picLocks noChangeAspect="1"/>
          </p:cNvPicPr>
          <p:nvPr userDrawn="1"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9073" y="5735953"/>
            <a:ext cx="1260328" cy="360001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 userDrawn="1"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8618" y="5029897"/>
            <a:ext cx="646185" cy="630000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 userDrawn="1"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0270" y="5029897"/>
            <a:ext cx="630164" cy="630000"/>
          </a:xfrm>
          <a:prstGeom prst="rect">
            <a:avLst/>
          </a:prstGeom>
        </p:spPr>
      </p:pic>
      <p:pic>
        <p:nvPicPr>
          <p:cNvPr id="2050" name="Picture 2" descr="Image result for future climate for africa"/>
          <p:cNvPicPr>
            <a:picLocks noChangeAspect="1" noChangeArrowheads="1"/>
          </p:cNvPicPr>
          <p:nvPr userDrawn="1"/>
        </p:nvPicPr>
        <p:blipFill>
          <a:blip r:embed="rId4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9689" y="5693401"/>
            <a:ext cx="1001217" cy="869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47520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065489" y="6155271"/>
            <a:ext cx="9352115" cy="273049"/>
          </a:xfrm>
        </p:spPr>
        <p:txBody>
          <a:bodyPr/>
          <a:lstStyle/>
          <a:p>
            <a:endParaRPr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10561660" y="6155270"/>
            <a:ext cx="1371957" cy="273049"/>
          </a:xfrm>
        </p:spPr>
        <p:txBody>
          <a:bodyPr/>
          <a:lstStyle/>
          <a:p>
            <a:fld id="{5F9AA391-55EE-49B9-B5DC-58E37C3E6E40}" type="datetime1">
              <a:rPr lang="en-US" smtClean="0"/>
              <a:pPr/>
              <a:t>5/17/2020</a:t>
            </a:fld>
            <a:endParaRPr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14099" y="6563785"/>
            <a:ext cx="1219519" cy="273049"/>
          </a:xfrm>
        </p:spPr>
        <p:txBody>
          <a:bodyPr/>
          <a:lstStyle/>
          <a:p>
            <a:fld id="{AAEAE4A8-A6E5-453E-B946-FB774B73F48C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415315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491" y="533400"/>
            <a:ext cx="4115872" cy="1524000"/>
          </a:xfrm>
        </p:spPr>
        <p:txBody>
          <a:bodyPr anchor="b">
            <a:normAutofit/>
          </a:bodyPr>
          <a:lstStyle>
            <a:lvl1pPr algn="l"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67344" y="1052736"/>
            <a:ext cx="5198505" cy="496706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5491" y="2209800"/>
            <a:ext cx="4115872" cy="38100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065489" y="6155271"/>
            <a:ext cx="9352115" cy="273049"/>
          </a:xfrm>
        </p:spPr>
        <p:txBody>
          <a:bodyPr/>
          <a:lstStyle/>
          <a:p>
            <a:endParaRPr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10561660" y="6155270"/>
            <a:ext cx="1371957" cy="273049"/>
          </a:xfrm>
        </p:spPr>
        <p:txBody>
          <a:bodyPr/>
          <a:lstStyle/>
          <a:p>
            <a:fld id="{5F9AA391-55EE-49B9-B5DC-58E37C3E6E40}" type="datetime1">
              <a:rPr lang="en-US" smtClean="0"/>
              <a:pPr/>
              <a:t>5/17/2020</a:t>
            </a:fld>
            <a:endParaRPr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14099" y="6563785"/>
            <a:ext cx="1219519" cy="273049"/>
          </a:xfrm>
        </p:spPr>
        <p:txBody>
          <a:bodyPr/>
          <a:lstStyle/>
          <a:p>
            <a:fld id="{AAEAE4A8-A6E5-453E-B946-FB774B73F48C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0171110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491" y="533400"/>
            <a:ext cx="4115872" cy="1524000"/>
          </a:xfrm>
        </p:spPr>
        <p:txBody>
          <a:bodyPr anchor="b">
            <a:noAutofit/>
          </a:bodyPr>
          <a:lstStyle>
            <a:lvl1pPr algn="l"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867342" y="533400"/>
            <a:ext cx="5781679" cy="5486400"/>
          </a:xfrm>
          <a:ln w="50800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5491" y="2209800"/>
            <a:ext cx="4115872" cy="38100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065489" y="6155271"/>
            <a:ext cx="9352115" cy="273049"/>
          </a:xfrm>
        </p:spPr>
        <p:txBody>
          <a:bodyPr/>
          <a:lstStyle/>
          <a:p>
            <a:endParaRPr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10561660" y="6155270"/>
            <a:ext cx="1371957" cy="273049"/>
          </a:xfrm>
        </p:spPr>
        <p:txBody>
          <a:bodyPr/>
          <a:lstStyle/>
          <a:p>
            <a:fld id="{5F9AA391-55EE-49B9-B5DC-58E37C3E6E40}" type="datetime1">
              <a:rPr lang="en-US" smtClean="0"/>
              <a:pPr/>
              <a:t>5/17/2020</a:t>
            </a:fld>
            <a:endParaRPr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14099" y="6563785"/>
            <a:ext cx="1219519" cy="273049"/>
          </a:xfrm>
        </p:spPr>
        <p:txBody>
          <a:bodyPr/>
          <a:lstStyle/>
          <a:p>
            <a:fld id="{AAEAE4A8-A6E5-453E-B946-FB774B73F48C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196082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3_Title Slide">
    <p:bg>
      <p:bgPr>
        <a:blipFill dpi="0" rotWithShape="1">
          <a:blip r:embed="rId2" cstate="print">
            <a:alphaModFix amt="25000"/>
            <a:lum/>
          </a:blip>
          <a:srcRect/>
          <a:stretch>
            <a:fillRect l="52000" r="-15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5494" y="2098733"/>
            <a:ext cx="5390801" cy="1684764"/>
          </a:xfrm>
        </p:spPr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5492" y="3929486"/>
            <a:ext cx="5390803" cy="871117"/>
          </a:xfrm>
        </p:spPr>
        <p:txBody>
          <a:bodyPr>
            <a:normAutofit/>
          </a:bodyPr>
          <a:lstStyle>
            <a:lvl1pPr marL="0" indent="0" algn="l">
              <a:spcBef>
                <a:spcPts val="600"/>
              </a:spcBef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85947" y="6462993"/>
            <a:ext cx="1371957" cy="273049"/>
          </a:xfrm>
        </p:spPr>
        <p:txBody>
          <a:bodyPr/>
          <a:lstStyle/>
          <a:p>
            <a:fld id="{D1FC6260-5EEF-4A81-A224-7901724B9386}" type="datetime1">
              <a:rPr lang="en-US" smtClean="0"/>
              <a:pPr/>
              <a:t>5/17/2020</a:t>
            </a:fld>
            <a:endParaRPr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15" b="9406"/>
          <a:stretch/>
        </p:blipFill>
        <p:spPr>
          <a:xfrm>
            <a:off x="3238271" y="911177"/>
            <a:ext cx="1440375" cy="57606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68" b="5253"/>
          <a:stretch/>
        </p:blipFill>
        <p:spPr>
          <a:xfrm>
            <a:off x="4676119" y="116712"/>
            <a:ext cx="967972" cy="720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7283" y="911177"/>
            <a:ext cx="1440375" cy="53333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7" y="492364"/>
            <a:ext cx="1440375" cy="34434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4175" y="116712"/>
            <a:ext cx="678757" cy="720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6" t="4590" r="8350" b="5072"/>
          <a:stretch/>
        </p:blipFill>
        <p:spPr>
          <a:xfrm>
            <a:off x="1533808" y="116712"/>
            <a:ext cx="724048" cy="720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9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043" y="116712"/>
            <a:ext cx="658892" cy="720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10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7337" y="139382"/>
            <a:ext cx="745855" cy="720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353" y="933847"/>
            <a:ext cx="1440375" cy="43783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849" y="1638364"/>
            <a:ext cx="1440375" cy="35047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450" y="1550580"/>
            <a:ext cx="1440375" cy="43826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4" cstate="print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9484" y="139382"/>
            <a:ext cx="731091" cy="7200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9259" y="911181"/>
            <a:ext cx="1440375" cy="59294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654" y="1519416"/>
            <a:ext cx="1440375" cy="469427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7" y="184329"/>
            <a:ext cx="1440375" cy="16385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1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051" y="1518977"/>
            <a:ext cx="1440375" cy="46986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19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3124" y="116712"/>
            <a:ext cx="787865" cy="720000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20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998"/>
          <a:stretch>
            <a:fillRect/>
          </a:stretch>
        </p:blipFill>
        <p:spPr bwMode="auto">
          <a:xfrm>
            <a:off x="20247" y="1605060"/>
            <a:ext cx="1440375" cy="383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" descr="Image result for tanzania meteorological agency"/>
          <p:cNvPicPr>
            <a:picLocks noChangeAspect="1" noChangeArrowheads="1"/>
          </p:cNvPicPr>
          <p:nvPr userDrawn="1"/>
        </p:nvPicPr>
        <p:blipFill>
          <a:blip r:embed="rId21" cstate="print">
            <a:clrChange>
              <a:clrFrom>
                <a:srgbClr val="F3F3F1"/>
              </a:clrFrom>
              <a:clrTo>
                <a:srgbClr val="F3F3F1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6378" y="139382"/>
            <a:ext cx="739919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Image result for climate and development knowledge network"/>
          <p:cNvPicPr>
            <a:picLocks noChangeAspect="1" noChangeArrowheads="1"/>
          </p:cNvPicPr>
          <p:nvPr userDrawn="1"/>
        </p:nvPicPr>
        <p:blipFill>
          <a:blip r:embed="rId2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7" y="911177"/>
            <a:ext cx="1440375" cy="62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9165" y="5735949"/>
            <a:ext cx="1260328" cy="39403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8" y="5029897"/>
            <a:ext cx="753123" cy="6300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2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129" y="5029897"/>
            <a:ext cx="519331" cy="63000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 userDrawn="1"/>
        </p:nvPicPr>
        <p:blipFill>
          <a:blip r:embed="rId2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0880" y="6142768"/>
            <a:ext cx="1260328" cy="59027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 userDrawn="1"/>
        </p:nvPicPr>
        <p:blipFill rotWithShape="1">
          <a:blip r:embed="rId2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0" t="27091" r="7500" b="24784"/>
          <a:stretch/>
        </p:blipFill>
        <p:spPr>
          <a:xfrm>
            <a:off x="5717895" y="6228713"/>
            <a:ext cx="1260328" cy="504322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 userDrawn="1"/>
        </p:nvPicPr>
        <p:blipFill>
          <a:blip r:embed="rId2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983" y="5735953"/>
            <a:ext cx="1260328" cy="27333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 userDrawn="1"/>
        </p:nvPicPr>
        <p:blipFill rotWithShape="1">
          <a:blip r:embed="rId29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83" b="5369"/>
          <a:stretch/>
        </p:blipFill>
        <p:spPr>
          <a:xfrm>
            <a:off x="1477373" y="6084963"/>
            <a:ext cx="1260328" cy="648072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 userDrawn="1"/>
        </p:nvPicPr>
        <p:blipFill>
          <a:blip r:embed="rId30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958" y="5029897"/>
            <a:ext cx="686983" cy="63000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 userDrawn="1"/>
        </p:nvPicPr>
        <p:blipFill>
          <a:blip r:embed="rId3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454" y="5029897"/>
            <a:ext cx="645660" cy="630000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 userDrawn="1"/>
        </p:nvPicPr>
        <p:blipFill>
          <a:blip r:embed="rId3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65" y="5897002"/>
            <a:ext cx="1260328" cy="836037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 userDrawn="1"/>
        </p:nvPicPr>
        <p:blipFill rotWithShape="1">
          <a:blip r:embed="rId3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94" r="17190"/>
          <a:stretch/>
        </p:blipFill>
        <p:spPr>
          <a:xfrm>
            <a:off x="4304387" y="6226976"/>
            <a:ext cx="1260328" cy="50606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 userDrawn="1"/>
        </p:nvPicPr>
        <p:blipFill>
          <a:blip r:embed="rId3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028" y="5735949"/>
            <a:ext cx="1260328" cy="320000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 userDrawn="1"/>
        </p:nvPicPr>
        <p:blipFill>
          <a:blip r:embed="rId3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8144" y="5029897"/>
            <a:ext cx="620829" cy="630000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 userDrawn="1"/>
        </p:nvPicPr>
        <p:blipFill>
          <a:blip r:embed="rId3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2097" y="5029897"/>
            <a:ext cx="442505" cy="630000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 userDrawn="1"/>
        </p:nvPicPr>
        <p:blipFill rotWithShape="1">
          <a:blip r:embed="rId3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38" r="19683"/>
          <a:stretch/>
        </p:blipFill>
        <p:spPr>
          <a:xfrm>
            <a:off x="5614757" y="5029897"/>
            <a:ext cx="577543" cy="630000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 userDrawn="1"/>
        </p:nvPicPr>
        <p:blipFill>
          <a:blip r:embed="rId3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4120" y="5735953"/>
            <a:ext cx="1260328" cy="309425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 userDrawn="1"/>
        </p:nvPicPr>
        <p:blipFill>
          <a:blip r:embed="rId39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909" y="6301744"/>
            <a:ext cx="1260328" cy="431295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 userDrawn="1"/>
        </p:nvPicPr>
        <p:blipFill>
          <a:blip r:embed="rId4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4211" y="5735953"/>
            <a:ext cx="1260328" cy="429355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 userDrawn="1"/>
        </p:nvPicPr>
        <p:blipFill>
          <a:blip r:embed="rId41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361" y="5029897"/>
            <a:ext cx="625631" cy="630000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 userDrawn="1"/>
        </p:nvPicPr>
        <p:blipFill>
          <a:blip r:embed="rId4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865" y="5029897"/>
            <a:ext cx="576339" cy="630000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 userDrawn="1"/>
        </p:nvPicPr>
        <p:blipFill rotWithShape="1">
          <a:blip r:embed="rId4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2" t="4896" r="9788" b="9021"/>
          <a:stretch/>
        </p:blipFill>
        <p:spPr>
          <a:xfrm>
            <a:off x="7700588" y="5029897"/>
            <a:ext cx="610112" cy="630000"/>
          </a:xfrm>
          <a:prstGeom prst="rect">
            <a:avLst/>
          </a:prstGeom>
        </p:spPr>
      </p:pic>
      <p:pic>
        <p:nvPicPr>
          <p:cNvPr id="48" name="Picture 2" descr="C:\Users\georsl\Dropbox\FCFA East Africa\Logoetc\naro-logo.png"/>
          <p:cNvPicPr>
            <a:picLocks noChangeAspect="1" noChangeArrowheads="1"/>
          </p:cNvPicPr>
          <p:nvPr userDrawn="1"/>
        </p:nvPicPr>
        <p:blipFill>
          <a:blip r:embed="rId4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0857" y="5029897"/>
            <a:ext cx="607659" cy="63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3" descr="C:\Users\georsl\Dropbox\FCFA East Africa\Logoetc\Walker_Institute.png"/>
          <p:cNvPicPr>
            <a:picLocks noChangeAspect="1" noChangeArrowheads="1"/>
          </p:cNvPicPr>
          <p:nvPr userDrawn="1"/>
        </p:nvPicPr>
        <p:blipFill>
          <a:blip r:embed="rId4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1401" y="6346111"/>
            <a:ext cx="1260328" cy="386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49"/>
          <p:cNvPicPr>
            <a:picLocks noChangeAspect="1"/>
          </p:cNvPicPr>
          <p:nvPr userDrawn="1"/>
        </p:nvPicPr>
        <p:blipFill>
          <a:blip r:embed="rId4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9073" y="5735953"/>
            <a:ext cx="1260328" cy="360001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 userDrawn="1"/>
        </p:nvPicPr>
        <p:blipFill>
          <a:blip r:embed="rId4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8618" y="5029897"/>
            <a:ext cx="646185" cy="630000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 userDrawn="1"/>
        </p:nvPicPr>
        <p:blipFill>
          <a:blip r:embed="rId4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0270" y="5029897"/>
            <a:ext cx="630164" cy="630000"/>
          </a:xfrm>
          <a:prstGeom prst="rect">
            <a:avLst/>
          </a:prstGeom>
        </p:spPr>
      </p:pic>
      <p:pic>
        <p:nvPicPr>
          <p:cNvPr id="2050" name="Picture 2" descr="Image result for future climate for africa"/>
          <p:cNvPicPr>
            <a:picLocks noChangeAspect="1" noChangeArrowheads="1"/>
          </p:cNvPicPr>
          <p:nvPr userDrawn="1"/>
        </p:nvPicPr>
        <p:blipFill>
          <a:blip r:embed="rId4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9689" y="5693401"/>
            <a:ext cx="1001217" cy="869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715137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blipFill dpi="0" rotWithShape="1">
          <a:blip r:embed="rId2" cstate="print">
            <a:lum/>
          </a:blip>
          <a:srcRect/>
          <a:stretch>
            <a:fillRect l="52000" r="-15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Google Shape;139;p4" descr="Image result for future climate for africa"/>
          <p:cNvPicPr preferRelativeResize="0">
            <a:picLocks noChangeAspect="1"/>
          </p:cNvPicPr>
          <p:nvPr userDrawn="1"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7842269" y="5816318"/>
            <a:ext cx="1048234" cy="9101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20;p4"/>
          <p:cNvPicPr preferRelativeResize="0"/>
          <p:nvPr userDrawn="1"/>
        </p:nvPicPr>
        <p:blipFill rotWithShape="1">
          <a:blip r:embed="rId4" cstate="print">
            <a:alphaModFix/>
          </a:blip>
          <a:srcRect t="12915" b="9405"/>
          <a:stretch/>
        </p:blipFill>
        <p:spPr>
          <a:xfrm>
            <a:off x="3196465" y="5695345"/>
            <a:ext cx="1440375" cy="5760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121;p4"/>
          <p:cNvPicPr preferRelativeResize="0"/>
          <p:nvPr userDrawn="1"/>
        </p:nvPicPr>
        <p:blipFill rotWithShape="1">
          <a:blip r:embed="rId5" cstate="print">
            <a:alphaModFix/>
          </a:blip>
          <a:srcRect t="6968" b="5253"/>
          <a:stretch/>
        </p:blipFill>
        <p:spPr>
          <a:xfrm>
            <a:off x="5582759" y="4876120"/>
            <a:ext cx="967972" cy="7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122;p4"/>
          <p:cNvPicPr preferRelativeResize="0"/>
          <p:nvPr userDrawn="1"/>
        </p:nvPicPr>
        <p:blipFill rotWithShape="1">
          <a:blip r:embed="rId6" cstate="print">
            <a:alphaModFix/>
          </a:blip>
          <a:srcRect/>
          <a:stretch/>
        </p:blipFill>
        <p:spPr>
          <a:xfrm>
            <a:off x="4765140" y="5695345"/>
            <a:ext cx="1440375" cy="53333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123;p4"/>
          <p:cNvPicPr preferRelativeResize="0"/>
          <p:nvPr userDrawn="1"/>
        </p:nvPicPr>
        <p:blipFill rotWithShape="1">
          <a:blip r:embed="rId7" cstate="print">
            <a:alphaModFix/>
          </a:blip>
          <a:srcRect/>
          <a:stretch/>
        </p:blipFill>
        <p:spPr>
          <a:xfrm>
            <a:off x="119336" y="5265751"/>
            <a:ext cx="1440375" cy="3443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124;p4"/>
          <p:cNvPicPr preferRelativeResize="0"/>
          <p:nvPr userDrawn="1"/>
        </p:nvPicPr>
        <p:blipFill rotWithShape="1">
          <a:blip r:embed="rId8" cstate="print">
            <a:alphaModFix/>
          </a:blip>
          <a:srcRect/>
          <a:stretch/>
        </p:blipFill>
        <p:spPr>
          <a:xfrm>
            <a:off x="4762409" y="4876120"/>
            <a:ext cx="678757" cy="7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Google Shape;125;p4"/>
          <p:cNvPicPr preferRelativeResize="0"/>
          <p:nvPr userDrawn="1"/>
        </p:nvPicPr>
        <p:blipFill rotWithShape="1">
          <a:blip r:embed="rId9" cstate="print">
            <a:alphaModFix/>
          </a:blip>
          <a:srcRect l="7456" t="4589" r="8349" b="5072"/>
          <a:stretch/>
        </p:blipFill>
        <p:spPr>
          <a:xfrm>
            <a:off x="2166825" y="4876120"/>
            <a:ext cx="724049" cy="7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126;p4"/>
          <p:cNvPicPr preferRelativeResize="0"/>
          <p:nvPr userDrawn="1"/>
        </p:nvPicPr>
        <p:blipFill rotWithShape="1">
          <a:blip r:embed="rId10" cstate="print">
            <a:alphaModFix/>
          </a:blip>
          <a:srcRect/>
          <a:stretch/>
        </p:blipFill>
        <p:spPr>
          <a:xfrm>
            <a:off x="3032466" y="4876120"/>
            <a:ext cx="658892" cy="7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Google Shape;127;p4"/>
          <p:cNvPicPr preferRelativeResize="0"/>
          <p:nvPr userDrawn="1"/>
        </p:nvPicPr>
        <p:blipFill rotWithShape="1">
          <a:blip r:embed="rId11" cstate="print">
            <a:alphaModFix/>
          </a:blip>
          <a:srcRect/>
          <a:stretch/>
        </p:blipFill>
        <p:spPr>
          <a:xfrm>
            <a:off x="6313742" y="5695345"/>
            <a:ext cx="1440375" cy="437838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128;p4"/>
          <p:cNvPicPr preferRelativeResize="0"/>
          <p:nvPr userDrawn="1"/>
        </p:nvPicPr>
        <p:blipFill rotWithShape="1">
          <a:blip r:embed="rId12" cstate="print">
            <a:alphaModFix/>
          </a:blip>
          <a:srcRect/>
          <a:stretch/>
        </p:blipFill>
        <p:spPr>
          <a:xfrm>
            <a:off x="1667937" y="6411751"/>
            <a:ext cx="1440375" cy="350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129;p4"/>
          <p:cNvPicPr preferRelativeResize="0"/>
          <p:nvPr userDrawn="1"/>
        </p:nvPicPr>
        <p:blipFill rotWithShape="1">
          <a:blip r:embed="rId13" cstate="print">
            <a:alphaModFix/>
          </a:blip>
          <a:srcRect/>
          <a:stretch/>
        </p:blipFill>
        <p:spPr>
          <a:xfrm>
            <a:off x="3216539" y="6323967"/>
            <a:ext cx="1440375" cy="43826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130;p4"/>
          <p:cNvPicPr preferRelativeResize="0"/>
          <p:nvPr userDrawn="1"/>
        </p:nvPicPr>
        <p:blipFill rotWithShape="1">
          <a:blip r:embed="rId14" cstate="print">
            <a:alphaModFix/>
          </a:blip>
          <a:srcRect/>
          <a:stretch/>
        </p:blipFill>
        <p:spPr>
          <a:xfrm>
            <a:off x="7552383" y="4876120"/>
            <a:ext cx="731090" cy="7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Google Shape;131;p4"/>
          <p:cNvPicPr preferRelativeResize="0"/>
          <p:nvPr userDrawn="1"/>
        </p:nvPicPr>
        <p:blipFill rotWithShape="1">
          <a:blip r:embed="rId15" cstate="print">
            <a:alphaModFix/>
          </a:blip>
          <a:srcRect/>
          <a:stretch/>
        </p:blipFill>
        <p:spPr>
          <a:xfrm>
            <a:off x="1667937" y="5695345"/>
            <a:ext cx="1440375" cy="592941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Google Shape;132;p4"/>
          <p:cNvPicPr preferRelativeResize="0"/>
          <p:nvPr userDrawn="1"/>
        </p:nvPicPr>
        <p:blipFill rotWithShape="1">
          <a:blip r:embed="rId16" cstate="print">
            <a:alphaModFix/>
          </a:blip>
          <a:srcRect/>
          <a:stretch/>
        </p:blipFill>
        <p:spPr>
          <a:xfrm>
            <a:off x="6313743" y="6292801"/>
            <a:ext cx="1440375" cy="469427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Google Shape;133;p4"/>
          <p:cNvPicPr preferRelativeResize="0"/>
          <p:nvPr userDrawn="1"/>
        </p:nvPicPr>
        <p:blipFill rotWithShape="1">
          <a:blip r:embed="rId17" cstate="print">
            <a:alphaModFix/>
          </a:blip>
          <a:srcRect/>
          <a:stretch/>
        </p:blipFill>
        <p:spPr>
          <a:xfrm>
            <a:off x="119336" y="4957713"/>
            <a:ext cx="1440375" cy="163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Google Shape;134;p4"/>
          <p:cNvPicPr preferRelativeResize="0"/>
          <p:nvPr userDrawn="1"/>
        </p:nvPicPr>
        <p:blipFill rotWithShape="1">
          <a:blip r:embed="rId18" cstate="print">
            <a:alphaModFix/>
          </a:blip>
          <a:srcRect/>
          <a:stretch/>
        </p:blipFill>
        <p:spPr>
          <a:xfrm>
            <a:off x="4765140" y="6292365"/>
            <a:ext cx="1440375" cy="4698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135;p4"/>
          <p:cNvPicPr preferRelativeResize="0"/>
          <p:nvPr userDrawn="1"/>
        </p:nvPicPr>
        <p:blipFill rotWithShape="1">
          <a:blip r:embed="rId19" cstate="print">
            <a:alphaModFix/>
          </a:blip>
          <a:srcRect/>
          <a:stretch/>
        </p:blipFill>
        <p:spPr>
          <a:xfrm>
            <a:off x="3832951" y="4876120"/>
            <a:ext cx="787865" cy="7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Google Shape;136;p4"/>
          <p:cNvPicPr preferRelativeResize="0"/>
          <p:nvPr userDrawn="1"/>
        </p:nvPicPr>
        <p:blipFill rotWithShape="1">
          <a:blip r:embed="rId20" cstate="print">
            <a:alphaModFix/>
          </a:blip>
          <a:srcRect b="13998"/>
          <a:stretch/>
        </p:blipFill>
        <p:spPr>
          <a:xfrm>
            <a:off x="119336" y="6378447"/>
            <a:ext cx="1440375" cy="383781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Google Shape;137;p4" descr="Image result for tanzania meteorological agency"/>
          <p:cNvPicPr preferRelativeResize="0"/>
          <p:nvPr userDrawn="1"/>
        </p:nvPicPr>
        <p:blipFill rotWithShape="1">
          <a:blip r:embed="rId21" cstate="print">
            <a:alphaModFix/>
          </a:blip>
          <a:srcRect/>
          <a:stretch/>
        </p:blipFill>
        <p:spPr>
          <a:xfrm>
            <a:off x="6670873" y="4876120"/>
            <a:ext cx="739919" cy="7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Google Shape;138;p4" descr="Image result for climate and development knowledge network"/>
          <p:cNvPicPr preferRelativeResize="0"/>
          <p:nvPr userDrawn="1"/>
        </p:nvPicPr>
        <p:blipFill rotWithShape="1">
          <a:blip r:embed="rId22" cstate="print">
            <a:alphaModFix/>
          </a:blip>
          <a:srcRect/>
          <a:stretch/>
        </p:blipFill>
        <p:spPr>
          <a:xfrm>
            <a:off x="119336" y="5684564"/>
            <a:ext cx="1440375" cy="627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481458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">
    <p:bg>
      <p:bgPr>
        <a:blipFill dpi="0" rotWithShape="1">
          <a:blip r:embed="rId2" cstate="print">
            <a:lum/>
          </a:blip>
          <a:srcRect/>
          <a:stretch>
            <a:fillRect l="52000" r="-15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5492" y="533399"/>
            <a:ext cx="5030509" cy="2514602"/>
          </a:xfrm>
        </p:spPr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5494" y="3429004"/>
            <a:ext cx="5030511" cy="1396999"/>
          </a:xfrm>
        </p:spPr>
        <p:txBody>
          <a:bodyPr>
            <a:normAutofit/>
          </a:bodyPr>
          <a:lstStyle>
            <a:lvl1pPr marL="0" indent="0" algn="l">
              <a:spcBef>
                <a:spcPts val="600"/>
              </a:spcBef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85947" y="6462993"/>
            <a:ext cx="1371957" cy="273049"/>
          </a:xfrm>
        </p:spPr>
        <p:txBody>
          <a:bodyPr/>
          <a:lstStyle/>
          <a:p>
            <a:fld id="{7EAD12CC-E9D1-47B4-A856-103A5E1180C7}" type="datetime1">
              <a:rPr lang="en-US" smtClean="0"/>
              <a:pPr/>
              <a:t>5/17/2020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9606852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561660" y="6155270"/>
            <a:ext cx="1371957" cy="273049"/>
          </a:xfrm>
        </p:spPr>
        <p:txBody>
          <a:bodyPr/>
          <a:lstStyle/>
          <a:p>
            <a:fld id="{5F9AA391-55EE-49B9-B5DC-58E37C3E6E40}" type="datetime1">
              <a:rPr lang="en-US" smtClean="0"/>
              <a:pPr/>
              <a:t>5/17/2020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5489" y="6155271"/>
            <a:ext cx="9352115" cy="273049"/>
          </a:xfrm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14099" y="6563785"/>
            <a:ext cx="1219519" cy="273049"/>
          </a:xfrm>
        </p:spPr>
        <p:txBody>
          <a:bodyPr/>
          <a:lstStyle/>
          <a:p>
            <a:fld id="{AAEAE4A8-A6E5-453E-B946-FB774B73F48C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2915331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5015C-10DF-4A16-9FCB-EAA8DBB1DA39}" type="datetime1">
              <a:rPr lang="en-US" smtClean="0"/>
              <a:pPr/>
              <a:t>5/17/2020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5491" y="1828800"/>
            <a:ext cx="4814429" cy="4191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0055" y="1828800"/>
            <a:ext cx="4799445" cy="4191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65489" y="6155271"/>
            <a:ext cx="9352115" cy="273049"/>
          </a:xfrm>
        </p:spPr>
        <p:txBody>
          <a:bodyPr/>
          <a:lstStyle/>
          <a:p>
            <a:endParaRPr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10561660" y="6155270"/>
            <a:ext cx="1371957" cy="273049"/>
          </a:xfrm>
        </p:spPr>
        <p:txBody>
          <a:bodyPr/>
          <a:lstStyle/>
          <a:p>
            <a:fld id="{5F9AA391-55EE-49B9-B5DC-58E37C3E6E40}" type="datetime1">
              <a:rPr lang="en-US" smtClean="0"/>
              <a:pPr/>
              <a:t>5/17/2020</a:t>
            </a:fld>
            <a:endParaRPr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14099" y="6563785"/>
            <a:ext cx="1219519" cy="273049"/>
          </a:xfrm>
        </p:spPr>
        <p:txBody>
          <a:bodyPr/>
          <a:lstStyle/>
          <a:p>
            <a:fld id="{AAEAE4A8-A6E5-453E-B946-FB774B73F48C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1370949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5491" y="1828803"/>
            <a:ext cx="4814429" cy="685801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5491" y="2590800"/>
            <a:ext cx="4814429" cy="3429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40056" y="1840472"/>
            <a:ext cx="4825793" cy="685801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40056" y="2602469"/>
            <a:ext cx="4825793" cy="3429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065489" y="6155271"/>
            <a:ext cx="9352115" cy="273049"/>
          </a:xfrm>
        </p:spPr>
        <p:txBody>
          <a:bodyPr/>
          <a:lstStyle/>
          <a:p>
            <a:endParaRPr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10561660" y="6155270"/>
            <a:ext cx="1371957" cy="273049"/>
          </a:xfrm>
        </p:spPr>
        <p:txBody>
          <a:bodyPr/>
          <a:lstStyle/>
          <a:p>
            <a:fld id="{5F9AA391-55EE-49B9-B5DC-58E37C3E6E40}" type="datetime1">
              <a:rPr lang="en-US" smtClean="0"/>
              <a:pPr/>
              <a:t>5/17/2020</a:t>
            </a:fld>
            <a:endParaRPr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14099" y="6563785"/>
            <a:ext cx="1219519" cy="273049"/>
          </a:xfrm>
        </p:spPr>
        <p:txBody>
          <a:bodyPr/>
          <a:lstStyle/>
          <a:p>
            <a:fld id="{AAEAE4A8-A6E5-453E-B946-FB774B73F48C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0078478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065489" y="6155271"/>
            <a:ext cx="9352115" cy="273049"/>
          </a:xfrm>
        </p:spPr>
        <p:txBody>
          <a:bodyPr/>
          <a:lstStyle/>
          <a:p>
            <a:endParaRPr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10561660" y="6155270"/>
            <a:ext cx="1371957" cy="273049"/>
          </a:xfrm>
        </p:spPr>
        <p:txBody>
          <a:bodyPr/>
          <a:lstStyle/>
          <a:p>
            <a:fld id="{5F9AA391-55EE-49B9-B5DC-58E37C3E6E40}" type="datetime1">
              <a:rPr lang="en-US" smtClean="0"/>
              <a:pPr/>
              <a:t>5/17/2020</a:t>
            </a:fld>
            <a:endParaRPr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14099" y="6563785"/>
            <a:ext cx="1219519" cy="273049"/>
          </a:xfrm>
        </p:spPr>
        <p:txBody>
          <a:bodyPr/>
          <a:lstStyle/>
          <a:p>
            <a:fld id="{AAEAE4A8-A6E5-453E-B946-FB774B73F48C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071586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5489" y="533400"/>
            <a:ext cx="8689064" cy="10668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5491" y="1828800"/>
            <a:ext cx="10000356" cy="419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03964" y="6155271"/>
            <a:ext cx="1371957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1275015C-10DF-4A16-9FCB-EAA8DBB1DA39}" type="datetime1">
              <a:rPr lang="en-US" smtClean="0"/>
              <a:pPr/>
              <a:t>5/17/2020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65489" y="6155271"/>
            <a:ext cx="9352115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6403" y="6563787"/>
            <a:ext cx="1219519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AAEAE4A8-A6E5-453E-B946-FB774B73F48C}" type="slidenum">
              <a:rPr/>
              <a:pPr/>
              <a:t>‹#›</a:t>
            </a:fld>
            <a:endParaRPr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1126" y="142395"/>
            <a:ext cx="2854796" cy="782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054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8" r:id="rId3"/>
    <p:sldLayoutId id="2147483659" r:id="rId4"/>
    <p:sldLayoutId id="2147483650" r:id="rId5"/>
    <p:sldLayoutId id="2147483666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</p:sldLayoutIdLst>
  <p:transition>
    <p:fade/>
  </p:transition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36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7724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96012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0972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234440" indent="-13716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371600" indent="-13716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508760" indent="-13716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1645920" indent="-13716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5119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3.jpeg"/><Relationship Id="rId4" Type="http://schemas.openxmlformats.org/officeDocument/2006/relationships/image" Target="../media/image6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7" descr="A picture containing drawing&#10;&#10;Description generated with very high confidence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81259" y="3321131"/>
            <a:ext cx="1512168" cy="1498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674234" y="1905884"/>
            <a:ext cx="5256584" cy="978410"/>
          </a:xfrm>
        </p:spPr>
        <p:txBody>
          <a:bodyPr>
            <a:noAutofit/>
          </a:bodyPr>
          <a:lstStyle/>
          <a:p>
            <a:pPr marL="4572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1600" dirty="0" smtClean="0"/>
              <a:t>John Marsham, Dave Rowell, Geoffrey Sabiiti, Fredrick Semazzi, Helen Houghton-Carr, Caroline Wainwright &amp; HyCRISTAL team</a:t>
            </a:r>
            <a:endParaRPr lang="en-GB" sz="16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7761" y="124738"/>
            <a:ext cx="6334210" cy="129614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GB" sz="3200" dirty="0" smtClean="0"/>
              <a:t>Climate Change: Recent Floods </a:t>
            </a:r>
            <a:r>
              <a:rPr lang="en-GB" sz="3200" dirty="0"/>
              <a:t>in East </a:t>
            </a:r>
            <a:r>
              <a:rPr lang="en-GB" sz="3200" dirty="0" smtClean="0"/>
              <a:t>Africa and Intervention Measures</a:t>
            </a:r>
          </a:p>
          <a:p>
            <a:pPr algn="ctr">
              <a:lnSpc>
                <a:spcPct val="120000"/>
              </a:lnSpc>
            </a:pPr>
            <a:endParaRPr lang="en-GB" sz="2800" b="0" dirty="0">
              <a:solidFill>
                <a:srgbClr val="336600"/>
              </a:solidFill>
              <a:cs typeface="Arial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215681" y="6309320"/>
            <a:ext cx="1440159" cy="443126"/>
            <a:chOff x="3000375" y="2476500"/>
            <a:chExt cx="6191250" cy="1905000"/>
          </a:xfrm>
        </p:grpSpPr>
        <p:sp>
          <p:nvSpPr>
            <p:cNvPr id="5" name="Rectangle 4"/>
            <p:cNvSpPr/>
            <p:nvPr/>
          </p:nvSpPr>
          <p:spPr>
            <a:xfrm>
              <a:off x="3000375" y="2476500"/>
              <a:ext cx="6191250" cy="1905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0375" y="2476500"/>
              <a:ext cx="6191250" cy="1905000"/>
            </a:xfrm>
            <a:prstGeom prst="rect">
              <a:avLst/>
            </a:prstGeom>
          </p:spPr>
        </p:pic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992" y="4293096"/>
            <a:ext cx="1349631" cy="482269"/>
          </a:xfrm>
          <a:prstGeom prst="rect">
            <a:avLst/>
          </a:prstGeom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169374" y="863379"/>
            <a:ext cx="223138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kumimoji="0" lang="en-GB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8919" y="2953759"/>
            <a:ext cx="7416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GHACOF 55, 18 May, 2020: </a:t>
            </a:r>
            <a:r>
              <a:rPr lang="en-US" b="1" i="1" dirty="0" smtClean="0"/>
              <a:t>"Climate Services for Early Action”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67837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417" y="404664"/>
            <a:ext cx="8136903" cy="108012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Why include Climate Change in GHACOF?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3352" y="1473812"/>
            <a:ext cx="4172230" cy="4259444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Climate change is creating multi-sectoral impacts and will lead to unprecedented impacts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Policy interventions needed to address medium and longer term impacts and lead to sustainable development</a:t>
            </a:r>
          </a:p>
          <a:p>
            <a:pPr marL="274320" lvl="1"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Many </a:t>
            </a: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scientists and decision </a:t>
            </a:r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makers at GHACOF are responsible for </a:t>
            </a: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early warning, planning </a:t>
            </a:r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</a:rPr>
              <a:t>&amp; policy on all </a:t>
            </a: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time-scales</a:t>
            </a:r>
          </a:p>
          <a:p>
            <a:pPr marL="274320" lvl="1"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WMO recommendation based on RCOFs review report, 2017</a:t>
            </a:r>
          </a:p>
          <a:p>
            <a:pPr marL="274320" lvl="1">
              <a:spcBef>
                <a:spcPts val="1800"/>
              </a:spcBef>
              <a:buFont typeface="Wingdings" panose="05000000000000000000" pitchFamily="2" charset="2"/>
              <a:buChar char="§"/>
            </a:pPr>
            <a:endParaRPr lang="en-US" sz="18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26790" y="6542688"/>
            <a:ext cx="2165210" cy="273049"/>
          </a:xfrm>
        </p:spPr>
        <p:txBody>
          <a:bodyPr/>
          <a:lstStyle/>
          <a:p>
            <a:r>
              <a:rPr lang="en-US" dirty="0" smtClean="0"/>
              <a:t>J.Marsham@leeds.ac.uk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96983" y="1228185"/>
            <a:ext cx="7345492" cy="4904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val 7"/>
          <p:cNvSpPr/>
          <p:nvPr/>
        </p:nvSpPr>
        <p:spPr>
          <a:xfrm>
            <a:off x="8869039" y="5665087"/>
            <a:ext cx="2664296" cy="504056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/>
          <p:cNvSpPr/>
          <p:nvPr/>
        </p:nvSpPr>
        <p:spPr>
          <a:xfrm>
            <a:off x="11640616" y="1228185"/>
            <a:ext cx="401859" cy="4577079"/>
          </a:xfrm>
          <a:prstGeom prst="ellipse">
            <a:avLst/>
          </a:prstGeom>
          <a:noFill/>
          <a:ln w="254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4931181" y="6184033"/>
            <a:ext cx="64087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A regional approach to implementing the Climate Services Information System.</a:t>
            </a:r>
            <a:endParaRPr lang="en-US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 txBox="1">
            <a:spLocks/>
          </p:cNvSpPr>
          <p:nvPr/>
        </p:nvSpPr>
        <p:spPr>
          <a:xfrm>
            <a:off x="1951370" y="4337693"/>
            <a:ext cx="1822294" cy="9385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en-GB" sz="1600" b="1" dirty="0" smtClean="0"/>
              <a:t>“Numerical weather prediction”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5350429" y="4312249"/>
            <a:ext cx="2560028" cy="19813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en-GB" sz="1600" b="1" dirty="0" smtClean="0"/>
              <a:t>“Seasonal prediction”</a:t>
            </a:r>
          </a:p>
          <a:p>
            <a:pPr marL="45720" indent="0">
              <a:buNone/>
            </a:pPr>
            <a:r>
              <a:rPr lang="en-GB" sz="1400" b="1" dirty="0" smtClean="0"/>
              <a:t>Most skill comes from current ocean temperatures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9818820" y="4346707"/>
            <a:ext cx="2057175" cy="19813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en-GB" sz="1600" b="1" dirty="0" smtClean="0"/>
              <a:t>“Climate Change”</a:t>
            </a:r>
          </a:p>
          <a:p>
            <a:pPr marL="45720" indent="0">
              <a:buNone/>
            </a:pPr>
            <a:r>
              <a:rPr lang="en-GB" sz="1400" dirty="0" smtClean="0"/>
              <a:t>Skill from change in forcing: greenhouse gases &amp; aerosols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3356751" y="4330133"/>
            <a:ext cx="3239156" cy="19813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en-GB" sz="1600" b="1" dirty="0" smtClean="0"/>
              <a:t>“Sub-seasonal”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7907879" y="4329060"/>
            <a:ext cx="1493706" cy="19813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en-GB" sz="1600" b="1" dirty="0" smtClean="0"/>
              <a:t>“Decadal”</a:t>
            </a:r>
          </a:p>
          <a:p>
            <a:pPr marL="45720" indent="0">
              <a:buNone/>
            </a:pPr>
            <a:r>
              <a:rPr lang="en-GB" sz="1400" b="1" dirty="0" smtClean="0"/>
              <a:t>Currently little skill from initial conditions or change in forcing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407368" y="4228072"/>
            <a:ext cx="11281352" cy="73097"/>
          </a:xfrm>
          <a:prstGeom prst="straightConnector1">
            <a:avLst/>
          </a:prstGeom>
          <a:ln w="603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895074" y="3866104"/>
            <a:ext cx="1342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Days ahead</a:t>
            </a:r>
            <a:endParaRPr lang="en-GB" dirty="0"/>
          </a:p>
        </p:txBody>
      </p:sp>
      <p:sp>
        <p:nvSpPr>
          <p:cNvPr id="21" name="TextBox 20"/>
          <p:cNvSpPr txBox="1"/>
          <p:nvPr/>
        </p:nvSpPr>
        <p:spPr>
          <a:xfrm>
            <a:off x="5498818" y="3886836"/>
            <a:ext cx="16562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Months ahead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632395" y="3886836"/>
            <a:ext cx="2430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~10 to 80 years ahead</a:t>
            </a:r>
            <a:endParaRPr lang="en-GB" dirty="0"/>
          </a:p>
        </p:txBody>
      </p:sp>
      <p:sp>
        <p:nvSpPr>
          <p:cNvPr id="27" name="TextBox 26"/>
          <p:cNvSpPr txBox="1"/>
          <p:nvPr/>
        </p:nvSpPr>
        <p:spPr>
          <a:xfrm>
            <a:off x="3496356" y="3878288"/>
            <a:ext cx="15334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Weeks ahead</a:t>
            </a:r>
            <a:endParaRPr lang="en-GB" dirty="0"/>
          </a:p>
        </p:txBody>
      </p:sp>
      <p:sp>
        <p:nvSpPr>
          <p:cNvPr id="28" name="TextBox 27"/>
          <p:cNvSpPr txBox="1"/>
          <p:nvPr/>
        </p:nvSpPr>
        <p:spPr>
          <a:xfrm>
            <a:off x="7422138" y="3910305"/>
            <a:ext cx="20446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~1-10 years ahead</a:t>
            </a:r>
            <a:endParaRPr lang="en-GB" dirty="0"/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252395" y="4303235"/>
            <a:ext cx="3936617" cy="9385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en-GB" sz="1600" b="1" dirty="0" smtClean="0"/>
              <a:t>“</a:t>
            </a:r>
            <a:r>
              <a:rPr lang="en-GB" sz="1600" b="1" dirty="0" err="1" smtClean="0"/>
              <a:t>Nowcasting</a:t>
            </a:r>
            <a:r>
              <a:rPr lang="en-GB" sz="1600" b="1" dirty="0" smtClean="0"/>
              <a:t>”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37625" y="3847660"/>
            <a:ext cx="1442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Hours ahead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170321" y="76133"/>
            <a:ext cx="86271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/>
              <a:t>HyCRISTAL, WISER, GCRF Africa SWIFT &amp; </a:t>
            </a:r>
            <a:r>
              <a:rPr lang="en-US" sz="3600" dirty="0" smtClean="0"/>
              <a:t>GHACOFs: </a:t>
            </a:r>
            <a:r>
              <a:rPr lang="en-US" sz="3600" dirty="0"/>
              <a:t>Synergies</a:t>
            </a:r>
            <a:endParaRPr lang="en-GB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180177" y="1355316"/>
            <a:ext cx="63478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Need action informed by predictions at all time-scales to minimise impacts of climate change &amp; disaster risk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Synergy in science across time-scales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Synergy in decision making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64510" y="5743298"/>
            <a:ext cx="37187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GCRF African SWIFT</a:t>
            </a:r>
            <a:endParaRPr lang="en-GB" sz="32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252395" y="5669333"/>
            <a:ext cx="5674826" cy="1"/>
          </a:xfrm>
          <a:prstGeom prst="straightConnector1">
            <a:avLst/>
          </a:prstGeom>
          <a:ln w="47625">
            <a:solidFill>
              <a:schemeClr val="accent3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048044" y="5856153"/>
            <a:ext cx="13740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WISER</a:t>
            </a:r>
            <a:endParaRPr lang="en-GB" sz="32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647955" y="5994653"/>
            <a:ext cx="7056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WISER</a:t>
            </a:r>
            <a:endParaRPr lang="en-GB" sz="14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834380" y="6223310"/>
            <a:ext cx="21030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err="1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HyCRISTAL</a:t>
            </a:r>
            <a:endParaRPr lang="en-GB" sz="32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798148" y="5681742"/>
            <a:ext cx="1514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GCCA+ /</a:t>
            </a:r>
          </a:p>
          <a:p>
            <a:r>
              <a:rPr lang="en-GB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RICCAMA</a:t>
            </a:r>
            <a:endParaRPr lang="en-GB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1809" t="15701" r="61503" b="37398"/>
          <a:stretch/>
        </p:blipFill>
        <p:spPr>
          <a:xfrm>
            <a:off x="12474274" y="1533524"/>
            <a:ext cx="4901906" cy="283127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 rot="16200000">
            <a:off x="5767740" y="1797249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i="1" dirty="0" smtClean="0"/>
              <a:t>Climate change information</a:t>
            </a:r>
            <a:endParaRPr lang="en-GB" sz="1400" i="1" dirty="0"/>
          </a:p>
        </p:txBody>
      </p:sp>
      <p:cxnSp>
        <p:nvCxnSpPr>
          <p:cNvPr id="24" name="Straight Arrow Connector 23"/>
          <p:cNvCxnSpPr/>
          <p:nvPr/>
        </p:nvCxnSpPr>
        <p:spPr>
          <a:xfrm flipV="1">
            <a:off x="6551077" y="1165419"/>
            <a:ext cx="500326" cy="36573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endCxn id="2" idx="1"/>
          </p:cNvCxnSpPr>
          <p:nvPr/>
        </p:nvCxnSpPr>
        <p:spPr>
          <a:xfrm flipH="1" flipV="1">
            <a:off x="12474274" y="2949161"/>
            <a:ext cx="613" cy="937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6735414" y="2251632"/>
            <a:ext cx="268941" cy="12767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6515421" y="2583745"/>
            <a:ext cx="476307" cy="37479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V="1">
            <a:off x="6719224" y="1800424"/>
            <a:ext cx="285131" cy="13387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3"/>
          <a:srcRect l="47929" t="10101" r="1227" b="4501"/>
          <a:stretch/>
        </p:blipFill>
        <p:spPr>
          <a:xfrm>
            <a:off x="7051403" y="956300"/>
            <a:ext cx="5063292" cy="2795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1919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175" y="159957"/>
            <a:ext cx="8689064" cy="1066800"/>
          </a:xfrm>
        </p:spPr>
        <p:txBody>
          <a:bodyPr/>
          <a:lstStyle/>
          <a:p>
            <a:r>
              <a:rPr lang="en-GB" dirty="0" smtClean="0"/>
              <a:t>How will climate change affect weather in East Africa?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7" y="1251268"/>
            <a:ext cx="8134730" cy="5706124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en-GB" sz="2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More intense rainfall. Even if there is </a:t>
            </a:r>
            <a:r>
              <a:rPr lang="en-GB" sz="2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no increase in </a:t>
            </a:r>
            <a:r>
              <a:rPr lang="en-GB" sz="2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seasonal rainfall accumulation</a:t>
            </a:r>
          </a:p>
          <a:p>
            <a:pPr lvl="1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en-GB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Intensification likely underestimated in all global models (Finney et al., 2020)</a:t>
            </a:r>
          </a:p>
          <a:p>
            <a:pPr marL="274320" lvl="1">
              <a:lnSpc>
                <a:spcPct val="110000"/>
              </a:lnSpc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en-GB" sz="2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Tropical cyclone intensity expected to increase as oceans warm</a:t>
            </a:r>
          </a:p>
          <a:p>
            <a:pPr marL="457200" lvl="2">
              <a:lnSpc>
                <a:spcPct val="110000"/>
              </a:lnSpc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en-GB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Remote cyclones can increase or decrease rainfall, and cyclones have directly impacted Tanzania and Somalia</a:t>
            </a:r>
          </a:p>
          <a:p>
            <a:pPr marL="274320" lvl="1">
              <a:lnSpc>
                <a:spcPct val="110000"/>
              </a:lnSpc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en-GB" sz="2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Most models show more rain overall, but not all</a:t>
            </a:r>
          </a:p>
          <a:p>
            <a:pPr marL="457200" lvl="2">
              <a:lnSpc>
                <a:spcPct val="110000"/>
              </a:lnSpc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en-GB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average year, and the average season, may get wetter or drier. </a:t>
            </a:r>
            <a:endParaRPr lang="en-GB" sz="2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457200" lvl="2">
              <a:lnSpc>
                <a:spcPct val="110000"/>
              </a:lnSpc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en-GB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Average </a:t>
            </a:r>
            <a:r>
              <a:rPr lang="en-GB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Lake Victoria water level may go up or down (Vanderkelen et al., 2018</a:t>
            </a:r>
            <a:r>
              <a:rPr lang="en-GB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endParaRPr lang="en-GB" sz="2200" dirty="0"/>
          </a:p>
          <a:p>
            <a:pPr>
              <a:buFont typeface="Wingdings" panose="05000000000000000000" pitchFamily="2" charset="2"/>
              <a:buChar char="§"/>
            </a:pPr>
            <a:endParaRPr lang="en-GB" dirty="0" smtClean="0"/>
          </a:p>
          <a:p>
            <a:pPr>
              <a:buFont typeface="Wingdings" panose="05000000000000000000" pitchFamily="2" charset="2"/>
              <a:buChar char="§"/>
            </a:pPr>
            <a:endParaRPr lang="en-GB" dirty="0"/>
          </a:p>
          <a:p>
            <a:pPr lvl="1">
              <a:buFont typeface="Wingdings" panose="05000000000000000000" pitchFamily="2" charset="2"/>
              <a:buChar char="§"/>
            </a:pP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8614106" y="5157192"/>
            <a:ext cx="3460732" cy="1477328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b="1" dirty="0" smtClean="0"/>
              <a:t>High population growth, land degradation, wetland encroachment will increase number of people exposed to climate related hazards </a:t>
            </a:r>
            <a:endParaRPr lang="en-GB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34" t="33556" r="4163" b="38481"/>
          <a:stretch/>
        </p:blipFill>
        <p:spPr>
          <a:xfrm>
            <a:off x="9598844" y="1221353"/>
            <a:ext cx="1925632" cy="2023538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9440526" y="3275656"/>
            <a:ext cx="22720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Focus here is the “bimodal region” (here from Dunning et al., 2016) </a:t>
            </a:r>
            <a:endParaRPr lang="en-GB" sz="1400" dirty="0"/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10344472" y="2348880"/>
            <a:ext cx="0" cy="10314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909233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175" y="159957"/>
            <a:ext cx="8689064" cy="1066800"/>
          </a:xfrm>
        </p:spPr>
        <p:txBody>
          <a:bodyPr/>
          <a:lstStyle/>
          <a:p>
            <a:r>
              <a:rPr lang="en-GB" dirty="0" smtClean="0"/>
              <a:t>How will climate change affect weather in East Africa? (Continued)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7" y="1251268"/>
            <a:ext cx="7992888" cy="5606732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en-GB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Good evidence that frequency of extremely wet “short rains” will increase (</a:t>
            </a:r>
            <a:r>
              <a:rPr lang="en-GB" sz="24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Cai</a:t>
            </a:r>
            <a:r>
              <a:rPr lang="en-GB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et al., 2018)</a:t>
            </a:r>
          </a:p>
          <a:p>
            <a:pPr marL="457200" lvl="2">
              <a:lnSpc>
                <a:spcPct val="110000"/>
              </a:lnSpc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</a:t>
            </a:r>
            <a:r>
              <a:rPr lang="en-GB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rom about 1 </a:t>
            </a:r>
            <a:r>
              <a:rPr lang="en-GB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 15 to 1 in 7 years under </a:t>
            </a:r>
            <a:r>
              <a:rPr lang="en-GB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the Paris target of a </a:t>
            </a:r>
            <a:r>
              <a:rPr lang="en-GB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1.5°C </a:t>
            </a:r>
            <a:r>
              <a:rPr lang="en-GB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warming </a:t>
            </a:r>
            <a:r>
              <a:rPr lang="en-GB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(have ~1°C already) </a:t>
            </a:r>
            <a:endParaRPr lang="en-GB" sz="2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74320" lvl="1">
              <a:lnSpc>
                <a:spcPct val="110000"/>
              </a:lnSpc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en-GB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Most models show increased rainfall in Jan/Feb</a:t>
            </a:r>
          </a:p>
          <a:p>
            <a:pPr marL="457200" lvl="2">
              <a:lnSpc>
                <a:spcPct val="110000"/>
              </a:lnSpc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</a:t>
            </a:r>
            <a:r>
              <a:rPr lang="en-GB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ut not all</a:t>
            </a:r>
          </a:p>
          <a:p>
            <a:pPr marL="274320" lvl="1">
              <a:lnSpc>
                <a:spcPct val="110000"/>
              </a:lnSpc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en-GB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Evidence that the short rains will be later and longer </a:t>
            </a:r>
            <a:endParaRPr lang="en-GB" sz="2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457200" lvl="2">
              <a:lnSpc>
                <a:spcPct val="110000"/>
              </a:lnSpc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en-GB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But far from certain</a:t>
            </a:r>
          </a:p>
          <a:p>
            <a:pPr marL="274320" lvl="1">
              <a:lnSpc>
                <a:spcPct val="110000"/>
              </a:lnSpc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en-GB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Evidence that monthly rainfall will become more variable</a:t>
            </a:r>
          </a:p>
          <a:p>
            <a:pPr marL="457200" lvl="2">
              <a:lnSpc>
                <a:spcPct val="110000"/>
              </a:lnSpc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</a:t>
            </a:r>
            <a:r>
              <a:rPr lang="en-GB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ut not certain</a:t>
            </a:r>
          </a:p>
          <a:p>
            <a:pPr marL="457200" lvl="2">
              <a:spcBef>
                <a:spcPts val="1800"/>
              </a:spcBef>
              <a:buFont typeface="Wingdings" panose="05000000000000000000" pitchFamily="2" charset="2"/>
              <a:buChar char="§"/>
            </a:pPr>
            <a:endParaRPr lang="en-GB" dirty="0"/>
          </a:p>
          <a:p>
            <a:pPr>
              <a:buFont typeface="Wingdings" panose="05000000000000000000" pitchFamily="2" charset="2"/>
              <a:buChar char="§"/>
            </a:pPr>
            <a:endParaRPr lang="en-GB" dirty="0" smtClean="0"/>
          </a:p>
          <a:p>
            <a:pPr>
              <a:buFont typeface="Wingdings" panose="05000000000000000000" pitchFamily="2" charset="2"/>
              <a:buChar char="§"/>
            </a:pPr>
            <a:endParaRPr lang="en-GB" dirty="0"/>
          </a:p>
          <a:p>
            <a:pPr lvl="1">
              <a:buFont typeface="Wingdings" panose="05000000000000000000" pitchFamily="2" charset="2"/>
              <a:buChar char="§"/>
            </a:pP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8614106" y="5157192"/>
            <a:ext cx="3460732" cy="1477328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b="1" dirty="0" smtClean="0"/>
              <a:t>High population growth, land degradation, wetland encroachment will increase number of people exposed to climate related hazards </a:t>
            </a:r>
            <a:endParaRPr lang="en-GB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34" t="33556" r="4163" b="38481"/>
          <a:stretch/>
        </p:blipFill>
        <p:spPr>
          <a:xfrm>
            <a:off x="9598844" y="1221353"/>
            <a:ext cx="1925632" cy="2023538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9440526" y="3275656"/>
            <a:ext cx="22720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Focus here is the “bimodal region” (here from Dunning et al., 2016) </a:t>
            </a:r>
            <a:endParaRPr lang="en-GB" sz="1400" dirty="0"/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10344472" y="2348880"/>
            <a:ext cx="0" cy="10314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627153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762" y="3408115"/>
            <a:ext cx="2790611" cy="20929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4896" y="45098"/>
            <a:ext cx="8689064" cy="1066800"/>
          </a:xfrm>
        </p:spPr>
        <p:txBody>
          <a:bodyPr/>
          <a:lstStyle/>
          <a:p>
            <a:r>
              <a:rPr lang="en-GB" dirty="0" smtClean="0"/>
              <a:t>Some important impacts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9553" y="1227664"/>
            <a:ext cx="8656167" cy="5630335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GB" sz="2200" dirty="0" smtClean="0"/>
              <a:t>Higher temperatures affect food &amp; commercial crops (e.g. tea &amp; coffee)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sz="2200" dirty="0" smtClean="0"/>
              <a:t>Possibly droughts affecting food production and water supplies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sz="2200" dirty="0" smtClean="0"/>
              <a:t>Increased flooding, landslides &amp; soil erosion from more intense rain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/>
              <a:t>S</a:t>
            </a:r>
            <a:r>
              <a:rPr lang="en-GB" sz="2200" dirty="0" smtClean="0"/>
              <a:t>anitation &amp; disease impacts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sz="2200" dirty="0"/>
              <a:t>Changing pests &amp; diseases due to warming &amp; rain change (e.g. locusts)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sz="2200" dirty="0" smtClean="0"/>
              <a:t>Changing </a:t>
            </a:r>
            <a:r>
              <a:rPr lang="en-GB" sz="2200" dirty="0"/>
              <a:t>river flows affecting </a:t>
            </a:r>
            <a:r>
              <a:rPr lang="en-GB" sz="2200" dirty="0" smtClean="0"/>
              <a:t>water supplies and hydropower </a:t>
            </a:r>
            <a:r>
              <a:rPr lang="en-GB" sz="2200" dirty="0"/>
              <a:t>production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sz="2200" dirty="0" smtClean="0"/>
              <a:t>Changing lake levels affecting coastal populations, infrastructure, transport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sz="2200" dirty="0" smtClean="0"/>
              <a:t>Increasing water temperatures &amp; turbidity affecting fisheries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sz="2200" dirty="0" smtClean="0"/>
              <a:t>Increased sea levels affecting coastal populations</a:t>
            </a:r>
          </a:p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281447" y="6453336"/>
            <a:ext cx="1877177" cy="273049"/>
          </a:xfrm>
        </p:spPr>
        <p:txBody>
          <a:bodyPr/>
          <a:lstStyle/>
          <a:p>
            <a:r>
              <a:rPr lang="en-US" dirty="0" smtClean="0"/>
              <a:t>J.Marsham@leeds.ac.uk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9155001" y="3043021"/>
            <a:ext cx="31541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Tea leaves damaged by a heatwave </a:t>
            </a:r>
            <a:endParaRPr lang="en-GB" sz="14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147" y="1370266"/>
            <a:ext cx="3065226" cy="173017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141246" y="5530212"/>
            <a:ext cx="20507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Flooding in Kenya, 2020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8752741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384" y="459296"/>
            <a:ext cx="8064896" cy="1066800"/>
          </a:xfrm>
        </p:spPr>
        <p:txBody>
          <a:bodyPr/>
          <a:lstStyle/>
          <a:p>
            <a:r>
              <a:rPr lang="en-GB" dirty="0" smtClean="0"/>
              <a:t>So has climate change caused the recent floods?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9467" y="1803180"/>
            <a:ext cx="6118581" cy="4722164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GB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This question is normally impossible to answer for any weather event – it is the wrong question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Like a loaded dice – if you throw a six, you can’t say if that six was thrown because it was loaded?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All you can say is that because it was loaded a six was, for example, twice as likely</a:t>
            </a:r>
          </a:p>
          <a:p>
            <a:pPr marL="457200" lvl="2"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en-GB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So, </a:t>
            </a:r>
            <a:r>
              <a:rPr lang="en-GB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“Has climate change made the floods more likely?”</a:t>
            </a:r>
          </a:p>
          <a:p>
            <a:pPr>
              <a:buFont typeface="Wingdings" panose="05000000000000000000" pitchFamily="2" charset="2"/>
              <a:buChar char="§"/>
            </a:pPr>
            <a:endParaRPr lang="en-GB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912424" y="6381328"/>
            <a:ext cx="2093201" cy="273049"/>
          </a:xfrm>
        </p:spPr>
        <p:txBody>
          <a:bodyPr/>
          <a:lstStyle/>
          <a:p>
            <a:r>
              <a:rPr lang="en-US" dirty="0" smtClean="0"/>
              <a:t>J.Marsham@leeds.ac.uk</a:t>
            </a:r>
            <a:endParaRPr lang="en-US" dirty="0"/>
          </a:p>
        </p:txBody>
      </p:sp>
      <p:pic>
        <p:nvPicPr>
          <p:cNvPr id="8" name="Picture 7" descr="Floods L victor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16080" y="1526096"/>
            <a:ext cx="5040560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4226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4" t="3621" r="70213" b="8038"/>
          <a:stretch/>
        </p:blipFill>
        <p:spPr>
          <a:xfrm>
            <a:off x="10099548" y="1075573"/>
            <a:ext cx="2074201" cy="219621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34" y="985988"/>
            <a:ext cx="4995858" cy="281017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06" y="-80812"/>
            <a:ext cx="10226300" cy="1066800"/>
          </a:xfrm>
        </p:spPr>
        <p:txBody>
          <a:bodyPr/>
          <a:lstStyle/>
          <a:p>
            <a:r>
              <a:rPr lang="en-GB" dirty="0"/>
              <a:t>D</a:t>
            </a:r>
            <a:r>
              <a:rPr lang="en-GB" dirty="0" smtClean="0"/>
              <a:t>id climate change make floods more likely? 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AA391-55EE-49B9-B5DC-58E37C3E6E40}" type="datetime1">
              <a:rPr lang="en-US" smtClean="0"/>
              <a:pPr/>
              <a:t>5/17/2020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86"/>
          <a:stretch/>
        </p:blipFill>
        <p:spPr>
          <a:xfrm>
            <a:off x="6023991" y="3717031"/>
            <a:ext cx="6085951" cy="2934413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 flipV="1">
            <a:off x="10728395" y="5377849"/>
            <a:ext cx="0" cy="14401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11587858" y="4573170"/>
            <a:ext cx="0" cy="39526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/>
          <p:nvPr/>
        </p:nvSpPr>
        <p:spPr>
          <a:xfrm>
            <a:off x="10714099" y="4293096"/>
            <a:ext cx="998525" cy="179798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/>
          <p:cNvSpPr txBox="1"/>
          <p:nvPr/>
        </p:nvSpPr>
        <p:spPr>
          <a:xfrm>
            <a:off x="9738475" y="4401985"/>
            <a:ext cx="11679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OND2019</a:t>
            </a:r>
          </a:p>
          <a:p>
            <a:r>
              <a:rPr lang="en-GB" dirty="0" smtClean="0">
                <a:solidFill>
                  <a:srgbClr val="FF0000"/>
                </a:solidFill>
              </a:rPr>
              <a:t>JF2020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724203" y="6073551"/>
            <a:ext cx="25644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>
                <a:solidFill>
                  <a:srgbClr val="FF0000"/>
                </a:solidFill>
              </a:rPr>
              <a:t>May 2019 onwards contributes</a:t>
            </a:r>
            <a:endParaRPr lang="en-GB" sz="1400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36664" y="1055208"/>
            <a:ext cx="486807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May 2020 record-breaking water level in Lake Victori</a:t>
            </a:r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</a:t>
            </a:r>
            <a:endParaRPr lang="en-GB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Partly caused by Oct 2019 to Feb 2020 rains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Climate change has likely made this rain more likely 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Climate change has increased risk of such a sudden lake-level rise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 addition, climate change makes rain heavier, increasing rain/river flooding</a:t>
            </a:r>
            <a:endParaRPr lang="en-GB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9840416" y="1777073"/>
            <a:ext cx="1244667" cy="2516156"/>
          </a:xfrm>
          <a:prstGeom prst="straightConnector1">
            <a:avLst/>
          </a:prstGeom>
          <a:ln w="349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085162" y="6628543"/>
            <a:ext cx="25314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 smtClean="0"/>
              <a:t>(From C Wainwright, University of Reading)</a:t>
            </a:r>
            <a:endParaRPr lang="en-GB" sz="1000" dirty="0"/>
          </a:p>
        </p:txBody>
      </p:sp>
      <p:sp>
        <p:nvSpPr>
          <p:cNvPr id="17" name="TextBox 16"/>
          <p:cNvSpPr txBox="1"/>
          <p:nvPr/>
        </p:nvSpPr>
        <p:spPr>
          <a:xfrm>
            <a:off x="0" y="3606406"/>
            <a:ext cx="35365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 smtClean="0"/>
              <a:t>(From H Houghton-Carr, UK </a:t>
            </a:r>
            <a:r>
              <a:rPr lang="en-GB" sz="1000" dirty="0"/>
              <a:t>C</a:t>
            </a:r>
            <a:r>
              <a:rPr lang="en-GB" sz="1000" dirty="0" smtClean="0"/>
              <a:t>entre for Ecology and Hydrology)</a:t>
            </a:r>
            <a:endParaRPr lang="en-GB" sz="1000" dirty="0"/>
          </a:p>
        </p:txBody>
      </p:sp>
      <p:sp>
        <p:nvSpPr>
          <p:cNvPr id="25" name="Oval 24"/>
          <p:cNvSpPr/>
          <p:nvPr/>
        </p:nvSpPr>
        <p:spPr>
          <a:xfrm>
            <a:off x="4716828" y="1417033"/>
            <a:ext cx="319836" cy="36004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4262570" y="1243031"/>
            <a:ext cx="543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 smtClean="0">
                <a:solidFill>
                  <a:srgbClr val="FF0000"/>
                </a:solidFill>
              </a:rPr>
              <a:t>2020</a:t>
            </a:r>
            <a:endParaRPr lang="en-GB" sz="1200" b="1" dirty="0">
              <a:solidFill>
                <a:srgbClr val="FF0000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5047471" y="1381530"/>
            <a:ext cx="328449" cy="13850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26"/>
          <p:cNvGrpSpPr/>
          <p:nvPr/>
        </p:nvGrpSpPr>
        <p:grpSpPr>
          <a:xfrm>
            <a:off x="260417" y="4002356"/>
            <a:ext cx="5115503" cy="2744540"/>
            <a:chOff x="260417" y="4002356"/>
            <a:chExt cx="5115503" cy="2744540"/>
          </a:xfrm>
        </p:grpSpPr>
        <p:pic>
          <p:nvPicPr>
            <p:cNvPr id="26" name="Picture 25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149" y="4002356"/>
              <a:ext cx="5061407" cy="2645867"/>
            </a:xfrm>
            <a:prstGeom prst="rect">
              <a:avLst/>
            </a:prstGeom>
            <a:noFill/>
          </p:spPr>
        </p:pic>
        <p:sp>
          <p:nvSpPr>
            <p:cNvPr id="28" name="TextBox 27"/>
            <p:cNvSpPr txBox="1"/>
            <p:nvPr/>
          </p:nvSpPr>
          <p:spPr>
            <a:xfrm>
              <a:off x="260417" y="6500675"/>
              <a:ext cx="5115503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GB" sz="1000" dirty="0" smtClean="0"/>
                <a:t>(From H Houghton-Carr, UK </a:t>
              </a:r>
              <a:r>
                <a:rPr lang="en-GB" sz="1000" dirty="0"/>
                <a:t>C</a:t>
              </a:r>
              <a:r>
                <a:rPr lang="en-GB" sz="1000" dirty="0" smtClean="0"/>
                <a:t>entre for Ecology and Hydrology, based on Tate et al., 2001)</a:t>
              </a:r>
              <a:endParaRPr lang="en-GB" sz="1000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271464" y="4086134"/>
              <a:ext cx="211894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GB" sz="1200" dirty="0" smtClean="0"/>
                <a:t>But the 2020 lake-level probably not unprecedented</a:t>
              </a:r>
              <a:endParaRPr lang="en-GB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404938855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3432" y="301850"/>
            <a:ext cx="8689064" cy="576064"/>
          </a:xfrm>
        </p:spPr>
        <p:txBody>
          <a:bodyPr/>
          <a:lstStyle/>
          <a:p>
            <a:r>
              <a:rPr lang="en-GB" dirty="0" smtClean="0"/>
              <a:t>Interventions required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360740" y="6564202"/>
            <a:ext cx="1817860" cy="273049"/>
          </a:xfrm>
        </p:spPr>
        <p:txBody>
          <a:bodyPr/>
          <a:lstStyle/>
          <a:p>
            <a:r>
              <a:rPr lang="en-US" dirty="0" smtClean="0"/>
              <a:t>J.Marsham@leeds.ac.uk</a:t>
            </a:r>
            <a:endParaRPr lang="en-US" dirty="0"/>
          </a:p>
        </p:txBody>
      </p:sp>
      <p:sp>
        <p:nvSpPr>
          <p:cNvPr id="7" name="Content Placeholder 6"/>
          <p:cNvSpPr txBox="1">
            <a:spLocks noGrp="1"/>
          </p:cNvSpPr>
          <p:nvPr>
            <p:ph idx="1"/>
          </p:nvPr>
        </p:nvSpPr>
        <p:spPr>
          <a:xfrm>
            <a:off x="73061" y="885623"/>
            <a:ext cx="8922430" cy="4260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Emissions reductions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“</a:t>
            </a:r>
            <a:r>
              <a:rPr lang="en-GB" sz="18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No regrets actions</a:t>
            </a:r>
            <a:r>
              <a:rPr lang="en-GB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” to address current vulnerabilities </a:t>
            </a:r>
            <a:endParaRPr lang="en-GB" sz="1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605790" lvl="1" indent="-285750">
              <a:buFont typeface="Wingdings" panose="05000000000000000000" pitchFamily="2" charset="2"/>
              <a:buChar char="§"/>
            </a:pPr>
            <a:r>
              <a:rPr lang="en-GB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</a:t>
            </a:r>
            <a:r>
              <a:rPr lang="en-GB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xposure and extremes are increasing </a:t>
            </a:r>
            <a:endParaRPr lang="en-GB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Improved early warning (hours to months) and disaster preparedness/response 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Important long-term decisions (e.g</a:t>
            </a:r>
            <a:r>
              <a:rPr lang="en-GB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 infrastructure) </a:t>
            </a:r>
            <a:r>
              <a:rPr lang="en-GB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must consider</a:t>
            </a:r>
            <a:r>
              <a:rPr lang="en-GB" sz="18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all possible </a:t>
            </a:r>
            <a:r>
              <a:rPr lang="en-GB" sz="18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futures</a:t>
            </a:r>
            <a:endParaRPr lang="en-GB" sz="1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Plan </a:t>
            </a:r>
            <a:r>
              <a:rPr lang="en-GB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for </a:t>
            </a:r>
            <a:r>
              <a:rPr lang="en-GB" sz="18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increased </a:t>
            </a:r>
            <a:r>
              <a:rPr lang="en-GB" sz="18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temperatures, </a:t>
            </a:r>
            <a:r>
              <a:rPr lang="en-GB" sz="18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changing </a:t>
            </a:r>
            <a:r>
              <a:rPr lang="en-GB" sz="18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rainfall, increased rainfall intensities</a:t>
            </a:r>
            <a:r>
              <a:rPr lang="en-GB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and “</a:t>
            </a:r>
            <a:r>
              <a:rPr lang="en-GB" sz="18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sequences</a:t>
            </a:r>
            <a:r>
              <a:rPr lang="en-GB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” of disasters, adapting plans as science improves. </a:t>
            </a:r>
            <a:r>
              <a:rPr lang="en-GB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</a:t>
            </a:r>
            <a:r>
              <a:rPr lang="en-GB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.g. 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GB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Best use of past records to inform risk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GB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Updated engineering </a:t>
            </a:r>
            <a:r>
              <a:rPr lang="en-GB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standards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GB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Sanitation &amp; drainage planning </a:t>
            </a:r>
            <a:r>
              <a:rPr lang="en-GB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/ water management</a:t>
            </a:r>
            <a:endParaRPr lang="en-GB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GB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Agricultural practises &amp; support</a:t>
            </a:r>
          </a:p>
        </p:txBody>
      </p:sp>
      <p:pic>
        <p:nvPicPr>
          <p:cNvPr id="8" name="Picture 7" descr="Floods 2 Lvictori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68208" y="4035802"/>
            <a:ext cx="4084507" cy="229753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3061" y="5513541"/>
            <a:ext cx="7613354" cy="120032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b="1" dirty="0" smtClean="0"/>
              <a:t>GHACOF 54 (Jan 2020) introduced one tool (“Future Climate Current Policy frameworks”) to bring the decadal change back to what actions are needed now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GB" b="1" dirty="0" smtClean="0"/>
              <a:t>GHACOF can act as a forum for sharing adaptation actions &amp; plans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7940" t="11609" r="25649" b="18500"/>
          <a:stretch/>
        </p:blipFill>
        <p:spPr>
          <a:xfrm>
            <a:off x="8885420" y="994365"/>
            <a:ext cx="3331260" cy="19709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120336" y="2975427"/>
            <a:ext cx="32658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/>
              <a:t>Narratives of possible future climates for urban East Africa (</a:t>
            </a:r>
            <a:r>
              <a:rPr lang="en-GB" sz="1100" dirty="0" err="1" smtClean="0"/>
              <a:t>HyCRISTAL</a:t>
            </a:r>
            <a:r>
              <a:rPr lang="en-GB" sz="1100" dirty="0" smtClean="0"/>
              <a:t>)</a:t>
            </a:r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9390448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usiness Contrast 16x9">
  <a:themeElements>
    <a:clrScheme name="Custom 1">
      <a:dk1>
        <a:srgbClr val="122D33"/>
      </a:dk1>
      <a:lt1>
        <a:sysClr val="window" lastClr="FFFFFF"/>
      </a:lt1>
      <a:dk2>
        <a:srgbClr val="262626"/>
      </a:dk2>
      <a:lt2>
        <a:srgbClr val="E5E8E8"/>
      </a:lt2>
      <a:accent1>
        <a:srgbClr val="122D33"/>
      </a:accent1>
      <a:accent2>
        <a:srgbClr val="5EC9E7"/>
      </a:accent2>
      <a:accent3>
        <a:srgbClr val="990000"/>
      </a:accent3>
      <a:accent4>
        <a:srgbClr val="F5A70D"/>
      </a:accent4>
      <a:accent5>
        <a:srgbClr val="8BCB30"/>
      </a:accent5>
      <a:accent6>
        <a:srgbClr val="9962C1"/>
      </a:accent6>
      <a:hlink>
        <a:srgbClr val="0082B3"/>
      </a:hlink>
      <a:folHlink>
        <a:srgbClr val="C00000"/>
      </a:folHlink>
    </a:clrScheme>
    <a:fontScheme name="Franklin Gothic Medium">
      <a:maj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HyCristal Powerpoint Template Draft.potx" id="{765C4A90-B2B8-4259-A901-BE3BE5BE9805}" vid="{822DA5EC-8577-4B73-9DAA-49A532ABA2B3}"/>
    </a:ext>
  </a:extLst>
</a:theme>
</file>

<file path=ppt/theme/theme2.xml><?xml version="1.0" encoding="utf-8"?>
<a:theme xmlns:a="http://schemas.openxmlformats.org/drawingml/2006/main" name="Office Theme">
  <a:themeElements>
    <a:clrScheme name="BusinessContrast">
      <a:dk1>
        <a:srgbClr val="000000"/>
      </a:dk1>
      <a:lt1>
        <a:sysClr val="window" lastClr="FFFFFF"/>
      </a:lt1>
      <a:dk2>
        <a:srgbClr val="000000"/>
      </a:dk2>
      <a:lt2>
        <a:srgbClr val="E5E8E8"/>
      </a:lt2>
      <a:accent1>
        <a:srgbClr val="00AEEF"/>
      </a:accent1>
      <a:accent2>
        <a:srgbClr val="EA428A"/>
      </a:accent2>
      <a:accent3>
        <a:srgbClr val="EED500"/>
      </a:accent3>
      <a:accent4>
        <a:srgbClr val="F5A70D"/>
      </a:accent4>
      <a:accent5>
        <a:srgbClr val="8BCB30"/>
      </a:accent5>
      <a:accent6>
        <a:srgbClr val="9962C1"/>
      </a:accent6>
      <a:hlink>
        <a:srgbClr val="00AEEF"/>
      </a:hlink>
      <a:folHlink>
        <a:srgbClr val="9962C1"/>
      </a:folHlink>
    </a:clrScheme>
    <a:fontScheme name="Franklin Gothic Medium">
      <a:maj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usinessContrast">
      <a:dk1>
        <a:srgbClr val="000000"/>
      </a:dk1>
      <a:lt1>
        <a:sysClr val="window" lastClr="FFFFFF"/>
      </a:lt1>
      <a:dk2>
        <a:srgbClr val="000000"/>
      </a:dk2>
      <a:lt2>
        <a:srgbClr val="E5E8E8"/>
      </a:lt2>
      <a:accent1>
        <a:srgbClr val="00AEEF"/>
      </a:accent1>
      <a:accent2>
        <a:srgbClr val="EA428A"/>
      </a:accent2>
      <a:accent3>
        <a:srgbClr val="EED500"/>
      </a:accent3>
      <a:accent4>
        <a:srgbClr val="F5A70D"/>
      </a:accent4>
      <a:accent5>
        <a:srgbClr val="8BCB30"/>
      </a:accent5>
      <a:accent6>
        <a:srgbClr val="9962C1"/>
      </a:accent6>
      <a:hlink>
        <a:srgbClr val="00AEEF"/>
      </a:hlink>
      <a:folHlink>
        <a:srgbClr val="9962C1"/>
      </a:folHlink>
    </a:clrScheme>
    <a:fontScheme name="Franklin Gothic Medium">
      <a:maj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F2D0870B-5333-4B89-B14A-85A8EA464D2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946</Words>
  <Application>Microsoft Office PowerPoint</Application>
  <PresentationFormat>Widescreen</PresentationFormat>
  <Paragraphs>111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Franklin Gothic Medium</vt:lpstr>
      <vt:lpstr>Wingdings</vt:lpstr>
      <vt:lpstr>Business Contrast 16x9</vt:lpstr>
      <vt:lpstr>PowerPoint Presentation</vt:lpstr>
      <vt:lpstr>Why include Climate Change in GHACOF? </vt:lpstr>
      <vt:lpstr>PowerPoint Presentation</vt:lpstr>
      <vt:lpstr>How will climate change affect weather in East Africa?</vt:lpstr>
      <vt:lpstr>How will climate change affect weather in East Africa? (Continued)</vt:lpstr>
      <vt:lpstr>Some important impacts </vt:lpstr>
      <vt:lpstr>So has climate change caused the recent floods?</vt:lpstr>
      <vt:lpstr>Did climate change make floods more likely? </vt:lpstr>
      <vt:lpstr>Interventions required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2016-09-07T09:42:33Z</dcterms:created>
  <dcterms:modified xsi:type="dcterms:W3CDTF">2020-05-17T19:16:40Z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TC028952669991</vt:lpwstr>
  </property>
</Properties>
</file>