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2">
  <p:sldMasterIdLst>
    <p:sldMasterId id="2147483648" r:id="rId1"/>
  </p:sldMasterIdLst>
  <p:notesMasterIdLst>
    <p:notesMasterId r:id="rId18"/>
  </p:notesMasterIdLst>
  <p:handoutMasterIdLst>
    <p:handoutMasterId r:id="rId19"/>
  </p:handoutMasterIdLst>
  <p:sldIdLst>
    <p:sldId id="256" r:id="rId2"/>
    <p:sldId id="265" r:id="rId3"/>
    <p:sldId id="267" r:id="rId4"/>
    <p:sldId id="271" r:id="rId5"/>
    <p:sldId id="266" r:id="rId6"/>
    <p:sldId id="273" r:id="rId7"/>
    <p:sldId id="274" r:id="rId8"/>
    <p:sldId id="276" r:id="rId9"/>
    <p:sldId id="279" r:id="rId10"/>
    <p:sldId id="277" r:id="rId11"/>
    <p:sldId id="278" r:id="rId12"/>
    <p:sldId id="280" r:id="rId13"/>
    <p:sldId id="281" r:id="rId14"/>
    <p:sldId id="282" r:id="rId15"/>
    <p:sldId id="283" r:id="rId16"/>
    <p:sldId id="264"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68EC"/>
    <a:srgbClr val="434DFD"/>
    <a:srgbClr val="FB2DF4"/>
    <a:srgbClr val="D961F4"/>
    <a:srgbClr val="000099"/>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46" autoAdjust="0"/>
    <p:restoredTop sz="63953" autoAdjust="0"/>
  </p:normalViewPr>
  <p:slideViewPr>
    <p:cSldViewPr snapToObjects="1">
      <p:cViewPr>
        <p:scale>
          <a:sx n="70" d="100"/>
          <a:sy n="70" d="100"/>
        </p:scale>
        <p:origin x="948"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6F43F-70E8-4100-B44F-41CDB929F999}" type="datetimeFigureOut">
              <a:rPr lang="en-US" smtClean="0"/>
              <a:pPr/>
              <a:t>5/17/2020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53BFD2F-AF53-4A35-8C5B-7EDD9F04BDDD}" type="slidenum">
              <a:rPr lang="en-US" smtClean="0"/>
              <a:pPr/>
              <a:t>‹#›</a:t>
            </a:fld>
            <a:endParaRPr lang="en-US"/>
          </a:p>
        </p:txBody>
      </p:sp>
    </p:spTree>
    <p:extLst>
      <p:ext uri="{BB962C8B-B14F-4D97-AF65-F5344CB8AC3E}">
        <p14:creationId xmlns:p14="http://schemas.microsoft.com/office/powerpoint/2010/main" val="12037935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7F0A4F-9DF3-4D87-BA8C-3D59ACAE155F}" type="datetimeFigureOut">
              <a:rPr lang="en-US" smtClean="0"/>
              <a:pPr/>
              <a:t>5/17/2020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654EE4-CDB4-4DB5-8E7E-FB133D2C7C82}" type="slidenum">
              <a:rPr lang="en-US" smtClean="0"/>
              <a:pPr/>
              <a:t>‹#›</a:t>
            </a:fld>
            <a:endParaRPr lang="en-US"/>
          </a:p>
        </p:txBody>
      </p:sp>
    </p:spTree>
    <p:extLst>
      <p:ext uri="{BB962C8B-B14F-4D97-AF65-F5344CB8AC3E}">
        <p14:creationId xmlns:p14="http://schemas.microsoft.com/office/powerpoint/2010/main" val="24625800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88759" y="2439605"/>
            <a:ext cx="10363200" cy="434478"/>
          </a:xfrm>
        </p:spPr>
        <p:txBody>
          <a:bodyPr anchor="t">
            <a:normAutofit/>
          </a:bodyPr>
          <a:lstStyle>
            <a:lvl1pPr algn="ctr">
              <a:defRPr sz="2400" cap="all">
                <a:solidFill>
                  <a:schemeClr val="accent1"/>
                </a:solidFill>
              </a:defRPr>
            </a:lvl1pPr>
          </a:lstStyle>
          <a:p>
            <a:r>
              <a:rPr lang="en-GB" dirty="0"/>
              <a:t>CLICK TO EDIT MASTER TITLE STYLE</a:t>
            </a:r>
            <a:endParaRPr lang="en-US" dirty="0"/>
          </a:p>
        </p:txBody>
      </p:sp>
      <p:sp>
        <p:nvSpPr>
          <p:cNvPr id="3" name="Subtitle 2"/>
          <p:cNvSpPr>
            <a:spLocks noGrp="1"/>
          </p:cNvSpPr>
          <p:nvPr>
            <p:ph type="subTitle" idx="1" hasCustomPrompt="1"/>
          </p:nvPr>
        </p:nvSpPr>
        <p:spPr>
          <a:xfrm>
            <a:off x="588759" y="2874085"/>
            <a:ext cx="10363200" cy="338891"/>
          </a:xfrm>
        </p:spPr>
        <p:txBody>
          <a:bodyPr>
            <a:noAutofit/>
          </a:bodyPr>
          <a:lstStyle>
            <a:lvl1pPr marL="0" indent="0" algn="ct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4" name="Date Placeholder 3"/>
          <p:cNvSpPr>
            <a:spLocks noGrp="1"/>
          </p:cNvSpPr>
          <p:nvPr>
            <p:ph type="dt" sz="half" idx="10"/>
          </p:nvPr>
        </p:nvSpPr>
        <p:spPr/>
        <p:txBody>
          <a:bodyPr/>
          <a:lstStyle/>
          <a:p>
            <a:fld id="{51D17487-0564-480D-8A7A-0F3868513E7E}" type="datetime2">
              <a:rPr lang="en-US" smtClean="0"/>
              <a:pPr/>
              <a:t>Sunday, May 17, 2020</a:t>
            </a:fld>
            <a:endParaRPr lang="en-US"/>
          </a:p>
        </p:txBody>
      </p:sp>
      <p:sp>
        <p:nvSpPr>
          <p:cNvPr id="5" name="Footer Placeholder 4"/>
          <p:cNvSpPr>
            <a:spLocks noGrp="1"/>
          </p:cNvSpPr>
          <p:nvPr>
            <p:ph type="ftr" sz="quarter" idx="11"/>
          </p:nvPr>
        </p:nvSpPr>
        <p:spPr/>
        <p:txBody>
          <a:bodyPr/>
          <a:lstStyle/>
          <a:p>
            <a:r>
              <a:rPr lang="en-US"/>
              <a:t>INTERGOVERNMENTAL AUTHORITY ON DEVELOPMENT</a:t>
            </a:r>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a:p>
        </p:txBody>
      </p:sp>
      <p:pic>
        <p:nvPicPr>
          <p:cNvPr id="8" name="Picture 7">
            <a:extLst>
              <a:ext uri="{FF2B5EF4-FFF2-40B4-BE49-F238E27FC236}">
                <a16:creationId xmlns:a16="http://schemas.microsoft.com/office/drawing/2014/main" id="{73E6C659-2341-45E1-9EB0-C29B25F365F4}"/>
              </a:ext>
            </a:extLst>
          </p:cNvPr>
          <p:cNvPicPr>
            <a:picLocks noChangeAspect="1"/>
          </p:cNvPicPr>
          <p:nvPr userDrawn="1"/>
        </p:nvPicPr>
        <p:blipFill>
          <a:blip r:embed="rId2"/>
          <a:stretch>
            <a:fillRect/>
          </a:stretch>
        </p:blipFill>
        <p:spPr>
          <a:xfrm>
            <a:off x="5030170" y="309178"/>
            <a:ext cx="2131659" cy="2103120"/>
          </a:xfrm>
          <a:prstGeom prst="rect">
            <a:avLst/>
          </a:prstGeom>
        </p:spPr>
      </p:pic>
    </p:spTree>
    <p:extLst>
      <p:ext uri="{BB962C8B-B14F-4D97-AF65-F5344CB8AC3E}">
        <p14:creationId xmlns:p14="http://schemas.microsoft.com/office/powerpoint/2010/main" val="1703303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cap="all"/>
            </a:lvl1p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DE19D8FE-7506-41EF-B335-8CA99EA3EAA9}" type="datetime2">
              <a:rPr lang="en-US" smtClean="0"/>
              <a:pPr/>
              <a:t>Sunday, May 17, 2020</a:t>
            </a:fld>
            <a:endParaRPr lang="en-US"/>
          </a:p>
        </p:txBody>
      </p:sp>
      <p:sp>
        <p:nvSpPr>
          <p:cNvPr id="5" name="Footer Placeholder 4"/>
          <p:cNvSpPr>
            <a:spLocks noGrp="1"/>
          </p:cNvSpPr>
          <p:nvPr>
            <p:ph type="ftr" sz="quarter" idx="11"/>
          </p:nvPr>
        </p:nvSpPr>
        <p:spPr/>
        <p:txBody>
          <a:bodyPr/>
          <a:lstStyle/>
          <a:p>
            <a:r>
              <a:rPr lang="en-US"/>
              <a:t>INTERGOVERNMENTAL AUTHORITY ON DEVELOPMENT</a:t>
            </a:r>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440122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3024190"/>
            <a:ext cx="10363200" cy="442165"/>
          </a:xfrm>
        </p:spPr>
        <p:txBody>
          <a:bodyPr anchor="t">
            <a:normAutofit/>
          </a:bodyPr>
          <a:lstStyle>
            <a:lvl1pPr algn="l">
              <a:defRPr sz="2400" b="1" cap="all"/>
            </a:lvl1pPr>
          </a:lstStyle>
          <a:p>
            <a:r>
              <a:rPr lang="en-GB"/>
              <a:t>Click to edit Master title style</a:t>
            </a:r>
            <a:endParaRPr lang="en-US" dirty="0"/>
          </a:p>
        </p:txBody>
      </p:sp>
      <p:sp>
        <p:nvSpPr>
          <p:cNvPr id="3" name="Text Placeholder 2"/>
          <p:cNvSpPr>
            <a:spLocks noGrp="1"/>
          </p:cNvSpPr>
          <p:nvPr>
            <p:ph type="body" idx="1" hasCustomPrompt="1"/>
          </p:nvPr>
        </p:nvSpPr>
        <p:spPr>
          <a:xfrm>
            <a:off x="609600" y="3466355"/>
            <a:ext cx="103632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sp>
        <p:nvSpPr>
          <p:cNvPr id="4" name="Date Placeholder 3"/>
          <p:cNvSpPr>
            <a:spLocks noGrp="1"/>
          </p:cNvSpPr>
          <p:nvPr>
            <p:ph type="dt" sz="half" idx="10"/>
          </p:nvPr>
        </p:nvSpPr>
        <p:spPr/>
        <p:txBody>
          <a:bodyPr/>
          <a:lstStyle/>
          <a:p>
            <a:fld id="{B15FCA7E-0E32-44F6-86D7-EC1D8A6CE8A6}" type="datetime2">
              <a:rPr lang="en-US" smtClean="0"/>
              <a:pPr/>
              <a:t>Sunday, May 17, 2020</a:t>
            </a:fld>
            <a:endParaRPr lang="en-US"/>
          </a:p>
        </p:txBody>
      </p:sp>
      <p:sp>
        <p:nvSpPr>
          <p:cNvPr id="5" name="Footer Placeholder 4"/>
          <p:cNvSpPr>
            <a:spLocks noGrp="1"/>
          </p:cNvSpPr>
          <p:nvPr>
            <p:ph type="ftr" sz="quarter" idx="11"/>
          </p:nvPr>
        </p:nvSpPr>
        <p:spPr/>
        <p:txBody>
          <a:bodyPr/>
          <a:lstStyle/>
          <a:p>
            <a:r>
              <a:rPr lang="en-US"/>
              <a:t>INTERGOVERNMENTAL AUTHORITY ON DEVELOPMENT</a:t>
            </a:r>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344134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2">
    <p:bg>
      <p:bgPr>
        <a:solidFill>
          <a:schemeClr val="accent1"/>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rgbClr val="FFFFFF"/>
                </a:solidFill>
              </a:defRPr>
            </a:lvl1pPr>
          </a:lstStyle>
          <a:p>
            <a:fld id="{D37B99F6-96F9-438A-A3A7-D9984BABFD8E}" type="datetime2">
              <a:rPr lang="en-US" smtClean="0"/>
              <a:pPr/>
              <a:t>Sunday, May 17, 2020</a:t>
            </a:fld>
            <a:endParaRPr lang="en-US"/>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a:t>INTERGOVERNMENTAL AUTHORITY ON DEVELOPMENT</a:t>
            </a:r>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1DB7362-2002-504E-9846-FFD55AE08938}" type="slidenum">
              <a:rPr lang="en-US" smtClean="0"/>
              <a:pPr/>
              <a:t>‹#›</a:t>
            </a:fld>
            <a:endParaRPr lang="en-US"/>
          </a:p>
        </p:txBody>
      </p:sp>
      <p:sp>
        <p:nvSpPr>
          <p:cNvPr id="8" name="Title 1"/>
          <p:cNvSpPr>
            <a:spLocks noGrp="1"/>
          </p:cNvSpPr>
          <p:nvPr>
            <p:ph type="title"/>
          </p:nvPr>
        </p:nvSpPr>
        <p:spPr>
          <a:xfrm>
            <a:off x="609600" y="3024190"/>
            <a:ext cx="10363200" cy="442165"/>
          </a:xfrm>
        </p:spPr>
        <p:txBody>
          <a:bodyPr anchor="t">
            <a:normAutofit/>
          </a:bodyPr>
          <a:lstStyle>
            <a:lvl1pPr algn="l">
              <a:defRPr sz="2400" b="1" cap="all">
                <a:solidFill>
                  <a:schemeClr val="bg1"/>
                </a:solidFill>
              </a:defRPr>
            </a:lvl1pPr>
          </a:lstStyle>
          <a:p>
            <a:r>
              <a:rPr lang="en-GB"/>
              <a:t>Click to edit Master title style</a:t>
            </a:r>
            <a:endParaRPr lang="en-US" dirty="0"/>
          </a:p>
        </p:txBody>
      </p:sp>
      <p:sp>
        <p:nvSpPr>
          <p:cNvPr id="9" name="Text Placeholder 2"/>
          <p:cNvSpPr>
            <a:spLocks noGrp="1"/>
          </p:cNvSpPr>
          <p:nvPr>
            <p:ph type="body" idx="1" hasCustomPrompt="1"/>
          </p:nvPr>
        </p:nvSpPr>
        <p:spPr>
          <a:xfrm>
            <a:off x="609600" y="3466355"/>
            <a:ext cx="103632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cxnSp>
        <p:nvCxnSpPr>
          <p:cNvPr id="11" name="Straight Connector 10"/>
          <p:cNvCxnSpPr/>
          <p:nvPr userDrawn="1"/>
        </p:nvCxnSpPr>
        <p:spPr>
          <a:xfrm>
            <a:off x="609600" y="5812120"/>
            <a:ext cx="10993947" cy="14941"/>
          </a:xfrm>
          <a:prstGeom prst="line">
            <a:avLst/>
          </a:prstGeom>
          <a:ln w="9525" cmpd="sng">
            <a:solidFill>
              <a:schemeClr val="bg1"/>
            </a:solidFill>
          </a:ln>
        </p:spPr>
        <p:style>
          <a:lnRef idx="2">
            <a:schemeClr val="accent1"/>
          </a:lnRef>
          <a:fillRef idx="0">
            <a:schemeClr val="accent1"/>
          </a:fillRef>
          <a:effectRef idx="1">
            <a:schemeClr val="accent1"/>
          </a:effectRef>
          <a:fontRef idx="minor">
            <a:schemeClr val="tx1"/>
          </a:fontRef>
        </p:style>
      </p:cxnSp>
      <p:pic>
        <p:nvPicPr>
          <p:cNvPr id="6" name="Picture 5">
            <a:extLst>
              <a:ext uri="{FF2B5EF4-FFF2-40B4-BE49-F238E27FC236}">
                <a16:creationId xmlns:a16="http://schemas.microsoft.com/office/drawing/2014/main" id="{26431C0A-30CC-410B-B6BD-91574B4759DB}"/>
              </a:ext>
            </a:extLst>
          </p:cNvPr>
          <p:cNvPicPr>
            <a:picLocks noChangeAspect="1"/>
          </p:cNvPicPr>
          <p:nvPr userDrawn="1"/>
        </p:nvPicPr>
        <p:blipFill rotWithShape="1">
          <a:blip r:embed="rId2"/>
          <a:srcRect b="11933"/>
          <a:stretch/>
        </p:blipFill>
        <p:spPr>
          <a:xfrm>
            <a:off x="4800855" y="351740"/>
            <a:ext cx="2611435" cy="2269038"/>
          </a:xfrm>
          <a:prstGeom prst="rect">
            <a:avLst/>
          </a:prstGeom>
        </p:spPr>
      </p:pic>
    </p:spTree>
    <p:extLst>
      <p:ext uri="{BB962C8B-B14F-4D97-AF65-F5344CB8AC3E}">
        <p14:creationId xmlns:p14="http://schemas.microsoft.com/office/powerpoint/2010/main" val="582556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5C5B3724-956F-45DF-A65E-EA2718D13D7F}" type="datetime2">
              <a:rPr lang="en-US" smtClean="0"/>
              <a:pPr/>
              <a:t>Sunday, May 17, 2020</a:t>
            </a:fld>
            <a:endParaRPr lang="en-US"/>
          </a:p>
        </p:txBody>
      </p:sp>
      <p:sp>
        <p:nvSpPr>
          <p:cNvPr id="4" name="Footer Placeholder 3"/>
          <p:cNvSpPr>
            <a:spLocks noGrp="1"/>
          </p:cNvSpPr>
          <p:nvPr>
            <p:ph type="ftr" sz="quarter" idx="11"/>
          </p:nvPr>
        </p:nvSpPr>
        <p:spPr/>
        <p:txBody>
          <a:bodyPr/>
          <a:lstStyle/>
          <a:p>
            <a:r>
              <a:rPr lang="en-US"/>
              <a:t>INTERGOVERNMENTAL AUTHORITY ON DEVELOPMENT</a:t>
            </a:r>
          </a:p>
        </p:txBody>
      </p:sp>
      <p:sp>
        <p:nvSpPr>
          <p:cNvPr id="5" name="Slide Number Placeholder 4"/>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1522423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B4017C-9869-486E-ADFF-B3CBA203C337}" type="datetime2">
              <a:rPr lang="en-US" smtClean="0"/>
              <a:pPr/>
              <a:t>Sunday, May 17, 2020</a:t>
            </a:fld>
            <a:endParaRPr lang="en-US"/>
          </a:p>
        </p:txBody>
      </p:sp>
      <p:sp>
        <p:nvSpPr>
          <p:cNvPr id="3" name="Footer Placeholder 2"/>
          <p:cNvSpPr>
            <a:spLocks noGrp="1"/>
          </p:cNvSpPr>
          <p:nvPr>
            <p:ph type="ftr" sz="quarter" idx="11"/>
          </p:nvPr>
        </p:nvSpPr>
        <p:spPr/>
        <p:txBody>
          <a:bodyPr/>
          <a:lstStyle/>
          <a:p>
            <a:r>
              <a:rPr lang="en-US"/>
              <a:t>INTERGOVERNMENTAL AUTHORITY ON DEVELOPMENT</a:t>
            </a:r>
          </a:p>
        </p:txBody>
      </p:sp>
      <p:sp>
        <p:nvSpPr>
          <p:cNvPr id="4" name="Slide Number Placeholder 3"/>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1789120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398929"/>
          </a:xfrm>
        </p:spPr>
        <p:txBody>
          <a:bodyPr anchor="t"/>
          <a:lstStyle>
            <a:lvl1pPr algn="l">
              <a:defRPr sz="2000" b="1"/>
            </a:lvl1pPr>
          </a:lstStyle>
          <a:p>
            <a:r>
              <a:rPr lang="en-GB"/>
              <a:t>Click to edit Master title style</a:t>
            </a:r>
            <a:endParaRPr lang="en-US" dirty="0"/>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Drag picture to placeholder or click icon to add</a:t>
            </a:r>
            <a:endParaRPr lang="en-US"/>
          </a:p>
        </p:txBody>
      </p:sp>
      <p:sp>
        <p:nvSpPr>
          <p:cNvPr id="4" name="Text Placeholder 3"/>
          <p:cNvSpPr>
            <a:spLocks noGrp="1"/>
          </p:cNvSpPr>
          <p:nvPr>
            <p:ph type="body" sz="half" idx="2"/>
          </p:nvPr>
        </p:nvSpPr>
        <p:spPr>
          <a:xfrm>
            <a:off x="2389717" y="5199529"/>
            <a:ext cx="7315200" cy="4781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07B0A5E0-C1B9-4867-A1E2-5B2A0C6D13BD}" type="datetime2">
              <a:rPr lang="en-US" smtClean="0"/>
              <a:pPr/>
              <a:t>Sunday, May 17, 2020</a:t>
            </a:fld>
            <a:endParaRPr lang="en-US"/>
          </a:p>
        </p:txBody>
      </p:sp>
      <p:sp>
        <p:nvSpPr>
          <p:cNvPr id="6" name="Footer Placeholder 5"/>
          <p:cNvSpPr>
            <a:spLocks noGrp="1"/>
          </p:cNvSpPr>
          <p:nvPr>
            <p:ph type="ftr" sz="quarter" idx="11"/>
          </p:nvPr>
        </p:nvSpPr>
        <p:spPr/>
        <p:txBody>
          <a:bodyPr/>
          <a:lstStyle/>
          <a:p>
            <a:r>
              <a:rPr lang="en-US"/>
              <a:t>INTERGOVERNMENTAL AUTHORITY ON DEVELOPMENT</a:t>
            </a:r>
          </a:p>
        </p:txBody>
      </p:sp>
      <p:sp>
        <p:nvSpPr>
          <p:cNvPr id="7" name="Slide Number Placeholder 6"/>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961543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79216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609600" y="1244603"/>
            <a:ext cx="109728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09600" y="6486989"/>
            <a:ext cx="2844800" cy="182373"/>
          </a:xfrm>
          <a:prstGeom prst="rect">
            <a:avLst/>
          </a:prstGeom>
        </p:spPr>
        <p:txBody>
          <a:bodyPr vert="horz" lIns="91440" tIns="45720" rIns="91440" bIns="45720" rtlCol="0" anchor="ctr"/>
          <a:lstStyle>
            <a:lvl1pPr algn="l">
              <a:defRPr sz="1000">
                <a:solidFill>
                  <a:srgbClr val="646463"/>
                </a:solidFill>
              </a:defRPr>
            </a:lvl1pPr>
          </a:lstStyle>
          <a:p>
            <a:fld id="{D0EE56E8-8AF9-4EAA-BC04-5929A4739BF4}" type="datetime2">
              <a:rPr lang="en-US" smtClean="0"/>
              <a:pPr/>
              <a:t>Sunday, May 17, 2020</a:t>
            </a:fld>
            <a:endParaRPr lang="en-US" dirty="0"/>
          </a:p>
        </p:txBody>
      </p:sp>
      <p:sp>
        <p:nvSpPr>
          <p:cNvPr id="5" name="Footer Placeholder 4"/>
          <p:cNvSpPr>
            <a:spLocks noGrp="1"/>
          </p:cNvSpPr>
          <p:nvPr>
            <p:ph type="ftr" sz="quarter" idx="3"/>
          </p:nvPr>
        </p:nvSpPr>
        <p:spPr>
          <a:xfrm>
            <a:off x="4165600" y="6486989"/>
            <a:ext cx="3860800" cy="182373"/>
          </a:xfrm>
          <a:prstGeom prst="rect">
            <a:avLst/>
          </a:prstGeom>
        </p:spPr>
        <p:txBody>
          <a:bodyPr vert="horz" lIns="91440" tIns="45720" rIns="91440" bIns="45720" rtlCol="0" anchor="ctr"/>
          <a:lstStyle>
            <a:lvl1pPr algn="ctr">
              <a:defRPr sz="1000">
                <a:solidFill>
                  <a:srgbClr val="646463"/>
                </a:solidFill>
              </a:defRPr>
            </a:lvl1pPr>
          </a:lstStyle>
          <a:p>
            <a:r>
              <a:rPr lang="en-US"/>
              <a:t>INTERGOVERNMENTAL AUTHORITY ON DEVELOPMENT</a:t>
            </a:r>
            <a:endParaRPr lang="en-US" dirty="0"/>
          </a:p>
        </p:txBody>
      </p:sp>
      <p:sp>
        <p:nvSpPr>
          <p:cNvPr id="6" name="Slide Number Placeholder 5"/>
          <p:cNvSpPr>
            <a:spLocks noGrp="1"/>
          </p:cNvSpPr>
          <p:nvPr>
            <p:ph type="sldNum" sz="quarter" idx="4"/>
          </p:nvPr>
        </p:nvSpPr>
        <p:spPr>
          <a:xfrm>
            <a:off x="10150805" y="6486989"/>
            <a:ext cx="478119" cy="182373"/>
          </a:xfrm>
          <a:prstGeom prst="rect">
            <a:avLst/>
          </a:prstGeom>
        </p:spPr>
        <p:txBody>
          <a:bodyPr vert="horz" lIns="91440" tIns="45720" rIns="91440" bIns="45720" rtlCol="0" anchor="ctr"/>
          <a:lstStyle>
            <a:lvl1pPr algn="ctr">
              <a:defRPr sz="1000">
                <a:solidFill>
                  <a:schemeClr val="tx2"/>
                </a:solidFill>
              </a:defRPr>
            </a:lvl1pPr>
          </a:lstStyle>
          <a:p>
            <a:fld id="{B1DB7362-2002-504E-9846-FFD55AE08938}" type="slidenum">
              <a:rPr lang="en-US" smtClean="0"/>
              <a:pPr/>
              <a:t>‹#›</a:t>
            </a:fld>
            <a:endParaRPr lang="en-US"/>
          </a:p>
        </p:txBody>
      </p:sp>
      <p:cxnSp>
        <p:nvCxnSpPr>
          <p:cNvPr id="9" name="Straight Connector 8"/>
          <p:cNvCxnSpPr/>
          <p:nvPr userDrawn="1"/>
        </p:nvCxnSpPr>
        <p:spPr>
          <a:xfrm>
            <a:off x="609600" y="5770564"/>
            <a:ext cx="10972800" cy="0"/>
          </a:xfrm>
          <a:prstGeom prst="line">
            <a:avLst/>
          </a:prstGeom>
          <a:ln w="3175">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48E4FFD1-2A0C-4392-8BA3-1F5EE87F1307}"/>
              </a:ext>
            </a:extLst>
          </p:cNvPr>
          <p:cNvPicPr>
            <a:picLocks noChangeAspect="1"/>
          </p:cNvPicPr>
          <p:nvPr userDrawn="1"/>
        </p:nvPicPr>
        <p:blipFill rotWithShape="1">
          <a:blip r:embed="rId9"/>
          <a:srcRect b="14300"/>
          <a:stretch/>
        </p:blipFill>
        <p:spPr>
          <a:xfrm>
            <a:off x="10628925" y="5856770"/>
            <a:ext cx="953476" cy="806184"/>
          </a:xfrm>
          <a:prstGeom prst="rect">
            <a:avLst/>
          </a:prstGeom>
        </p:spPr>
      </p:pic>
    </p:spTree>
    <p:extLst>
      <p:ext uri="{BB962C8B-B14F-4D97-AF65-F5344CB8AC3E}">
        <p14:creationId xmlns:p14="http://schemas.microsoft.com/office/powerpoint/2010/main" val="13821324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8" r:id="rId4"/>
    <p:sldLayoutId id="2147483654" r:id="rId5"/>
    <p:sldLayoutId id="2147483655" r:id="rId6"/>
    <p:sldLayoutId id="2147483657" r:id="rId7"/>
  </p:sldLayoutIdLst>
  <p:hf hdr="0"/>
  <p:txStyles>
    <p:titleStyle>
      <a:lvl1pPr algn="l" defTabSz="457200" rtl="0" eaLnBrk="1" latinLnBrk="0" hangingPunct="1">
        <a:spcBef>
          <a:spcPct val="0"/>
        </a:spcBef>
        <a:buNone/>
        <a:defRPr sz="2400" kern="1200" cap="all">
          <a:solidFill>
            <a:srgbClr val="00833F"/>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jpe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jpeg"/><Relationship Id="rId9"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4D7B0C25-0BB2-47C5-ACEF-72439D28DA73}"/>
              </a:ext>
            </a:extLst>
          </p:cNvPr>
          <p:cNvGrpSpPr/>
          <p:nvPr/>
        </p:nvGrpSpPr>
        <p:grpSpPr>
          <a:xfrm>
            <a:off x="7948226" y="2710696"/>
            <a:ext cx="4280116" cy="4115527"/>
            <a:chOff x="0" y="0"/>
            <a:chExt cx="5627935" cy="6136146"/>
          </a:xfrm>
        </p:grpSpPr>
        <p:pic>
          <p:nvPicPr>
            <p:cNvPr id="7" name="Picture 6">
              <a:extLst>
                <a:ext uri="{FF2B5EF4-FFF2-40B4-BE49-F238E27FC236}">
                  <a16:creationId xmlns:a16="http://schemas.microsoft.com/office/drawing/2014/main" id="{622ED0F9-8EA0-4FF5-BDF4-21E00490218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52" t="5416" r="6338" b="20297"/>
            <a:stretch/>
          </p:blipFill>
          <p:spPr>
            <a:xfrm>
              <a:off x="3636596" y="1024897"/>
              <a:ext cx="1991339" cy="2377440"/>
            </a:xfrm>
            <a:prstGeom prst="teardrop">
              <a:avLst>
                <a:gd name="adj" fmla="val 84069"/>
              </a:avLst>
            </a:prstGeom>
            <a:ln>
              <a:noFill/>
            </a:ln>
          </p:spPr>
        </p:pic>
        <p:pic>
          <p:nvPicPr>
            <p:cNvPr id="8" name="Picture 7">
              <a:extLst>
                <a:ext uri="{FF2B5EF4-FFF2-40B4-BE49-F238E27FC236}">
                  <a16:creationId xmlns:a16="http://schemas.microsoft.com/office/drawing/2014/main" id="{A0E342F2-13E9-4D0E-9E95-0C3D64EFF7B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551" t="5556" r="6141" b="20972"/>
            <a:stretch/>
          </p:blipFill>
          <p:spPr>
            <a:xfrm>
              <a:off x="1733529" y="4033025"/>
              <a:ext cx="1785066" cy="2103121"/>
            </a:xfrm>
            <a:prstGeom prst="rect">
              <a:avLst/>
            </a:prstGeom>
          </p:spPr>
        </p:pic>
        <p:pic>
          <p:nvPicPr>
            <p:cNvPr id="9" name="Picture 8">
              <a:extLst>
                <a:ext uri="{FF2B5EF4-FFF2-40B4-BE49-F238E27FC236}">
                  <a16:creationId xmlns:a16="http://schemas.microsoft.com/office/drawing/2014/main" id="{E5CDD3BE-84FA-421E-A0C9-AB850F0DCD4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9846" r="36589" b="9041"/>
            <a:stretch/>
          </p:blipFill>
          <p:spPr>
            <a:xfrm>
              <a:off x="0" y="546822"/>
              <a:ext cx="1096381" cy="3615887"/>
            </a:xfrm>
            <a:prstGeom prst="rect">
              <a:avLst/>
            </a:prstGeom>
          </p:spPr>
        </p:pic>
        <p:pic>
          <p:nvPicPr>
            <p:cNvPr id="10" name="Picture 9">
              <a:extLst>
                <a:ext uri="{FF2B5EF4-FFF2-40B4-BE49-F238E27FC236}">
                  <a16:creationId xmlns:a16="http://schemas.microsoft.com/office/drawing/2014/main" id="{DDBC694F-2AED-4BAD-AE16-BC2D768E94E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0472" t="3870" r="11688" b="7277"/>
            <a:stretch/>
          </p:blipFill>
          <p:spPr>
            <a:xfrm>
              <a:off x="3486641" y="3577263"/>
              <a:ext cx="1779270" cy="2103120"/>
            </a:xfrm>
            <a:prstGeom prst="teardrop">
              <a:avLst/>
            </a:prstGeom>
            <a:ln>
              <a:noFill/>
            </a:ln>
          </p:spPr>
        </p:pic>
        <p:pic>
          <p:nvPicPr>
            <p:cNvPr id="11" name="Picture 10">
              <a:extLst>
                <a:ext uri="{FF2B5EF4-FFF2-40B4-BE49-F238E27FC236}">
                  <a16:creationId xmlns:a16="http://schemas.microsoft.com/office/drawing/2014/main" id="{A493AB95-5BC6-476E-B496-2DF6A601259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61" t="14000" r="6790" b="11130"/>
            <a:stretch/>
          </p:blipFill>
          <p:spPr>
            <a:xfrm>
              <a:off x="2002549" y="0"/>
              <a:ext cx="1766477" cy="2103120"/>
            </a:xfrm>
            <a:prstGeom prst="rect">
              <a:avLst/>
            </a:prstGeom>
          </p:spPr>
        </p:pic>
        <p:cxnSp>
          <p:nvCxnSpPr>
            <p:cNvPr id="12" name="Connector: Curved 11">
              <a:extLst>
                <a:ext uri="{FF2B5EF4-FFF2-40B4-BE49-F238E27FC236}">
                  <a16:creationId xmlns:a16="http://schemas.microsoft.com/office/drawing/2014/main" id="{48F3832E-BF67-4E86-AD4C-CFE9493391A1}"/>
                </a:ext>
              </a:extLst>
            </p:cNvPr>
            <p:cNvCxnSpPr>
              <a:cxnSpLocks/>
            </p:cNvCxnSpPr>
            <p:nvPr/>
          </p:nvCxnSpPr>
          <p:spPr>
            <a:xfrm rot="10800000">
              <a:off x="2415830" y="3175688"/>
              <a:ext cx="1220767" cy="273842"/>
            </a:xfrm>
            <a:prstGeom prst="curvedConnector3">
              <a:avLst>
                <a:gd name="adj1" fmla="val 50000"/>
              </a:avLst>
            </a:prstGeom>
            <a:ln w="28575">
              <a:solidFill>
                <a:schemeClr val="tx2">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3" name="Connector: Curved 12">
              <a:extLst>
                <a:ext uri="{FF2B5EF4-FFF2-40B4-BE49-F238E27FC236}">
                  <a16:creationId xmlns:a16="http://schemas.microsoft.com/office/drawing/2014/main" id="{92AB2797-2DF7-48B3-A33F-F270D57055E3}"/>
                </a:ext>
              </a:extLst>
            </p:cNvPr>
            <p:cNvCxnSpPr>
              <a:cxnSpLocks/>
            </p:cNvCxnSpPr>
            <p:nvPr/>
          </p:nvCxnSpPr>
          <p:spPr>
            <a:xfrm rot="10800000">
              <a:off x="2911702" y="3068339"/>
              <a:ext cx="810553" cy="216238"/>
            </a:xfrm>
            <a:prstGeom prst="curvedConnector3">
              <a:avLst>
                <a:gd name="adj1" fmla="val 50000"/>
              </a:avLst>
            </a:prstGeom>
            <a:ln w="28575">
              <a:solidFill>
                <a:schemeClr val="tx2">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3FE53B89-4C2C-48AC-9E8C-A0548D3DE01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66155" y="2355386"/>
              <a:ext cx="1009649" cy="329897"/>
            </a:xfrm>
            <a:prstGeom prst="rect">
              <a:avLst/>
            </a:prstGeom>
          </p:spPr>
        </p:pic>
        <p:pic>
          <p:nvPicPr>
            <p:cNvPr id="15" name="Picture 14">
              <a:extLst>
                <a:ext uri="{FF2B5EF4-FFF2-40B4-BE49-F238E27FC236}">
                  <a16:creationId xmlns:a16="http://schemas.microsoft.com/office/drawing/2014/main" id="{6085957B-76C2-4F6A-8D5A-E4E404868D9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83464" y="2577674"/>
              <a:ext cx="447795" cy="146314"/>
            </a:xfrm>
            <a:prstGeom prst="rect">
              <a:avLst/>
            </a:prstGeom>
          </p:spPr>
        </p:pic>
        <p:pic>
          <p:nvPicPr>
            <p:cNvPr id="16" name="Picture 15">
              <a:extLst>
                <a:ext uri="{FF2B5EF4-FFF2-40B4-BE49-F238E27FC236}">
                  <a16:creationId xmlns:a16="http://schemas.microsoft.com/office/drawing/2014/main" id="{E3B221CB-C09F-4820-B8AD-CB0803A28C5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94698" y="2569350"/>
              <a:ext cx="245975" cy="80371"/>
            </a:xfrm>
            <a:prstGeom prst="rect">
              <a:avLst/>
            </a:prstGeom>
          </p:spPr>
        </p:pic>
        <p:pic>
          <p:nvPicPr>
            <p:cNvPr id="17" name="Picture 16">
              <a:extLst>
                <a:ext uri="{FF2B5EF4-FFF2-40B4-BE49-F238E27FC236}">
                  <a16:creationId xmlns:a16="http://schemas.microsoft.com/office/drawing/2014/main" id="{6A4D3E54-77FA-4E40-92FD-9E9F31445B4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51392" y="2808671"/>
              <a:ext cx="1009649" cy="329897"/>
            </a:xfrm>
            <a:prstGeom prst="rect">
              <a:avLst/>
            </a:prstGeom>
          </p:spPr>
        </p:pic>
        <p:pic>
          <p:nvPicPr>
            <p:cNvPr id="18" name="Picture 17">
              <a:extLst>
                <a:ext uri="{FF2B5EF4-FFF2-40B4-BE49-F238E27FC236}">
                  <a16:creationId xmlns:a16="http://schemas.microsoft.com/office/drawing/2014/main" id="{22BD1609-6559-4364-825A-DB7D11C74D9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64187" y="2456217"/>
              <a:ext cx="447795" cy="146314"/>
            </a:xfrm>
            <a:prstGeom prst="rect">
              <a:avLst/>
            </a:prstGeom>
          </p:spPr>
        </p:pic>
        <p:pic>
          <p:nvPicPr>
            <p:cNvPr id="19" name="Picture 18">
              <a:extLst>
                <a:ext uri="{FF2B5EF4-FFF2-40B4-BE49-F238E27FC236}">
                  <a16:creationId xmlns:a16="http://schemas.microsoft.com/office/drawing/2014/main" id="{C312F9E3-1B9C-419D-8A5E-5D7B580F328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12189" y="2862384"/>
              <a:ext cx="447795" cy="146314"/>
            </a:xfrm>
            <a:prstGeom prst="rect">
              <a:avLst/>
            </a:prstGeom>
          </p:spPr>
        </p:pic>
        <p:pic>
          <p:nvPicPr>
            <p:cNvPr id="20" name="Picture 19">
              <a:extLst>
                <a:ext uri="{FF2B5EF4-FFF2-40B4-BE49-F238E27FC236}">
                  <a16:creationId xmlns:a16="http://schemas.microsoft.com/office/drawing/2014/main" id="{1250099A-7FFE-48F6-B134-EC45D271DC2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52843" y="2667638"/>
              <a:ext cx="245975" cy="80371"/>
            </a:xfrm>
            <a:prstGeom prst="rect">
              <a:avLst/>
            </a:prstGeom>
          </p:spPr>
        </p:pic>
        <p:pic>
          <p:nvPicPr>
            <p:cNvPr id="21" name="Picture 20">
              <a:extLst>
                <a:ext uri="{FF2B5EF4-FFF2-40B4-BE49-F238E27FC236}">
                  <a16:creationId xmlns:a16="http://schemas.microsoft.com/office/drawing/2014/main" id="{2A3FC873-5795-4231-BEF3-445AFCCFC1E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06011" y="2778164"/>
              <a:ext cx="245975" cy="80371"/>
            </a:xfrm>
            <a:prstGeom prst="rect">
              <a:avLst/>
            </a:prstGeom>
          </p:spPr>
        </p:pic>
        <p:pic>
          <p:nvPicPr>
            <p:cNvPr id="22" name="Picture 21">
              <a:extLst>
                <a:ext uri="{FF2B5EF4-FFF2-40B4-BE49-F238E27FC236}">
                  <a16:creationId xmlns:a16="http://schemas.microsoft.com/office/drawing/2014/main" id="{FA7460BB-6A4A-4C42-96D2-37687932EC5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47098" y="2721750"/>
              <a:ext cx="245975" cy="80371"/>
            </a:xfrm>
            <a:prstGeom prst="rect">
              <a:avLst/>
            </a:prstGeom>
          </p:spPr>
        </p:pic>
        <p:pic>
          <p:nvPicPr>
            <p:cNvPr id="23" name="Picture 22">
              <a:extLst>
                <a:ext uri="{FF2B5EF4-FFF2-40B4-BE49-F238E27FC236}">
                  <a16:creationId xmlns:a16="http://schemas.microsoft.com/office/drawing/2014/main" id="{7FC8ADEF-9D24-46C1-B5A3-BE476E73E75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455744" y="2690430"/>
              <a:ext cx="245975" cy="80371"/>
            </a:xfrm>
            <a:prstGeom prst="rect">
              <a:avLst/>
            </a:prstGeom>
          </p:spPr>
        </p:pic>
        <p:pic>
          <p:nvPicPr>
            <p:cNvPr id="24" name="Picture 23">
              <a:extLst>
                <a:ext uri="{FF2B5EF4-FFF2-40B4-BE49-F238E27FC236}">
                  <a16:creationId xmlns:a16="http://schemas.microsoft.com/office/drawing/2014/main" id="{74570ABA-2192-40E3-A6DF-AFF5AA6644D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48333" y="2612047"/>
              <a:ext cx="245975" cy="80371"/>
            </a:xfrm>
            <a:prstGeom prst="rect">
              <a:avLst/>
            </a:prstGeom>
          </p:spPr>
        </p:pic>
        <p:pic>
          <p:nvPicPr>
            <p:cNvPr id="25" name="Picture 24">
              <a:extLst>
                <a:ext uri="{FF2B5EF4-FFF2-40B4-BE49-F238E27FC236}">
                  <a16:creationId xmlns:a16="http://schemas.microsoft.com/office/drawing/2014/main" id="{B4221D85-A200-43EF-B1E1-DE4A0F6AA84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31337" y="2716375"/>
              <a:ext cx="447795" cy="146314"/>
            </a:xfrm>
            <a:prstGeom prst="rect">
              <a:avLst/>
            </a:prstGeom>
          </p:spPr>
        </p:pic>
        <p:pic>
          <p:nvPicPr>
            <p:cNvPr id="26" name="Picture 25">
              <a:extLst>
                <a:ext uri="{FF2B5EF4-FFF2-40B4-BE49-F238E27FC236}">
                  <a16:creationId xmlns:a16="http://schemas.microsoft.com/office/drawing/2014/main" id="{663632BC-0B7F-4185-BD34-DCFBB586110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19700" y="2555115"/>
              <a:ext cx="1009649" cy="329897"/>
            </a:xfrm>
            <a:prstGeom prst="rect">
              <a:avLst/>
            </a:prstGeom>
          </p:spPr>
        </p:pic>
        <p:pic>
          <p:nvPicPr>
            <p:cNvPr id="27" name="Picture 26">
              <a:extLst>
                <a:ext uri="{FF2B5EF4-FFF2-40B4-BE49-F238E27FC236}">
                  <a16:creationId xmlns:a16="http://schemas.microsoft.com/office/drawing/2014/main" id="{787F464F-C82E-49C8-97C9-A0239693FC9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40474" y="2025152"/>
              <a:ext cx="526876" cy="302125"/>
            </a:xfrm>
            <a:prstGeom prst="rect">
              <a:avLst/>
            </a:prstGeom>
          </p:spPr>
        </p:pic>
        <p:pic>
          <p:nvPicPr>
            <p:cNvPr id="28" name="Picture 27">
              <a:extLst>
                <a:ext uri="{FF2B5EF4-FFF2-40B4-BE49-F238E27FC236}">
                  <a16:creationId xmlns:a16="http://schemas.microsoft.com/office/drawing/2014/main" id="{9755E5BC-482F-4273-BC03-91C7424B102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04867" y="2276573"/>
              <a:ext cx="526876" cy="302125"/>
            </a:xfrm>
            <a:prstGeom prst="rect">
              <a:avLst/>
            </a:prstGeom>
          </p:spPr>
        </p:pic>
        <p:pic>
          <p:nvPicPr>
            <p:cNvPr id="29" name="Picture 28">
              <a:extLst>
                <a:ext uri="{FF2B5EF4-FFF2-40B4-BE49-F238E27FC236}">
                  <a16:creationId xmlns:a16="http://schemas.microsoft.com/office/drawing/2014/main" id="{2CF447CB-846D-4732-A5C2-1C7EFEEA08C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66586" y="2541355"/>
              <a:ext cx="526876" cy="302125"/>
            </a:xfrm>
            <a:prstGeom prst="rect">
              <a:avLst/>
            </a:prstGeom>
          </p:spPr>
        </p:pic>
        <p:pic>
          <p:nvPicPr>
            <p:cNvPr id="30" name="Picture 29">
              <a:extLst>
                <a:ext uri="{FF2B5EF4-FFF2-40B4-BE49-F238E27FC236}">
                  <a16:creationId xmlns:a16="http://schemas.microsoft.com/office/drawing/2014/main" id="{03DEB99D-A7CE-43CC-A455-5E1315D90E4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10191" y="2811314"/>
              <a:ext cx="526876" cy="302125"/>
            </a:xfrm>
            <a:prstGeom prst="rect">
              <a:avLst/>
            </a:prstGeom>
          </p:spPr>
        </p:pic>
        <p:pic>
          <p:nvPicPr>
            <p:cNvPr id="31" name="Picture 30">
              <a:extLst>
                <a:ext uri="{FF2B5EF4-FFF2-40B4-BE49-F238E27FC236}">
                  <a16:creationId xmlns:a16="http://schemas.microsoft.com/office/drawing/2014/main" id="{B3535035-4348-48DE-94AB-D92961FF840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22542" y="3050675"/>
              <a:ext cx="526876" cy="302125"/>
            </a:xfrm>
            <a:prstGeom prst="rect">
              <a:avLst/>
            </a:prstGeom>
          </p:spPr>
        </p:pic>
        <p:pic>
          <p:nvPicPr>
            <p:cNvPr id="32" name="Picture 31">
              <a:extLst>
                <a:ext uri="{FF2B5EF4-FFF2-40B4-BE49-F238E27FC236}">
                  <a16:creationId xmlns:a16="http://schemas.microsoft.com/office/drawing/2014/main" id="{711C9AB8-0A38-4752-90A5-119C39990E6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451608" y="2746536"/>
              <a:ext cx="526876" cy="302125"/>
            </a:xfrm>
            <a:prstGeom prst="rect">
              <a:avLst/>
            </a:prstGeom>
          </p:spPr>
        </p:pic>
        <p:pic>
          <p:nvPicPr>
            <p:cNvPr id="33" name="Picture 32">
              <a:extLst>
                <a:ext uri="{FF2B5EF4-FFF2-40B4-BE49-F238E27FC236}">
                  <a16:creationId xmlns:a16="http://schemas.microsoft.com/office/drawing/2014/main" id="{A49E1DE5-D721-4190-97F6-1A6554DC996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31791" y="2999753"/>
              <a:ext cx="526876" cy="302125"/>
            </a:xfrm>
            <a:prstGeom prst="rect">
              <a:avLst/>
            </a:prstGeom>
          </p:spPr>
        </p:pic>
        <p:pic>
          <p:nvPicPr>
            <p:cNvPr id="34" name="Picture 33">
              <a:extLst>
                <a:ext uri="{FF2B5EF4-FFF2-40B4-BE49-F238E27FC236}">
                  <a16:creationId xmlns:a16="http://schemas.microsoft.com/office/drawing/2014/main" id="{1AFCEC28-BE6F-47EB-B744-5825764BE67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12604" y="1817957"/>
              <a:ext cx="526876" cy="302125"/>
            </a:xfrm>
            <a:prstGeom prst="rect">
              <a:avLst/>
            </a:prstGeom>
          </p:spPr>
        </p:pic>
      </p:grpSp>
      <p:sp>
        <p:nvSpPr>
          <p:cNvPr id="4" name="TextBox 3"/>
          <p:cNvSpPr txBox="1"/>
          <p:nvPr/>
        </p:nvSpPr>
        <p:spPr>
          <a:xfrm>
            <a:off x="998786" y="4627339"/>
            <a:ext cx="7069244" cy="1477328"/>
          </a:xfrm>
          <a:prstGeom prst="rect">
            <a:avLst/>
          </a:prstGeom>
          <a:noFill/>
        </p:spPr>
        <p:txBody>
          <a:bodyPr wrap="square" rtlCol="0">
            <a:spAutoFit/>
          </a:bodyPr>
          <a:lstStyle/>
          <a:p>
            <a:pPr algn="ctr"/>
            <a:r>
              <a:rPr lang="en-GB" dirty="0">
                <a:solidFill>
                  <a:schemeClr val="accent3"/>
                </a:solidFill>
              </a:rPr>
              <a:t>Kenneth Kemucie Mwangi</a:t>
            </a:r>
          </a:p>
          <a:p>
            <a:pPr algn="ctr"/>
            <a:r>
              <a:rPr lang="en-GB" dirty="0" err="1">
                <a:solidFill>
                  <a:schemeClr val="accent3"/>
                </a:solidFill>
              </a:rPr>
              <a:t>Dr.</a:t>
            </a:r>
            <a:r>
              <a:rPr lang="en-GB" dirty="0">
                <a:solidFill>
                  <a:schemeClr val="accent3"/>
                </a:solidFill>
              </a:rPr>
              <a:t> Abdi Jama</a:t>
            </a:r>
          </a:p>
          <a:p>
            <a:pPr algn="ctr"/>
            <a:r>
              <a:rPr lang="en-GB" dirty="0">
                <a:solidFill>
                  <a:schemeClr val="accent3"/>
                </a:solidFill>
              </a:rPr>
              <a:t>Jasper </a:t>
            </a:r>
            <a:r>
              <a:rPr lang="en-GB" dirty="0" err="1">
                <a:solidFill>
                  <a:schemeClr val="accent3"/>
                </a:solidFill>
              </a:rPr>
              <a:t>Mwesigwa</a:t>
            </a:r>
            <a:endParaRPr lang="en-GB" dirty="0">
              <a:solidFill>
                <a:schemeClr val="accent3"/>
              </a:solidFill>
            </a:endParaRPr>
          </a:p>
          <a:p>
            <a:pPr algn="ctr"/>
            <a:endParaRPr lang="en-US" dirty="0">
              <a:solidFill>
                <a:schemeClr val="accent3"/>
              </a:solidFill>
            </a:endParaRPr>
          </a:p>
          <a:p>
            <a:pPr algn="ctr"/>
            <a:r>
              <a:rPr lang="en-US" b="1" dirty="0">
                <a:solidFill>
                  <a:schemeClr val="accent1"/>
                </a:solidFill>
              </a:rPr>
              <a:t>I</a:t>
            </a:r>
            <a:r>
              <a:rPr lang="en-US" dirty="0">
                <a:solidFill>
                  <a:schemeClr val="accent1"/>
                </a:solidFill>
              </a:rPr>
              <a:t>GAD </a:t>
            </a:r>
            <a:r>
              <a:rPr lang="en-US" b="1" dirty="0">
                <a:solidFill>
                  <a:schemeClr val="accent1"/>
                </a:solidFill>
              </a:rPr>
              <a:t>C</a:t>
            </a:r>
            <a:r>
              <a:rPr lang="en-US" dirty="0">
                <a:solidFill>
                  <a:schemeClr val="accent1"/>
                </a:solidFill>
              </a:rPr>
              <a:t>limate </a:t>
            </a:r>
            <a:r>
              <a:rPr lang="en-US" b="1" dirty="0">
                <a:solidFill>
                  <a:schemeClr val="accent1"/>
                </a:solidFill>
              </a:rPr>
              <a:t>P</a:t>
            </a:r>
            <a:r>
              <a:rPr lang="en-US" dirty="0">
                <a:solidFill>
                  <a:schemeClr val="accent1"/>
                </a:solidFill>
              </a:rPr>
              <a:t>rediction and </a:t>
            </a:r>
            <a:r>
              <a:rPr lang="en-US" b="1" dirty="0">
                <a:solidFill>
                  <a:schemeClr val="accent1"/>
                </a:solidFill>
              </a:rPr>
              <a:t>A</a:t>
            </a:r>
            <a:r>
              <a:rPr lang="en-US" dirty="0">
                <a:solidFill>
                  <a:schemeClr val="accent1"/>
                </a:solidFill>
              </a:rPr>
              <a:t>pplications </a:t>
            </a:r>
            <a:r>
              <a:rPr lang="en-US" b="1" dirty="0">
                <a:solidFill>
                  <a:schemeClr val="accent1"/>
                </a:solidFill>
              </a:rPr>
              <a:t>C</a:t>
            </a:r>
            <a:r>
              <a:rPr lang="en-US" dirty="0">
                <a:solidFill>
                  <a:schemeClr val="accent1"/>
                </a:solidFill>
              </a:rPr>
              <a:t>entre (</a:t>
            </a:r>
            <a:r>
              <a:rPr lang="en-US" b="1" dirty="0">
                <a:solidFill>
                  <a:schemeClr val="accent1"/>
                </a:solidFill>
              </a:rPr>
              <a:t>ICPAC</a:t>
            </a:r>
            <a:r>
              <a:rPr lang="en-US" dirty="0">
                <a:solidFill>
                  <a:schemeClr val="accent1"/>
                </a:solidFill>
              </a:rPr>
              <a:t>)</a:t>
            </a:r>
          </a:p>
        </p:txBody>
      </p:sp>
      <p:sp>
        <p:nvSpPr>
          <p:cNvPr id="5" name="Title 4">
            <a:extLst>
              <a:ext uri="{FF2B5EF4-FFF2-40B4-BE49-F238E27FC236}">
                <a16:creationId xmlns:a16="http://schemas.microsoft.com/office/drawing/2014/main" id="{59413227-6A22-43A4-8214-11CA3020BAB0}"/>
              </a:ext>
            </a:extLst>
          </p:cNvPr>
          <p:cNvSpPr>
            <a:spLocks noGrp="1"/>
          </p:cNvSpPr>
          <p:nvPr>
            <p:ph type="ctrTitle"/>
          </p:nvPr>
        </p:nvSpPr>
        <p:spPr>
          <a:xfrm>
            <a:off x="736417" y="2818009"/>
            <a:ext cx="8497260" cy="1200328"/>
          </a:xfrm>
        </p:spPr>
        <p:txBody>
          <a:bodyPr>
            <a:normAutofit/>
          </a:bodyPr>
          <a:lstStyle/>
          <a:p>
            <a:r>
              <a:rPr lang="en-GB" dirty="0"/>
              <a:t>Impacts of Desert Locust in the region &amp; Mitigation measures taken by IGAD</a:t>
            </a:r>
            <a:endParaRPr lang="en-US" dirty="0"/>
          </a:p>
        </p:txBody>
      </p:sp>
    </p:spTree>
    <p:extLst>
      <p:ext uri="{BB962C8B-B14F-4D97-AF65-F5344CB8AC3E}">
        <p14:creationId xmlns:p14="http://schemas.microsoft.com/office/powerpoint/2010/main" val="27259646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1096370"/>
            <a:ext cx="11582400" cy="4726615"/>
          </a:xfrm>
          <a:prstGeom prst="rect">
            <a:avLst/>
          </a:prstGeom>
          <a:noFill/>
        </p:spPr>
        <p:txBody>
          <a:bodyPr wrap="square" rtlCol="0">
            <a:spAutoFit/>
          </a:bodyPr>
          <a:lstStyle/>
          <a:p>
            <a:pPr marL="342900" indent="-342900">
              <a:lnSpc>
                <a:spcPct val="115000"/>
              </a:lnSpc>
              <a:spcAft>
                <a:spcPts val="1000"/>
              </a:spcAft>
              <a:buFont typeface="Wingdings" pitchFamily="2" charset="2"/>
              <a:buChar char="§"/>
            </a:pPr>
            <a:r>
              <a:rPr lang="en-US" sz="2200" dirty="0"/>
              <a:t>Of the </a:t>
            </a:r>
            <a:r>
              <a:rPr lang="en-US" sz="2200" b="1" dirty="0"/>
              <a:t>136.8 million requested </a:t>
            </a:r>
            <a:r>
              <a:rPr lang="en-US" sz="2200" dirty="0"/>
              <a:t>(for IGAD region), </a:t>
            </a:r>
            <a:r>
              <a:rPr lang="en-US" sz="2200" b="1" dirty="0"/>
              <a:t>110.1 million </a:t>
            </a:r>
            <a:r>
              <a:rPr lang="en-US" sz="2200" dirty="0"/>
              <a:t>has been received by FAO leaving a gap of </a:t>
            </a:r>
            <a:r>
              <a:rPr lang="en-US" sz="2200" b="1" dirty="0"/>
              <a:t>26.7 million </a:t>
            </a:r>
            <a:r>
              <a:rPr lang="en-US" sz="2200" dirty="0"/>
              <a:t>(USD) </a:t>
            </a:r>
          </a:p>
          <a:p>
            <a:pPr marL="342900" indent="-342900">
              <a:lnSpc>
                <a:spcPct val="115000"/>
              </a:lnSpc>
              <a:spcAft>
                <a:spcPts val="1000"/>
              </a:spcAft>
              <a:buFont typeface="Wingdings" pitchFamily="2" charset="2"/>
              <a:buChar char="§"/>
            </a:pPr>
            <a:r>
              <a:rPr lang="en-US" sz="2200" dirty="0"/>
              <a:t>Significant control has been achieved across the region despite presence of some swarms and hoppers in northern Kenya (</a:t>
            </a:r>
            <a:r>
              <a:rPr lang="en-US" sz="2200" dirty="0" err="1"/>
              <a:t>Marsabit</a:t>
            </a:r>
            <a:r>
              <a:rPr lang="en-US" sz="2200" dirty="0"/>
              <a:t> and Turkana), southern (parts of </a:t>
            </a:r>
            <a:r>
              <a:rPr lang="en-US" sz="2200" dirty="0" err="1"/>
              <a:t>Oromia</a:t>
            </a:r>
            <a:r>
              <a:rPr lang="en-US" sz="2200" dirty="0"/>
              <a:t>), north-eastern (Afar) and eastern (Somali region) of Ethiopia, northern and entire western borders of Somalia with Ethiopia and Kenya, and south-eastern South Sudan – near </a:t>
            </a:r>
            <a:r>
              <a:rPr lang="en-US" sz="2200" dirty="0" err="1"/>
              <a:t>Torit</a:t>
            </a:r>
            <a:r>
              <a:rPr lang="en-US" sz="2200" dirty="0"/>
              <a:t>; </a:t>
            </a:r>
          </a:p>
          <a:p>
            <a:pPr marL="342900" indent="-342900">
              <a:lnSpc>
                <a:spcPct val="115000"/>
              </a:lnSpc>
              <a:spcAft>
                <a:spcPts val="1000"/>
              </a:spcAft>
              <a:buFont typeface="Wingdings" pitchFamily="2" charset="2"/>
              <a:buChar char="§"/>
            </a:pPr>
            <a:r>
              <a:rPr lang="en-US" sz="2200" dirty="0"/>
              <a:t>Overall </a:t>
            </a:r>
            <a:r>
              <a:rPr lang="en-US" sz="2200" b="1" dirty="0"/>
              <a:t>365,000 ha </a:t>
            </a:r>
            <a:r>
              <a:rPr lang="en-US" sz="2200" dirty="0"/>
              <a:t>of DL infested land has been controlled through both aerial and ground measures, jointly by Govts, DLCO and FAO; </a:t>
            </a:r>
          </a:p>
          <a:p>
            <a:pPr marL="342900" indent="-342900">
              <a:lnSpc>
                <a:spcPct val="115000"/>
              </a:lnSpc>
              <a:spcAft>
                <a:spcPts val="1000"/>
              </a:spcAft>
              <a:buFont typeface="Wingdings" pitchFamily="2" charset="2"/>
              <a:buChar char="§"/>
            </a:pPr>
            <a:r>
              <a:rPr lang="en-US" sz="2200" dirty="0"/>
              <a:t>Improved surveillance and monitoring due to increased spread prediction (ICPAC), </a:t>
            </a:r>
            <a:r>
              <a:rPr lang="en-US" sz="2200" i="1" dirty="0"/>
              <a:t>e</a:t>
            </a:r>
            <a:r>
              <a:rPr lang="en-US" sz="2200" dirty="0"/>
              <a:t>Locust3 mobile App, FAO Situation updates, etc. </a:t>
            </a:r>
          </a:p>
        </p:txBody>
      </p:sp>
      <p:sp>
        <p:nvSpPr>
          <p:cNvPr id="3" name="Title 1">
            <a:extLst>
              <a:ext uri="{FF2B5EF4-FFF2-40B4-BE49-F238E27FC236}">
                <a16:creationId xmlns:a16="http://schemas.microsoft.com/office/drawing/2014/main" id="{7951F369-C9C9-4532-9574-EC308DA64977}"/>
              </a:ext>
            </a:extLst>
          </p:cNvPr>
          <p:cNvSpPr>
            <a:spLocks noGrp="1"/>
          </p:cNvSpPr>
          <p:nvPr>
            <p:ph type="title"/>
          </p:nvPr>
        </p:nvSpPr>
        <p:spPr>
          <a:xfrm>
            <a:off x="609600" y="274638"/>
            <a:ext cx="10972800" cy="792162"/>
          </a:xfrm>
        </p:spPr>
        <p:txBody>
          <a:bodyPr/>
          <a:lstStyle/>
          <a:p>
            <a:r>
              <a:rPr lang="en-US" dirty="0"/>
              <a:t>ACHIEVEMENTS</a:t>
            </a:r>
          </a:p>
        </p:txBody>
      </p:sp>
    </p:spTree>
    <p:extLst>
      <p:ext uri="{BB962C8B-B14F-4D97-AF65-F5344CB8AC3E}">
        <p14:creationId xmlns:p14="http://schemas.microsoft.com/office/powerpoint/2010/main" val="42582696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80" y="0"/>
            <a:ext cx="10642443" cy="6597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09419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340" y="811793"/>
            <a:ext cx="11579660" cy="5674567"/>
          </a:xfrm>
          <a:prstGeom prst="rect">
            <a:avLst/>
          </a:prstGeom>
          <a:noFill/>
        </p:spPr>
        <p:txBody>
          <a:bodyPr wrap="square" rtlCol="0">
            <a:spAutoFit/>
          </a:bodyPr>
          <a:lstStyle/>
          <a:p>
            <a:pPr marL="342900" indent="-342900" algn="just">
              <a:lnSpc>
                <a:spcPct val="115000"/>
              </a:lnSpc>
              <a:spcAft>
                <a:spcPts val="1000"/>
              </a:spcAft>
              <a:buFont typeface="Wingdings" pitchFamily="2" charset="2"/>
              <a:buChar char="§"/>
            </a:pPr>
            <a:r>
              <a:rPr lang="en-GB" sz="2100" dirty="0"/>
              <a:t>Weak National &amp; Regional Institutional capacity (lack of trained Experts, Planes, Vehicles, Other Equipment for Surveillance and Control); </a:t>
            </a:r>
          </a:p>
          <a:p>
            <a:pPr marL="342900" indent="-342900" algn="just">
              <a:lnSpc>
                <a:spcPct val="115000"/>
              </a:lnSpc>
              <a:spcAft>
                <a:spcPts val="1000"/>
              </a:spcAft>
              <a:buFont typeface="Wingdings" pitchFamily="2" charset="2"/>
              <a:buChar char="§"/>
            </a:pPr>
            <a:r>
              <a:rPr lang="en-GB" sz="2100" dirty="0"/>
              <a:t>Inadequate resources for control, impact assessment, livelihood support; </a:t>
            </a:r>
          </a:p>
          <a:p>
            <a:pPr marL="342900" indent="-342900" algn="just">
              <a:lnSpc>
                <a:spcPct val="115000"/>
              </a:lnSpc>
              <a:spcAft>
                <a:spcPts val="1000"/>
              </a:spcAft>
              <a:buFont typeface="Wingdings" pitchFamily="2" charset="2"/>
              <a:buChar char="§"/>
            </a:pPr>
            <a:r>
              <a:rPr lang="en-GB" sz="2100" dirty="0"/>
              <a:t>COVID-19 pandemic and bad weather disrupting response operations: </a:t>
            </a:r>
          </a:p>
          <a:p>
            <a:pPr marL="800100" lvl="1" indent="-342900" algn="just">
              <a:spcAft>
                <a:spcPts val="1000"/>
              </a:spcAft>
              <a:buFont typeface="Wingdings" pitchFamily="2" charset="2"/>
              <a:buChar char="§"/>
            </a:pPr>
            <a:r>
              <a:rPr lang="en-GB" sz="2100" dirty="0"/>
              <a:t>Delayed delivery of pesticides and spray equipment;</a:t>
            </a:r>
          </a:p>
          <a:p>
            <a:pPr marL="800100" lvl="1" indent="-342900" algn="just">
              <a:spcAft>
                <a:spcPts val="1000"/>
              </a:spcAft>
              <a:buFont typeface="Wingdings" pitchFamily="2" charset="2"/>
              <a:buChar char="§"/>
            </a:pPr>
            <a:r>
              <a:rPr lang="en-GB" sz="2100" dirty="0"/>
              <a:t>Restricted deployment of experts; </a:t>
            </a:r>
          </a:p>
          <a:p>
            <a:pPr marL="800100" lvl="1" indent="-342900" algn="just">
              <a:spcAft>
                <a:spcPts val="1000"/>
              </a:spcAft>
              <a:buFont typeface="Wingdings" pitchFamily="2" charset="2"/>
              <a:buChar char="§"/>
            </a:pPr>
            <a:r>
              <a:rPr lang="en-GB" sz="2100" dirty="0"/>
              <a:t>Increased shipment costs; </a:t>
            </a:r>
          </a:p>
          <a:p>
            <a:pPr marL="800100" lvl="1" indent="-342900" algn="just">
              <a:spcAft>
                <a:spcPts val="1000"/>
              </a:spcAft>
              <a:buFont typeface="Wingdings" pitchFamily="2" charset="2"/>
              <a:buChar char="§"/>
            </a:pPr>
            <a:r>
              <a:rPr lang="en-GB" sz="2100" dirty="0"/>
              <a:t>Curfews reduced effective time of operations; </a:t>
            </a:r>
          </a:p>
          <a:p>
            <a:pPr marL="342900" indent="-342900" algn="just">
              <a:lnSpc>
                <a:spcPct val="115000"/>
              </a:lnSpc>
              <a:spcAft>
                <a:spcPts val="1000"/>
              </a:spcAft>
              <a:buFont typeface="Wingdings" pitchFamily="2" charset="2"/>
              <a:buChar char="§"/>
            </a:pPr>
            <a:r>
              <a:rPr lang="en-US" sz="2100" dirty="0"/>
              <a:t>DL control in protected habitats e.g. game reserves where pesticide use is restricted; targeting the right time (at night) to control was also challenging; </a:t>
            </a:r>
          </a:p>
          <a:p>
            <a:pPr marL="342900" indent="-342900" algn="just">
              <a:lnSpc>
                <a:spcPct val="115000"/>
              </a:lnSpc>
              <a:spcAft>
                <a:spcPts val="1000"/>
              </a:spcAft>
              <a:buFont typeface="Wingdings" pitchFamily="2" charset="2"/>
              <a:buChar char="§"/>
            </a:pPr>
            <a:r>
              <a:rPr lang="en-GB" sz="2100" dirty="0"/>
              <a:t>Lack of a regional coordination framework and operational disaster response fund;</a:t>
            </a:r>
          </a:p>
          <a:p>
            <a:pPr marL="342900" indent="-342900" algn="just">
              <a:lnSpc>
                <a:spcPct val="115000"/>
              </a:lnSpc>
              <a:spcAft>
                <a:spcPts val="1000"/>
              </a:spcAft>
              <a:buFont typeface="Wingdings" pitchFamily="2" charset="2"/>
              <a:buChar char="§"/>
            </a:pPr>
            <a:r>
              <a:rPr lang="en-GB" sz="2100" dirty="0"/>
              <a:t>C</a:t>
            </a:r>
            <a:r>
              <a:rPr lang="en-US" sz="2100" dirty="0">
                <a:solidFill>
                  <a:prstClr val="black"/>
                </a:solidFill>
              </a:rPr>
              <a:t>ross border surveillance &amp; control limitations </a:t>
            </a:r>
          </a:p>
        </p:txBody>
      </p:sp>
      <p:sp>
        <p:nvSpPr>
          <p:cNvPr id="3" name="Title 1">
            <a:extLst>
              <a:ext uri="{FF2B5EF4-FFF2-40B4-BE49-F238E27FC236}">
                <a16:creationId xmlns:a16="http://schemas.microsoft.com/office/drawing/2014/main" id="{99F8AE1F-DA49-4369-BEE6-9FFDCE438F43}"/>
              </a:ext>
            </a:extLst>
          </p:cNvPr>
          <p:cNvSpPr>
            <a:spLocks noGrp="1"/>
          </p:cNvSpPr>
          <p:nvPr>
            <p:ph type="title"/>
          </p:nvPr>
        </p:nvSpPr>
        <p:spPr>
          <a:xfrm>
            <a:off x="609600" y="274638"/>
            <a:ext cx="10972800" cy="792162"/>
          </a:xfrm>
        </p:spPr>
        <p:txBody>
          <a:bodyPr/>
          <a:lstStyle/>
          <a:p>
            <a:r>
              <a:rPr lang="en-US" dirty="0"/>
              <a:t>Challenges</a:t>
            </a:r>
          </a:p>
        </p:txBody>
      </p:sp>
    </p:spTree>
    <p:extLst>
      <p:ext uri="{BB962C8B-B14F-4D97-AF65-F5344CB8AC3E}">
        <p14:creationId xmlns:p14="http://schemas.microsoft.com/office/powerpoint/2010/main" val="14311244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3392" y="692696"/>
            <a:ext cx="11377264" cy="5112568"/>
          </a:xfrm>
        </p:spPr>
        <p:txBody>
          <a:bodyPr>
            <a:noAutofit/>
          </a:bodyPr>
          <a:lstStyle/>
          <a:p>
            <a:pPr algn="just">
              <a:spcAft>
                <a:spcPts val="1000"/>
              </a:spcAft>
              <a:buFont typeface="Wingdings" pitchFamily="2" charset="2"/>
              <a:buChar char="§"/>
            </a:pPr>
            <a:r>
              <a:rPr lang="en-US" sz="2200" dirty="0"/>
              <a:t>To </a:t>
            </a:r>
            <a:r>
              <a:rPr lang="en-US" sz="2200" b="1" dirty="0"/>
              <a:t>strengthen/modernize DLCO &amp; CRC </a:t>
            </a:r>
            <a:r>
              <a:rPr lang="en-US" sz="2200" dirty="0"/>
              <a:t>(modern planes, train new pilots, train regional experts) to enhance monitoring and control beyond IGAD; </a:t>
            </a:r>
          </a:p>
          <a:p>
            <a:pPr algn="just">
              <a:spcAft>
                <a:spcPts val="1000"/>
              </a:spcAft>
              <a:buFont typeface="Wingdings" pitchFamily="2" charset="2"/>
              <a:buChar char="§"/>
            </a:pPr>
            <a:r>
              <a:rPr lang="en-US" sz="2200" dirty="0"/>
              <a:t>Countries should honor their financial commitments to DLCO &amp; CRC; </a:t>
            </a:r>
          </a:p>
          <a:p>
            <a:pPr algn="just">
              <a:spcAft>
                <a:spcPts val="1000"/>
              </a:spcAft>
              <a:buFont typeface="Wingdings" pitchFamily="2" charset="2"/>
              <a:buChar char="§"/>
            </a:pPr>
            <a:r>
              <a:rPr lang="en-US" sz="2200" b="1" dirty="0"/>
              <a:t>Urgently accelerate surveillance</a:t>
            </a:r>
            <a:r>
              <a:rPr lang="en-US" sz="2200" dirty="0"/>
              <a:t> given the challenges with terrain, bad weather, COVID-19, Security issues, etc., - explore the use of drones; </a:t>
            </a:r>
          </a:p>
          <a:p>
            <a:pPr algn="just">
              <a:spcAft>
                <a:spcPts val="1000"/>
              </a:spcAft>
              <a:buFont typeface="Wingdings" pitchFamily="2" charset="2"/>
              <a:buChar char="§"/>
            </a:pPr>
            <a:r>
              <a:rPr lang="en-US" sz="2200" dirty="0"/>
              <a:t>Encourage </a:t>
            </a:r>
            <a:r>
              <a:rPr lang="en-US" sz="2200" b="1" dirty="0"/>
              <a:t>exchange of experts </a:t>
            </a:r>
            <a:r>
              <a:rPr lang="en-US" sz="2200" dirty="0"/>
              <a:t>between CRC and IGAD regions through South-South Cooperation; </a:t>
            </a:r>
          </a:p>
          <a:p>
            <a:pPr algn="just">
              <a:spcAft>
                <a:spcPts val="1000"/>
              </a:spcAft>
              <a:buFont typeface="Wingdings" pitchFamily="2" charset="2"/>
              <a:buChar char="§"/>
            </a:pPr>
            <a:r>
              <a:rPr lang="en-US" sz="2200" dirty="0"/>
              <a:t>Consider and approach </a:t>
            </a:r>
            <a:r>
              <a:rPr lang="en-US" sz="2200" b="1" dirty="0"/>
              <a:t>DL eradication a shared responsibility </a:t>
            </a:r>
            <a:r>
              <a:rPr lang="en-US" sz="2200" dirty="0"/>
              <a:t>between Member States, IGAD, FAO, DLCO, CRC, NGOs, CGIAR, etc.; </a:t>
            </a:r>
          </a:p>
          <a:p>
            <a:pPr algn="just">
              <a:spcAft>
                <a:spcPts val="1000"/>
              </a:spcAft>
              <a:buFont typeface="Wingdings" pitchFamily="2" charset="2"/>
              <a:buChar char="§"/>
            </a:pPr>
            <a:r>
              <a:rPr lang="en-US" sz="2200" dirty="0"/>
              <a:t>To address </a:t>
            </a:r>
            <a:r>
              <a:rPr lang="en-US" sz="2200" b="1" dirty="0"/>
              <a:t>security challenges </a:t>
            </a:r>
            <a:r>
              <a:rPr lang="en-US" sz="2200" dirty="0"/>
              <a:t>that hinder DL operations;  </a:t>
            </a:r>
          </a:p>
          <a:p>
            <a:pPr algn="just">
              <a:spcAft>
                <a:spcPts val="1000"/>
              </a:spcAft>
              <a:buFont typeface="Wingdings" pitchFamily="2" charset="2"/>
              <a:buChar char="§"/>
            </a:pPr>
            <a:r>
              <a:rPr lang="en-US" sz="2200" dirty="0"/>
              <a:t>To facilitate the </a:t>
            </a:r>
            <a:r>
              <a:rPr lang="en-US" sz="2200" b="1" dirty="0"/>
              <a:t>implementation of impact assessments </a:t>
            </a:r>
            <a:r>
              <a:rPr lang="en-US" sz="2200" dirty="0"/>
              <a:t>led by the FSNWG</a:t>
            </a:r>
          </a:p>
        </p:txBody>
      </p:sp>
      <p:sp>
        <p:nvSpPr>
          <p:cNvPr id="8" name="Title 7">
            <a:extLst>
              <a:ext uri="{FF2B5EF4-FFF2-40B4-BE49-F238E27FC236}">
                <a16:creationId xmlns:a16="http://schemas.microsoft.com/office/drawing/2014/main" id="{AC188931-F306-434B-AFEA-03B1FF0DAD92}"/>
              </a:ext>
            </a:extLst>
          </p:cNvPr>
          <p:cNvSpPr>
            <a:spLocks noGrp="1"/>
          </p:cNvSpPr>
          <p:nvPr>
            <p:ph type="title"/>
          </p:nvPr>
        </p:nvSpPr>
        <p:spPr/>
        <p:txBody>
          <a:bodyPr/>
          <a:lstStyle/>
          <a:p>
            <a:r>
              <a:rPr lang="en-US" dirty="0"/>
              <a:t>recommendations</a:t>
            </a:r>
          </a:p>
        </p:txBody>
      </p:sp>
    </p:spTree>
    <p:extLst>
      <p:ext uri="{BB962C8B-B14F-4D97-AF65-F5344CB8AC3E}">
        <p14:creationId xmlns:p14="http://schemas.microsoft.com/office/powerpoint/2010/main" val="20786372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5536" y="1"/>
            <a:ext cx="4176464" cy="5805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618449" y="786840"/>
            <a:ext cx="7277751" cy="5284319"/>
          </a:xfrm>
        </p:spPr>
        <p:txBody>
          <a:bodyPr>
            <a:noAutofit/>
          </a:bodyPr>
          <a:lstStyle/>
          <a:p>
            <a:pPr algn="just">
              <a:lnSpc>
                <a:spcPct val="115000"/>
              </a:lnSpc>
              <a:spcAft>
                <a:spcPts val="1000"/>
              </a:spcAft>
              <a:buFont typeface="Wingdings" pitchFamily="2" charset="2"/>
              <a:buChar char="§"/>
            </a:pPr>
            <a:r>
              <a:rPr lang="en-US" sz="2200" dirty="0"/>
              <a:t>To effectively utilize the 136 million raised by FAO in addressing the current needs in IGAD region; </a:t>
            </a:r>
          </a:p>
          <a:p>
            <a:pPr algn="just">
              <a:lnSpc>
                <a:spcPct val="115000"/>
              </a:lnSpc>
              <a:spcAft>
                <a:spcPts val="1000"/>
              </a:spcAft>
              <a:buFont typeface="Wingdings" pitchFamily="2" charset="2"/>
              <a:buChar char="§"/>
            </a:pPr>
            <a:r>
              <a:rPr lang="en-US" sz="2200" dirty="0"/>
              <a:t>To develop a </a:t>
            </a:r>
            <a:r>
              <a:rPr lang="en-US" sz="2200" b="1" dirty="0"/>
              <a:t>regional action plan </a:t>
            </a:r>
            <a:r>
              <a:rPr lang="en-US" sz="2200" dirty="0"/>
              <a:t>for medium and long term response in preparedness for similar future invasions; </a:t>
            </a:r>
          </a:p>
          <a:p>
            <a:pPr algn="just">
              <a:lnSpc>
                <a:spcPct val="115000"/>
              </a:lnSpc>
              <a:spcAft>
                <a:spcPts val="1000"/>
              </a:spcAft>
              <a:buFont typeface="Wingdings" pitchFamily="2" charset="2"/>
              <a:buChar char="§"/>
            </a:pPr>
            <a:r>
              <a:rPr lang="en-US" sz="2200" dirty="0">
                <a:solidFill>
                  <a:prstClr val="black"/>
                </a:solidFill>
              </a:rPr>
              <a:t>Strengthen National and Regional </a:t>
            </a:r>
            <a:r>
              <a:rPr lang="en-US" sz="2200" b="1" dirty="0">
                <a:solidFill>
                  <a:prstClr val="black"/>
                </a:solidFill>
              </a:rPr>
              <a:t>pest epidemic early warning systems</a:t>
            </a:r>
            <a:r>
              <a:rPr lang="en-US" sz="2200" dirty="0">
                <a:solidFill>
                  <a:prstClr val="black"/>
                </a:solidFill>
              </a:rPr>
              <a:t>; </a:t>
            </a:r>
          </a:p>
          <a:p>
            <a:pPr algn="just">
              <a:lnSpc>
                <a:spcPct val="115000"/>
              </a:lnSpc>
              <a:spcAft>
                <a:spcPts val="1000"/>
              </a:spcAft>
              <a:buFont typeface="Wingdings" pitchFamily="2" charset="2"/>
              <a:buChar char="§"/>
            </a:pPr>
            <a:r>
              <a:rPr lang="en-US" sz="2200" dirty="0">
                <a:solidFill>
                  <a:prstClr val="black"/>
                </a:solidFill>
              </a:rPr>
              <a:t>Prepare for </a:t>
            </a:r>
            <a:r>
              <a:rPr lang="en-US" sz="2200" b="1" dirty="0">
                <a:solidFill>
                  <a:prstClr val="black"/>
                </a:solidFill>
              </a:rPr>
              <a:t>livelihood support </a:t>
            </a:r>
            <a:r>
              <a:rPr lang="en-US" sz="2200" dirty="0">
                <a:solidFill>
                  <a:prstClr val="black"/>
                </a:solidFill>
              </a:rPr>
              <a:t>and recovery across affected HHs and communities  </a:t>
            </a:r>
          </a:p>
          <a:p>
            <a:pPr algn="just">
              <a:lnSpc>
                <a:spcPct val="115000"/>
              </a:lnSpc>
              <a:spcAft>
                <a:spcPts val="1000"/>
              </a:spcAft>
              <a:buFont typeface="Wingdings" pitchFamily="2" charset="2"/>
              <a:buChar char="§"/>
            </a:pPr>
            <a:r>
              <a:rPr lang="en-US" sz="2200" dirty="0">
                <a:solidFill>
                  <a:prstClr val="black"/>
                </a:solidFill>
              </a:rPr>
              <a:t>Urge and facilitate the </a:t>
            </a:r>
            <a:r>
              <a:rPr lang="en-GB" sz="2200" dirty="0"/>
              <a:t>DRM and Humanitarian institutions involvement in DL response;</a:t>
            </a:r>
            <a:endParaRPr lang="en-US" sz="2200" dirty="0"/>
          </a:p>
        </p:txBody>
      </p:sp>
      <p:sp>
        <p:nvSpPr>
          <p:cNvPr id="4" name="Title 4">
            <a:extLst>
              <a:ext uri="{FF2B5EF4-FFF2-40B4-BE49-F238E27FC236}">
                <a16:creationId xmlns:a16="http://schemas.microsoft.com/office/drawing/2014/main" id="{2F1ED51C-5EEA-4717-93E0-3DA479CA6543}"/>
              </a:ext>
            </a:extLst>
          </p:cNvPr>
          <p:cNvSpPr>
            <a:spLocks noGrp="1"/>
          </p:cNvSpPr>
          <p:nvPr>
            <p:ph type="title"/>
          </p:nvPr>
        </p:nvSpPr>
        <p:spPr>
          <a:xfrm>
            <a:off x="609600" y="274638"/>
            <a:ext cx="10972800" cy="792162"/>
          </a:xfrm>
        </p:spPr>
        <p:txBody>
          <a:bodyPr/>
          <a:lstStyle/>
          <a:p>
            <a:r>
              <a:rPr lang="en-US" dirty="0"/>
              <a:t>recommendations</a:t>
            </a:r>
          </a:p>
        </p:txBody>
      </p:sp>
    </p:spTree>
    <p:extLst>
      <p:ext uri="{BB962C8B-B14F-4D97-AF65-F5344CB8AC3E}">
        <p14:creationId xmlns:p14="http://schemas.microsoft.com/office/powerpoint/2010/main" val="8539036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0EB06420-C8A0-4792-8295-F9B162FBDFF5}"/>
              </a:ext>
            </a:extLst>
          </p:cNvPr>
          <p:cNvGrpSpPr/>
          <p:nvPr/>
        </p:nvGrpSpPr>
        <p:grpSpPr>
          <a:xfrm>
            <a:off x="8670232" y="2166551"/>
            <a:ext cx="3291772" cy="3593271"/>
            <a:chOff x="0" y="0"/>
            <a:chExt cx="5627935" cy="6136146"/>
          </a:xfrm>
        </p:grpSpPr>
        <p:pic>
          <p:nvPicPr>
            <p:cNvPr id="10" name="Picture 9">
              <a:extLst>
                <a:ext uri="{FF2B5EF4-FFF2-40B4-BE49-F238E27FC236}">
                  <a16:creationId xmlns:a16="http://schemas.microsoft.com/office/drawing/2014/main" id="{C1B8EA1F-18F6-4338-8253-71128FB570E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52" t="5416" r="6338" b="20297"/>
            <a:stretch/>
          </p:blipFill>
          <p:spPr>
            <a:xfrm>
              <a:off x="3636596" y="1024897"/>
              <a:ext cx="1991339" cy="2377440"/>
            </a:xfrm>
            <a:prstGeom prst="teardrop">
              <a:avLst>
                <a:gd name="adj" fmla="val 84069"/>
              </a:avLst>
            </a:prstGeom>
            <a:ln>
              <a:noFill/>
            </a:ln>
          </p:spPr>
        </p:pic>
        <p:pic>
          <p:nvPicPr>
            <p:cNvPr id="11" name="Picture 10">
              <a:extLst>
                <a:ext uri="{FF2B5EF4-FFF2-40B4-BE49-F238E27FC236}">
                  <a16:creationId xmlns:a16="http://schemas.microsoft.com/office/drawing/2014/main" id="{F6B8B308-0E5F-4ECB-B545-5A72164E710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551" t="5556" r="6141" b="20972"/>
            <a:stretch/>
          </p:blipFill>
          <p:spPr>
            <a:xfrm>
              <a:off x="1733529" y="4033025"/>
              <a:ext cx="1785066" cy="2103121"/>
            </a:xfrm>
            <a:prstGeom prst="rect">
              <a:avLst/>
            </a:prstGeom>
          </p:spPr>
        </p:pic>
        <p:pic>
          <p:nvPicPr>
            <p:cNvPr id="12" name="Picture 11">
              <a:extLst>
                <a:ext uri="{FF2B5EF4-FFF2-40B4-BE49-F238E27FC236}">
                  <a16:creationId xmlns:a16="http://schemas.microsoft.com/office/drawing/2014/main" id="{9DB832A5-8047-4386-9DE1-12CFF54FEF1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9846" r="36589" b="9041"/>
            <a:stretch/>
          </p:blipFill>
          <p:spPr>
            <a:xfrm>
              <a:off x="0" y="546822"/>
              <a:ext cx="1096381" cy="3615887"/>
            </a:xfrm>
            <a:prstGeom prst="rect">
              <a:avLst/>
            </a:prstGeom>
          </p:spPr>
        </p:pic>
        <p:pic>
          <p:nvPicPr>
            <p:cNvPr id="13" name="Picture 12">
              <a:extLst>
                <a:ext uri="{FF2B5EF4-FFF2-40B4-BE49-F238E27FC236}">
                  <a16:creationId xmlns:a16="http://schemas.microsoft.com/office/drawing/2014/main" id="{C9766AAA-F97D-4D50-91EC-3F9978D1356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0472" t="3870" r="11688" b="7277"/>
            <a:stretch/>
          </p:blipFill>
          <p:spPr>
            <a:xfrm>
              <a:off x="3486641" y="3577263"/>
              <a:ext cx="1779270" cy="2103120"/>
            </a:xfrm>
            <a:prstGeom prst="teardrop">
              <a:avLst/>
            </a:prstGeom>
            <a:ln>
              <a:noFill/>
            </a:ln>
          </p:spPr>
        </p:pic>
        <p:pic>
          <p:nvPicPr>
            <p:cNvPr id="14" name="Picture 13">
              <a:extLst>
                <a:ext uri="{FF2B5EF4-FFF2-40B4-BE49-F238E27FC236}">
                  <a16:creationId xmlns:a16="http://schemas.microsoft.com/office/drawing/2014/main" id="{36B52B9C-2EF7-4DA2-820F-4E4B2C92E90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61" t="14000" r="6790" b="11130"/>
            <a:stretch/>
          </p:blipFill>
          <p:spPr>
            <a:xfrm>
              <a:off x="2002549" y="0"/>
              <a:ext cx="1766477" cy="2103120"/>
            </a:xfrm>
            <a:prstGeom prst="rect">
              <a:avLst/>
            </a:prstGeom>
          </p:spPr>
        </p:pic>
        <p:cxnSp>
          <p:nvCxnSpPr>
            <p:cNvPr id="15" name="Connector: Curved 14">
              <a:extLst>
                <a:ext uri="{FF2B5EF4-FFF2-40B4-BE49-F238E27FC236}">
                  <a16:creationId xmlns:a16="http://schemas.microsoft.com/office/drawing/2014/main" id="{0FBC751E-9013-4A40-9742-39DD6AE41BB0}"/>
                </a:ext>
              </a:extLst>
            </p:cNvPr>
            <p:cNvCxnSpPr>
              <a:cxnSpLocks/>
            </p:cNvCxnSpPr>
            <p:nvPr/>
          </p:nvCxnSpPr>
          <p:spPr>
            <a:xfrm rot="10800000">
              <a:off x="2415830" y="3175688"/>
              <a:ext cx="1220767" cy="273842"/>
            </a:xfrm>
            <a:prstGeom prst="curvedConnector3">
              <a:avLst>
                <a:gd name="adj1" fmla="val 50000"/>
              </a:avLst>
            </a:prstGeom>
            <a:ln w="28575">
              <a:solidFill>
                <a:schemeClr val="tx2">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6" name="Connector: Curved 15">
              <a:extLst>
                <a:ext uri="{FF2B5EF4-FFF2-40B4-BE49-F238E27FC236}">
                  <a16:creationId xmlns:a16="http://schemas.microsoft.com/office/drawing/2014/main" id="{A1197090-7454-40AB-BE90-5B3CAA695512}"/>
                </a:ext>
              </a:extLst>
            </p:cNvPr>
            <p:cNvCxnSpPr>
              <a:cxnSpLocks/>
            </p:cNvCxnSpPr>
            <p:nvPr/>
          </p:nvCxnSpPr>
          <p:spPr>
            <a:xfrm rot="10800000">
              <a:off x="2911702" y="3068339"/>
              <a:ext cx="810553" cy="216238"/>
            </a:xfrm>
            <a:prstGeom prst="curvedConnector3">
              <a:avLst>
                <a:gd name="adj1" fmla="val 50000"/>
              </a:avLst>
            </a:prstGeom>
            <a:ln w="28575">
              <a:solidFill>
                <a:schemeClr val="tx2">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06672947-7FA3-487C-B222-A29B82472B0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66155" y="2355386"/>
              <a:ext cx="1009649" cy="329897"/>
            </a:xfrm>
            <a:prstGeom prst="rect">
              <a:avLst/>
            </a:prstGeom>
          </p:spPr>
        </p:pic>
        <p:pic>
          <p:nvPicPr>
            <p:cNvPr id="18" name="Picture 17">
              <a:extLst>
                <a:ext uri="{FF2B5EF4-FFF2-40B4-BE49-F238E27FC236}">
                  <a16:creationId xmlns:a16="http://schemas.microsoft.com/office/drawing/2014/main" id="{22513761-E1A3-4CA6-A6D9-2245EB6A682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83464" y="2577674"/>
              <a:ext cx="447795" cy="146314"/>
            </a:xfrm>
            <a:prstGeom prst="rect">
              <a:avLst/>
            </a:prstGeom>
          </p:spPr>
        </p:pic>
        <p:pic>
          <p:nvPicPr>
            <p:cNvPr id="19" name="Picture 18">
              <a:extLst>
                <a:ext uri="{FF2B5EF4-FFF2-40B4-BE49-F238E27FC236}">
                  <a16:creationId xmlns:a16="http://schemas.microsoft.com/office/drawing/2014/main" id="{1BB58304-F130-4CDD-8E4E-4A5498AF51E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94698" y="2569350"/>
              <a:ext cx="245975" cy="80371"/>
            </a:xfrm>
            <a:prstGeom prst="rect">
              <a:avLst/>
            </a:prstGeom>
          </p:spPr>
        </p:pic>
        <p:pic>
          <p:nvPicPr>
            <p:cNvPr id="20" name="Picture 19">
              <a:extLst>
                <a:ext uri="{FF2B5EF4-FFF2-40B4-BE49-F238E27FC236}">
                  <a16:creationId xmlns:a16="http://schemas.microsoft.com/office/drawing/2014/main" id="{582BC935-33C9-4156-ABCD-03300FFEB28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51392" y="2808671"/>
              <a:ext cx="1009649" cy="329897"/>
            </a:xfrm>
            <a:prstGeom prst="rect">
              <a:avLst/>
            </a:prstGeom>
          </p:spPr>
        </p:pic>
        <p:pic>
          <p:nvPicPr>
            <p:cNvPr id="21" name="Picture 20">
              <a:extLst>
                <a:ext uri="{FF2B5EF4-FFF2-40B4-BE49-F238E27FC236}">
                  <a16:creationId xmlns:a16="http://schemas.microsoft.com/office/drawing/2014/main" id="{ECC14EE9-EA49-46AF-8B99-D95C5C17F93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64187" y="2456217"/>
              <a:ext cx="447795" cy="146314"/>
            </a:xfrm>
            <a:prstGeom prst="rect">
              <a:avLst/>
            </a:prstGeom>
          </p:spPr>
        </p:pic>
        <p:pic>
          <p:nvPicPr>
            <p:cNvPr id="22" name="Picture 21">
              <a:extLst>
                <a:ext uri="{FF2B5EF4-FFF2-40B4-BE49-F238E27FC236}">
                  <a16:creationId xmlns:a16="http://schemas.microsoft.com/office/drawing/2014/main" id="{29115572-44F0-4F74-99EE-591F9C69679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12189" y="2862384"/>
              <a:ext cx="447795" cy="146314"/>
            </a:xfrm>
            <a:prstGeom prst="rect">
              <a:avLst/>
            </a:prstGeom>
          </p:spPr>
        </p:pic>
        <p:pic>
          <p:nvPicPr>
            <p:cNvPr id="23" name="Picture 22">
              <a:extLst>
                <a:ext uri="{FF2B5EF4-FFF2-40B4-BE49-F238E27FC236}">
                  <a16:creationId xmlns:a16="http://schemas.microsoft.com/office/drawing/2014/main" id="{4911476C-17E4-47FA-96C5-614F874284C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52843" y="2667638"/>
              <a:ext cx="245975" cy="80371"/>
            </a:xfrm>
            <a:prstGeom prst="rect">
              <a:avLst/>
            </a:prstGeom>
          </p:spPr>
        </p:pic>
        <p:pic>
          <p:nvPicPr>
            <p:cNvPr id="24" name="Picture 23">
              <a:extLst>
                <a:ext uri="{FF2B5EF4-FFF2-40B4-BE49-F238E27FC236}">
                  <a16:creationId xmlns:a16="http://schemas.microsoft.com/office/drawing/2014/main" id="{871AFDAF-E16C-40E2-AD34-10C94FE8505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06011" y="2778164"/>
              <a:ext cx="245975" cy="80371"/>
            </a:xfrm>
            <a:prstGeom prst="rect">
              <a:avLst/>
            </a:prstGeom>
          </p:spPr>
        </p:pic>
        <p:pic>
          <p:nvPicPr>
            <p:cNvPr id="25" name="Picture 24">
              <a:extLst>
                <a:ext uri="{FF2B5EF4-FFF2-40B4-BE49-F238E27FC236}">
                  <a16:creationId xmlns:a16="http://schemas.microsoft.com/office/drawing/2014/main" id="{240F56C2-0F28-4372-A55C-4FDE27CD8AB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47098" y="2721750"/>
              <a:ext cx="245975" cy="80371"/>
            </a:xfrm>
            <a:prstGeom prst="rect">
              <a:avLst/>
            </a:prstGeom>
          </p:spPr>
        </p:pic>
        <p:pic>
          <p:nvPicPr>
            <p:cNvPr id="26" name="Picture 25">
              <a:extLst>
                <a:ext uri="{FF2B5EF4-FFF2-40B4-BE49-F238E27FC236}">
                  <a16:creationId xmlns:a16="http://schemas.microsoft.com/office/drawing/2014/main" id="{42A76B86-058F-4E8A-8629-4DE1E0C64DD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455744" y="2690430"/>
              <a:ext cx="245975" cy="80371"/>
            </a:xfrm>
            <a:prstGeom prst="rect">
              <a:avLst/>
            </a:prstGeom>
          </p:spPr>
        </p:pic>
        <p:pic>
          <p:nvPicPr>
            <p:cNvPr id="27" name="Picture 26">
              <a:extLst>
                <a:ext uri="{FF2B5EF4-FFF2-40B4-BE49-F238E27FC236}">
                  <a16:creationId xmlns:a16="http://schemas.microsoft.com/office/drawing/2014/main" id="{19F6CA77-0478-433F-B20D-D45A9363ABF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48333" y="2612047"/>
              <a:ext cx="245975" cy="80371"/>
            </a:xfrm>
            <a:prstGeom prst="rect">
              <a:avLst/>
            </a:prstGeom>
          </p:spPr>
        </p:pic>
        <p:pic>
          <p:nvPicPr>
            <p:cNvPr id="28" name="Picture 27">
              <a:extLst>
                <a:ext uri="{FF2B5EF4-FFF2-40B4-BE49-F238E27FC236}">
                  <a16:creationId xmlns:a16="http://schemas.microsoft.com/office/drawing/2014/main" id="{BF71D8AB-DD49-4F8B-9A3D-980F93BF5B7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31337" y="2716375"/>
              <a:ext cx="447795" cy="146314"/>
            </a:xfrm>
            <a:prstGeom prst="rect">
              <a:avLst/>
            </a:prstGeom>
          </p:spPr>
        </p:pic>
        <p:pic>
          <p:nvPicPr>
            <p:cNvPr id="29" name="Picture 28">
              <a:extLst>
                <a:ext uri="{FF2B5EF4-FFF2-40B4-BE49-F238E27FC236}">
                  <a16:creationId xmlns:a16="http://schemas.microsoft.com/office/drawing/2014/main" id="{F14070F5-1C59-490A-9F6F-E424C746F50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19700" y="2555115"/>
              <a:ext cx="1009649" cy="329897"/>
            </a:xfrm>
            <a:prstGeom prst="rect">
              <a:avLst/>
            </a:prstGeom>
          </p:spPr>
        </p:pic>
        <p:pic>
          <p:nvPicPr>
            <p:cNvPr id="30" name="Picture 29">
              <a:extLst>
                <a:ext uri="{FF2B5EF4-FFF2-40B4-BE49-F238E27FC236}">
                  <a16:creationId xmlns:a16="http://schemas.microsoft.com/office/drawing/2014/main" id="{21EE3351-C0AE-4115-A1A7-CE2271FE2D2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40474" y="2025152"/>
              <a:ext cx="526876" cy="302125"/>
            </a:xfrm>
            <a:prstGeom prst="rect">
              <a:avLst/>
            </a:prstGeom>
          </p:spPr>
        </p:pic>
        <p:pic>
          <p:nvPicPr>
            <p:cNvPr id="31" name="Picture 30">
              <a:extLst>
                <a:ext uri="{FF2B5EF4-FFF2-40B4-BE49-F238E27FC236}">
                  <a16:creationId xmlns:a16="http://schemas.microsoft.com/office/drawing/2014/main" id="{47365907-71C3-4B44-BBD8-BCDDE16C715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04867" y="2276573"/>
              <a:ext cx="526876" cy="302125"/>
            </a:xfrm>
            <a:prstGeom prst="rect">
              <a:avLst/>
            </a:prstGeom>
          </p:spPr>
        </p:pic>
        <p:pic>
          <p:nvPicPr>
            <p:cNvPr id="32" name="Picture 31">
              <a:extLst>
                <a:ext uri="{FF2B5EF4-FFF2-40B4-BE49-F238E27FC236}">
                  <a16:creationId xmlns:a16="http://schemas.microsoft.com/office/drawing/2014/main" id="{36831623-270B-41A5-A3D0-ABC99646420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66586" y="2541355"/>
              <a:ext cx="526876" cy="302125"/>
            </a:xfrm>
            <a:prstGeom prst="rect">
              <a:avLst/>
            </a:prstGeom>
          </p:spPr>
        </p:pic>
        <p:pic>
          <p:nvPicPr>
            <p:cNvPr id="33" name="Picture 32">
              <a:extLst>
                <a:ext uri="{FF2B5EF4-FFF2-40B4-BE49-F238E27FC236}">
                  <a16:creationId xmlns:a16="http://schemas.microsoft.com/office/drawing/2014/main" id="{9D7EEF82-3210-4D23-816A-BEDA8FD60D4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10191" y="2811314"/>
              <a:ext cx="526876" cy="302125"/>
            </a:xfrm>
            <a:prstGeom prst="rect">
              <a:avLst/>
            </a:prstGeom>
          </p:spPr>
        </p:pic>
        <p:pic>
          <p:nvPicPr>
            <p:cNvPr id="34" name="Picture 33">
              <a:extLst>
                <a:ext uri="{FF2B5EF4-FFF2-40B4-BE49-F238E27FC236}">
                  <a16:creationId xmlns:a16="http://schemas.microsoft.com/office/drawing/2014/main" id="{B2F7E413-7F59-4BC1-BAE0-6CAAB262A6E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22542" y="3050675"/>
              <a:ext cx="526876" cy="302125"/>
            </a:xfrm>
            <a:prstGeom prst="rect">
              <a:avLst/>
            </a:prstGeom>
          </p:spPr>
        </p:pic>
        <p:pic>
          <p:nvPicPr>
            <p:cNvPr id="35" name="Picture 34">
              <a:extLst>
                <a:ext uri="{FF2B5EF4-FFF2-40B4-BE49-F238E27FC236}">
                  <a16:creationId xmlns:a16="http://schemas.microsoft.com/office/drawing/2014/main" id="{D9149CEA-C526-48FB-A4B2-875822E7115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451608" y="2746536"/>
              <a:ext cx="526876" cy="302125"/>
            </a:xfrm>
            <a:prstGeom prst="rect">
              <a:avLst/>
            </a:prstGeom>
          </p:spPr>
        </p:pic>
        <p:pic>
          <p:nvPicPr>
            <p:cNvPr id="36" name="Picture 35">
              <a:extLst>
                <a:ext uri="{FF2B5EF4-FFF2-40B4-BE49-F238E27FC236}">
                  <a16:creationId xmlns:a16="http://schemas.microsoft.com/office/drawing/2014/main" id="{5610C9A4-7A62-4276-8C60-AE10892C116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31791" y="2999753"/>
              <a:ext cx="526876" cy="302125"/>
            </a:xfrm>
            <a:prstGeom prst="rect">
              <a:avLst/>
            </a:prstGeom>
          </p:spPr>
        </p:pic>
        <p:pic>
          <p:nvPicPr>
            <p:cNvPr id="37" name="Picture 36">
              <a:extLst>
                <a:ext uri="{FF2B5EF4-FFF2-40B4-BE49-F238E27FC236}">
                  <a16:creationId xmlns:a16="http://schemas.microsoft.com/office/drawing/2014/main" id="{D601FAE4-F2DA-46DD-8D6F-ABF3360C351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12604" y="1817957"/>
              <a:ext cx="526876" cy="302125"/>
            </a:xfrm>
            <a:prstGeom prst="rect">
              <a:avLst/>
            </a:prstGeom>
          </p:spPr>
        </p:pic>
      </p:grpSp>
      <p:sp>
        <p:nvSpPr>
          <p:cNvPr id="3" name="Content Placeholder 2"/>
          <p:cNvSpPr>
            <a:spLocks noGrp="1"/>
          </p:cNvSpPr>
          <p:nvPr>
            <p:ph idx="1"/>
          </p:nvPr>
        </p:nvSpPr>
        <p:spPr>
          <a:xfrm>
            <a:off x="640153" y="912805"/>
            <a:ext cx="10972800" cy="4820451"/>
          </a:xfrm>
        </p:spPr>
        <p:txBody>
          <a:bodyPr>
            <a:noAutofit/>
          </a:bodyPr>
          <a:lstStyle/>
          <a:p>
            <a:pPr marL="0" indent="0">
              <a:buNone/>
            </a:pPr>
            <a:r>
              <a:rPr lang="en-US" u="sng" dirty="0"/>
              <a:t>Participants: </a:t>
            </a:r>
          </a:p>
          <a:p>
            <a:pPr marL="0" indent="0">
              <a:buNone/>
            </a:pPr>
            <a:endParaRPr lang="en-US" u="sng" dirty="0"/>
          </a:p>
          <a:p>
            <a:pPr marL="457200" indent="-457200">
              <a:buFont typeface="Wingdings" panose="05000000000000000000" pitchFamily="2" charset="2"/>
              <a:buChar char="§"/>
            </a:pPr>
            <a:r>
              <a:rPr lang="en-US" sz="2200" b="1" dirty="0"/>
              <a:t>IGAD Member States </a:t>
            </a:r>
            <a:r>
              <a:rPr lang="en-US" sz="2200" dirty="0"/>
              <a:t>(DJI, ETH, KEN, SOM, S.SD,SUD,UG); </a:t>
            </a:r>
          </a:p>
          <a:p>
            <a:pPr marL="457200" indent="-457200">
              <a:buFont typeface="Wingdings" panose="05000000000000000000" pitchFamily="2" charset="2"/>
              <a:buChar char="§"/>
            </a:pPr>
            <a:r>
              <a:rPr lang="en-US" sz="2200" b="1" dirty="0"/>
              <a:t>IGAD</a:t>
            </a:r>
            <a:r>
              <a:rPr lang="en-US" sz="2200" dirty="0"/>
              <a:t> (ICPAC, ICPALD, CEWARN, IDDRSI, </a:t>
            </a:r>
            <a:r>
              <a:rPr lang="en-GB" sz="2200" dirty="0"/>
              <a:t>IGAD RESGAS Somalia</a:t>
            </a:r>
            <a:r>
              <a:rPr lang="en-US" sz="2200" dirty="0"/>
              <a:t>, AED); </a:t>
            </a:r>
          </a:p>
          <a:p>
            <a:pPr marL="457200" indent="-457200">
              <a:buFont typeface="Wingdings" panose="05000000000000000000" pitchFamily="2" charset="2"/>
              <a:buChar char="§"/>
            </a:pPr>
            <a:r>
              <a:rPr lang="en-US" sz="2200" b="1" dirty="0"/>
              <a:t>UN</a:t>
            </a:r>
            <a:r>
              <a:rPr lang="en-US" sz="2200" dirty="0"/>
              <a:t> (FAO, OCHA, UNDP, UNICEF, WFP, UNHCR); </a:t>
            </a:r>
          </a:p>
          <a:p>
            <a:pPr marL="457200" indent="-457200">
              <a:buFont typeface="Wingdings" panose="05000000000000000000" pitchFamily="2" charset="2"/>
              <a:buChar char="§"/>
            </a:pPr>
            <a:r>
              <a:rPr lang="en-US" sz="2200" b="1" dirty="0"/>
              <a:t>IPC GSU - Regional</a:t>
            </a:r>
            <a:r>
              <a:rPr lang="en-US" sz="2200" dirty="0"/>
              <a:t>, </a:t>
            </a:r>
          </a:p>
          <a:p>
            <a:pPr marL="457200" indent="-457200">
              <a:buFont typeface="Wingdings" panose="05000000000000000000" pitchFamily="2" charset="2"/>
              <a:buChar char="§"/>
            </a:pPr>
            <a:r>
              <a:rPr lang="en-US" sz="2200" b="1" dirty="0"/>
              <a:t>DLCO, </a:t>
            </a:r>
          </a:p>
          <a:p>
            <a:pPr marL="457200" indent="-457200">
              <a:buFont typeface="Wingdings" panose="05000000000000000000" pitchFamily="2" charset="2"/>
              <a:buChar char="§"/>
            </a:pPr>
            <a:r>
              <a:rPr lang="en-US" sz="2200" b="1" dirty="0"/>
              <a:t>CRC, </a:t>
            </a:r>
          </a:p>
          <a:p>
            <a:pPr marL="457200" indent="-457200">
              <a:buFont typeface="Wingdings" panose="05000000000000000000" pitchFamily="2" charset="2"/>
              <a:buChar char="§"/>
            </a:pPr>
            <a:r>
              <a:rPr lang="en-US" sz="2200" b="1" dirty="0"/>
              <a:t>NGO </a:t>
            </a:r>
            <a:r>
              <a:rPr lang="en-US" sz="2200" dirty="0"/>
              <a:t>(ACTED, DRC, IFRC, OXFAM, etc.); </a:t>
            </a:r>
          </a:p>
          <a:p>
            <a:pPr marL="457200" indent="-457200">
              <a:buFont typeface="Wingdings" panose="05000000000000000000" pitchFamily="2" charset="2"/>
              <a:buChar char="§"/>
            </a:pPr>
            <a:r>
              <a:rPr lang="en-US" sz="2200" b="1" dirty="0"/>
              <a:t>CGIAR</a:t>
            </a:r>
            <a:r>
              <a:rPr lang="en-US" sz="2200" dirty="0"/>
              <a:t> (ICIPE);</a:t>
            </a:r>
          </a:p>
          <a:p>
            <a:pPr marL="457200" indent="-457200">
              <a:buFont typeface="Wingdings" panose="05000000000000000000" pitchFamily="2" charset="2"/>
              <a:buChar char="§"/>
            </a:pPr>
            <a:r>
              <a:rPr lang="en-US" sz="2200" dirty="0"/>
              <a:t>Other partner (technical and donor institutions) </a:t>
            </a:r>
          </a:p>
          <a:p>
            <a:pPr marL="457200" indent="-457200">
              <a:buFont typeface="Wingdings" panose="05000000000000000000" pitchFamily="2" charset="2"/>
              <a:buChar char="§"/>
            </a:pPr>
            <a:endParaRPr lang="en-US" dirty="0"/>
          </a:p>
        </p:txBody>
      </p:sp>
      <p:sp>
        <p:nvSpPr>
          <p:cNvPr id="8" name="Title 7">
            <a:extLst>
              <a:ext uri="{FF2B5EF4-FFF2-40B4-BE49-F238E27FC236}">
                <a16:creationId xmlns:a16="http://schemas.microsoft.com/office/drawing/2014/main" id="{6F2471B7-9A1E-4346-B096-9FFAC1F3412F}"/>
              </a:ext>
            </a:extLst>
          </p:cNvPr>
          <p:cNvSpPr>
            <a:spLocks noGrp="1"/>
          </p:cNvSpPr>
          <p:nvPr>
            <p:ph type="title"/>
          </p:nvPr>
        </p:nvSpPr>
        <p:spPr/>
        <p:txBody>
          <a:bodyPr/>
          <a:lstStyle/>
          <a:p>
            <a:r>
              <a:rPr lang="en-US" dirty="0"/>
              <a:t>High Level Inter-Regional Meeting on Desert Locust</a:t>
            </a:r>
          </a:p>
        </p:txBody>
      </p:sp>
    </p:spTree>
    <p:extLst>
      <p:ext uri="{BB962C8B-B14F-4D97-AF65-F5344CB8AC3E}">
        <p14:creationId xmlns:p14="http://schemas.microsoft.com/office/powerpoint/2010/main" val="1254705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E19D8FE-7506-41EF-B335-8CA99EA3EAA9}" type="datetime2">
              <a:rPr lang="en-US" smtClean="0"/>
              <a:pPr/>
              <a:t>Sunday, May 17, 2020</a:t>
            </a:fld>
            <a:endParaRPr lang="en-US"/>
          </a:p>
        </p:txBody>
      </p:sp>
      <p:sp>
        <p:nvSpPr>
          <p:cNvPr id="5" name="Footer Placeholder 4"/>
          <p:cNvSpPr>
            <a:spLocks noGrp="1"/>
          </p:cNvSpPr>
          <p:nvPr>
            <p:ph type="ftr" sz="quarter" idx="11"/>
          </p:nvPr>
        </p:nvSpPr>
        <p:spPr/>
        <p:txBody>
          <a:bodyPr/>
          <a:lstStyle/>
          <a:p>
            <a:r>
              <a:rPr lang="en-US" dirty="0"/>
              <a:t>IGAD CLIMATE PREDICTION AND APPLICATIONS CENTRE</a:t>
            </a:r>
          </a:p>
          <a:p>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16</a:t>
            </a:fld>
            <a:endParaRPr lang="en-US"/>
          </a:p>
        </p:txBody>
      </p:sp>
      <p:sp>
        <p:nvSpPr>
          <p:cNvPr id="2" name="Title 1"/>
          <p:cNvSpPr>
            <a:spLocks noGrp="1"/>
          </p:cNvSpPr>
          <p:nvPr>
            <p:ph type="title"/>
          </p:nvPr>
        </p:nvSpPr>
        <p:spPr>
          <a:xfrm>
            <a:off x="1885950" y="2896411"/>
            <a:ext cx="8420100" cy="792088"/>
          </a:xfrm>
        </p:spPr>
        <p:txBody>
          <a:bodyPr>
            <a:noAutofit/>
          </a:bodyPr>
          <a:lstStyle/>
          <a:p>
            <a:pPr algn="ctr"/>
            <a:r>
              <a:rPr lang="en-GB" sz="4000" b="0" dirty="0"/>
              <a:t>THANK YOU VERY MUCH!</a:t>
            </a:r>
          </a:p>
        </p:txBody>
      </p:sp>
      <p:sp>
        <p:nvSpPr>
          <p:cNvPr id="3" name="Rectangle 2">
            <a:extLst>
              <a:ext uri="{FF2B5EF4-FFF2-40B4-BE49-F238E27FC236}">
                <a16:creationId xmlns:a16="http://schemas.microsoft.com/office/drawing/2014/main" id="{A3D86F4F-256E-4E94-9219-08A06772D3C8}"/>
              </a:ext>
            </a:extLst>
          </p:cNvPr>
          <p:cNvSpPr/>
          <p:nvPr/>
        </p:nvSpPr>
        <p:spPr>
          <a:xfrm>
            <a:off x="0" y="3688499"/>
            <a:ext cx="12174582" cy="2116765"/>
          </a:xfrm>
          <a:prstGeom prst="rect">
            <a:avLst/>
          </a:prstGeom>
          <a:solidFill>
            <a:schemeClr val="accent4">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6" name="Picture 35">
            <a:extLst>
              <a:ext uri="{FF2B5EF4-FFF2-40B4-BE49-F238E27FC236}">
                <a16:creationId xmlns:a16="http://schemas.microsoft.com/office/drawing/2014/main" id="{0E92DCE9-D437-41DD-924E-9522009B7C73}"/>
              </a:ext>
            </a:extLst>
          </p:cNvPr>
          <p:cNvPicPr/>
          <p:nvPr/>
        </p:nvPicPr>
        <p:blipFill rotWithShape="1">
          <a:blip r:embed="rId2" cstate="print">
            <a:extLst>
              <a:ext uri="{28A0092B-C50C-407E-A947-70E740481C1C}">
                <a14:useLocalDpi xmlns:a14="http://schemas.microsoft.com/office/drawing/2010/main" val="0"/>
              </a:ext>
            </a:extLst>
          </a:blip>
          <a:srcRect r="50036" b="72883"/>
          <a:stretch/>
        </p:blipFill>
        <p:spPr bwMode="auto">
          <a:xfrm>
            <a:off x="4418" y="3666762"/>
            <a:ext cx="6091582" cy="1301161"/>
          </a:xfrm>
          <a:prstGeom prst="rect">
            <a:avLst/>
          </a:prstGeom>
          <a:ln>
            <a:noFill/>
          </a:ln>
          <a:extLst>
            <a:ext uri="{53640926-AAD7-44D8-BBD7-CCE9431645EC}">
              <a14:shadowObscured xmlns:a14="http://schemas.microsoft.com/office/drawing/2010/main"/>
            </a:ext>
          </a:extLst>
        </p:spPr>
      </p:pic>
      <p:pic>
        <p:nvPicPr>
          <p:cNvPr id="37" name="Picture 36">
            <a:extLst>
              <a:ext uri="{FF2B5EF4-FFF2-40B4-BE49-F238E27FC236}">
                <a16:creationId xmlns:a16="http://schemas.microsoft.com/office/drawing/2014/main" id="{7AA48378-0550-469C-8551-F276077FC035}"/>
              </a:ext>
            </a:extLst>
          </p:cNvPr>
          <p:cNvPicPr/>
          <p:nvPr/>
        </p:nvPicPr>
        <p:blipFill rotWithShape="1">
          <a:blip r:embed="rId2" cstate="print">
            <a:extLst>
              <a:ext uri="{28A0092B-C50C-407E-A947-70E740481C1C}">
                <a14:useLocalDpi xmlns:a14="http://schemas.microsoft.com/office/drawing/2010/main" val="0"/>
              </a:ext>
            </a:extLst>
          </a:blip>
          <a:srcRect l="50036" b="72883"/>
          <a:stretch/>
        </p:blipFill>
        <p:spPr bwMode="auto">
          <a:xfrm>
            <a:off x="6082999" y="4504103"/>
            <a:ext cx="6104583" cy="130116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893011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7B994-F285-4C7F-8646-666F8544541D}"/>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8C9B899F-3383-434C-B06A-CE94990EC63C}"/>
              </a:ext>
            </a:extLst>
          </p:cNvPr>
          <p:cNvSpPr>
            <a:spLocks noGrp="1"/>
          </p:cNvSpPr>
          <p:nvPr>
            <p:ph idx="1"/>
          </p:nvPr>
        </p:nvSpPr>
        <p:spPr/>
        <p:txBody>
          <a:bodyPr>
            <a:normAutofit lnSpcReduction="10000"/>
          </a:bodyPr>
          <a:lstStyle/>
          <a:p>
            <a:pPr>
              <a:buFont typeface="Wingdings" panose="05000000000000000000" pitchFamily="2" charset="2"/>
              <a:buChar char="§"/>
            </a:pPr>
            <a:r>
              <a:rPr lang="en-US" dirty="0"/>
              <a:t>Horn of Africa region and surrounding areas are now facing the worst infestation of desert locusts in recent history.</a:t>
            </a:r>
          </a:p>
          <a:p>
            <a:pPr>
              <a:buFont typeface="Wingdings" panose="05000000000000000000" pitchFamily="2" charset="2"/>
              <a:buChar char="§"/>
            </a:pPr>
            <a:r>
              <a:rPr lang="en-US" dirty="0"/>
              <a:t>Desert locust swarms first invaded the Horn of Africa region in June 2019 when swarms crossed the Gulf of Eden from Yemen and arrived in northeast Ethiopia and northern Somalia </a:t>
            </a:r>
          </a:p>
          <a:p>
            <a:pPr>
              <a:buFont typeface="Wingdings" panose="05000000000000000000" pitchFamily="2" charset="2"/>
              <a:buChar char="§"/>
            </a:pPr>
            <a:r>
              <a:rPr lang="en-US" dirty="0"/>
              <a:t>Unusually favorable weather conditions allowed the invading locusts to breed and spread to other countries in the region.</a:t>
            </a:r>
          </a:p>
          <a:p>
            <a:pPr>
              <a:buFont typeface="Wingdings" panose="05000000000000000000" pitchFamily="2" charset="2"/>
              <a:buChar char="§"/>
            </a:pPr>
            <a:r>
              <a:rPr lang="en-US" dirty="0"/>
              <a:t>Expert predict that by June 2020 the locust swarms could have increased 500 times in number and density, to create an emergency of biblical proportions, posing an unprecedented risk of food insecurity and severe socio-economic hardships to communities with agriculture-based livelihoods, who are already in a fragile state.</a:t>
            </a:r>
          </a:p>
        </p:txBody>
      </p:sp>
      <p:sp>
        <p:nvSpPr>
          <p:cNvPr id="4" name="Date Placeholder 3">
            <a:extLst>
              <a:ext uri="{FF2B5EF4-FFF2-40B4-BE49-F238E27FC236}">
                <a16:creationId xmlns:a16="http://schemas.microsoft.com/office/drawing/2014/main" id="{5A2BE706-DA59-4CF1-83CD-0523AD48A529}"/>
              </a:ext>
            </a:extLst>
          </p:cNvPr>
          <p:cNvSpPr>
            <a:spLocks noGrp="1"/>
          </p:cNvSpPr>
          <p:nvPr>
            <p:ph type="dt" sz="half" idx="10"/>
          </p:nvPr>
        </p:nvSpPr>
        <p:spPr/>
        <p:txBody>
          <a:bodyPr/>
          <a:lstStyle/>
          <a:p>
            <a:fld id="{DE19D8FE-7506-41EF-B335-8CA99EA3EAA9}" type="datetime2">
              <a:rPr lang="en-US" smtClean="0"/>
              <a:pPr/>
              <a:t>Sunday, May 17, 2020</a:t>
            </a:fld>
            <a:endParaRPr lang="en-US"/>
          </a:p>
        </p:txBody>
      </p:sp>
      <p:sp>
        <p:nvSpPr>
          <p:cNvPr id="5" name="Footer Placeholder 4">
            <a:extLst>
              <a:ext uri="{FF2B5EF4-FFF2-40B4-BE49-F238E27FC236}">
                <a16:creationId xmlns:a16="http://schemas.microsoft.com/office/drawing/2014/main" id="{9D938835-DE82-44D8-83F2-8975FA712E59}"/>
              </a:ext>
            </a:extLst>
          </p:cNvPr>
          <p:cNvSpPr>
            <a:spLocks noGrp="1"/>
          </p:cNvSpPr>
          <p:nvPr>
            <p:ph type="ftr" sz="quarter" idx="11"/>
          </p:nvPr>
        </p:nvSpPr>
        <p:spPr/>
        <p:txBody>
          <a:bodyPr/>
          <a:lstStyle/>
          <a:p>
            <a:r>
              <a:rPr lang="en-US"/>
              <a:t>INTERGOVERNMENTAL AUTHORITY ON DEVELOPMENT</a:t>
            </a:r>
          </a:p>
        </p:txBody>
      </p:sp>
      <p:sp>
        <p:nvSpPr>
          <p:cNvPr id="6" name="Slide Number Placeholder 5">
            <a:extLst>
              <a:ext uri="{FF2B5EF4-FFF2-40B4-BE49-F238E27FC236}">
                <a16:creationId xmlns:a16="http://schemas.microsoft.com/office/drawing/2014/main" id="{C567B1CD-BEC3-4896-8056-F3C45AA3D0F9}"/>
              </a:ext>
            </a:extLst>
          </p:cNvPr>
          <p:cNvSpPr>
            <a:spLocks noGrp="1"/>
          </p:cNvSpPr>
          <p:nvPr>
            <p:ph type="sldNum" sz="quarter" idx="12"/>
          </p:nvPr>
        </p:nvSpPr>
        <p:spPr/>
        <p:txBody>
          <a:bodyPr/>
          <a:lstStyle/>
          <a:p>
            <a:fld id="{B1DB7362-2002-504E-9846-FFD55AE08938}" type="slidenum">
              <a:rPr lang="en-US" smtClean="0"/>
              <a:pPr/>
              <a:t>2</a:t>
            </a:fld>
            <a:endParaRPr lang="en-US"/>
          </a:p>
        </p:txBody>
      </p:sp>
    </p:spTree>
    <p:extLst>
      <p:ext uri="{BB962C8B-B14F-4D97-AF65-F5344CB8AC3E}">
        <p14:creationId xmlns:p14="http://schemas.microsoft.com/office/powerpoint/2010/main" val="2418587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1F109D5-F51E-4144-9BCC-3CAFEC0C3C6C}"/>
              </a:ext>
            </a:extLst>
          </p:cNvPr>
          <p:cNvSpPr>
            <a:spLocks noGrp="1"/>
          </p:cNvSpPr>
          <p:nvPr>
            <p:ph type="dt" sz="half" idx="10"/>
          </p:nvPr>
        </p:nvSpPr>
        <p:spPr/>
        <p:txBody>
          <a:bodyPr/>
          <a:lstStyle/>
          <a:p>
            <a:fld id="{ACB4017C-9869-486E-ADFF-B3CBA203C337}" type="datetime2">
              <a:rPr lang="en-US" smtClean="0"/>
              <a:pPr/>
              <a:t>Sunday, May 17, 2020</a:t>
            </a:fld>
            <a:endParaRPr lang="en-US"/>
          </a:p>
        </p:txBody>
      </p:sp>
      <p:sp>
        <p:nvSpPr>
          <p:cNvPr id="3" name="Footer Placeholder 2">
            <a:extLst>
              <a:ext uri="{FF2B5EF4-FFF2-40B4-BE49-F238E27FC236}">
                <a16:creationId xmlns:a16="http://schemas.microsoft.com/office/drawing/2014/main" id="{07A1AE10-EE9E-4C0B-9EBD-CA33C6DC010A}"/>
              </a:ext>
            </a:extLst>
          </p:cNvPr>
          <p:cNvSpPr>
            <a:spLocks noGrp="1"/>
          </p:cNvSpPr>
          <p:nvPr>
            <p:ph type="ftr" sz="quarter" idx="11"/>
          </p:nvPr>
        </p:nvSpPr>
        <p:spPr/>
        <p:txBody>
          <a:bodyPr/>
          <a:lstStyle/>
          <a:p>
            <a:r>
              <a:rPr lang="en-US"/>
              <a:t>INTERGOVERNMENTAL AUTHORITY ON DEVELOPMENT</a:t>
            </a:r>
          </a:p>
        </p:txBody>
      </p:sp>
      <p:sp>
        <p:nvSpPr>
          <p:cNvPr id="4" name="Slide Number Placeholder 3">
            <a:extLst>
              <a:ext uri="{FF2B5EF4-FFF2-40B4-BE49-F238E27FC236}">
                <a16:creationId xmlns:a16="http://schemas.microsoft.com/office/drawing/2014/main" id="{EAE64759-89A5-4CE5-A5C6-847F852BCE20}"/>
              </a:ext>
            </a:extLst>
          </p:cNvPr>
          <p:cNvSpPr>
            <a:spLocks noGrp="1"/>
          </p:cNvSpPr>
          <p:nvPr>
            <p:ph type="sldNum" sz="quarter" idx="12"/>
          </p:nvPr>
        </p:nvSpPr>
        <p:spPr/>
        <p:txBody>
          <a:bodyPr/>
          <a:lstStyle/>
          <a:p>
            <a:fld id="{B1DB7362-2002-504E-9846-FFD55AE08938}" type="slidenum">
              <a:rPr lang="en-US" smtClean="0"/>
              <a:pPr/>
              <a:t>3</a:t>
            </a:fld>
            <a:endParaRPr lang="en-US"/>
          </a:p>
        </p:txBody>
      </p:sp>
      <p:sp>
        <p:nvSpPr>
          <p:cNvPr id="7" name="TextBox 6">
            <a:extLst>
              <a:ext uri="{FF2B5EF4-FFF2-40B4-BE49-F238E27FC236}">
                <a16:creationId xmlns:a16="http://schemas.microsoft.com/office/drawing/2014/main" id="{C8E30683-E660-4D78-80D0-16FED2E5BD7C}"/>
              </a:ext>
            </a:extLst>
          </p:cNvPr>
          <p:cNvSpPr txBox="1"/>
          <p:nvPr/>
        </p:nvSpPr>
        <p:spPr>
          <a:xfrm>
            <a:off x="5663953" y="198371"/>
            <a:ext cx="6503590" cy="5816977"/>
          </a:xfrm>
          <a:prstGeom prst="rect">
            <a:avLst/>
          </a:prstGeom>
          <a:noFill/>
        </p:spPr>
        <p:txBody>
          <a:bodyPr wrap="square" rtlCol="0">
            <a:spAutoFit/>
          </a:bodyPr>
          <a:lstStyle/>
          <a:p>
            <a:pPr marL="342900" indent="-342900">
              <a:buFont typeface="Wingdings" panose="05000000000000000000" pitchFamily="2" charset="2"/>
              <a:buChar char="§"/>
            </a:pPr>
            <a:r>
              <a:rPr lang="en-US" sz="2200" dirty="0"/>
              <a:t>Capable of rapid reproduction and able to move long distances at a go, the desert locusts have rapidly spread across the Greater Horn of Africa in huge numbers </a:t>
            </a:r>
          </a:p>
          <a:p>
            <a:pPr marL="342900" indent="-342900">
              <a:buFont typeface="Wingdings" panose="05000000000000000000" pitchFamily="2" charset="2"/>
              <a:buChar char="§"/>
            </a:pPr>
            <a:endParaRPr lang="en-US" sz="2200" dirty="0"/>
          </a:p>
          <a:p>
            <a:pPr marL="342900" indent="-342900">
              <a:buFont typeface="Wingdings" panose="05000000000000000000" pitchFamily="2" charset="2"/>
              <a:buChar char="§"/>
            </a:pPr>
            <a:r>
              <a:rPr lang="en-US" sz="2200" dirty="0"/>
              <a:t>Countries invaded and affected are </a:t>
            </a:r>
            <a:r>
              <a:rPr lang="en-US" sz="2200" b="1" dirty="0"/>
              <a:t>Djibouti, Eritrea, Ethiopia, Kenya, Somalia, South Sudan, Sudan, Uganda and the United Republic of Tanzania</a:t>
            </a:r>
          </a:p>
          <a:p>
            <a:pPr marL="342900" indent="-342900">
              <a:buFont typeface="Wingdings" panose="05000000000000000000" pitchFamily="2" charset="2"/>
              <a:buChar char="§"/>
            </a:pPr>
            <a:endParaRPr lang="en-US" sz="2200" b="1" dirty="0"/>
          </a:p>
          <a:p>
            <a:pPr marL="342900" indent="-342900">
              <a:buFont typeface="Wingdings" panose="05000000000000000000" pitchFamily="2" charset="2"/>
              <a:buChar char="§"/>
            </a:pPr>
            <a:r>
              <a:rPr lang="en-US" sz="2200" b="1" dirty="0"/>
              <a:t>Biggest impact has been on pasture and rangelands vegetation and localized impacts</a:t>
            </a:r>
            <a:r>
              <a:rPr lang="en-US" sz="2200" dirty="0"/>
              <a:t> on crops as they continue to breed.</a:t>
            </a:r>
          </a:p>
          <a:p>
            <a:pPr marL="342900" indent="-342900">
              <a:buFont typeface="Wingdings" panose="05000000000000000000" pitchFamily="2" charset="2"/>
              <a:buChar char="§"/>
            </a:pPr>
            <a:endParaRPr lang="en-US" sz="2200" dirty="0"/>
          </a:p>
          <a:p>
            <a:pPr marL="342900" indent="-342900">
              <a:buFont typeface="Wingdings" panose="05000000000000000000" pitchFamily="2" charset="2"/>
              <a:buChar char="§"/>
            </a:pPr>
            <a:r>
              <a:rPr lang="en-US" sz="2200" dirty="0"/>
              <a:t>Desert Locust are now in the </a:t>
            </a:r>
            <a:r>
              <a:rPr lang="en-US" sz="2200" b="1" dirty="0"/>
              <a:t>third generation </a:t>
            </a:r>
            <a:r>
              <a:rPr lang="en-US" sz="2200" dirty="0"/>
              <a:t>in Northern Kenya and Southern Somalia </a:t>
            </a:r>
          </a:p>
          <a:p>
            <a:endParaRPr lang="en-US" sz="2000" dirty="0"/>
          </a:p>
        </p:txBody>
      </p:sp>
      <p:pic>
        <p:nvPicPr>
          <p:cNvPr id="8" name="Picture 7">
            <a:extLst>
              <a:ext uri="{FF2B5EF4-FFF2-40B4-BE49-F238E27FC236}">
                <a16:creationId xmlns:a16="http://schemas.microsoft.com/office/drawing/2014/main" id="{56DDB80E-9A0A-4ADC-B1C7-6747B070B324}"/>
              </a:ext>
            </a:extLst>
          </p:cNvPr>
          <p:cNvPicPr>
            <a:picLocks noChangeAspect="1"/>
          </p:cNvPicPr>
          <p:nvPr/>
        </p:nvPicPr>
        <p:blipFill>
          <a:blip r:embed="rId2"/>
          <a:stretch>
            <a:fillRect/>
          </a:stretch>
        </p:blipFill>
        <p:spPr>
          <a:xfrm>
            <a:off x="24457" y="0"/>
            <a:ext cx="5499919" cy="6858000"/>
          </a:xfrm>
          <a:prstGeom prst="rect">
            <a:avLst/>
          </a:prstGeom>
        </p:spPr>
      </p:pic>
    </p:spTree>
    <p:extLst>
      <p:ext uri="{BB962C8B-B14F-4D97-AF65-F5344CB8AC3E}">
        <p14:creationId xmlns:p14="http://schemas.microsoft.com/office/powerpoint/2010/main" val="1550655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1F109D5-F51E-4144-9BCC-3CAFEC0C3C6C}"/>
              </a:ext>
            </a:extLst>
          </p:cNvPr>
          <p:cNvSpPr>
            <a:spLocks noGrp="1"/>
          </p:cNvSpPr>
          <p:nvPr>
            <p:ph type="dt" sz="half" idx="10"/>
          </p:nvPr>
        </p:nvSpPr>
        <p:spPr/>
        <p:txBody>
          <a:bodyPr/>
          <a:lstStyle/>
          <a:p>
            <a:fld id="{ACB4017C-9869-486E-ADFF-B3CBA203C337}" type="datetime2">
              <a:rPr lang="en-US" smtClean="0"/>
              <a:pPr/>
              <a:t>Sunday, May 17, 2020</a:t>
            </a:fld>
            <a:endParaRPr lang="en-US"/>
          </a:p>
        </p:txBody>
      </p:sp>
      <p:sp>
        <p:nvSpPr>
          <p:cNvPr id="3" name="Footer Placeholder 2">
            <a:extLst>
              <a:ext uri="{FF2B5EF4-FFF2-40B4-BE49-F238E27FC236}">
                <a16:creationId xmlns:a16="http://schemas.microsoft.com/office/drawing/2014/main" id="{07A1AE10-EE9E-4C0B-9EBD-CA33C6DC010A}"/>
              </a:ext>
            </a:extLst>
          </p:cNvPr>
          <p:cNvSpPr>
            <a:spLocks noGrp="1"/>
          </p:cNvSpPr>
          <p:nvPr>
            <p:ph type="ftr" sz="quarter" idx="11"/>
          </p:nvPr>
        </p:nvSpPr>
        <p:spPr/>
        <p:txBody>
          <a:bodyPr/>
          <a:lstStyle/>
          <a:p>
            <a:r>
              <a:rPr lang="en-US"/>
              <a:t>INTERGOVERNMENTAL AUTHORITY ON DEVELOPMENT</a:t>
            </a:r>
          </a:p>
        </p:txBody>
      </p:sp>
      <p:sp>
        <p:nvSpPr>
          <p:cNvPr id="4" name="Slide Number Placeholder 3">
            <a:extLst>
              <a:ext uri="{FF2B5EF4-FFF2-40B4-BE49-F238E27FC236}">
                <a16:creationId xmlns:a16="http://schemas.microsoft.com/office/drawing/2014/main" id="{EAE64759-89A5-4CE5-A5C6-847F852BCE20}"/>
              </a:ext>
            </a:extLst>
          </p:cNvPr>
          <p:cNvSpPr>
            <a:spLocks noGrp="1"/>
          </p:cNvSpPr>
          <p:nvPr>
            <p:ph type="sldNum" sz="quarter" idx="12"/>
          </p:nvPr>
        </p:nvSpPr>
        <p:spPr/>
        <p:txBody>
          <a:bodyPr/>
          <a:lstStyle/>
          <a:p>
            <a:fld id="{B1DB7362-2002-504E-9846-FFD55AE08938}" type="slidenum">
              <a:rPr lang="en-US" smtClean="0"/>
              <a:pPr/>
              <a:t>4</a:t>
            </a:fld>
            <a:endParaRPr lang="en-US"/>
          </a:p>
        </p:txBody>
      </p:sp>
      <p:sp>
        <p:nvSpPr>
          <p:cNvPr id="7" name="TextBox 6">
            <a:extLst>
              <a:ext uri="{FF2B5EF4-FFF2-40B4-BE49-F238E27FC236}">
                <a16:creationId xmlns:a16="http://schemas.microsoft.com/office/drawing/2014/main" id="{C8E30683-E660-4D78-80D0-16FED2E5BD7C}"/>
              </a:ext>
            </a:extLst>
          </p:cNvPr>
          <p:cNvSpPr txBox="1"/>
          <p:nvPr/>
        </p:nvSpPr>
        <p:spPr>
          <a:xfrm>
            <a:off x="5951984" y="198371"/>
            <a:ext cx="5616624" cy="6370975"/>
          </a:xfrm>
          <a:prstGeom prst="rect">
            <a:avLst/>
          </a:prstGeom>
          <a:noFill/>
        </p:spPr>
        <p:txBody>
          <a:bodyPr wrap="square" rtlCol="0">
            <a:spAutoFit/>
          </a:bodyPr>
          <a:lstStyle/>
          <a:p>
            <a:pPr marL="342900" indent="-342900">
              <a:buFont typeface="Wingdings" panose="05000000000000000000" pitchFamily="2" charset="2"/>
              <a:buChar char="§"/>
            </a:pPr>
            <a:r>
              <a:rPr lang="en-US" sz="2400" dirty="0"/>
              <a:t>Total Number of Countries Affected 9</a:t>
            </a:r>
          </a:p>
          <a:p>
            <a:pPr marL="342900" indent="-342900">
              <a:buFont typeface="Wingdings" panose="05000000000000000000" pitchFamily="2" charset="2"/>
              <a:buChar char="§"/>
            </a:pPr>
            <a:endParaRPr lang="en-US" sz="2400" dirty="0"/>
          </a:p>
          <a:p>
            <a:pPr marL="342900" indent="-342900">
              <a:buFont typeface="Wingdings" panose="05000000000000000000" pitchFamily="2" charset="2"/>
              <a:buChar char="§"/>
            </a:pPr>
            <a:r>
              <a:rPr lang="en-US" sz="2400" dirty="0"/>
              <a:t>Total area controlled by spraying in the region 365,000 hectares (FAO Report)</a:t>
            </a:r>
          </a:p>
          <a:p>
            <a:pPr marL="342900" indent="-342900">
              <a:buFont typeface="Wingdings" panose="05000000000000000000" pitchFamily="2" charset="2"/>
              <a:buChar char="§"/>
            </a:pPr>
            <a:endParaRPr lang="en-GB" sz="2400" dirty="0"/>
          </a:p>
          <a:p>
            <a:pPr marL="342900" indent="-342900">
              <a:buFont typeface="Wingdings" panose="05000000000000000000" pitchFamily="2" charset="2"/>
              <a:buChar char="§"/>
            </a:pPr>
            <a:r>
              <a:rPr lang="en-GB" sz="2400" dirty="0"/>
              <a:t>One square kilometre can contain up to 80 million locusts</a:t>
            </a:r>
          </a:p>
          <a:p>
            <a:pPr marL="342900" indent="-342900">
              <a:buFont typeface="Wingdings" panose="05000000000000000000" pitchFamily="2" charset="2"/>
              <a:buChar char="§"/>
            </a:pPr>
            <a:endParaRPr lang="en-GB" sz="2400" dirty="0"/>
          </a:p>
          <a:p>
            <a:pPr marL="342900" indent="-342900">
              <a:buFont typeface="Wingdings" panose="05000000000000000000" pitchFamily="2" charset="2"/>
              <a:buChar char="§"/>
            </a:pPr>
            <a:r>
              <a:rPr lang="en-US" sz="2400" dirty="0"/>
              <a:t>Locust have impacted about 70,000 hectares of farmland in Somalia and Ethiopian</a:t>
            </a:r>
          </a:p>
          <a:p>
            <a:pPr marL="342900" indent="-342900">
              <a:buFont typeface="Wingdings" panose="05000000000000000000" pitchFamily="2" charset="2"/>
              <a:buChar char="§"/>
            </a:pPr>
            <a:endParaRPr lang="en-US" sz="2400" dirty="0"/>
          </a:p>
          <a:p>
            <a:pPr marL="342900" indent="-342900">
              <a:buFont typeface="Wingdings" panose="05000000000000000000" pitchFamily="2" charset="2"/>
              <a:buChar char="§"/>
            </a:pPr>
            <a:r>
              <a:rPr lang="en-US" sz="2400" dirty="0"/>
              <a:t>2500 km</a:t>
            </a:r>
            <a:r>
              <a:rPr lang="en-US" sz="2400" baseline="30000" dirty="0"/>
              <a:t>2</a:t>
            </a:r>
            <a:r>
              <a:rPr lang="en-US" sz="2400" dirty="0"/>
              <a:t> pasture land in Kenya</a:t>
            </a:r>
          </a:p>
          <a:p>
            <a:pPr marL="800100" lvl="1" indent="-342900">
              <a:buFont typeface="Wingdings" panose="05000000000000000000" pitchFamily="2" charset="2"/>
              <a:buChar char="§"/>
            </a:pPr>
            <a:r>
              <a:rPr lang="en-US" sz="2400" i="1" dirty="0"/>
              <a:t>(Source: Save the Children)</a:t>
            </a:r>
          </a:p>
          <a:p>
            <a:pPr marL="285750" indent="-285750">
              <a:buFont typeface="Arial" panose="020B0604020202020204" pitchFamily="34" charset="0"/>
              <a:buChar char="•"/>
            </a:pPr>
            <a:endParaRPr lang="en-US" sz="2400" dirty="0"/>
          </a:p>
          <a:p>
            <a:endParaRPr lang="en-US" sz="2400" dirty="0"/>
          </a:p>
        </p:txBody>
      </p:sp>
      <p:pic>
        <p:nvPicPr>
          <p:cNvPr id="8" name="Picture 7">
            <a:extLst>
              <a:ext uri="{FF2B5EF4-FFF2-40B4-BE49-F238E27FC236}">
                <a16:creationId xmlns:a16="http://schemas.microsoft.com/office/drawing/2014/main" id="{18280E4A-D0E7-482E-8ECD-BC82FF85EA70}"/>
              </a:ext>
            </a:extLst>
          </p:cNvPr>
          <p:cNvPicPr>
            <a:picLocks noChangeAspect="1"/>
          </p:cNvPicPr>
          <p:nvPr/>
        </p:nvPicPr>
        <p:blipFill rotWithShape="1">
          <a:blip r:embed="rId2"/>
          <a:srcRect l="5418" t="6077" r="3842" b="15861"/>
          <a:stretch/>
        </p:blipFill>
        <p:spPr>
          <a:xfrm>
            <a:off x="-24680" y="-1"/>
            <a:ext cx="5197188" cy="6331237"/>
          </a:xfrm>
          <a:prstGeom prst="rect">
            <a:avLst/>
          </a:prstGeom>
        </p:spPr>
      </p:pic>
    </p:spTree>
    <p:extLst>
      <p:ext uri="{BB962C8B-B14F-4D97-AF65-F5344CB8AC3E}">
        <p14:creationId xmlns:p14="http://schemas.microsoft.com/office/powerpoint/2010/main" val="2052164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9EA54-AE9E-476B-B49E-6954016CBE18}"/>
              </a:ext>
            </a:extLst>
          </p:cNvPr>
          <p:cNvSpPr>
            <a:spLocks noGrp="1"/>
          </p:cNvSpPr>
          <p:nvPr>
            <p:ph type="title"/>
          </p:nvPr>
        </p:nvSpPr>
        <p:spPr/>
        <p:txBody>
          <a:bodyPr/>
          <a:lstStyle/>
          <a:p>
            <a:r>
              <a:rPr lang="en-US" dirty="0"/>
              <a:t>Impacts of locust on regional food security</a:t>
            </a:r>
          </a:p>
        </p:txBody>
      </p:sp>
      <p:sp>
        <p:nvSpPr>
          <p:cNvPr id="4" name="Date Placeholder 3">
            <a:extLst>
              <a:ext uri="{FF2B5EF4-FFF2-40B4-BE49-F238E27FC236}">
                <a16:creationId xmlns:a16="http://schemas.microsoft.com/office/drawing/2014/main" id="{86E025EE-D37F-4970-A45C-B3FC8E771BC9}"/>
              </a:ext>
            </a:extLst>
          </p:cNvPr>
          <p:cNvSpPr>
            <a:spLocks noGrp="1"/>
          </p:cNvSpPr>
          <p:nvPr>
            <p:ph type="dt" sz="half" idx="10"/>
          </p:nvPr>
        </p:nvSpPr>
        <p:spPr/>
        <p:txBody>
          <a:bodyPr/>
          <a:lstStyle/>
          <a:p>
            <a:fld id="{DE19D8FE-7506-41EF-B335-8CA99EA3EAA9}" type="datetime2">
              <a:rPr lang="en-US" smtClean="0"/>
              <a:pPr/>
              <a:t>Sunday, May 17, 2020</a:t>
            </a:fld>
            <a:endParaRPr lang="en-US"/>
          </a:p>
        </p:txBody>
      </p:sp>
      <p:sp>
        <p:nvSpPr>
          <p:cNvPr id="5" name="Footer Placeholder 4">
            <a:extLst>
              <a:ext uri="{FF2B5EF4-FFF2-40B4-BE49-F238E27FC236}">
                <a16:creationId xmlns:a16="http://schemas.microsoft.com/office/drawing/2014/main" id="{66C88EF5-212E-4ACC-B572-405B6E5FDBAB}"/>
              </a:ext>
            </a:extLst>
          </p:cNvPr>
          <p:cNvSpPr>
            <a:spLocks noGrp="1"/>
          </p:cNvSpPr>
          <p:nvPr>
            <p:ph type="ftr" sz="quarter" idx="11"/>
          </p:nvPr>
        </p:nvSpPr>
        <p:spPr/>
        <p:txBody>
          <a:bodyPr/>
          <a:lstStyle/>
          <a:p>
            <a:r>
              <a:rPr lang="en-US"/>
              <a:t>INTERGOVERNMENTAL AUTHORITY ON DEVELOPMENT</a:t>
            </a:r>
          </a:p>
        </p:txBody>
      </p:sp>
      <p:sp>
        <p:nvSpPr>
          <p:cNvPr id="6" name="Slide Number Placeholder 5">
            <a:extLst>
              <a:ext uri="{FF2B5EF4-FFF2-40B4-BE49-F238E27FC236}">
                <a16:creationId xmlns:a16="http://schemas.microsoft.com/office/drawing/2014/main" id="{2D93A91D-A799-4365-813B-EF07CCE4047B}"/>
              </a:ext>
            </a:extLst>
          </p:cNvPr>
          <p:cNvSpPr>
            <a:spLocks noGrp="1"/>
          </p:cNvSpPr>
          <p:nvPr>
            <p:ph type="sldNum" sz="quarter" idx="12"/>
          </p:nvPr>
        </p:nvSpPr>
        <p:spPr/>
        <p:txBody>
          <a:bodyPr/>
          <a:lstStyle/>
          <a:p>
            <a:fld id="{B1DB7362-2002-504E-9846-FFD55AE08938}" type="slidenum">
              <a:rPr lang="en-US" smtClean="0"/>
              <a:pPr/>
              <a:t>5</a:t>
            </a:fld>
            <a:endParaRPr lang="en-US"/>
          </a:p>
        </p:txBody>
      </p:sp>
      <p:sp>
        <p:nvSpPr>
          <p:cNvPr id="10" name="TextBox 9">
            <a:extLst>
              <a:ext uri="{FF2B5EF4-FFF2-40B4-BE49-F238E27FC236}">
                <a16:creationId xmlns:a16="http://schemas.microsoft.com/office/drawing/2014/main" id="{7A74FC6D-59E2-4B7D-BA02-D7C048C175B1}"/>
              </a:ext>
            </a:extLst>
          </p:cNvPr>
          <p:cNvSpPr txBox="1"/>
          <p:nvPr/>
        </p:nvSpPr>
        <p:spPr>
          <a:xfrm>
            <a:off x="609600" y="890113"/>
            <a:ext cx="4910336" cy="4693593"/>
          </a:xfrm>
          <a:prstGeom prst="rect">
            <a:avLst/>
          </a:prstGeom>
          <a:noFill/>
        </p:spPr>
        <p:txBody>
          <a:bodyPr wrap="square" rtlCol="0">
            <a:spAutoFit/>
          </a:bodyPr>
          <a:lstStyle/>
          <a:p>
            <a:pPr marL="285750" indent="-285750" algn="just">
              <a:buFont typeface="Wingdings" pitchFamily="2" charset="2"/>
              <a:buChar char="§"/>
            </a:pPr>
            <a:r>
              <a:rPr lang="en-US" sz="2300" dirty="0"/>
              <a:t>DL Impact assessments have started, led by IGAD and supported by FAO through member states, but have been disrupted by COVID-19 related restrictions and lockdowns;</a:t>
            </a:r>
          </a:p>
          <a:p>
            <a:pPr algn="just"/>
            <a:r>
              <a:rPr lang="en-US" sz="2300" dirty="0"/>
              <a:t> </a:t>
            </a:r>
          </a:p>
          <a:p>
            <a:pPr marL="285750" indent="-285750" algn="just">
              <a:buFont typeface="Wingdings" pitchFamily="2" charset="2"/>
              <a:buChar char="§"/>
            </a:pPr>
            <a:r>
              <a:rPr lang="en-US" sz="2300" dirty="0"/>
              <a:t>Commendable to note that </a:t>
            </a:r>
            <a:r>
              <a:rPr lang="en-US" sz="2300" dirty="0" err="1"/>
              <a:t>Govts</a:t>
            </a:r>
            <a:r>
              <a:rPr lang="en-US" sz="2300" dirty="0"/>
              <a:t> and partners have kept DL response among top priorities, despite other emerging life threatening crises (such as COVId-19 and Flooding); </a:t>
            </a:r>
          </a:p>
        </p:txBody>
      </p:sp>
      <p:pic>
        <p:nvPicPr>
          <p:cNvPr id="11" name="WhatsApp Video 2020-02-05 at 17.58.32.mp4">
            <a:hlinkClick r:id="" action="ppaction://media"/>
            <a:extLst>
              <a:ext uri="{FF2B5EF4-FFF2-40B4-BE49-F238E27FC236}">
                <a16:creationId xmlns:a16="http://schemas.microsoft.com/office/drawing/2014/main" id="{2F345B46-5D5B-4800-8824-885018878E85}"/>
              </a:ext>
            </a:extLst>
          </p:cNvPr>
          <p:cNvPicPr/>
          <p:nvPr/>
        </p:nvPicPr>
        <p:blipFill>
          <a:blip r:embed="rId2"/>
          <a:stretch>
            <a:fillRect/>
          </a:stretch>
        </p:blipFill>
        <p:spPr>
          <a:xfrm>
            <a:off x="5795915" y="926029"/>
            <a:ext cx="6387431" cy="4857731"/>
          </a:xfrm>
          <a:prstGeom prst="rect">
            <a:avLst/>
          </a:prstGeom>
        </p:spPr>
      </p:pic>
    </p:spTree>
    <p:extLst>
      <p:ext uri="{BB962C8B-B14F-4D97-AF65-F5344CB8AC3E}">
        <p14:creationId xmlns:p14="http://schemas.microsoft.com/office/powerpoint/2010/main" val="7851175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9336" y="260648"/>
            <a:ext cx="7272808" cy="5633530"/>
          </a:xfrm>
          <a:prstGeom prst="rect">
            <a:avLst/>
          </a:prstGeom>
          <a:noFill/>
        </p:spPr>
        <p:txBody>
          <a:bodyPr wrap="square" rtlCol="0">
            <a:spAutoFit/>
          </a:bodyPr>
          <a:lstStyle/>
          <a:p>
            <a:pPr marL="342900" indent="-342900" algn="just">
              <a:lnSpc>
                <a:spcPct val="115000"/>
              </a:lnSpc>
              <a:spcAft>
                <a:spcPts val="1000"/>
              </a:spcAft>
              <a:buFont typeface="Wingdings" pitchFamily="2" charset="2"/>
              <a:buChar char="§"/>
            </a:pPr>
            <a:r>
              <a:rPr lang="en-US" sz="2200" dirty="0"/>
              <a:t>About </a:t>
            </a:r>
            <a:r>
              <a:rPr lang="en-US" sz="2200" b="1" dirty="0"/>
              <a:t>25 million </a:t>
            </a:r>
            <a:r>
              <a:rPr lang="en-US" sz="2200" dirty="0"/>
              <a:t>people are already acutely food insecure and in need of food assistance; </a:t>
            </a:r>
          </a:p>
          <a:p>
            <a:pPr marL="342900" indent="-342900" algn="just">
              <a:lnSpc>
                <a:spcPct val="115000"/>
              </a:lnSpc>
              <a:spcAft>
                <a:spcPts val="1000"/>
              </a:spcAft>
              <a:buFont typeface="Wingdings" pitchFamily="2" charset="2"/>
              <a:buChar char="§"/>
            </a:pPr>
            <a:r>
              <a:rPr lang="en-US" sz="2200" dirty="0"/>
              <a:t>On top of this, impacts of COID-19 pandemic could cause an additional 20 million or more to become food insecure (FEWS NET, WFP, FSNAU, </a:t>
            </a:r>
            <a:r>
              <a:rPr lang="en-US" sz="2200" dirty="0" err="1"/>
              <a:t>Govt</a:t>
            </a:r>
            <a:r>
              <a:rPr lang="en-US" sz="2200" dirty="0"/>
              <a:t> sources); </a:t>
            </a:r>
          </a:p>
          <a:p>
            <a:pPr marL="342900" indent="-342900" algn="just">
              <a:lnSpc>
                <a:spcPct val="115000"/>
              </a:lnSpc>
              <a:spcAft>
                <a:spcPts val="1000"/>
              </a:spcAft>
              <a:buFont typeface="Wingdings" pitchFamily="2" charset="2"/>
              <a:buChar char="§"/>
            </a:pPr>
            <a:r>
              <a:rPr lang="en-US" sz="2200" dirty="0"/>
              <a:t>Uncontrolled locust could drive another </a:t>
            </a:r>
            <a:r>
              <a:rPr lang="en-US" sz="2200" b="1" dirty="0"/>
              <a:t>1-5 million people</a:t>
            </a:r>
            <a:r>
              <a:rPr lang="en-US" sz="2200" dirty="0"/>
              <a:t> (FAO and other sources) to Crisis (IPC 3); </a:t>
            </a:r>
          </a:p>
          <a:p>
            <a:pPr marL="342900" indent="-342900" algn="just">
              <a:lnSpc>
                <a:spcPct val="115000"/>
              </a:lnSpc>
              <a:spcAft>
                <a:spcPts val="1000"/>
              </a:spcAft>
              <a:buFont typeface="Wingdings" pitchFamily="2" charset="2"/>
              <a:buChar char="§"/>
            </a:pPr>
            <a:r>
              <a:rPr lang="en-US" sz="2200" dirty="0"/>
              <a:t>Floods are already increasing food and non-food needs across the region, with over </a:t>
            </a:r>
            <a:r>
              <a:rPr lang="en-US" sz="2200" b="1" dirty="0"/>
              <a:t>1 million </a:t>
            </a:r>
            <a:r>
              <a:rPr lang="en-US" sz="2200" dirty="0"/>
              <a:t>already affected in IGAD region (OCHA); </a:t>
            </a:r>
          </a:p>
          <a:p>
            <a:pPr marL="342900" indent="-342900" algn="just">
              <a:lnSpc>
                <a:spcPct val="115000"/>
              </a:lnSpc>
              <a:spcAft>
                <a:spcPts val="1000"/>
              </a:spcAft>
              <a:buFont typeface="Wingdings" pitchFamily="2" charset="2"/>
              <a:buChar char="§"/>
            </a:pPr>
            <a:r>
              <a:rPr lang="en-US" sz="2200" dirty="0"/>
              <a:t>The compounding impacts of these multiple shocks will cause an unprecedented humanitarian crisis in the region; </a:t>
            </a:r>
          </a:p>
        </p:txBody>
      </p:sp>
      <p:pic>
        <p:nvPicPr>
          <p:cNvPr id="4" name="Picture 3" descr="D:\ICPAC 2019\FSNWG\DESERT LOCUST OUTBREAK\FOOD SECURITY\2020_05_05_Regional Food Security Situation_April IGAD.png"/>
          <p:cNvPicPr/>
          <p:nvPr/>
        </p:nvPicPr>
        <p:blipFill rotWithShape="1">
          <a:blip r:embed="rId2" cstate="print">
            <a:extLst>
              <a:ext uri="{28A0092B-C50C-407E-A947-70E740481C1C}">
                <a14:useLocalDpi xmlns:a14="http://schemas.microsoft.com/office/drawing/2010/main" val="0"/>
              </a:ext>
            </a:extLst>
          </a:blip>
          <a:srcRect l="4322" t="2074" r="4089" b="25778"/>
          <a:stretch/>
        </p:blipFill>
        <p:spPr bwMode="auto">
          <a:xfrm>
            <a:off x="7547597" y="0"/>
            <a:ext cx="4644403" cy="577796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08253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943290"/>
            <a:ext cx="11103024" cy="4789966"/>
          </a:xfrm>
          <a:prstGeom prst="rect">
            <a:avLst/>
          </a:prstGeom>
          <a:noFill/>
        </p:spPr>
        <p:txBody>
          <a:bodyPr wrap="square" rtlCol="0">
            <a:spAutoFit/>
          </a:bodyPr>
          <a:lstStyle/>
          <a:p>
            <a:pPr marL="342900" indent="-342900">
              <a:lnSpc>
                <a:spcPct val="115000"/>
              </a:lnSpc>
              <a:spcAft>
                <a:spcPts val="1000"/>
              </a:spcAft>
              <a:buFont typeface="Wingdings" pitchFamily="2" charset="2"/>
              <a:buChar char="§"/>
            </a:pPr>
            <a:r>
              <a:rPr lang="en-US" sz="2100" dirty="0"/>
              <a:t>Mandate from 34th Extra-Ordinary Summit of IGAD Heads of State and Governments on Feb 9, 2020 in Addis Ababa; </a:t>
            </a:r>
          </a:p>
          <a:p>
            <a:pPr marL="342900" indent="-342900">
              <a:lnSpc>
                <a:spcPct val="115000"/>
              </a:lnSpc>
              <a:spcAft>
                <a:spcPts val="1000"/>
              </a:spcAft>
              <a:buFont typeface="Wingdings" pitchFamily="2" charset="2"/>
              <a:buChar char="§"/>
            </a:pPr>
            <a:r>
              <a:rPr lang="en-US" sz="2100" dirty="0"/>
              <a:t>IGAD ES appointed a </a:t>
            </a:r>
            <a:r>
              <a:rPr lang="en-US" sz="2100" b="1" dirty="0"/>
              <a:t>DL Task Force </a:t>
            </a:r>
            <a:r>
              <a:rPr lang="en-US" sz="2100" dirty="0"/>
              <a:t>chaired by Dr. </a:t>
            </a:r>
            <a:r>
              <a:rPr lang="en-US" sz="2100" dirty="0" err="1"/>
              <a:t>Adi</a:t>
            </a:r>
            <a:r>
              <a:rPr lang="en-US" sz="2100" dirty="0"/>
              <a:t> Jama; ICPAC, ICPALD, AED, CEWARN, IDDRSI, IGAD Special Envoy Offices;</a:t>
            </a:r>
          </a:p>
          <a:p>
            <a:pPr marL="342900" indent="-342900">
              <a:lnSpc>
                <a:spcPct val="115000"/>
              </a:lnSpc>
              <a:spcAft>
                <a:spcPts val="1000"/>
              </a:spcAft>
              <a:buFont typeface="Wingdings" pitchFamily="2" charset="2"/>
              <a:buChar char="§"/>
            </a:pPr>
            <a:r>
              <a:rPr lang="en-US" sz="2100" dirty="0"/>
              <a:t>ICPAC intensified </a:t>
            </a:r>
            <a:r>
              <a:rPr lang="en-US" sz="2100" b="1" dirty="0"/>
              <a:t>DL Spread prediction </a:t>
            </a:r>
            <a:r>
              <a:rPr lang="en-US" sz="2100" dirty="0"/>
              <a:t>since February;  </a:t>
            </a:r>
          </a:p>
          <a:p>
            <a:pPr marL="342900" indent="-342900">
              <a:lnSpc>
                <a:spcPct val="115000"/>
              </a:lnSpc>
              <a:spcAft>
                <a:spcPts val="1000"/>
              </a:spcAft>
              <a:buFont typeface="Wingdings" pitchFamily="2" charset="2"/>
              <a:buChar char="§"/>
            </a:pPr>
            <a:r>
              <a:rPr lang="en-US" sz="2100" dirty="0"/>
              <a:t>Advocacy for </a:t>
            </a:r>
            <a:r>
              <a:rPr lang="en-US" sz="2100" b="1" dirty="0"/>
              <a:t>intensified response </a:t>
            </a:r>
            <a:r>
              <a:rPr lang="en-US" sz="2100" dirty="0"/>
              <a:t>(by IGAD and partners) – through all forms of media, which raised awareness and contributed to resource mobilization; </a:t>
            </a:r>
          </a:p>
          <a:p>
            <a:pPr marL="342900" indent="-342900">
              <a:lnSpc>
                <a:spcPct val="115000"/>
              </a:lnSpc>
              <a:spcAft>
                <a:spcPts val="1000"/>
              </a:spcAft>
              <a:buFont typeface="Wingdings" pitchFamily="2" charset="2"/>
              <a:buChar char="§"/>
            </a:pPr>
            <a:r>
              <a:rPr lang="en-US" sz="2100" b="1" dirty="0"/>
              <a:t>Regional Appeals</a:t>
            </a:r>
            <a:r>
              <a:rPr lang="en-US" sz="2100" dirty="0"/>
              <a:t> for response led by FAO. Resources mobilized to curb spread and safeguard livelihoods; </a:t>
            </a:r>
          </a:p>
          <a:p>
            <a:pPr marL="342900" indent="-342900">
              <a:lnSpc>
                <a:spcPct val="115000"/>
              </a:lnSpc>
              <a:spcAft>
                <a:spcPts val="1000"/>
              </a:spcAft>
              <a:buFont typeface="Wingdings" pitchFamily="2" charset="2"/>
              <a:buChar char="§"/>
            </a:pPr>
            <a:r>
              <a:rPr lang="en-US" sz="2100" dirty="0"/>
              <a:t>High level </a:t>
            </a:r>
            <a:r>
              <a:rPr lang="en-US" sz="2100" b="1" dirty="0"/>
              <a:t>inter-regional partners’ meeting</a:t>
            </a:r>
            <a:r>
              <a:rPr lang="en-US" sz="2100" dirty="0"/>
              <a:t> to share lessons on good practices, discuss challenges and propose a framework for joint complementarity in eradicating the DL; </a:t>
            </a:r>
          </a:p>
        </p:txBody>
      </p:sp>
      <p:sp>
        <p:nvSpPr>
          <p:cNvPr id="3" name="Title 1">
            <a:extLst>
              <a:ext uri="{FF2B5EF4-FFF2-40B4-BE49-F238E27FC236}">
                <a16:creationId xmlns:a16="http://schemas.microsoft.com/office/drawing/2014/main" id="{57319E8F-5372-430C-8598-459DE7597D70}"/>
              </a:ext>
            </a:extLst>
          </p:cNvPr>
          <p:cNvSpPr>
            <a:spLocks noGrp="1"/>
          </p:cNvSpPr>
          <p:nvPr>
            <p:ph type="title"/>
          </p:nvPr>
        </p:nvSpPr>
        <p:spPr>
          <a:xfrm>
            <a:off x="609600" y="274638"/>
            <a:ext cx="10972800" cy="792162"/>
          </a:xfrm>
        </p:spPr>
        <p:txBody>
          <a:bodyPr/>
          <a:lstStyle/>
          <a:p>
            <a:r>
              <a:rPr lang="en-US" dirty="0"/>
              <a:t>DL Response - </a:t>
            </a:r>
            <a:r>
              <a:rPr lang="en-US" b="1" dirty="0"/>
              <a:t>Regional</a:t>
            </a:r>
          </a:p>
        </p:txBody>
      </p:sp>
    </p:spTree>
    <p:extLst>
      <p:ext uri="{BB962C8B-B14F-4D97-AF65-F5344CB8AC3E}">
        <p14:creationId xmlns:p14="http://schemas.microsoft.com/office/powerpoint/2010/main" val="914017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699997"/>
            <a:ext cx="7211438" cy="4209037"/>
          </a:xfrm>
          <a:prstGeom prst="rect">
            <a:avLst/>
          </a:prstGeom>
          <a:noFill/>
        </p:spPr>
        <p:txBody>
          <a:bodyPr wrap="square" rtlCol="0">
            <a:spAutoFit/>
          </a:bodyPr>
          <a:lstStyle/>
          <a:p>
            <a:pPr marL="342900" indent="-342900">
              <a:lnSpc>
                <a:spcPct val="115000"/>
              </a:lnSpc>
              <a:spcAft>
                <a:spcPts val="1000"/>
              </a:spcAft>
              <a:buFont typeface="Wingdings" pitchFamily="2" charset="2"/>
              <a:buChar char="§"/>
            </a:pPr>
            <a:r>
              <a:rPr lang="en-US" sz="2200" dirty="0"/>
              <a:t>National coordination is through the Plant Protection Directorates, in the Ministries of Agriculture, and have Task Forces;  </a:t>
            </a:r>
          </a:p>
          <a:p>
            <a:pPr marL="342900" indent="-342900">
              <a:lnSpc>
                <a:spcPct val="115000"/>
              </a:lnSpc>
              <a:spcAft>
                <a:spcPts val="1000"/>
              </a:spcAft>
              <a:buFont typeface="Wingdings" pitchFamily="2" charset="2"/>
              <a:buChar char="§"/>
            </a:pPr>
            <a:r>
              <a:rPr lang="en-US" sz="2200" dirty="0"/>
              <a:t>Response is a jointly supported by various Gov’t agencies (Agriculture, Presidency, Interior, Prime Minister, Army, Health, etc.), DLCO, FAO, WFP, CSOs, NGOs, and communities; </a:t>
            </a:r>
            <a:endParaRPr lang="en-GB" sz="2200" dirty="0"/>
          </a:p>
          <a:p>
            <a:pPr marL="342900" indent="-342900">
              <a:lnSpc>
                <a:spcPct val="115000"/>
              </a:lnSpc>
              <a:spcAft>
                <a:spcPts val="1000"/>
              </a:spcAft>
              <a:buFont typeface="Wingdings" pitchFamily="2" charset="2"/>
              <a:buChar char="§"/>
              <a:tabLst>
                <a:tab pos="228600" algn="l"/>
              </a:tabLst>
            </a:pPr>
            <a:r>
              <a:rPr lang="en-US" sz="2200" dirty="0"/>
              <a:t>Each member state has appointed a Focal Person in the Ministry of Agriculture as the link with IGAD DL Task Force;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52184" y="59621"/>
            <a:ext cx="4439816" cy="5745643"/>
          </a:xfrm>
          <a:prstGeom prst="rect">
            <a:avLst/>
          </a:prstGeom>
        </p:spPr>
      </p:pic>
      <p:sp>
        <p:nvSpPr>
          <p:cNvPr id="4" name="Title 1">
            <a:extLst>
              <a:ext uri="{FF2B5EF4-FFF2-40B4-BE49-F238E27FC236}">
                <a16:creationId xmlns:a16="http://schemas.microsoft.com/office/drawing/2014/main" id="{FBAFDB19-80B9-4F6C-B62E-0D50A513C5EF}"/>
              </a:ext>
            </a:extLst>
          </p:cNvPr>
          <p:cNvSpPr>
            <a:spLocks noGrp="1"/>
          </p:cNvSpPr>
          <p:nvPr>
            <p:ph type="title"/>
          </p:nvPr>
        </p:nvSpPr>
        <p:spPr>
          <a:xfrm>
            <a:off x="609600" y="274638"/>
            <a:ext cx="10972800" cy="792162"/>
          </a:xfrm>
        </p:spPr>
        <p:txBody>
          <a:bodyPr/>
          <a:lstStyle/>
          <a:p>
            <a:r>
              <a:rPr lang="en-US" dirty="0"/>
              <a:t>DL Response - </a:t>
            </a:r>
            <a:r>
              <a:rPr lang="en-US" b="1" dirty="0"/>
              <a:t>National</a:t>
            </a:r>
          </a:p>
        </p:txBody>
      </p:sp>
    </p:spTree>
    <p:extLst>
      <p:ext uri="{BB962C8B-B14F-4D97-AF65-F5344CB8AC3E}">
        <p14:creationId xmlns:p14="http://schemas.microsoft.com/office/powerpoint/2010/main" val="35779578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Box 56">
            <a:extLst>
              <a:ext uri="{FF2B5EF4-FFF2-40B4-BE49-F238E27FC236}">
                <a16:creationId xmlns:a16="http://schemas.microsoft.com/office/drawing/2014/main" id="{8BE05414-FC35-7546-A628-ADEA4A958816}"/>
              </a:ext>
            </a:extLst>
          </p:cNvPr>
          <p:cNvSpPr txBox="1"/>
          <p:nvPr/>
        </p:nvSpPr>
        <p:spPr>
          <a:xfrm>
            <a:off x="1803400" y="5363924"/>
            <a:ext cx="8585200" cy="369332"/>
          </a:xfrm>
          <a:prstGeom prst="rect">
            <a:avLst/>
          </a:prstGeom>
          <a:solidFill>
            <a:schemeClr val="accent5">
              <a:lumMod val="50000"/>
            </a:schemeClr>
          </a:solid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dirty="0"/>
              <a:t>COUNTY GROUND TEAMS </a:t>
            </a:r>
          </a:p>
        </p:txBody>
      </p:sp>
      <p:sp>
        <p:nvSpPr>
          <p:cNvPr id="62" name="TextBox 61">
            <a:extLst>
              <a:ext uri="{FF2B5EF4-FFF2-40B4-BE49-F238E27FC236}">
                <a16:creationId xmlns:a16="http://schemas.microsoft.com/office/drawing/2014/main" id="{130F66BC-6A47-5549-929E-09AC8DFC41A4}"/>
              </a:ext>
            </a:extLst>
          </p:cNvPr>
          <p:cNvSpPr txBox="1"/>
          <p:nvPr/>
        </p:nvSpPr>
        <p:spPr>
          <a:xfrm>
            <a:off x="1803400" y="2914712"/>
            <a:ext cx="8479668" cy="1200329"/>
          </a:xfrm>
          <a:prstGeom prst="rect">
            <a:avLst/>
          </a:prstGeom>
          <a:solidFill>
            <a:schemeClr val="accent5">
              <a:lumMod val="50000"/>
            </a:schemeClr>
          </a:solid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dirty="0"/>
              <a:t>FIELD OPERATIONAL BASES </a:t>
            </a:r>
          </a:p>
          <a:p>
            <a:pPr algn="ctr"/>
            <a:endParaRPr lang="en-US" dirty="0"/>
          </a:p>
          <a:p>
            <a:pPr algn="ctr"/>
            <a:endParaRPr lang="en-US" dirty="0"/>
          </a:p>
          <a:p>
            <a:pPr algn="ctr"/>
            <a:endParaRPr lang="en-US" dirty="0"/>
          </a:p>
        </p:txBody>
      </p:sp>
      <p:sp>
        <p:nvSpPr>
          <p:cNvPr id="63" name="TextBox 62">
            <a:extLst>
              <a:ext uri="{FF2B5EF4-FFF2-40B4-BE49-F238E27FC236}">
                <a16:creationId xmlns:a16="http://schemas.microsoft.com/office/drawing/2014/main" id="{2D3A9AC0-012A-8745-8DF2-D18ABE7E08E5}"/>
              </a:ext>
            </a:extLst>
          </p:cNvPr>
          <p:cNvSpPr txBox="1"/>
          <p:nvPr/>
        </p:nvSpPr>
        <p:spPr>
          <a:xfrm>
            <a:off x="4529664" y="1268270"/>
            <a:ext cx="3065135" cy="923330"/>
          </a:xfrm>
          <a:prstGeom prst="rect">
            <a:avLst/>
          </a:prstGeom>
          <a:solidFill>
            <a:schemeClr val="accent5">
              <a:lumMod val="50000"/>
            </a:schemeClr>
          </a:solid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dirty="0"/>
              <a:t>NATIONAL DL COORDINATION CENTRE</a:t>
            </a:r>
          </a:p>
          <a:p>
            <a:pPr algn="ctr"/>
            <a:r>
              <a:rPr lang="en-US" dirty="0"/>
              <a:t>(Ministry, FAO, Experts) </a:t>
            </a:r>
          </a:p>
        </p:txBody>
      </p:sp>
      <p:sp>
        <p:nvSpPr>
          <p:cNvPr id="64" name="TextBox 63">
            <a:extLst>
              <a:ext uri="{FF2B5EF4-FFF2-40B4-BE49-F238E27FC236}">
                <a16:creationId xmlns:a16="http://schemas.microsoft.com/office/drawing/2014/main" id="{3B3A7B2E-DFF7-E849-95F0-56354A409CFA}"/>
              </a:ext>
            </a:extLst>
          </p:cNvPr>
          <p:cNvSpPr txBox="1"/>
          <p:nvPr/>
        </p:nvSpPr>
        <p:spPr>
          <a:xfrm>
            <a:off x="4529664" y="188640"/>
            <a:ext cx="3045555" cy="369332"/>
          </a:xfrm>
          <a:prstGeom prst="rect">
            <a:avLst/>
          </a:prstGeom>
          <a:solidFill>
            <a:schemeClr val="accent5">
              <a:lumMod val="50000"/>
            </a:schemeClr>
          </a:solid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dirty="0"/>
              <a:t>CABINET SECRETARY/PS</a:t>
            </a:r>
          </a:p>
        </p:txBody>
      </p:sp>
      <p:sp>
        <p:nvSpPr>
          <p:cNvPr id="65" name="TextBox 64">
            <a:extLst>
              <a:ext uri="{FF2B5EF4-FFF2-40B4-BE49-F238E27FC236}">
                <a16:creationId xmlns:a16="http://schemas.microsoft.com/office/drawing/2014/main" id="{19A354D6-77D0-E048-8BE8-227D33AC43CC}"/>
              </a:ext>
            </a:extLst>
          </p:cNvPr>
          <p:cNvSpPr txBox="1"/>
          <p:nvPr/>
        </p:nvSpPr>
        <p:spPr>
          <a:xfrm>
            <a:off x="5236720" y="3681911"/>
            <a:ext cx="1281406" cy="369332"/>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dirty="0">
                <a:solidFill>
                  <a:schemeClr val="accent1">
                    <a:lumMod val="50000"/>
                  </a:schemeClr>
                </a:solidFill>
              </a:rPr>
              <a:t>WAJIR                   </a:t>
            </a:r>
          </a:p>
        </p:txBody>
      </p:sp>
      <p:sp>
        <p:nvSpPr>
          <p:cNvPr id="66" name="TextBox 65">
            <a:extLst>
              <a:ext uri="{FF2B5EF4-FFF2-40B4-BE49-F238E27FC236}">
                <a16:creationId xmlns:a16="http://schemas.microsoft.com/office/drawing/2014/main" id="{79D0D9B7-5270-F442-802B-B96E7AC11372}"/>
              </a:ext>
            </a:extLst>
          </p:cNvPr>
          <p:cNvSpPr txBox="1"/>
          <p:nvPr/>
        </p:nvSpPr>
        <p:spPr>
          <a:xfrm>
            <a:off x="3840873" y="3682871"/>
            <a:ext cx="1105515" cy="369332"/>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dirty="0">
                <a:solidFill>
                  <a:schemeClr val="accent1">
                    <a:lumMod val="50000"/>
                  </a:schemeClr>
                </a:solidFill>
              </a:rPr>
              <a:t>ISIOLO</a:t>
            </a:r>
          </a:p>
        </p:txBody>
      </p:sp>
      <p:sp>
        <p:nvSpPr>
          <p:cNvPr id="67" name="TextBox 66">
            <a:extLst>
              <a:ext uri="{FF2B5EF4-FFF2-40B4-BE49-F238E27FC236}">
                <a16:creationId xmlns:a16="http://schemas.microsoft.com/office/drawing/2014/main" id="{E7C36937-0984-D845-A716-C8F0F1D52069}"/>
              </a:ext>
            </a:extLst>
          </p:cNvPr>
          <p:cNvSpPr txBox="1"/>
          <p:nvPr/>
        </p:nvSpPr>
        <p:spPr>
          <a:xfrm>
            <a:off x="6744191" y="3681911"/>
            <a:ext cx="1594249" cy="369332"/>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dirty="0">
                <a:solidFill>
                  <a:schemeClr val="accent1">
                    <a:lumMod val="50000"/>
                  </a:schemeClr>
                </a:solidFill>
              </a:rPr>
              <a:t>MASINGA</a:t>
            </a:r>
          </a:p>
        </p:txBody>
      </p:sp>
      <p:sp>
        <p:nvSpPr>
          <p:cNvPr id="68" name="TextBox 67">
            <a:extLst>
              <a:ext uri="{FF2B5EF4-FFF2-40B4-BE49-F238E27FC236}">
                <a16:creationId xmlns:a16="http://schemas.microsoft.com/office/drawing/2014/main" id="{8E4772CF-46C6-1F41-802A-11989A07FDE0}"/>
              </a:ext>
            </a:extLst>
          </p:cNvPr>
          <p:cNvSpPr txBox="1"/>
          <p:nvPr/>
        </p:nvSpPr>
        <p:spPr>
          <a:xfrm>
            <a:off x="1956291" y="3682871"/>
            <a:ext cx="1594249" cy="369332"/>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dirty="0">
                <a:solidFill>
                  <a:schemeClr val="accent1">
                    <a:lumMod val="50000"/>
                  </a:schemeClr>
                </a:solidFill>
              </a:rPr>
              <a:t>KABARNET</a:t>
            </a:r>
          </a:p>
        </p:txBody>
      </p:sp>
      <p:sp>
        <p:nvSpPr>
          <p:cNvPr id="69" name="TextBox 68">
            <a:extLst>
              <a:ext uri="{FF2B5EF4-FFF2-40B4-BE49-F238E27FC236}">
                <a16:creationId xmlns:a16="http://schemas.microsoft.com/office/drawing/2014/main" id="{12CBAB93-7836-1B43-B910-CE7E89653130}"/>
              </a:ext>
            </a:extLst>
          </p:cNvPr>
          <p:cNvSpPr txBox="1"/>
          <p:nvPr/>
        </p:nvSpPr>
        <p:spPr>
          <a:xfrm>
            <a:off x="8533096" y="3670162"/>
            <a:ext cx="1594249" cy="369332"/>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dirty="0">
                <a:solidFill>
                  <a:schemeClr val="accent1">
                    <a:lumMod val="50000"/>
                  </a:schemeClr>
                </a:solidFill>
              </a:rPr>
              <a:t>MARSABIT</a:t>
            </a:r>
          </a:p>
        </p:txBody>
      </p:sp>
      <p:sp>
        <p:nvSpPr>
          <p:cNvPr id="44" name="Striped Right Arrow 43">
            <a:extLst>
              <a:ext uri="{FF2B5EF4-FFF2-40B4-BE49-F238E27FC236}">
                <a16:creationId xmlns:a16="http://schemas.microsoft.com/office/drawing/2014/main" id="{804929E2-AC38-DC4C-81BE-6C86EA151BDB}"/>
              </a:ext>
            </a:extLst>
          </p:cNvPr>
          <p:cNvSpPr/>
          <p:nvPr/>
        </p:nvSpPr>
        <p:spPr>
          <a:xfrm rot="16200000">
            <a:off x="2153250" y="4543317"/>
            <a:ext cx="1200328" cy="41275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Striped Right Arrow 83">
            <a:extLst>
              <a:ext uri="{FF2B5EF4-FFF2-40B4-BE49-F238E27FC236}">
                <a16:creationId xmlns:a16="http://schemas.microsoft.com/office/drawing/2014/main" id="{D9B1A077-0336-7B4C-A792-46220F825DD7}"/>
              </a:ext>
            </a:extLst>
          </p:cNvPr>
          <p:cNvSpPr/>
          <p:nvPr/>
        </p:nvSpPr>
        <p:spPr>
          <a:xfrm rot="16200000">
            <a:off x="5836130" y="2332804"/>
            <a:ext cx="695160" cy="41275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Striped Right Arrow 84">
            <a:extLst>
              <a:ext uri="{FF2B5EF4-FFF2-40B4-BE49-F238E27FC236}">
                <a16:creationId xmlns:a16="http://schemas.microsoft.com/office/drawing/2014/main" id="{969FEA21-D038-B343-8EF3-7AB0F6141EBA}"/>
              </a:ext>
            </a:extLst>
          </p:cNvPr>
          <p:cNvSpPr/>
          <p:nvPr/>
        </p:nvSpPr>
        <p:spPr>
          <a:xfrm rot="16200000">
            <a:off x="5796699" y="695930"/>
            <a:ext cx="688669" cy="412754"/>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Connector 52">
            <a:extLst>
              <a:ext uri="{FF2B5EF4-FFF2-40B4-BE49-F238E27FC236}">
                <a16:creationId xmlns:a16="http://schemas.microsoft.com/office/drawing/2014/main" id="{D5F3CFE4-EDA6-FE45-AC77-F65150449F82}"/>
              </a:ext>
            </a:extLst>
          </p:cNvPr>
          <p:cNvCxnSpPr>
            <a:cxnSpLocks/>
          </p:cNvCxnSpPr>
          <p:nvPr/>
        </p:nvCxnSpPr>
        <p:spPr>
          <a:xfrm>
            <a:off x="7594800" y="1591437"/>
            <a:ext cx="1060251" cy="1"/>
          </a:xfrm>
          <a:prstGeom prst="line">
            <a:avLst/>
          </a:prstGeom>
          <a:ln w="44450">
            <a:prstDash val="sysDash"/>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225AF89E-6B2C-6D43-AD07-392F142479EA}"/>
              </a:ext>
            </a:extLst>
          </p:cNvPr>
          <p:cNvSpPr txBox="1"/>
          <p:nvPr/>
        </p:nvSpPr>
        <p:spPr>
          <a:xfrm>
            <a:off x="8504958" y="1021410"/>
            <a:ext cx="2213842" cy="1384995"/>
          </a:xfrm>
          <a:prstGeom prst="rect">
            <a:avLst/>
          </a:prstGeom>
          <a:ln/>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1400" dirty="0"/>
              <a:t>MITT</a:t>
            </a:r>
          </a:p>
          <a:p>
            <a:pPr marL="285750" indent="-285750">
              <a:buFont typeface="Arial" panose="020B0604020202020204" pitchFamily="34" charset="0"/>
              <a:buChar char="•"/>
            </a:pPr>
            <a:r>
              <a:rPr lang="en-US" sz="1400" dirty="0"/>
              <a:t>Govt, FAO, </a:t>
            </a:r>
            <a:r>
              <a:rPr lang="en-US" sz="1400" dirty="0" err="1"/>
              <a:t>CoG</a:t>
            </a:r>
            <a:r>
              <a:rPr lang="en-US" sz="1400" dirty="0"/>
              <a:t>, ICIPE, DLCO, CABI, PCPB, KALRO, KEPHIS</a:t>
            </a:r>
          </a:p>
          <a:p>
            <a:pPr marL="285750" indent="-285750">
              <a:buFont typeface="Arial" panose="020B0604020202020204" pitchFamily="34" charset="0"/>
              <a:buChar char="•"/>
            </a:pPr>
            <a:r>
              <a:rPr lang="en-US" sz="1400" dirty="0"/>
              <a:t>Other stakeholders</a:t>
            </a:r>
          </a:p>
        </p:txBody>
      </p:sp>
      <p:sp>
        <p:nvSpPr>
          <p:cNvPr id="2" name="TextBox 1"/>
          <p:cNvSpPr txBox="1"/>
          <p:nvPr/>
        </p:nvSpPr>
        <p:spPr>
          <a:xfrm>
            <a:off x="1002333" y="332573"/>
            <a:ext cx="2189674" cy="12003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b="1" dirty="0">
                <a:solidFill>
                  <a:schemeClr val="accent1"/>
                </a:solidFill>
              </a:rPr>
              <a:t>Example of DL Control Coordination </a:t>
            </a:r>
          </a:p>
          <a:p>
            <a:pPr algn="ctr"/>
            <a:r>
              <a:rPr lang="en-US" b="1" dirty="0">
                <a:solidFill>
                  <a:schemeClr val="accent1"/>
                </a:solidFill>
              </a:rPr>
              <a:t>in Kenya</a:t>
            </a:r>
          </a:p>
        </p:txBody>
      </p:sp>
      <p:sp>
        <p:nvSpPr>
          <p:cNvPr id="22" name="Striped Right Arrow 43">
            <a:extLst>
              <a:ext uri="{FF2B5EF4-FFF2-40B4-BE49-F238E27FC236}">
                <a16:creationId xmlns:a16="http://schemas.microsoft.com/office/drawing/2014/main" id="{0AEDDABA-E67C-4E4B-9DA5-F6C667A60920}"/>
              </a:ext>
            </a:extLst>
          </p:cNvPr>
          <p:cNvSpPr/>
          <p:nvPr/>
        </p:nvSpPr>
        <p:spPr>
          <a:xfrm rot="16200000">
            <a:off x="3723125" y="4543648"/>
            <a:ext cx="1200328" cy="41275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triped Right Arrow 43">
            <a:extLst>
              <a:ext uri="{FF2B5EF4-FFF2-40B4-BE49-F238E27FC236}">
                <a16:creationId xmlns:a16="http://schemas.microsoft.com/office/drawing/2014/main" id="{F557BE7D-5662-4E25-B8F3-501E87ADE5C9}"/>
              </a:ext>
            </a:extLst>
          </p:cNvPr>
          <p:cNvSpPr/>
          <p:nvPr/>
        </p:nvSpPr>
        <p:spPr>
          <a:xfrm rot="16200000">
            <a:off x="5309359" y="4533107"/>
            <a:ext cx="1200328" cy="41275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triped Right Arrow 43">
            <a:extLst>
              <a:ext uri="{FF2B5EF4-FFF2-40B4-BE49-F238E27FC236}">
                <a16:creationId xmlns:a16="http://schemas.microsoft.com/office/drawing/2014/main" id="{15D49F45-7F7A-4A1D-9F1D-9B54C7D9A893}"/>
              </a:ext>
            </a:extLst>
          </p:cNvPr>
          <p:cNvSpPr/>
          <p:nvPr/>
        </p:nvSpPr>
        <p:spPr>
          <a:xfrm rot="16200000">
            <a:off x="6898946" y="4558780"/>
            <a:ext cx="1200328" cy="41275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Striped Right Arrow 43">
            <a:extLst>
              <a:ext uri="{FF2B5EF4-FFF2-40B4-BE49-F238E27FC236}">
                <a16:creationId xmlns:a16="http://schemas.microsoft.com/office/drawing/2014/main" id="{CD81CCD0-977C-41E6-A6B0-2C63F5B38B7F}"/>
              </a:ext>
            </a:extLst>
          </p:cNvPr>
          <p:cNvSpPr/>
          <p:nvPr/>
        </p:nvSpPr>
        <p:spPr>
          <a:xfrm rot="16200000">
            <a:off x="8553563" y="4533106"/>
            <a:ext cx="1200328" cy="41275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0240844"/>
      </p:ext>
    </p:extLst>
  </p:cSld>
  <p:clrMapOvr>
    <a:masterClrMapping/>
  </p:clrMapOvr>
</p:sld>
</file>

<file path=ppt/theme/theme1.xml><?xml version="1.0" encoding="utf-8"?>
<a:theme xmlns:a="http://schemas.openxmlformats.org/drawingml/2006/main" name="IGAD PPT Template">
  <a:themeElements>
    <a:clrScheme name="IGAD">
      <a:dk1>
        <a:sysClr val="windowText" lastClr="000000"/>
      </a:dk1>
      <a:lt1>
        <a:sysClr val="window" lastClr="FFFFFF"/>
      </a:lt1>
      <a:dk2>
        <a:srgbClr val="646463"/>
      </a:dk2>
      <a:lt2>
        <a:srgbClr val="D0D0D0"/>
      </a:lt2>
      <a:accent1>
        <a:srgbClr val="00833F"/>
      </a:accent1>
      <a:accent2>
        <a:srgbClr val="F4BE49"/>
      </a:accent2>
      <a:accent3>
        <a:srgbClr val="004080"/>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IGAD PPT Template.thmx</Template>
  <TotalTime>6002</TotalTime>
  <Words>1319</Words>
  <Application>Microsoft Office PowerPoint</Application>
  <PresentationFormat>Widescreen</PresentationFormat>
  <Paragraphs>122</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Wingdings</vt:lpstr>
      <vt:lpstr>IGAD PPT Template</vt:lpstr>
      <vt:lpstr>Impacts of Desert Locust in the region &amp; Mitigation measures taken by IGAD</vt:lpstr>
      <vt:lpstr>introduction</vt:lpstr>
      <vt:lpstr>PowerPoint Presentation</vt:lpstr>
      <vt:lpstr>PowerPoint Presentation</vt:lpstr>
      <vt:lpstr>Impacts of locust on regional food security</vt:lpstr>
      <vt:lpstr>PowerPoint Presentation</vt:lpstr>
      <vt:lpstr>DL Response - Regional</vt:lpstr>
      <vt:lpstr>DL Response - National</vt:lpstr>
      <vt:lpstr>PowerPoint Presentation</vt:lpstr>
      <vt:lpstr>ACHIEVEMENTS</vt:lpstr>
      <vt:lpstr>PowerPoint Presentation</vt:lpstr>
      <vt:lpstr>Challenges</vt:lpstr>
      <vt:lpstr>recommendations</vt:lpstr>
      <vt:lpstr>recommendations</vt:lpstr>
      <vt:lpstr>High Level Inter-Regional Meeting on Desert Locust</vt:lpstr>
      <vt:lpstr>THANK YOU VERY MUCH!</vt:lpstr>
    </vt:vector>
  </TitlesOfParts>
  <Company>Black Africa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Apple Macintosh</dc:creator>
  <cp:lastModifiedBy>Kenneth</cp:lastModifiedBy>
  <cp:revision>739</cp:revision>
  <dcterms:created xsi:type="dcterms:W3CDTF">2014-11-18T09:33:09Z</dcterms:created>
  <dcterms:modified xsi:type="dcterms:W3CDTF">2020-05-17T19:15:05Z</dcterms:modified>
</cp:coreProperties>
</file>