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46" r:id="rId2"/>
    <p:sldId id="452" r:id="rId3"/>
    <p:sldId id="323" r:id="rId4"/>
    <p:sldId id="468" r:id="rId5"/>
    <p:sldId id="451" r:id="rId6"/>
    <p:sldId id="470" r:id="rId7"/>
    <p:sldId id="463" r:id="rId8"/>
    <p:sldId id="464" r:id="rId9"/>
    <p:sldId id="466" r:id="rId10"/>
    <p:sldId id="457" r:id="rId11"/>
    <p:sldId id="461" r:id="rId12"/>
    <p:sldId id="467" r:id="rId13"/>
    <p:sldId id="471" r:id="rId14"/>
    <p:sldId id="447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oline.Kirungu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612D"/>
    <a:srgbClr val="0066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04" autoAdjust="0"/>
    <p:restoredTop sz="91652" autoAdjust="0"/>
  </p:normalViewPr>
  <p:slideViewPr>
    <p:cSldViewPr snapToObjects="1">
      <p:cViewPr varScale="1">
        <p:scale>
          <a:sx n="65" d="100"/>
          <a:sy n="65" d="100"/>
        </p:scale>
        <p:origin x="1536" y="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4" d="100"/>
          <a:sy n="54" d="100"/>
        </p:scale>
        <p:origin x="2820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5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10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Deaths are as off 22 August 2019 in Sudan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50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10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26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03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362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013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3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605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46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420100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11"/>
            <a:ext cx="8420100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9340"/>
            <a:ext cx="4267200" cy="180020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PAC_New_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57456" y="6044856"/>
            <a:ext cx="746944" cy="736944"/>
          </a:xfrm>
          <a:prstGeom prst="rect">
            <a:avLst/>
          </a:prstGeom>
        </p:spPr>
      </p:pic>
      <p:pic>
        <p:nvPicPr>
          <p:cNvPr id="10" name="Picture 9" descr="ICPAC_New_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0" y="188640"/>
            <a:ext cx="1820912" cy="179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44607"/>
            <a:ext cx="8915400" cy="44886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1" y="6486992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194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1" y="6486986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pPr/>
              <a:t>Sunday, May 17, 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1" y="6486992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000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IGAD CLIMATE PREDICTION AND APPLICATIONS CENTRE (</a:t>
            </a:r>
            <a:r>
              <a:rPr lang="en-US" b="1" dirty="0"/>
              <a:t>ICPAC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194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95300" y="5812124"/>
            <a:ext cx="8932582" cy="14941"/>
          </a:xfrm>
          <a:prstGeom prst="line">
            <a:avLst/>
          </a:prstGeom>
          <a:ln w="9525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NJ\COMMUNICATIONS\IGAD guidelines\IGAD logo\IGAD JPEG - low Rez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991600" y="5908483"/>
            <a:ext cx="762000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2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1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E56E8-8AF9-4EAA-BC04-5929A4739BF4}" type="datetime2">
              <a:rPr lang="en-US" smtClean="0"/>
              <a:pPr/>
              <a:t>Sunday, May 17,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6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1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6993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pPr/>
              <a:t>Sunday, May 17,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1" y="6486986"/>
            <a:ext cx="4311650" cy="1823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646463"/>
                </a:solidFill>
              </a:defRPr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9" y="6486993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ICPAC_New_Logo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057456" y="6044856"/>
            <a:ext cx="746944" cy="73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4" r:id="rId5"/>
    <p:sldLayoutId id="2147483655" r:id="rId6"/>
    <p:sldLayoutId id="2147483657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83294" y="2492896"/>
            <a:ext cx="8775700" cy="365760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400" b="1" dirty="0">
                <a:solidFill>
                  <a:srgbClr val="006600"/>
                </a:solidFill>
                <a:latin typeface="Tw Cen MT" panose="020B0602020104020603" pitchFamily="34" charset="0"/>
              </a:rPr>
              <a:t>Disaster Risk </a:t>
            </a:r>
            <a:r>
              <a:rPr lang="en-US" sz="4400" b="1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Management</a:t>
            </a:r>
            <a:br>
              <a:rPr lang="en-US" sz="4400" b="1" dirty="0" smtClean="0">
                <a:solidFill>
                  <a:srgbClr val="006600"/>
                </a:solidFill>
                <a:latin typeface="Tw Cen MT" panose="020B0602020104020603" pitchFamily="34" charset="0"/>
              </a:rPr>
            </a:br>
            <a:r>
              <a:rPr lang="en-US" sz="4400" b="1" dirty="0">
                <a:solidFill>
                  <a:srgbClr val="006600"/>
                </a:solidFill>
                <a:latin typeface="Tw Cen MT" panose="020B0602020104020603" pitchFamily="34" charset="0"/>
              </a:rPr>
              <a:t>Sectoral analysis: </a:t>
            </a:r>
            <a:r>
              <a:rPr lang="en-US" sz="2700" b="1" dirty="0">
                <a:solidFill>
                  <a:schemeClr val="tx1"/>
                </a:solidFill>
                <a:latin typeface="Tw Cen MT" panose="020B0602020104020603" pitchFamily="34" charset="0"/>
              </a:rPr>
              <a:t/>
            </a:r>
            <a:br>
              <a:rPr lang="en-US" sz="2700" b="1" dirty="0">
                <a:solidFill>
                  <a:schemeClr val="tx1"/>
                </a:solidFill>
                <a:latin typeface="Tw Cen MT" panose="020B0602020104020603" pitchFamily="34" charset="0"/>
              </a:rPr>
            </a:br>
            <a:r>
              <a:rPr lang="en-US" sz="2700" b="1" dirty="0">
                <a:solidFill>
                  <a:schemeClr val="tx1"/>
                </a:solidFill>
                <a:latin typeface="Tw Cen MT" panose="020B0602020104020603" pitchFamily="34" charset="0"/>
              </a:rPr>
              <a:t>situation analysis and measures taken to MINIMIZE impacts of </a:t>
            </a:r>
            <a:r>
              <a:rPr lang="en-US" sz="27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March to May 2020 </a:t>
            </a:r>
            <a:r>
              <a:rPr lang="en-US" sz="2700" b="1" dirty="0">
                <a:solidFill>
                  <a:schemeClr val="tx1"/>
                </a:solidFill>
                <a:latin typeface="Tw Cen MT" panose="020B0602020104020603" pitchFamily="34" charset="0"/>
              </a:rPr>
              <a:t>season</a:t>
            </a:r>
            <a:r>
              <a:rPr 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  <a:t/>
            </a:r>
            <a:br>
              <a:rPr 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</a:br>
            <a:endParaRPr lang="en-GB" sz="3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73540" y="6286521"/>
            <a:ext cx="5149850" cy="382842"/>
          </a:xfrm>
        </p:spPr>
        <p:txBody>
          <a:bodyPr/>
          <a:lstStyle/>
          <a:p>
            <a:r>
              <a:rPr lang="en-US" dirty="0">
                <a:latin typeface="Tw Cen MT" panose="020B0602020104020603" pitchFamily="34" charset="0"/>
              </a:rPr>
              <a:t>IGAD CLIMATE PREDICTION AND APPLICATIONS CENTRE</a:t>
            </a:r>
          </a:p>
          <a:p>
            <a:endParaRPr lang="en-US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42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10</a:t>
            </a:fld>
            <a:endParaRPr lang="en-US">
              <a:solidFill>
                <a:srgbClr val="64646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16" y="0"/>
            <a:ext cx="7954084" cy="638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5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64807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B612D"/>
                </a:solidFill>
                <a:latin typeface="Tw Cen MT" panose="020B0602020104020603" pitchFamily="34" charset="0"/>
              </a:rPr>
              <a:t>Measures Taken </a:t>
            </a:r>
            <a:endParaRPr lang="en-GB" sz="3600" dirty="0">
              <a:solidFill>
                <a:srgbClr val="0B612D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11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836712"/>
            <a:ext cx="9145017" cy="4752528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GB" sz="2600" dirty="0" smtClean="0"/>
              <a:t>National governments have taken measures in relocating people from high risk areas, put restrictions in movement, issuing early warning alerts and coordination of emergency response. 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600" dirty="0" smtClean="0"/>
              <a:t>Measures were also taken in resource mobilization and re-allocation of national budgets to the most pressing disasters in the countries. 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600" dirty="0" smtClean="0"/>
              <a:t>Still there is high risk and the task of risk reduction is ongoing and all measures needs to be taken accordingly.  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17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64807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B612D"/>
                </a:solidFill>
                <a:latin typeface="Tw Cen MT" panose="020B0602020104020603" pitchFamily="34" charset="0"/>
              </a:rPr>
              <a:t>Lessons </a:t>
            </a:r>
            <a:endParaRPr lang="en-GB" sz="3600" dirty="0">
              <a:solidFill>
                <a:srgbClr val="0B612D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12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908720"/>
            <a:ext cx="9145017" cy="504056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GB" sz="2600" dirty="0"/>
              <a:t>The regional </a:t>
            </a:r>
            <a:r>
              <a:rPr lang="en-GB" sz="2600" dirty="0" smtClean="0"/>
              <a:t>and national climate </a:t>
            </a:r>
            <a:r>
              <a:rPr lang="en-GB" sz="2600" dirty="0"/>
              <a:t>forecast should be taken very seriously and needs to inform the </a:t>
            </a:r>
            <a:r>
              <a:rPr lang="en-GB" sz="2600" dirty="0" smtClean="0"/>
              <a:t>disaster preparedness, </a:t>
            </a:r>
            <a:r>
              <a:rPr lang="en-GB" sz="2600" dirty="0"/>
              <a:t>contingency </a:t>
            </a:r>
            <a:r>
              <a:rPr lang="en-GB" sz="2600" dirty="0" smtClean="0"/>
              <a:t>and response plans at national level. 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600" dirty="0" smtClean="0"/>
              <a:t>The multiple hazards in the region have created compounded vulnerabilities to communities that requires upscaling resource mobilization and prioritizing interventions (six out of seven countries declared emergency). </a:t>
            </a:r>
            <a:endParaRPr lang="en-GB" sz="2600" dirty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b="1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600" dirty="0" smtClean="0"/>
              <a:t>Understanding risks, Disaster Governance, investing on DRR and preparedness for response (Building Back better) remains critical in the faces increased disasters.  </a:t>
            </a:r>
            <a:endParaRPr lang="en-GB" sz="2600" dirty="0"/>
          </a:p>
        </p:txBody>
      </p:sp>
    </p:spTree>
    <p:extLst>
      <p:ext uri="{BB962C8B-B14F-4D97-AF65-F5344CB8AC3E}">
        <p14:creationId xmlns:p14="http://schemas.microsoft.com/office/powerpoint/2010/main" val="10752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Acknowledgement 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5300" y="1196752"/>
            <a:ext cx="9066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 smtClean="0"/>
              <a:t>DRM Technical Advisory Committee members who provided information on the MAM impacts.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561123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32520" y="5432084"/>
            <a:ext cx="8928993" cy="648072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B612D"/>
                </a:solidFill>
                <a:latin typeface="Tw Cen MT" panose="020B0602020104020603" pitchFamily="34" charset="0"/>
              </a:rPr>
              <a:t>Thank you for your attention!</a:t>
            </a:r>
            <a:endParaRPr lang="en-GB" sz="4000" dirty="0">
              <a:solidFill>
                <a:srgbClr val="0B612D"/>
              </a:solidFill>
              <a:latin typeface="Tw Cen MT" panose="020B0602020104020603" pitchFamily="34" charset="0"/>
            </a:endParaRPr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300" y="294908"/>
            <a:ext cx="7509449" cy="500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94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96" y="785624"/>
            <a:ext cx="8091433" cy="55304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B612D"/>
                </a:solidFill>
                <a:latin typeface="Tw Cen MT" panose="020B0602020104020603" pitchFamily="34" charset="0"/>
              </a:rPr>
              <a:t>Types of Hazards affecting the region </a:t>
            </a:r>
            <a:r>
              <a:rPr lang="en-US" b="1" dirty="0">
                <a:solidFill>
                  <a:srgbClr val="0B612D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B612D"/>
                </a:solidFill>
                <a:latin typeface="Tw Cen MT" panose="020B0602020104020603" pitchFamily="34" charset="0"/>
              </a:rPr>
            </a:br>
            <a:r>
              <a:rPr lang="en-US" b="1" dirty="0">
                <a:solidFill>
                  <a:srgbClr val="0B612D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B612D"/>
                </a:solidFill>
                <a:latin typeface="Tw Cen MT" panose="020B0602020104020603" pitchFamily="34" charset="0"/>
              </a:rPr>
            </a:br>
            <a:endParaRPr lang="en-GB" sz="3600" dirty="0">
              <a:solidFill>
                <a:srgbClr val="0B612D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2</a:t>
            </a:fld>
            <a:endParaRPr lang="en-US">
              <a:solidFill>
                <a:srgbClr val="6464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72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Tw Cen MT" panose="020B0602020104020603" pitchFamily="34" charset="0"/>
              </a:rPr>
              <a:t>Positive </a:t>
            </a:r>
            <a:r>
              <a:rPr lang="en-US" sz="2800" b="1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Impacts</a:t>
            </a:r>
            <a:endParaRPr lang="en-GB" sz="4000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3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836712"/>
            <a:ext cx="9145017" cy="475252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GB" sz="2800" dirty="0" smtClean="0"/>
              <a:t>There was excess rain in the region which created conducive environment for rain-fed agriculture, water harvesting and availability of pasture to most places in the region.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800" dirty="0" smtClean="0"/>
              <a:t>Enhanced availability of water and all the benefits associated with that. 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GB" sz="2800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800" dirty="0" smtClean="0"/>
              <a:t>This condition has also bought devastating negative impacts to the region.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47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95300" y="6486993"/>
            <a:ext cx="2311400" cy="182373"/>
          </a:xfrm>
        </p:spPr>
        <p:txBody>
          <a:bodyPr/>
          <a:lstStyle/>
          <a:p>
            <a:fld id="{ACB4017C-9869-486E-ADFF-B3CBA203C337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971800" y="6486992"/>
            <a:ext cx="4232746" cy="182373"/>
          </a:xfrm>
        </p:spPr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47529" y="6486993"/>
            <a:ext cx="388471" cy="182373"/>
          </a:xfrm>
        </p:spPr>
        <p:txBody>
          <a:bodyPr/>
          <a:lstStyle/>
          <a:p>
            <a:fld id="{B1DB7362-2002-504E-9846-FFD55AE0893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13" y="230732"/>
            <a:ext cx="7482945" cy="600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8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B612D"/>
                </a:solidFill>
                <a:latin typeface="Tw Cen MT" panose="020B0602020104020603" pitchFamily="34" charset="0"/>
              </a:rPr>
              <a:t>Floods</a:t>
            </a:r>
            <a:r>
              <a:rPr lang="en-US" b="1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 </a:t>
            </a: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endParaRPr lang="en-GB" sz="3600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5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251" y="980728"/>
            <a:ext cx="9464277" cy="482453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It was reported that over one </a:t>
            </a:r>
            <a:r>
              <a:rPr lang="en-US" sz="2200" dirty="0"/>
              <a:t>million people have been affected by floods </a:t>
            </a:r>
            <a:r>
              <a:rPr lang="en-US" sz="2200" dirty="0" smtClean="0"/>
              <a:t>including over 500 </a:t>
            </a:r>
            <a:r>
              <a:rPr lang="en-US" sz="2200" dirty="0"/>
              <a:t>people and </a:t>
            </a:r>
            <a:r>
              <a:rPr lang="en-US" sz="2200" dirty="0" smtClean="0"/>
              <a:t>2,596 animal deaths in the region.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2200" dirty="0"/>
              <a:t>Floods </a:t>
            </a:r>
            <a:r>
              <a:rPr lang="en-GB" sz="2200" dirty="0" smtClean="0"/>
              <a:t>damaged/</a:t>
            </a:r>
            <a:r>
              <a:rPr lang="en-GB" sz="2000" dirty="0"/>
              <a:t>destroyed</a:t>
            </a:r>
            <a:r>
              <a:rPr lang="en-GB" sz="2200" dirty="0" smtClean="0"/>
              <a:t> thousands of </a:t>
            </a:r>
            <a:r>
              <a:rPr lang="en-US" sz="2200" dirty="0" smtClean="0"/>
              <a:t>housing units and damaged roads disrupting movement of people and goods. </a:t>
            </a:r>
            <a:endParaRPr lang="en-GB" dirty="0"/>
          </a:p>
        </p:txBody>
      </p:sp>
      <p:pic>
        <p:nvPicPr>
          <p:cNvPr id="3" name="VIDEO Hundreds of people in Kasese District were left homeless on Wednesday night after R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7167" y="2571792"/>
            <a:ext cx="7488833" cy="411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E56E8-8AF9-4EAA-BC04-5929A4739BF4}" type="datetime2">
              <a:rPr lang="en-US" smtClean="0"/>
              <a:pPr/>
              <a:t>Sunday, May 17, 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7030" y="2924944"/>
            <a:ext cx="7898970" cy="39256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95181" y="6481305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Kenya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7800" y="325949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Kenya</a:t>
            </a:r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2056" name="Picture 8" descr="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" y="3666309"/>
            <a:ext cx="4255588" cy="319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087" y="644903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Ethiopia</a:t>
            </a:r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2058" name="Picture 10" descr="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93" y="0"/>
            <a:ext cx="5025008" cy="376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891763" y="331604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Somalia</a:t>
            </a:r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7" name="VIDEO Hundreds of people in Kasese District were left homeless on Wednesday night after River Nyamwamba overflowed, letting water into Kilembe Hospi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707" y="119530"/>
            <a:ext cx="5726001" cy="350715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025320" y="3215831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>
                <a:solidFill>
                  <a:srgbClr val="FFFF00"/>
                </a:solidFill>
              </a:rPr>
              <a:t>Kesese</a:t>
            </a:r>
            <a:r>
              <a:rPr lang="en-GB" dirty="0" smtClean="0">
                <a:solidFill>
                  <a:srgbClr val="FFFF00"/>
                </a:solidFill>
              </a:rPr>
              <a:t>/Uganda</a:t>
            </a:r>
            <a:endParaRPr lang="en-US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8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B612D"/>
                </a:solidFill>
                <a:latin typeface="Tw Cen MT" panose="020B0602020104020603" pitchFamily="34" charset="0"/>
              </a:rPr>
              <a:t>Landslides</a:t>
            </a: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endParaRPr lang="en-GB" sz="3600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7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1177576"/>
            <a:ext cx="4032449" cy="4752528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GB" dirty="0"/>
              <a:t>Landslides have affected Ethiopia, Kenya and Uganda. </a:t>
            </a:r>
          </a:p>
          <a:p>
            <a:r>
              <a:rPr lang="en-GB" dirty="0"/>
              <a:t>In Uganda over 2 thousand people affected </a:t>
            </a:r>
            <a:r>
              <a:rPr lang="en-GB" dirty="0" smtClean="0"/>
              <a:t>in </a:t>
            </a:r>
            <a:r>
              <a:rPr lang="en-GB" dirty="0"/>
              <a:t>two districts of </a:t>
            </a:r>
            <a:r>
              <a:rPr lang="en-US" dirty="0" smtClean="0"/>
              <a:t>Kabale and Kween. </a:t>
            </a:r>
          </a:p>
          <a:p>
            <a:r>
              <a:rPr lang="en-GB" dirty="0" smtClean="0"/>
              <a:t>In Ethiopia places in Southern </a:t>
            </a:r>
            <a:r>
              <a:rPr lang="en-GB" dirty="0" smtClean="0"/>
              <a:t>and eastern region </a:t>
            </a:r>
            <a:r>
              <a:rPr lang="en-GB" dirty="0" smtClean="0"/>
              <a:t>experienced landslides killing 6 people.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3" y="1177576"/>
            <a:ext cx="5437074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1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B612D"/>
                </a:solidFill>
                <a:latin typeface="Tw Cen MT" panose="020B0602020104020603" pitchFamily="34" charset="0"/>
              </a:rPr>
              <a:t>Desert</a:t>
            </a:r>
            <a:r>
              <a:rPr lang="en-US" sz="3200" b="1" dirty="0">
                <a:solidFill>
                  <a:srgbClr val="006600"/>
                </a:solidFill>
                <a:latin typeface="Tw Cen MT" panose="020B0602020104020603" pitchFamily="34" charset="0"/>
              </a:rPr>
              <a:t> </a:t>
            </a:r>
            <a:r>
              <a:rPr lang="en-US" sz="3200" b="1" dirty="0">
                <a:solidFill>
                  <a:srgbClr val="0B612D"/>
                </a:solidFill>
                <a:latin typeface="Tw Cen MT" panose="020B0602020104020603" pitchFamily="34" charset="0"/>
              </a:rPr>
              <a:t>Locust</a:t>
            </a: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endParaRPr lang="en-GB" sz="3600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8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79" y="1268760"/>
            <a:ext cx="4032449" cy="4320480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GB" dirty="0" smtClean="0"/>
              <a:t>The Desert Locust invasion is still an ongoing risk affecting the  productive areas in the region (Crop and Pasture).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dirty="0" smtClean="0"/>
              <a:t>The severe restriction due to COVID-19 is hampering control. </a:t>
            </a:r>
            <a:endParaRPr lang="en-GB" sz="2200" dirty="0"/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486" y="1268760"/>
            <a:ext cx="5026019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24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B612D"/>
                </a:solidFill>
                <a:latin typeface="Tw Cen MT" panose="020B0602020104020603" pitchFamily="34" charset="0"/>
              </a:rPr>
              <a:t>Drought</a:t>
            </a: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endParaRPr lang="en-GB" sz="3600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9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999902"/>
            <a:ext cx="4104457" cy="2717129"/>
          </a:xfrm>
        </p:spPr>
        <p:txBody>
          <a:bodyPr>
            <a:no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There were pocket areas in Ethiopia which are still under drought condition in many part of the country. </a:t>
            </a: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325" y="836712"/>
            <a:ext cx="519792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6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GAD PPT Template">
  <a:themeElements>
    <a:clrScheme name="Custom 1">
      <a:dk1>
        <a:srgbClr val="000000"/>
      </a:dk1>
      <a:lt1>
        <a:srgbClr val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15224</TotalTime>
  <Words>502</Words>
  <Application>Microsoft Office PowerPoint</Application>
  <PresentationFormat>A4 Paper (210x297 mm)</PresentationFormat>
  <Paragraphs>97</Paragraphs>
  <Slides>14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Tw Cen MT</vt:lpstr>
      <vt:lpstr>Wingdings</vt:lpstr>
      <vt:lpstr>IGAD PPT Template</vt:lpstr>
      <vt:lpstr>Disaster Risk Management Sectoral analysis:  situation analysis and measures taken to MINIMIZE impacts of March to May 2020 season </vt:lpstr>
      <vt:lpstr>Types of Hazards affecting the region   </vt:lpstr>
      <vt:lpstr>Positive Impacts</vt:lpstr>
      <vt:lpstr>PowerPoint Presentation</vt:lpstr>
      <vt:lpstr>Floods   </vt:lpstr>
      <vt:lpstr>PowerPoint Presentation</vt:lpstr>
      <vt:lpstr>Landslides  </vt:lpstr>
      <vt:lpstr>Desert Locust  </vt:lpstr>
      <vt:lpstr>Drought  </vt:lpstr>
      <vt:lpstr>PowerPoint Presentation</vt:lpstr>
      <vt:lpstr>Measures Taken </vt:lpstr>
      <vt:lpstr>Lessons </vt:lpstr>
      <vt:lpstr>Acknowledgement </vt:lpstr>
      <vt:lpstr>Thank you for your attention!</vt:lpstr>
    </vt:vector>
  </TitlesOfParts>
  <Company>Black Africa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Ahmed Amdihun</cp:lastModifiedBy>
  <cp:revision>351</cp:revision>
  <dcterms:created xsi:type="dcterms:W3CDTF">2014-11-18T09:33:09Z</dcterms:created>
  <dcterms:modified xsi:type="dcterms:W3CDTF">2020-05-17T12:56:33Z</dcterms:modified>
</cp:coreProperties>
</file>