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2"/>
  </p:sldMasterIdLst>
  <p:notesMasterIdLst>
    <p:notesMasterId r:id="rId11"/>
  </p:notesMasterIdLst>
  <p:handoutMasterIdLst>
    <p:handoutMasterId r:id="rId12"/>
  </p:handoutMasterIdLst>
  <p:sldIdLst>
    <p:sldId id="275" r:id="rId3"/>
    <p:sldId id="403" r:id="rId4"/>
    <p:sldId id="413" r:id="rId5"/>
    <p:sldId id="414" r:id="rId6"/>
    <p:sldId id="415" r:id="rId7"/>
    <p:sldId id="417" r:id="rId8"/>
    <p:sldId id="416" r:id="rId9"/>
    <p:sldId id="418" r:id="rId10"/>
  </p:sldIdLst>
  <p:sldSz cx="12192000" cy="6858000"/>
  <p:notesSz cx="6797675" cy="987266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8" pos="5119" userDrawn="1">
          <p15:clr>
            <a:srgbClr val="A4A3A4"/>
          </p15:clr>
        </p15:guide>
        <p15:guide id="9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10" userDrawn="1">
          <p15:clr>
            <a:srgbClr val="A4A3A4"/>
          </p15:clr>
        </p15:guide>
        <p15:guide id="2" pos="2142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CCFF"/>
    <a:srgbClr val="00B7FF"/>
    <a:srgbClr val="A3D7FF"/>
    <a:srgbClr val="0000FF"/>
    <a:srgbClr val="336600"/>
    <a:srgbClr val="DE2102"/>
    <a:srgbClr val="122D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9749" autoAdjust="0"/>
    <p:restoredTop sz="93326" autoAdjust="0"/>
  </p:normalViewPr>
  <p:slideViewPr>
    <p:cSldViewPr showGuides="1">
      <p:cViewPr varScale="1">
        <p:scale>
          <a:sx n="74" d="100"/>
          <a:sy n="74" d="100"/>
        </p:scale>
        <p:origin x="126" y="66"/>
      </p:cViewPr>
      <p:guideLst>
        <p:guide orient="horz" pos="2160"/>
        <p:guide pos="5119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972"/>
    </p:cViewPr>
  </p:sorterViewPr>
  <p:notesViewPr>
    <p:cSldViewPr showGuides="1">
      <p:cViewPr varScale="1">
        <p:scale>
          <a:sx n="70" d="100"/>
          <a:sy n="70" d="100"/>
        </p:scale>
        <p:origin x="-2826" y="-120"/>
      </p:cViewPr>
      <p:guideLst>
        <p:guide orient="horz" pos="3110"/>
        <p:guide pos="2142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handoutMaster" Target="handoutMasters/handoutMaster1.xml"/><Relationship Id="rId2" Type="http://schemas.openxmlformats.org/officeDocument/2006/relationships/slideMaster" Target="slideMasters/slideMaster1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534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534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4CE221E-83ED-4F6C-BA5F-3F9E6FDB6953}" type="datetimeFigureOut">
              <a:rPr lang="en-US"/>
              <a:pPr/>
              <a:t>5/15/2020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377318"/>
            <a:ext cx="2945659" cy="49534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377318"/>
            <a:ext cx="2945659" cy="49534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A4CBEF8-5CDE-472B-839B-B8BB0C881006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26328929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853E5F-CE67-483C-A264-F17AC70E9CA2}" type="datetimeFigureOut">
              <a:rPr lang="en-US"/>
              <a:pPr/>
              <a:t>5/15/2020</a:t>
            </a:fld>
            <a:endParaRPr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06363" y="739775"/>
            <a:ext cx="6584950" cy="37036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689515"/>
            <a:ext cx="5438140" cy="444269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/>
              <a:t>Click to edit Master text styles</a:t>
            </a:r>
          </a:p>
          <a:p>
            <a:pPr lvl="1"/>
            <a:r>
              <a:rPr/>
              <a:t>Second level</a:t>
            </a:r>
          </a:p>
          <a:p>
            <a:pPr lvl="2"/>
            <a:r>
              <a:rPr/>
              <a:t>Third level</a:t>
            </a:r>
          </a:p>
          <a:p>
            <a:pPr lvl="3"/>
            <a:r>
              <a:rPr/>
              <a:t>Fourth level</a:t>
            </a:r>
          </a:p>
          <a:p>
            <a:pPr lvl="4"/>
            <a:r>
              <a:rPr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377316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377316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B98AFB-CB0D-4DFE-87B9-B4B0D0DE73C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5128058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06363" y="739775"/>
            <a:ext cx="6584950" cy="370363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B98AFB-CB0D-4DFE-87B9-B4B0D0DE73CD}" type="slidenum">
              <a:rPr lang="en-GB" smtClean="0"/>
              <a:pPr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277013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3.png"/><Relationship Id="rId18" Type="http://schemas.openxmlformats.org/officeDocument/2006/relationships/image" Target="../media/image18.png"/><Relationship Id="rId26" Type="http://schemas.openxmlformats.org/officeDocument/2006/relationships/image" Target="../media/image26.jpeg"/><Relationship Id="rId39" Type="http://schemas.openxmlformats.org/officeDocument/2006/relationships/image" Target="../media/image39.png"/><Relationship Id="rId3" Type="http://schemas.openxmlformats.org/officeDocument/2006/relationships/image" Target="../media/image3.png"/><Relationship Id="rId21" Type="http://schemas.openxmlformats.org/officeDocument/2006/relationships/image" Target="../media/image21.jpeg"/><Relationship Id="rId34" Type="http://schemas.openxmlformats.org/officeDocument/2006/relationships/image" Target="../media/image34.jpeg"/><Relationship Id="rId42" Type="http://schemas.openxmlformats.org/officeDocument/2006/relationships/image" Target="../media/image42.png"/><Relationship Id="rId47" Type="http://schemas.openxmlformats.org/officeDocument/2006/relationships/image" Target="../media/image47.jpe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17" Type="http://schemas.openxmlformats.org/officeDocument/2006/relationships/image" Target="../media/image17.jpeg"/><Relationship Id="rId25" Type="http://schemas.openxmlformats.org/officeDocument/2006/relationships/image" Target="../media/image25.jpeg"/><Relationship Id="rId33" Type="http://schemas.openxmlformats.org/officeDocument/2006/relationships/image" Target="../media/image33.jpeg"/><Relationship Id="rId38" Type="http://schemas.openxmlformats.org/officeDocument/2006/relationships/image" Target="../media/image38.jpeg"/><Relationship Id="rId46" Type="http://schemas.openxmlformats.org/officeDocument/2006/relationships/image" Target="../media/image46.png"/><Relationship Id="rId2" Type="http://schemas.openxmlformats.org/officeDocument/2006/relationships/image" Target="../media/image2.png"/><Relationship Id="rId16" Type="http://schemas.openxmlformats.org/officeDocument/2006/relationships/image" Target="../media/image16.png"/><Relationship Id="rId20" Type="http://schemas.openxmlformats.org/officeDocument/2006/relationships/image" Target="../media/image20.emf"/><Relationship Id="rId29" Type="http://schemas.openxmlformats.org/officeDocument/2006/relationships/image" Target="../media/image29.jpeg"/><Relationship Id="rId41" Type="http://schemas.openxmlformats.org/officeDocument/2006/relationships/image" Target="../media/image4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11" Type="http://schemas.openxmlformats.org/officeDocument/2006/relationships/image" Target="../media/image11.jpeg"/><Relationship Id="rId24" Type="http://schemas.openxmlformats.org/officeDocument/2006/relationships/image" Target="../media/image24.jpeg"/><Relationship Id="rId32" Type="http://schemas.openxmlformats.org/officeDocument/2006/relationships/image" Target="../media/image32.jpeg"/><Relationship Id="rId37" Type="http://schemas.openxmlformats.org/officeDocument/2006/relationships/image" Target="../media/image37.png"/><Relationship Id="rId40" Type="http://schemas.openxmlformats.org/officeDocument/2006/relationships/image" Target="../media/image40.jpeg"/><Relationship Id="rId45" Type="http://schemas.openxmlformats.org/officeDocument/2006/relationships/image" Target="../media/image45.png"/><Relationship Id="rId5" Type="http://schemas.openxmlformats.org/officeDocument/2006/relationships/image" Target="../media/image5.gif"/><Relationship Id="rId15" Type="http://schemas.openxmlformats.org/officeDocument/2006/relationships/image" Target="../media/image15.jpeg"/><Relationship Id="rId23" Type="http://schemas.openxmlformats.org/officeDocument/2006/relationships/image" Target="../media/image23.jpeg"/><Relationship Id="rId28" Type="http://schemas.openxmlformats.org/officeDocument/2006/relationships/image" Target="../media/image28.jpeg"/><Relationship Id="rId36" Type="http://schemas.openxmlformats.org/officeDocument/2006/relationships/image" Target="../media/image36.jpeg"/><Relationship Id="rId49" Type="http://schemas.openxmlformats.org/officeDocument/2006/relationships/image" Target="../media/image49.png"/><Relationship Id="rId10" Type="http://schemas.openxmlformats.org/officeDocument/2006/relationships/image" Target="../media/image10.png"/><Relationship Id="rId19" Type="http://schemas.openxmlformats.org/officeDocument/2006/relationships/image" Target="../media/image19.jpeg"/><Relationship Id="rId31" Type="http://schemas.openxmlformats.org/officeDocument/2006/relationships/image" Target="../media/image31.png"/><Relationship Id="rId44" Type="http://schemas.openxmlformats.org/officeDocument/2006/relationships/image" Target="../media/image44.png"/><Relationship Id="rId4" Type="http://schemas.openxmlformats.org/officeDocument/2006/relationships/image" Target="../media/image4.jpeg"/><Relationship Id="rId9" Type="http://schemas.openxmlformats.org/officeDocument/2006/relationships/image" Target="../media/image9.png"/><Relationship Id="rId14" Type="http://schemas.openxmlformats.org/officeDocument/2006/relationships/image" Target="../media/image14.jpeg"/><Relationship Id="rId22" Type="http://schemas.openxmlformats.org/officeDocument/2006/relationships/image" Target="../media/image22.jpeg"/><Relationship Id="rId27" Type="http://schemas.openxmlformats.org/officeDocument/2006/relationships/image" Target="../media/image27.jpeg"/><Relationship Id="rId30" Type="http://schemas.openxmlformats.org/officeDocument/2006/relationships/image" Target="../media/image30.png"/><Relationship Id="rId35" Type="http://schemas.openxmlformats.org/officeDocument/2006/relationships/image" Target="../media/image35.jpeg"/><Relationship Id="rId43" Type="http://schemas.openxmlformats.org/officeDocument/2006/relationships/image" Target="../media/image43.jpeg"/><Relationship Id="rId48" Type="http://schemas.openxmlformats.org/officeDocument/2006/relationships/image" Target="../media/image48.png"/><Relationship Id="rId8" Type="http://schemas.openxmlformats.org/officeDocument/2006/relationships/image" Target="../media/image8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3.png"/><Relationship Id="rId18" Type="http://schemas.openxmlformats.org/officeDocument/2006/relationships/image" Target="../media/image18.png"/><Relationship Id="rId26" Type="http://schemas.openxmlformats.org/officeDocument/2006/relationships/image" Target="../media/image26.jpeg"/><Relationship Id="rId39" Type="http://schemas.openxmlformats.org/officeDocument/2006/relationships/image" Target="../media/image39.png"/><Relationship Id="rId3" Type="http://schemas.openxmlformats.org/officeDocument/2006/relationships/image" Target="../media/image3.png"/><Relationship Id="rId21" Type="http://schemas.openxmlformats.org/officeDocument/2006/relationships/image" Target="../media/image21.jpeg"/><Relationship Id="rId34" Type="http://schemas.openxmlformats.org/officeDocument/2006/relationships/image" Target="../media/image34.jpeg"/><Relationship Id="rId42" Type="http://schemas.openxmlformats.org/officeDocument/2006/relationships/image" Target="../media/image42.png"/><Relationship Id="rId47" Type="http://schemas.openxmlformats.org/officeDocument/2006/relationships/image" Target="../media/image47.jpe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17" Type="http://schemas.openxmlformats.org/officeDocument/2006/relationships/image" Target="../media/image17.jpeg"/><Relationship Id="rId25" Type="http://schemas.openxmlformats.org/officeDocument/2006/relationships/image" Target="../media/image25.jpeg"/><Relationship Id="rId33" Type="http://schemas.openxmlformats.org/officeDocument/2006/relationships/image" Target="../media/image33.jpeg"/><Relationship Id="rId38" Type="http://schemas.openxmlformats.org/officeDocument/2006/relationships/image" Target="../media/image38.jpeg"/><Relationship Id="rId46" Type="http://schemas.openxmlformats.org/officeDocument/2006/relationships/image" Target="../media/image46.png"/><Relationship Id="rId2" Type="http://schemas.openxmlformats.org/officeDocument/2006/relationships/image" Target="../media/image2.png"/><Relationship Id="rId16" Type="http://schemas.openxmlformats.org/officeDocument/2006/relationships/image" Target="../media/image16.png"/><Relationship Id="rId20" Type="http://schemas.openxmlformats.org/officeDocument/2006/relationships/image" Target="../media/image20.emf"/><Relationship Id="rId29" Type="http://schemas.openxmlformats.org/officeDocument/2006/relationships/image" Target="../media/image29.jpeg"/><Relationship Id="rId41" Type="http://schemas.openxmlformats.org/officeDocument/2006/relationships/image" Target="../media/image4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11" Type="http://schemas.openxmlformats.org/officeDocument/2006/relationships/image" Target="../media/image11.jpeg"/><Relationship Id="rId24" Type="http://schemas.openxmlformats.org/officeDocument/2006/relationships/image" Target="../media/image24.jpeg"/><Relationship Id="rId32" Type="http://schemas.openxmlformats.org/officeDocument/2006/relationships/image" Target="../media/image32.jpeg"/><Relationship Id="rId37" Type="http://schemas.openxmlformats.org/officeDocument/2006/relationships/image" Target="../media/image37.png"/><Relationship Id="rId40" Type="http://schemas.openxmlformats.org/officeDocument/2006/relationships/image" Target="../media/image40.jpeg"/><Relationship Id="rId45" Type="http://schemas.openxmlformats.org/officeDocument/2006/relationships/image" Target="../media/image45.png"/><Relationship Id="rId5" Type="http://schemas.openxmlformats.org/officeDocument/2006/relationships/image" Target="../media/image5.gif"/><Relationship Id="rId15" Type="http://schemas.openxmlformats.org/officeDocument/2006/relationships/image" Target="../media/image15.jpeg"/><Relationship Id="rId23" Type="http://schemas.openxmlformats.org/officeDocument/2006/relationships/image" Target="../media/image23.jpeg"/><Relationship Id="rId28" Type="http://schemas.openxmlformats.org/officeDocument/2006/relationships/image" Target="../media/image28.jpeg"/><Relationship Id="rId36" Type="http://schemas.openxmlformats.org/officeDocument/2006/relationships/image" Target="../media/image36.jpeg"/><Relationship Id="rId49" Type="http://schemas.openxmlformats.org/officeDocument/2006/relationships/image" Target="../media/image49.png"/><Relationship Id="rId10" Type="http://schemas.openxmlformats.org/officeDocument/2006/relationships/image" Target="../media/image10.png"/><Relationship Id="rId19" Type="http://schemas.openxmlformats.org/officeDocument/2006/relationships/image" Target="../media/image19.jpeg"/><Relationship Id="rId31" Type="http://schemas.openxmlformats.org/officeDocument/2006/relationships/image" Target="../media/image31.png"/><Relationship Id="rId44" Type="http://schemas.openxmlformats.org/officeDocument/2006/relationships/image" Target="../media/image44.png"/><Relationship Id="rId4" Type="http://schemas.openxmlformats.org/officeDocument/2006/relationships/image" Target="../media/image4.jpeg"/><Relationship Id="rId9" Type="http://schemas.openxmlformats.org/officeDocument/2006/relationships/image" Target="../media/image9.png"/><Relationship Id="rId14" Type="http://schemas.openxmlformats.org/officeDocument/2006/relationships/image" Target="../media/image14.jpeg"/><Relationship Id="rId22" Type="http://schemas.openxmlformats.org/officeDocument/2006/relationships/image" Target="../media/image22.jpeg"/><Relationship Id="rId27" Type="http://schemas.openxmlformats.org/officeDocument/2006/relationships/image" Target="../media/image27.jpeg"/><Relationship Id="rId30" Type="http://schemas.openxmlformats.org/officeDocument/2006/relationships/image" Target="../media/image30.png"/><Relationship Id="rId35" Type="http://schemas.openxmlformats.org/officeDocument/2006/relationships/image" Target="../media/image35.jpeg"/><Relationship Id="rId43" Type="http://schemas.openxmlformats.org/officeDocument/2006/relationships/image" Target="../media/image43.jpeg"/><Relationship Id="rId48" Type="http://schemas.openxmlformats.org/officeDocument/2006/relationships/image" Target="../media/image48.png"/><Relationship Id="rId8" Type="http://schemas.openxmlformats.org/officeDocument/2006/relationships/image" Target="../media/image8.png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png"/><Relationship Id="rId13" Type="http://schemas.openxmlformats.org/officeDocument/2006/relationships/image" Target="../media/image13.png"/><Relationship Id="rId18" Type="http://schemas.openxmlformats.org/officeDocument/2006/relationships/image" Target="../media/image18.png"/><Relationship Id="rId3" Type="http://schemas.openxmlformats.org/officeDocument/2006/relationships/image" Target="../media/image50.png"/><Relationship Id="rId21" Type="http://schemas.openxmlformats.org/officeDocument/2006/relationships/image" Target="../media/image59.jpeg"/><Relationship Id="rId7" Type="http://schemas.openxmlformats.org/officeDocument/2006/relationships/image" Target="../media/image6.jpeg"/><Relationship Id="rId12" Type="http://schemas.openxmlformats.org/officeDocument/2006/relationships/image" Target="../media/image55.png"/><Relationship Id="rId17" Type="http://schemas.openxmlformats.org/officeDocument/2006/relationships/image" Target="../media/image17.jpeg"/><Relationship Id="rId2" Type="http://schemas.openxmlformats.org/officeDocument/2006/relationships/image" Target="../media/image2.png"/><Relationship Id="rId16" Type="http://schemas.openxmlformats.org/officeDocument/2006/relationships/image" Target="../media/image16.png"/><Relationship Id="rId20" Type="http://schemas.openxmlformats.org/officeDocument/2006/relationships/image" Target="../media/image58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gif"/><Relationship Id="rId11" Type="http://schemas.openxmlformats.org/officeDocument/2006/relationships/image" Target="../media/image11.jpeg"/><Relationship Id="rId5" Type="http://schemas.openxmlformats.org/officeDocument/2006/relationships/image" Target="../media/image52.jpeg"/><Relationship Id="rId15" Type="http://schemas.openxmlformats.org/officeDocument/2006/relationships/image" Target="../media/image15.jpeg"/><Relationship Id="rId10" Type="http://schemas.openxmlformats.org/officeDocument/2006/relationships/image" Target="../media/image54.png"/><Relationship Id="rId19" Type="http://schemas.openxmlformats.org/officeDocument/2006/relationships/image" Target="../media/image57.jpeg"/><Relationship Id="rId4" Type="http://schemas.openxmlformats.org/officeDocument/2006/relationships/image" Target="../media/image51.png"/><Relationship Id="rId9" Type="http://schemas.openxmlformats.org/officeDocument/2006/relationships/image" Target="../media/image8.png"/><Relationship Id="rId14" Type="http://schemas.openxmlformats.org/officeDocument/2006/relationships/image" Target="../media/image56.jpeg"/><Relationship Id="rId22" Type="http://schemas.openxmlformats.org/officeDocument/2006/relationships/image" Target="../media/image60.jpeg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1">
          <a:blip r:embed="rId2" cstate="print">
            <a:alphaModFix amt="25000"/>
            <a:lum/>
          </a:blip>
          <a:srcRect/>
          <a:stretch>
            <a:fillRect l="52000" r="-15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65494" y="2098733"/>
            <a:ext cx="5390801" cy="1684764"/>
          </a:xfrm>
        </p:spPr>
        <p:txBody>
          <a:bodyPr>
            <a:normAutofit/>
          </a:bodyPr>
          <a:lstStyle>
            <a:lvl1pPr>
              <a:defRPr sz="5400"/>
            </a:lvl1pPr>
          </a:lstStyle>
          <a:p>
            <a:r>
              <a:rPr lang="en-US" dirty="0" smtClean="0"/>
              <a:t>Click to edit Master title style</a:t>
            </a:r>
            <a:endParaRPr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65492" y="3929486"/>
            <a:ext cx="5390803" cy="871117"/>
          </a:xfrm>
        </p:spPr>
        <p:txBody>
          <a:bodyPr>
            <a:normAutofit/>
          </a:bodyPr>
          <a:lstStyle>
            <a:lvl1pPr marL="0" indent="0" algn="l">
              <a:spcBef>
                <a:spcPts val="600"/>
              </a:spcBef>
              <a:buNone/>
              <a:defRPr sz="2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85947" y="6462993"/>
            <a:ext cx="1371957" cy="273049"/>
          </a:xfrm>
        </p:spPr>
        <p:txBody>
          <a:bodyPr/>
          <a:lstStyle/>
          <a:p>
            <a:fld id="{D1FC6260-5EEF-4A81-A224-7901724B9386}" type="datetime1">
              <a:rPr lang="en-US" smtClean="0"/>
              <a:pPr/>
              <a:t>5/15/2020</a:t>
            </a:fld>
            <a:endParaRPr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915" b="9406"/>
          <a:stretch/>
        </p:blipFill>
        <p:spPr>
          <a:xfrm>
            <a:off x="3238271" y="911177"/>
            <a:ext cx="1440375" cy="57606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68" b="5253"/>
          <a:stretch/>
        </p:blipFill>
        <p:spPr>
          <a:xfrm>
            <a:off x="4676119" y="116712"/>
            <a:ext cx="967972" cy="7200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7283" y="911177"/>
            <a:ext cx="1440375" cy="533334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47" y="492364"/>
            <a:ext cx="1440375" cy="344348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4175" y="116712"/>
            <a:ext cx="678757" cy="72000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56" t="4590" r="8350" b="5072"/>
          <a:stretch/>
        </p:blipFill>
        <p:spPr>
          <a:xfrm>
            <a:off x="1533808" y="116712"/>
            <a:ext cx="724048" cy="72000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1043" y="116712"/>
            <a:ext cx="658892" cy="72000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7337" y="139382"/>
            <a:ext cx="745855" cy="72000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6353" y="933847"/>
            <a:ext cx="1440375" cy="437838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8849" y="1638364"/>
            <a:ext cx="1440375" cy="350476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7450" y="1550580"/>
            <a:ext cx="1440375" cy="438261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 userDrawn="1"/>
        </p:nvPicPr>
        <p:blipFill>
          <a:blip r:embed="rId14" cstate="print">
            <a:clrChange>
              <a:clrFrom>
                <a:srgbClr val="FFFFFB"/>
              </a:clrFrom>
              <a:clrTo>
                <a:srgbClr val="FFFF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9484" y="139382"/>
            <a:ext cx="731091" cy="720000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9259" y="911181"/>
            <a:ext cx="1440375" cy="592941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4654" y="1519416"/>
            <a:ext cx="1440375" cy="469427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47" y="184329"/>
            <a:ext cx="1440375" cy="163851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 userDrawn="1"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6051" y="1518977"/>
            <a:ext cx="1440375" cy="469863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 userDrawn="1"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3124" y="116712"/>
            <a:ext cx="787865" cy="720000"/>
          </a:xfrm>
          <a:prstGeom prst="rect">
            <a:avLst/>
          </a:prstGeom>
        </p:spPr>
      </p:pic>
      <p:pic>
        <p:nvPicPr>
          <p:cNvPr id="24" name="Picture 2"/>
          <p:cNvPicPr>
            <a:picLocks noChangeAspect="1" noChangeArrowheads="1"/>
          </p:cNvPicPr>
          <p:nvPr userDrawn="1"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998"/>
          <a:stretch>
            <a:fillRect/>
          </a:stretch>
        </p:blipFill>
        <p:spPr bwMode="auto">
          <a:xfrm>
            <a:off x="20247" y="1605060"/>
            <a:ext cx="1440375" cy="3837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icture 2" descr="Image result for tanzania meteorological agency"/>
          <p:cNvPicPr>
            <a:picLocks noChangeAspect="1" noChangeArrowheads="1"/>
          </p:cNvPicPr>
          <p:nvPr userDrawn="1"/>
        </p:nvPicPr>
        <p:blipFill>
          <a:blip r:embed="rId21" cstate="print">
            <a:clrChange>
              <a:clrFrom>
                <a:srgbClr val="F3F3F1"/>
              </a:clrFrom>
              <a:clrTo>
                <a:srgbClr val="F3F3F1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6378" y="139382"/>
            <a:ext cx="739919" cy="7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4" descr="Image result for climate and development knowledge network"/>
          <p:cNvPicPr>
            <a:picLocks noChangeAspect="1" noChangeArrowheads="1"/>
          </p:cNvPicPr>
          <p:nvPr userDrawn="1"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47" y="911177"/>
            <a:ext cx="1440375" cy="62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26"/>
          <p:cNvPicPr>
            <a:picLocks noChangeAspect="1"/>
          </p:cNvPicPr>
          <p:nvPr userDrawn="1"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9165" y="5735949"/>
            <a:ext cx="1260328" cy="394036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 userDrawn="1"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88" y="5029897"/>
            <a:ext cx="753123" cy="630000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 userDrawn="1"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9129" y="5029897"/>
            <a:ext cx="519331" cy="630000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 userDrawn="1"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0880" y="6142768"/>
            <a:ext cx="1260328" cy="590271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 userDrawn="1"/>
        </p:nvPicPr>
        <p:blipFill rotWithShape="1"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00" t="27091" r="7500" b="24784"/>
          <a:stretch/>
        </p:blipFill>
        <p:spPr>
          <a:xfrm>
            <a:off x="5717895" y="6228713"/>
            <a:ext cx="1260328" cy="504322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 userDrawn="1"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8983" y="5735953"/>
            <a:ext cx="1260328" cy="273333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 userDrawn="1"/>
        </p:nvPicPr>
        <p:blipFill rotWithShape="1">
          <a:blip r:embed="rId2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183" b="5369"/>
          <a:stretch/>
        </p:blipFill>
        <p:spPr>
          <a:xfrm>
            <a:off x="1477373" y="6084963"/>
            <a:ext cx="1260328" cy="648072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 userDrawn="1"/>
        </p:nvPicPr>
        <p:blipFill>
          <a:blip r:embed="rId3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4958" y="5029897"/>
            <a:ext cx="686983" cy="630000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 userDrawn="1"/>
        </p:nvPicPr>
        <p:blipFill>
          <a:blip r:embed="rId3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4454" y="5029897"/>
            <a:ext cx="645660" cy="630000"/>
          </a:xfrm>
          <a:prstGeom prst="rect">
            <a:avLst/>
          </a:prstGeom>
        </p:spPr>
      </p:pic>
      <p:pic>
        <p:nvPicPr>
          <p:cNvPr id="36" name="Picture 35"/>
          <p:cNvPicPr>
            <a:picLocks noChangeAspect="1"/>
          </p:cNvPicPr>
          <p:nvPr userDrawn="1"/>
        </p:nvPicPr>
        <p:blipFill>
          <a:blip r:embed="rId3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65" y="5897002"/>
            <a:ext cx="1260328" cy="836037"/>
          </a:xfrm>
          <a:prstGeom prst="rect">
            <a:avLst/>
          </a:prstGeom>
        </p:spPr>
      </p:pic>
      <p:pic>
        <p:nvPicPr>
          <p:cNvPr id="37" name="Picture 36"/>
          <p:cNvPicPr>
            <a:picLocks noChangeAspect="1"/>
          </p:cNvPicPr>
          <p:nvPr userDrawn="1"/>
        </p:nvPicPr>
        <p:blipFill rotWithShape="1"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794" r="17190"/>
          <a:stretch/>
        </p:blipFill>
        <p:spPr>
          <a:xfrm>
            <a:off x="4304387" y="6226976"/>
            <a:ext cx="1260328" cy="506063"/>
          </a:xfrm>
          <a:prstGeom prst="rect">
            <a:avLst/>
          </a:prstGeom>
        </p:spPr>
      </p:pic>
      <p:pic>
        <p:nvPicPr>
          <p:cNvPr id="38" name="Picture 37"/>
          <p:cNvPicPr>
            <a:picLocks noChangeAspect="1"/>
          </p:cNvPicPr>
          <p:nvPr userDrawn="1"/>
        </p:nvPicPr>
        <p:blipFill>
          <a:blip r:embed="rId3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4028" y="5735949"/>
            <a:ext cx="1260328" cy="320000"/>
          </a:xfrm>
          <a:prstGeom prst="rect">
            <a:avLst/>
          </a:prstGeom>
        </p:spPr>
      </p:pic>
      <p:pic>
        <p:nvPicPr>
          <p:cNvPr id="39" name="Picture 38"/>
          <p:cNvPicPr>
            <a:picLocks noChangeAspect="1"/>
          </p:cNvPicPr>
          <p:nvPr userDrawn="1"/>
        </p:nvPicPr>
        <p:blipFill>
          <a:blip r:embed="rId3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8144" y="5029897"/>
            <a:ext cx="620829" cy="630000"/>
          </a:xfrm>
          <a:prstGeom prst="rect">
            <a:avLst/>
          </a:prstGeom>
        </p:spPr>
      </p:pic>
      <p:pic>
        <p:nvPicPr>
          <p:cNvPr id="40" name="Picture 39"/>
          <p:cNvPicPr>
            <a:picLocks noChangeAspect="1"/>
          </p:cNvPicPr>
          <p:nvPr userDrawn="1"/>
        </p:nvPicPr>
        <p:blipFill>
          <a:blip r:embed="rId3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2097" y="5029897"/>
            <a:ext cx="442505" cy="630000"/>
          </a:xfrm>
          <a:prstGeom prst="rect">
            <a:avLst/>
          </a:prstGeom>
        </p:spPr>
      </p:pic>
      <p:pic>
        <p:nvPicPr>
          <p:cNvPr id="41" name="Picture 40"/>
          <p:cNvPicPr>
            <a:picLocks noChangeAspect="1"/>
          </p:cNvPicPr>
          <p:nvPr userDrawn="1"/>
        </p:nvPicPr>
        <p:blipFill rotWithShape="1">
          <a:blip r:embed="rId3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38" r="19683"/>
          <a:stretch/>
        </p:blipFill>
        <p:spPr>
          <a:xfrm>
            <a:off x="5614757" y="5029897"/>
            <a:ext cx="577543" cy="630000"/>
          </a:xfrm>
          <a:prstGeom prst="rect">
            <a:avLst/>
          </a:prstGeom>
        </p:spPr>
      </p:pic>
      <p:pic>
        <p:nvPicPr>
          <p:cNvPr id="42" name="Picture 41"/>
          <p:cNvPicPr>
            <a:picLocks noChangeAspect="1"/>
          </p:cNvPicPr>
          <p:nvPr userDrawn="1"/>
        </p:nvPicPr>
        <p:blipFill>
          <a:blip r:embed="rId3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4120" y="5735953"/>
            <a:ext cx="1260328" cy="309425"/>
          </a:xfrm>
          <a:prstGeom prst="rect">
            <a:avLst/>
          </a:prstGeom>
        </p:spPr>
      </p:pic>
      <p:pic>
        <p:nvPicPr>
          <p:cNvPr id="43" name="Picture 42"/>
          <p:cNvPicPr>
            <a:picLocks noChangeAspect="1"/>
          </p:cNvPicPr>
          <p:nvPr userDrawn="1"/>
        </p:nvPicPr>
        <p:blipFill>
          <a:blip r:embed="rId3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4909" y="6301744"/>
            <a:ext cx="1260328" cy="431295"/>
          </a:xfrm>
          <a:prstGeom prst="rect">
            <a:avLst/>
          </a:prstGeom>
        </p:spPr>
      </p:pic>
      <p:pic>
        <p:nvPicPr>
          <p:cNvPr id="44" name="Picture 43"/>
          <p:cNvPicPr>
            <a:picLocks noChangeAspect="1"/>
          </p:cNvPicPr>
          <p:nvPr userDrawn="1"/>
        </p:nvPicPr>
        <p:blipFill>
          <a:blip r:embed="rId4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4211" y="5735953"/>
            <a:ext cx="1260328" cy="429355"/>
          </a:xfrm>
          <a:prstGeom prst="rect">
            <a:avLst/>
          </a:prstGeom>
        </p:spPr>
      </p:pic>
      <p:pic>
        <p:nvPicPr>
          <p:cNvPr id="45" name="Picture 44"/>
          <p:cNvPicPr>
            <a:picLocks noChangeAspect="1"/>
          </p:cNvPicPr>
          <p:nvPr userDrawn="1"/>
        </p:nvPicPr>
        <p:blipFill>
          <a:blip r:embed="rId4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2361" y="5029897"/>
            <a:ext cx="625631" cy="630000"/>
          </a:xfrm>
          <a:prstGeom prst="rect">
            <a:avLst/>
          </a:prstGeom>
        </p:spPr>
      </p:pic>
      <p:pic>
        <p:nvPicPr>
          <p:cNvPr id="46" name="Picture 45"/>
          <p:cNvPicPr>
            <a:picLocks noChangeAspect="1"/>
          </p:cNvPicPr>
          <p:nvPr userDrawn="1"/>
        </p:nvPicPr>
        <p:blipFill>
          <a:blip r:embed="rId4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5865" y="5029897"/>
            <a:ext cx="576339" cy="630000"/>
          </a:xfrm>
          <a:prstGeom prst="rect">
            <a:avLst/>
          </a:prstGeom>
        </p:spPr>
      </p:pic>
      <p:pic>
        <p:nvPicPr>
          <p:cNvPr id="47" name="Picture 46"/>
          <p:cNvPicPr>
            <a:picLocks noChangeAspect="1"/>
          </p:cNvPicPr>
          <p:nvPr userDrawn="1"/>
        </p:nvPicPr>
        <p:blipFill rotWithShape="1">
          <a:blip r:embed="rId4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82" t="4896" r="9788" b="9021"/>
          <a:stretch/>
        </p:blipFill>
        <p:spPr>
          <a:xfrm>
            <a:off x="7700588" y="5029897"/>
            <a:ext cx="610112" cy="630000"/>
          </a:xfrm>
          <a:prstGeom prst="rect">
            <a:avLst/>
          </a:prstGeom>
        </p:spPr>
      </p:pic>
      <p:pic>
        <p:nvPicPr>
          <p:cNvPr id="48" name="Picture 2" descr="C:\Users\georsl\Dropbox\FCFA East Africa\Logoetc\naro-logo.png"/>
          <p:cNvPicPr>
            <a:picLocks noChangeAspect="1" noChangeArrowheads="1"/>
          </p:cNvPicPr>
          <p:nvPr userDrawn="1"/>
        </p:nvPicPr>
        <p:blipFill>
          <a:blip r:embed="rId4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00857" y="5029897"/>
            <a:ext cx="607659" cy="63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3" descr="C:\Users\georsl\Dropbox\FCFA East Africa\Logoetc\Walker_Institute.png"/>
          <p:cNvPicPr>
            <a:picLocks noChangeAspect="1" noChangeArrowheads="1"/>
          </p:cNvPicPr>
          <p:nvPr userDrawn="1"/>
        </p:nvPicPr>
        <p:blipFill>
          <a:blip r:embed="rId4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1401" y="6346111"/>
            <a:ext cx="1260328" cy="3869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" name="Picture 49"/>
          <p:cNvPicPr>
            <a:picLocks noChangeAspect="1"/>
          </p:cNvPicPr>
          <p:nvPr userDrawn="1"/>
        </p:nvPicPr>
        <p:blipFill>
          <a:blip r:embed="rId4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9073" y="5735953"/>
            <a:ext cx="1260328" cy="360001"/>
          </a:xfrm>
          <a:prstGeom prst="rect">
            <a:avLst/>
          </a:prstGeom>
        </p:spPr>
      </p:pic>
      <p:pic>
        <p:nvPicPr>
          <p:cNvPr id="51" name="Picture 50"/>
          <p:cNvPicPr>
            <a:picLocks noChangeAspect="1"/>
          </p:cNvPicPr>
          <p:nvPr userDrawn="1"/>
        </p:nvPicPr>
        <p:blipFill>
          <a:blip r:embed="rId4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8618" y="5029897"/>
            <a:ext cx="646185" cy="630000"/>
          </a:xfrm>
          <a:prstGeom prst="rect">
            <a:avLst/>
          </a:prstGeom>
        </p:spPr>
      </p:pic>
      <p:pic>
        <p:nvPicPr>
          <p:cNvPr id="52" name="Picture 51"/>
          <p:cNvPicPr>
            <a:picLocks noChangeAspect="1"/>
          </p:cNvPicPr>
          <p:nvPr userDrawn="1"/>
        </p:nvPicPr>
        <p:blipFill>
          <a:blip r:embed="rId4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0270" y="5029897"/>
            <a:ext cx="630164" cy="630000"/>
          </a:xfrm>
          <a:prstGeom prst="rect">
            <a:avLst/>
          </a:prstGeom>
        </p:spPr>
      </p:pic>
      <p:pic>
        <p:nvPicPr>
          <p:cNvPr id="2050" name="Picture 2" descr="Image result for future climate for africa"/>
          <p:cNvPicPr>
            <a:picLocks noChangeAspect="1" noChangeArrowheads="1"/>
          </p:cNvPicPr>
          <p:nvPr userDrawn="1"/>
        </p:nvPicPr>
        <p:blipFill>
          <a:blip r:embed="rId4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29689" y="5693401"/>
            <a:ext cx="1001217" cy="8693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6475203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1065489" y="6155271"/>
            <a:ext cx="9352115" cy="273049"/>
          </a:xfrm>
        </p:spPr>
        <p:txBody>
          <a:bodyPr/>
          <a:lstStyle/>
          <a:p>
            <a:endParaRPr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>
          <a:xfrm>
            <a:off x="10561660" y="6155270"/>
            <a:ext cx="1371957" cy="273049"/>
          </a:xfrm>
        </p:spPr>
        <p:txBody>
          <a:bodyPr/>
          <a:lstStyle/>
          <a:p>
            <a:fld id="{5F9AA391-55EE-49B9-B5DC-58E37C3E6E40}" type="datetime1">
              <a:rPr lang="en-US" smtClean="0"/>
              <a:pPr/>
              <a:t>5/15/2020</a:t>
            </a:fld>
            <a:endParaRPr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714099" y="6563785"/>
            <a:ext cx="1219519" cy="273049"/>
          </a:xfrm>
        </p:spPr>
        <p:txBody>
          <a:bodyPr/>
          <a:lstStyle/>
          <a:p>
            <a:fld id="{AAEAE4A8-A6E5-453E-B946-FB774B73F48C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44153159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5491" y="533400"/>
            <a:ext cx="4115872" cy="1524000"/>
          </a:xfrm>
        </p:spPr>
        <p:txBody>
          <a:bodyPr anchor="b">
            <a:normAutofit/>
          </a:bodyPr>
          <a:lstStyle>
            <a:lvl1pPr algn="l">
              <a:defRPr sz="3600" b="1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67344" y="1052736"/>
            <a:ext cx="5198505" cy="4967064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65491" y="2209800"/>
            <a:ext cx="4115872" cy="3810000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600"/>
              </a:spcBef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1065489" y="6155271"/>
            <a:ext cx="9352115" cy="273049"/>
          </a:xfrm>
        </p:spPr>
        <p:txBody>
          <a:bodyPr/>
          <a:lstStyle/>
          <a:p>
            <a:endParaRPr dirty="0"/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10"/>
          </p:nvPr>
        </p:nvSpPr>
        <p:spPr>
          <a:xfrm>
            <a:off x="10561660" y="6155270"/>
            <a:ext cx="1371957" cy="273049"/>
          </a:xfrm>
        </p:spPr>
        <p:txBody>
          <a:bodyPr/>
          <a:lstStyle/>
          <a:p>
            <a:fld id="{5F9AA391-55EE-49B9-B5DC-58E37C3E6E40}" type="datetime1">
              <a:rPr lang="en-US" smtClean="0"/>
              <a:pPr/>
              <a:t>5/15/2020</a:t>
            </a:fld>
            <a:endParaRPr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714099" y="6563785"/>
            <a:ext cx="1219519" cy="273049"/>
          </a:xfrm>
        </p:spPr>
        <p:txBody>
          <a:bodyPr/>
          <a:lstStyle/>
          <a:p>
            <a:fld id="{AAEAE4A8-A6E5-453E-B946-FB774B73F48C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10171110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5491" y="533400"/>
            <a:ext cx="4115872" cy="1524000"/>
          </a:xfrm>
        </p:spPr>
        <p:txBody>
          <a:bodyPr anchor="b">
            <a:noAutofit/>
          </a:bodyPr>
          <a:lstStyle>
            <a:lvl1pPr algn="l">
              <a:defRPr sz="3600" b="1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867342" y="533400"/>
            <a:ext cx="5781679" cy="5486400"/>
          </a:xfrm>
          <a:ln w="50800">
            <a:solidFill>
              <a:schemeClr val="tx1">
                <a:lumMod val="65000"/>
                <a:lumOff val="35000"/>
              </a:schemeClr>
            </a:solidFill>
            <a:miter lim="800000"/>
          </a:ln>
        </p:spPr>
        <p:txBody>
          <a:bodyPr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65491" y="2209800"/>
            <a:ext cx="4115872" cy="3810000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6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1065489" y="6155271"/>
            <a:ext cx="9352115" cy="273049"/>
          </a:xfrm>
        </p:spPr>
        <p:txBody>
          <a:bodyPr/>
          <a:lstStyle/>
          <a:p>
            <a:endParaRPr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>
          <a:xfrm>
            <a:off x="10561660" y="6155270"/>
            <a:ext cx="1371957" cy="273049"/>
          </a:xfrm>
        </p:spPr>
        <p:txBody>
          <a:bodyPr/>
          <a:lstStyle/>
          <a:p>
            <a:fld id="{5F9AA391-55EE-49B9-B5DC-58E37C3E6E40}" type="datetime1">
              <a:rPr lang="en-US" smtClean="0"/>
              <a:pPr/>
              <a:t>5/15/2020</a:t>
            </a:fld>
            <a:endParaRPr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714099" y="6563785"/>
            <a:ext cx="1219519" cy="273049"/>
          </a:xfrm>
        </p:spPr>
        <p:txBody>
          <a:bodyPr/>
          <a:lstStyle/>
          <a:p>
            <a:fld id="{AAEAE4A8-A6E5-453E-B946-FB774B73F48C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41960827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3_Title Slide">
    <p:bg>
      <p:bgPr>
        <a:blipFill dpi="0" rotWithShape="1">
          <a:blip r:embed="rId2" cstate="print">
            <a:alphaModFix amt="25000"/>
            <a:lum/>
          </a:blip>
          <a:srcRect/>
          <a:stretch>
            <a:fillRect l="52000" r="-15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65494" y="2098733"/>
            <a:ext cx="5390801" cy="1684764"/>
          </a:xfrm>
        </p:spPr>
        <p:txBody>
          <a:bodyPr>
            <a:normAutofit/>
          </a:bodyPr>
          <a:lstStyle>
            <a:lvl1pPr>
              <a:defRPr sz="5400"/>
            </a:lvl1pPr>
          </a:lstStyle>
          <a:p>
            <a:r>
              <a:rPr lang="en-US" dirty="0" smtClean="0"/>
              <a:t>Click to edit Master title style</a:t>
            </a:r>
            <a:endParaRPr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65492" y="3929486"/>
            <a:ext cx="5390803" cy="871117"/>
          </a:xfrm>
        </p:spPr>
        <p:txBody>
          <a:bodyPr>
            <a:normAutofit/>
          </a:bodyPr>
          <a:lstStyle>
            <a:lvl1pPr marL="0" indent="0" algn="l">
              <a:spcBef>
                <a:spcPts val="600"/>
              </a:spcBef>
              <a:buNone/>
              <a:defRPr sz="2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85947" y="6462993"/>
            <a:ext cx="1371957" cy="273049"/>
          </a:xfrm>
        </p:spPr>
        <p:txBody>
          <a:bodyPr/>
          <a:lstStyle/>
          <a:p>
            <a:fld id="{D1FC6260-5EEF-4A81-A224-7901724B9386}" type="datetime1">
              <a:rPr lang="en-US" smtClean="0"/>
              <a:pPr/>
              <a:t>5/15/2020</a:t>
            </a:fld>
            <a:endParaRPr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3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915" b="9406"/>
          <a:stretch/>
        </p:blipFill>
        <p:spPr>
          <a:xfrm>
            <a:off x="3238271" y="911177"/>
            <a:ext cx="1440375" cy="57606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4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68" b="5253"/>
          <a:stretch/>
        </p:blipFill>
        <p:spPr>
          <a:xfrm>
            <a:off x="4676119" y="116712"/>
            <a:ext cx="967972" cy="7200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5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7283" y="911177"/>
            <a:ext cx="1440375" cy="533334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6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47" y="492364"/>
            <a:ext cx="1440375" cy="344348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7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4175" y="116712"/>
            <a:ext cx="678757" cy="72000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 rotWithShape="1">
          <a:blip r:embed="rId8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56" t="4590" r="8350" b="5072"/>
          <a:stretch/>
        </p:blipFill>
        <p:spPr>
          <a:xfrm>
            <a:off x="1533808" y="116712"/>
            <a:ext cx="724048" cy="72000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9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1043" y="116712"/>
            <a:ext cx="658892" cy="72000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10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7337" y="139382"/>
            <a:ext cx="745855" cy="72000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6353" y="933847"/>
            <a:ext cx="1440375" cy="437838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1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8849" y="1638364"/>
            <a:ext cx="1440375" cy="350476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 userDrawn="1"/>
        </p:nvPicPr>
        <p:blipFill>
          <a:blip r:embed="rId13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7450" y="1550580"/>
            <a:ext cx="1440375" cy="438261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 userDrawn="1"/>
        </p:nvPicPr>
        <p:blipFill>
          <a:blip r:embed="rId14" cstate="print">
            <a:clrChange>
              <a:clrFrom>
                <a:srgbClr val="FFFFFB"/>
              </a:clrFrom>
              <a:clrTo>
                <a:srgbClr val="FFFFFB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9484" y="139382"/>
            <a:ext cx="731091" cy="720000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 userDrawn="1"/>
        </p:nvPicPr>
        <p:blipFill>
          <a:blip r:embed="rId15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9259" y="911181"/>
            <a:ext cx="1440375" cy="592941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 userDrawn="1"/>
        </p:nvPicPr>
        <p:blipFill>
          <a:blip r:embed="rId16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4654" y="1519416"/>
            <a:ext cx="1440375" cy="469427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 userDrawn="1"/>
        </p:nvPicPr>
        <p:blipFill>
          <a:blip r:embed="rId17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47" y="184329"/>
            <a:ext cx="1440375" cy="163851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 userDrawn="1"/>
        </p:nvPicPr>
        <p:blipFill>
          <a:blip r:embed="rId18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6051" y="1518977"/>
            <a:ext cx="1440375" cy="469863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 userDrawn="1"/>
        </p:nvPicPr>
        <p:blipFill>
          <a:blip r:embed="rId19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3124" y="116712"/>
            <a:ext cx="787865" cy="720000"/>
          </a:xfrm>
          <a:prstGeom prst="rect">
            <a:avLst/>
          </a:prstGeom>
        </p:spPr>
      </p:pic>
      <p:pic>
        <p:nvPicPr>
          <p:cNvPr id="24" name="Picture 2"/>
          <p:cNvPicPr>
            <a:picLocks noChangeAspect="1" noChangeArrowheads="1"/>
          </p:cNvPicPr>
          <p:nvPr userDrawn="1"/>
        </p:nvPicPr>
        <p:blipFill>
          <a:blip r:embed="rId20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998"/>
          <a:stretch>
            <a:fillRect/>
          </a:stretch>
        </p:blipFill>
        <p:spPr bwMode="auto">
          <a:xfrm>
            <a:off x="20247" y="1605060"/>
            <a:ext cx="1440375" cy="3837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icture 2" descr="Image result for tanzania meteorological agency"/>
          <p:cNvPicPr>
            <a:picLocks noChangeAspect="1" noChangeArrowheads="1"/>
          </p:cNvPicPr>
          <p:nvPr userDrawn="1"/>
        </p:nvPicPr>
        <p:blipFill>
          <a:blip r:embed="rId21" cstate="print">
            <a:clrChange>
              <a:clrFrom>
                <a:srgbClr val="F3F3F1"/>
              </a:clrFrom>
              <a:clrTo>
                <a:srgbClr val="F3F3F1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6378" y="139382"/>
            <a:ext cx="739919" cy="7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4" descr="Image result for climate and development knowledge network"/>
          <p:cNvPicPr>
            <a:picLocks noChangeAspect="1" noChangeArrowheads="1"/>
          </p:cNvPicPr>
          <p:nvPr userDrawn="1"/>
        </p:nvPicPr>
        <p:blipFill>
          <a:blip r:embed="rId2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47" y="911177"/>
            <a:ext cx="1440375" cy="62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26"/>
          <p:cNvPicPr>
            <a:picLocks noChangeAspect="1"/>
          </p:cNvPicPr>
          <p:nvPr userDrawn="1"/>
        </p:nvPicPr>
        <p:blipFill>
          <a:blip r:embed="rId23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9165" y="5735949"/>
            <a:ext cx="1260328" cy="394036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 userDrawn="1"/>
        </p:nvPicPr>
        <p:blipFill>
          <a:blip r:embed="rId24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88" y="5029897"/>
            <a:ext cx="753123" cy="630000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 userDrawn="1"/>
        </p:nvPicPr>
        <p:blipFill>
          <a:blip r:embed="rId25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9129" y="5029897"/>
            <a:ext cx="519331" cy="630000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 userDrawn="1"/>
        </p:nvPicPr>
        <p:blipFill>
          <a:blip r:embed="rId26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0880" y="6142768"/>
            <a:ext cx="1260328" cy="590271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 userDrawn="1"/>
        </p:nvPicPr>
        <p:blipFill rotWithShape="1">
          <a:blip r:embed="rId27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00" t="27091" r="7500" b="24784"/>
          <a:stretch/>
        </p:blipFill>
        <p:spPr>
          <a:xfrm>
            <a:off x="5717895" y="6228713"/>
            <a:ext cx="1260328" cy="504322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 userDrawn="1"/>
        </p:nvPicPr>
        <p:blipFill>
          <a:blip r:embed="rId28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8983" y="5735953"/>
            <a:ext cx="1260328" cy="273333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 userDrawn="1"/>
        </p:nvPicPr>
        <p:blipFill rotWithShape="1">
          <a:blip r:embed="rId29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183" b="5369"/>
          <a:stretch/>
        </p:blipFill>
        <p:spPr>
          <a:xfrm>
            <a:off x="1477373" y="6084963"/>
            <a:ext cx="1260328" cy="648072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 userDrawn="1"/>
        </p:nvPicPr>
        <p:blipFill>
          <a:blip r:embed="rId30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4958" y="5029897"/>
            <a:ext cx="686983" cy="630000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 userDrawn="1"/>
        </p:nvPicPr>
        <p:blipFill>
          <a:blip r:embed="rId3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4454" y="5029897"/>
            <a:ext cx="645660" cy="630000"/>
          </a:xfrm>
          <a:prstGeom prst="rect">
            <a:avLst/>
          </a:prstGeom>
        </p:spPr>
      </p:pic>
      <p:pic>
        <p:nvPicPr>
          <p:cNvPr id="36" name="Picture 35"/>
          <p:cNvPicPr>
            <a:picLocks noChangeAspect="1"/>
          </p:cNvPicPr>
          <p:nvPr userDrawn="1"/>
        </p:nvPicPr>
        <p:blipFill>
          <a:blip r:embed="rId3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65" y="5897002"/>
            <a:ext cx="1260328" cy="836037"/>
          </a:xfrm>
          <a:prstGeom prst="rect">
            <a:avLst/>
          </a:prstGeom>
        </p:spPr>
      </p:pic>
      <p:pic>
        <p:nvPicPr>
          <p:cNvPr id="37" name="Picture 36"/>
          <p:cNvPicPr>
            <a:picLocks noChangeAspect="1"/>
          </p:cNvPicPr>
          <p:nvPr userDrawn="1"/>
        </p:nvPicPr>
        <p:blipFill rotWithShape="1">
          <a:blip r:embed="rId33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794" r="17190"/>
          <a:stretch/>
        </p:blipFill>
        <p:spPr>
          <a:xfrm>
            <a:off x="4304387" y="6226976"/>
            <a:ext cx="1260328" cy="506063"/>
          </a:xfrm>
          <a:prstGeom prst="rect">
            <a:avLst/>
          </a:prstGeom>
        </p:spPr>
      </p:pic>
      <p:pic>
        <p:nvPicPr>
          <p:cNvPr id="38" name="Picture 37"/>
          <p:cNvPicPr>
            <a:picLocks noChangeAspect="1"/>
          </p:cNvPicPr>
          <p:nvPr userDrawn="1"/>
        </p:nvPicPr>
        <p:blipFill>
          <a:blip r:embed="rId34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4028" y="5735949"/>
            <a:ext cx="1260328" cy="320000"/>
          </a:xfrm>
          <a:prstGeom prst="rect">
            <a:avLst/>
          </a:prstGeom>
        </p:spPr>
      </p:pic>
      <p:pic>
        <p:nvPicPr>
          <p:cNvPr id="39" name="Picture 38"/>
          <p:cNvPicPr>
            <a:picLocks noChangeAspect="1"/>
          </p:cNvPicPr>
          <p:nvPr userDrawn="1"/>
        </p:nvPicPr>
        <p:blipFill>
          <a:blip r:embed="rId35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8144" y="5029897"/>
            <a:ext cx="620829" cy="630000"/>
          </a:xfrm>
          <a:prstGeom prst="rect">
            <a:avLst/>
          </a:prstGeom>
        </p:spPr>
      </p:pic>
      <p:pic>
        <p:nvPicPr>
          <p:cNvPr id="40" name="Picture 39"/>
          <p:cNvPicPr>
            <a:picLocks noChangeAspect="1"/>
          </p:cNvPicPr>
          <p:nvPr userDrawn="1"/>
        </p:nvPicPr>
        <p:blipFill>
          <a:blip r:embed="rId36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2097" y="5029897"/>
            <a:ext cx="442505" cy="630000"/>
          </a:xfrm>
          <a:prstGeom prst="rect">
            <a:avLst/>
          </a:prstGeom>
        </p:spPr>
      </p:pic>
      <p:pic>
        <p:nvPicPr>
          <p:cNvPr id="41" name="Picture 40"/>
          <p:cNvPicPr>
            <a:picLocks noChangeAspect="1"/>
          </p:cNvPicPr>
          <p:nvPr userDrawn="1"/>
        </p:nvPicPr>
        <p:blipFill rotWithShape="1">
          <a:blip r:embed="rId37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38" r="19683"/>
          <a:stretch/>
        </p:blipFill>
        <p:spPr>
          <a:xfrm>
            <a:off x="5614757" y="5029897"/>
            <a:ext cx="577543" cy="630000"/>
          </a:xfrm>
          <a:prstGeom prst="rect">
            <a:avLst/>
          </a:prstGeom>
        </p:spPr>
      </p:pic>
      <p:pic>
        <p:nvPicPr>
          <p:cNvPr id="42" name="Picture 41"/>
          <p:cNvPicPr>
            <a:picLocks noChangeAspect="1"/>
          </p:cNvPicPr>
          <p:nvPr userDrawn="1"/>
        </p:nvPicPr>
        <p:blipFill>
          <a:blip r:embed="rId38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4120" y="5735953"/>
            <a:ext cx="1260328" cy="309425"/>
          </a:xfrm>
          <a:prstGeom prst="rect">
            <a:avLst/>
          </a:prstGeom>
        </p:spPr>
      </p:pic>
      <p:pic>
        <p:nvPicPr>
          <p:cNvPr id="43" name="Picture 42"/>
          <p:cNvPicPr>
            <a:picLocks noChangeAspect="1"/>
          </p:cNvPicPr>
          <p:nvPr userDrawn="1"/>
        </p:nvPicPr>
        <p:blipFill>
          <a:blip r:embed="rId39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4909" y="6301744"/>
            <a:ext cx="1260328" cy="431295"/>
          </a:xfrm>
          <a:prstGeom prst="rect">
            <a:avLst/>
          </a:prstGeom>
        </p:spPr>
      </p:pic>
      <p:pic>
        <p:nvPicPr>
          <p:cNvPr id="44" name="Picture 43"/>
          <p:cNvPicPr>
            <a:picLocks noChangeAspect="1"/>
          </p:cNvPicPr>
          <p:nvPr userDrawn="1"/>
        </p:nvPicPr>
        <p:blipFill>
          <a:blip r:embed="rId4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4211" y="5735953"/>
            <a:ext cx="1260328" cy="429355"/>
          </a:xfrm>
          <a:prstGeom prst="rect">
            <a:avLst/>
          </a:prstGeom>
        </p:spPr>
      </p:pic>
      <p:pic>
        <p:nvPicPr>
          <p:cNvPr id="45" name="Picture 44"/>
          <p:cNvPicPr>
            <a:picLocks noChangeAspect="1"/>
          </p:cNvPicPr>
          <p:nvPr userDrawn="1"/>
        </p:nvPicPr>
        <p:blipFill>
          <a:blip r:embed="rId41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2361" y="5029897"/>
            <a:ext cx="625631" cy="630000"/>
          </a:xfrm>
          <a:prstGeom prst="rect">
            <a:avLst/>
          </a:prstGeom>
        </p:spPr>
      </p:pic>
      <p:pic>
        <p:nvPicPr>
          <p:cNvPr id="46" name="Picture 45"/>
          <p:cNvPicPr>
            <a:picLocks noChangeAspect="1"/>
          </p:cNvPicPr>
          <p:nvPr userDrawn="1"/>
        </p:nvPicPr>
        <p:blipFill>
          <a:blip r:embed="rId4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5865" y="5029897"/>
            <a:ext cx="576339" cy="630000"/>
          </a:xfrm>
          <a:prstGeom prst="rect">
            <a:avLst/>
          </a:prstGeom>
        </p:spPr>
      </p:pic>
      <p:pic>
        <p:nvPicPr>
          <p:cNvPr id="47" name="Picture 46"/>
          <p:cNvPicPr>
            <a:picLocks noChangeAspect="1"/>
          </p:cNvPicPr>
          <p:nvPr userDrawn="1"/>
        </p:nvPicPr>
        <p:blipFill rotWithShape="1">
          <a:blip r:embed="rId43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82" t="4896" r="9788" b="9021"/>
          <a:stretch/>
        </p:blipFill>
        <p:spPr>
          <a:xfrm>
            <a:off x="7700588" y="5029897"/>
            <a:ext cx="610112" cy="630000"/>
          </a:xfrm>
          <a:prstGeom prst="rect">
            <a:avLst/>
          </a:prstGeom>
        </p:spPr>
      </p:pic>
      <p:pic>
        <p:nvPicPr>
          <p:cNvPr id="48" name="Picture 2" descr="C:\Users\georsl\Dropbox\FCFA East Africa\Logoetc\naro-logo.png"/>
          <p:cNvPicPr>
            <a:picLocks noChangeAspect="1" noChangeArrowheads="1"/>
          </p:cNvPicPr>
          <p:nvPr userDrawn="1"/>
        </p:nvPicPr>
        <p:blipFill>
          <a:blip r:embed="rId44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00857" y="5029897"/>
            <a:ext cx="607659" cy="63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3" descr="C:\Users\georsl\Dropbox\FCFA East Africa\Logoetc\Walker_Institute.png"/>
          <p:cNvPicPr>
            <a:picLocks noChangeAspect="1" noChangeArrowheads="1"/>
          </p:cNvPicPr>
          <p:nvPr userDrawn="1"/>
        </p:nvPicPr>
        <p:blipFill>
          <a:blip r:embed="rId45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1401" y="6346111"/>
            <a:ext cx="1260328" cy="3869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" name="Picture 49"/>
          <p:cNvPicPr>
            <a:picLocks noChangeAspect="1"/>
          </p:cNvPicPr>
          <p:nvPr userDrawn="1"/>
        </p:nvPicPr>
        <p:blipFill>
          <a:blip r:embed="rId46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9073" y="5735953"/>
            <a:ext cx="1260328" cy="360001"/>
          </a:xfrm>
          <a:prstGeom prst="rect">
            <a:avLst/>
          </a:prstGeom>
        </p:spPr>
      </p:pic>
      <p:pic>
        <p:nvPicPr>
          <p:cNvPr id="51" name="Picture 50"/>
          <p:cNvPicPr>
            <a:picLocks noChangeAspect="1"/>
          </p:cNvPicPr>
          <p:nvPr userDrawn="1"/>
        </p:nvPicPr>
        <p:blipFill>
          <a:blip r:embed="rId47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8618" y="5029897"/>
            <a:ext cx="646185" cy="630000"/>
          </a:xfrm>
          <a:prstGeom prst="rect">
            <a:avLst/>
          </a:prstGeom>
        </p:spPr>
      </p:pic>
      <p:pic>
        <p:nvPicPr>
          <p:cNvPr id="52" name="Picture 51"/>
          <p:cNvPicPr>
            <a:picLocks noChangeAspect="1"/>
          </p:cNvPicPr>
          <p:nvPr userDrawn="1"/>
        </p:nvPicPr>
        <p:blipFill>
          <a:blip r:embed="rId48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0270" y="5029897"/>
            <a:ext cx="630164" cy="630000"/>
          </a:xfrm>
          <a:prstGeom prst="rect">
            <a:avLst/>
          </a:prstGeom>
        </p:spPr>
      </p:pic>
      <p:pic>
        <p:nvPicPr>
          <p:cNvPr id="2050" name="Picture 2" descr="Image result for future climate for africa"/>
          <p:cNvPicPr>
            <a:picLocks noChangeAspect="1" noChangeArrowheads="1"/>
          </p:cNvPicPr>
          <p:nvPr userDrawn="1"/>
        </p:nvPicPr>
        <p:blipFill>
          <a:blip r:embed="rId4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29689" y="5693401"/>
            <a:ext cx="1001217" cy="8693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0715137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Slide">
    <p:bg>
      <p:bgPr>
        <a:blipFill dpi="0" rotWithShape="1">
          <a:blip r:embed="rId2" cstate="print">
            <a:lum/>
          </a:blip>
          <a:srcRect/>
          <a:stretch>
            <a:fillRect l="52000" r="-15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Google Shape;139;p4" descr="Image result for future climate for africa"/>
          <p:cNvPicPr preferRelativeResize="0">
            <a:picLocks noChangeAspect="1"/>
          </p:cNvPicPr>
          <p:nvPr userDrawn="1"/>
        </p:nvPicPr>
        <p:blipFill rotWithShape="1">
          <a:blip r:embed="rId3" cstate="print">
            <a:alphaModFix/>
          </a:blip>
          <a:srcRect/>
          <a:stretch/>
        </p:blipFill>
        <p:spPr>
          <a:xfrm>
            <a:off x="7842269" y="5816318"/>
            <a:ext cx="1048234" cy="910182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Google Shape;120;p4"/>
          <p:cNvPicPr preferRelativeResize="0"/>
          <p:nvPr userDrawn="1"/>
        </p:nvPicPr>
        <p:blipFill rotWithShape="1">
          <a:blip r:embed="rId4" cstate="print">
            <a:alphaModFix/>
          </a:blip>
          <a:srcRect t="12915" b="9405"/>
          <a:stretch/>
        </p:blipFill>
        <p:spPr>
          <a:xfrm>
            <a:off x="3196465" y="5695345"/>
            <a:ext cx="1440375" cy="576064"/>
          </a:xfrm>
          <a:prstGeom prst="rect">
            <a:avLst/>
          </a:prstGeom>
          <a:noFill/>
          <a:ln>
            <a:noFill/>
          </a:ln>
        </p:spPr>
      </p:pic>
      <p:pic>
        <p:nvPicPr>
          <p:cNvPr id="24" name="Google Shape;121;p4"/>
          <p:cNvPicPr preferRelativeResize="0"/>
          <p:nvPr userDrawn="1"/>
        </p:nvPicPr>
        <p:blipFill rotWithShape="1">
          <a:blip r:embed="rId5" cstate="print">
            <a:alphaModFix/>
          </a:blip>
          <a:srcRect t="6968" b="5253"/>
          <a:stretch/>
        </p:blipFill>
        <p:spPr>
          <a:xfrm>
            <a:off x="5582759" y="4876120"/>
            <a:ext cx="967972" cy="72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6" name="Google Shape;122;p4"/>
          <p:cNvPicPr preferRelativeResize="0"/>
          <p:nvPr userDrawn="1"/>
        </p:nvPicPr>
        <p:blipFill rotWithShape="1">
          <a:blip r:embed="rId6" cstate="print">
            <a:alphaModFix/>
          </a:blip>
          <a:srcRect/>
          <a:stretch/>
        </p:blipFill>
        <p:spPr>
          <a:xfrm>
            <a:off x="4765140" y="5695345"/>
            <a:ext cx="1440375" cy="533334"/>
          </a:xfrm>
          <a:prstGeom prst="rect">
            <a:avLst/>
          </a:prstGeom>
          <a:noFill/>
          <a:ln>
            <a:noFill/>
          </a:ln>
        </p:spPr>
      </p:pic>
      <p:pic>
        <p:nvPicPr>
          <p:cNvPr id="27" name="Google Shape;123;p4"/>
          <p:cNvPicPr preferRelativeResize="0"/>
          <p:nvPr userDrawn="1"/>
        </p:nvPicPr>
        <p:blipFill rotWithShape="1">
          <a:blip r:embed="rId7" cstate="print">
            <a:alphaModFix/>
          </a:blip>
          <a:srcRect/>
          <a:stretch/>
        </p:blipFill>
        <p:spPr>
          <a:xfrm>
            <a:off x="119336" y="5265751"/>
            <a:ext cx="1440375" cy="344348"/>
          </a:xfrm>
          <a:prstGeom prst="rect">
            <a:avLst/>
          </a:prstGeom>
          <a:noFill/>
          <a:ln>
            <a:noFill/>
          </a:ln>
        </p:spPr>
      </p:pic>
      <p:pic>
        <p:nvPicPr>
          <p:cNvPr id="28" name="Google Shape;124;p4"/>
          <p:cNvPicPr preferRelativeResize="0"/>
          <p:nvPr userDrawn="1"/>
        </p:nvPicPr>
        <p:blipFill rotWithShape="1">
          <a:blip r:embed="rId8" cstate="print">
            <a:alphaModFix/>
          </a:blip>
          <a:srcRect/>
          <a:stretch/>
        </p:blipFill>
        <p:spPr>
          <a:xfrm>
            <a:off x="4762409" y="4876120"/>
            <a:ext cx="678757" cy="72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9" name="Google Shape;125;p4"/>
          <p:cNvPicPr preferRelativeResize="0"/>
          <p:nvPr userDrawn="1"/>
        </p:nvPicPr>
        <p:blipFill rotWithShape="1">
          <a:blip r:embed="rId9" cstate="print">
            <a:alphaModFix/>
          </a:blip>
          <a:srcRect l="7456" t="4589" r="8349" b="5072"/>
          <a:stretch/>
        </p:blipFill>
        <p:spPr>
          <a:xfrm>
            <a:off x="2166825" y="4876120"/>
            <a:ext cx="724049" cy="72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0" name="Google Shape;126;p4"/>
          <p:cNvPicPr preferRelativeResize="0"/>
          <p:nvPr userDrawn="1"/>
        </p:nvPicPr>
        <p:blipFill rotWithShape="1">
          <a:blip r:embed="rId10" cstate="print">
            <a:alphaModFix/>
          </a:blip>
          <a:srcRect/>
          <a:stretch/>
        </p:blipFill>
        <p:spPr>
          <a:xfrm>
            <a:off x="3032466" y="4876120"/>
            <a:ext cx="658892" cy="72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1" name="Google Shape;127;p4"/>
          <p:cNvPicPr preferRelativeResize="0"/>
          <p:nvPr userDrawn="1"/>
        </p:nvPicPr>
        <p:blipFill rotWithShape="1">
          <a:blip r:embed="rId11" cstate="print">
            <a:alphaModFix/>
          </a:blip>
          <a:srcRect/>
          <a:stretch/>
        </p:blipFill>
        <p:spPr>
          <a:xfrm>
            <a:off x="6313742" y="5695345"/>
            <a:ext cx="1440375" cy="437838"/>
          </a:xfrm>
          <a:prstGeom prst="rect">
            <a:avLst/>
          </a:prstGeom>
          <a:noFill/>
          <a:ln>
            <a:noFill/>
          </a:ln>
        </p:spPr>
      </p:pic>
      <p:pic>
        <p:nvPicPr>
          <p:cNvPr id="32" name="Google Shape;128;p4"/>
          <p:cNvPicPr preferRelativeResize="0"/>
          <p:nvPr userDrawn="1"/>
        </p:nvPicPr>
        <p:blipFill rotWithShape="1">
          <a:blip r:embed="rId12" cstate="print">
            <a:alphaModFix/>
          </a:blip>
          <a:srcRect/>
          <a:stretch/>
        </p:blipFill>
        <p:spPr>
          <a:xfrm>
            <a:off x="1667937" y="6411751"/>
            <a:ext cx="1440375" cy="350476"/>
          </a:xfrm>
          <a:prstGeom prst="rect">
            <a:avLst/>
          </a:prstGeom>
          <a:noFill/>
          <a:ln>
            <a:noFill/>
          </a:ln>
        </p:spPr>
      </p:pic>
      <p:pic>
        <p:nvPicPr>
          <p:cNvPr id="33" name="Google Shape;129;p4"/>
          <p:cNvPicPr preferRelativeResize="0"/>
          <p:nvPr userDrawn="1"/>
        </p:nvPicPr>
        <p:blipFill rotWithShape="1">
          <a:blip r:embed="rId13" cstate="print">
            <a:alphaModFix/>
          </a:blip>
          <a:srcRect/>
          <a:stretch/>
        </p:blipFill>
        <p:spPr>
          <a:xfrm>
            <a:off x="3216539" y="6323967"/>
            <a:ext cx="1440375" cy="438261"/>
          </a:xfrm>
          <a:prstGeom prst="rect">
            <a:avLst/>
          </a:prstGeom>
          <a:noFill/>
          <a:ln>
            <a:noFill/>
          </a:ln>
        </p:spPr>
      </p:pic>
      <p:pic>
        <p:nvPicPr>
          <p:cNvPr id="34" name="Google Shape;130;p4"/>
          <p:cNvPicPr preferRelativeResize="0"/>
          <p:nvPr userDrawn="1"/>
        </p:nvPicPr>
        <p:blipFill rotWithShape="1">
          <a:blip r:embed="rId14" cstate="print">
            <a:alphaModFix/>
          </a:blip>
          <a:srcRect/>
          <a:stretch/>
        </p:blipFill>
        <p:spPr>
          <a:xfrm>
            <a:off x="7552383" y="4876120"/>
            <a:ext cx="731090" cy="72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5" name="Google Shape;131;p4"/>
          <p:cNvPicPr preferRelativeResize="0"/>
          <p:nvPr userDrawn="1"/>
        </p:nvPicPr>
        <p:blipFill rotWithShape="1">
          <a:blip r:embed="rId15" cstate="print">
            <a:alphaModFix/>
          </a:blip>
          <a:srcRect/>
          <a:stretch/>
        </p:blipFill>
        <p:spPr>
          <a:xfrm>
            <a:off x="1667937" y="5695345"/>
            <a:ext cx="1440375" cy="592941"/>
          </a:xfrm>
          <a:prstGeom prst="rect">
            <a:avLst/>
          </a:prstGeom>
          <a:noFill/>
          <a:ln>
            <a:noFill/>
          </a:ln>
        </p:spPr>
      </p:pic>
      <p:pic>
        <p:nvPicPr>
          <p:cNvPr id="36" name="Google Shape;132;p4"/>
          <p:cNvPicPr preferRelativeResize="0"/>
          <p:nvPr userDrawn="1"/>
        </p:nvPicPr>
        <p:blipFill rotWithShape="1">
          <a:blip r:embed="rId16" cstate="print">
            <a:alphaModFix/>
          </a:blip>
          <a:srcRect/>
          <a:stretch/>
        </p:blipFill>
        <p:spPr>
          <a:xfrm>
            <a:off x="6313743" y="6292801"/>
            <a:ext cx="1440375" cy="469427"/>
          </a:xfrm>
          <a:prstGeom prst="rect">
            <a:avLst/>
          </a:prstGeom>
          <a:noFill/>
          <a:ln>
            <a:noFill/>
          </a:ln>
        </p:spPr>
      </p:pic>
      <p:pic>
        <p:nvPicPr>
          <p:cNvPr id="37" name="Google Shape;133;p4"/>
          <p:cNvPicPr preferRelativeResize="0"/>
          <p:nvPr userDrawn="1"/>
        </p:nvPicPr>
        <p:blipFill rotWithShape="1">
          <a:blip r:embed="rId17" cstate="print">
            <a:alphaModFix/>
          </a:blip>
          <a:srcRect/>
          <a:stretch/>
        </p:blipFill>
        <p:spPr>
          <a:xfrm>
            <a:off x="119336" y="4957713"/>
            <a:ext cx="1440375" cy="163851"/>
          </a:xfrm>
          <a:prstGeom prst="rect">
            <a:avLst/>
          </a:prstGeom>
          <a:noFill/>
          <a:ln>
            <a:noFill/>
          </a:ln>
        </p:spPr>
      </p:pic>
      <p:pic>
        <p:nvPicPr>
          <p:cNvPr id="38" name="Google Shape;134;p4"/>
          <p:cNvPicPr preferRelativeResize="0"/>
          <p:nvPr userDrawn="1"/>
        </p:nvPicPr>
        <p:blipFill rotWithShape="1">
          <a:blip r:embed="rId18" cstate="print">
            <a:alphaModFix/>
          </a:blip>
          <a:srcRect/>
          <a:stretch/>
        </p:blipFill>
        <p:spPr>
          <a:xfrm>
            <a:off x="4765140" y="6292365"/>
            <a:ext cx="1440375" cy="469863"/>
          </a:xfrm>
          <a:prstGeom prst="rect">
            <a:avLst/>
          </a:prstGeom>
          <a:noFill/>
          <a:ln>
            <a:noFill/>
          </a:ln>
        </p:spPr>
      </p:pic>
      <p:pic>
        <p:nvPicPr>
          <p:cNvPr id="39" name="Google Shape;135;p4"/>
          <p:cNvPicPr preferRelativeResize="0"/>
          <p:nvPr userDrawn="1"/>
        </p:nvPicPr>
        <p:blipFill rotWithShape="1">
          <a:blip r:embed="rId19" cstate="print">
            <a:alphaModFix/>
          </a:blip>
          <a:srcRect/>
          <a:stretch/>
        </p:blipFill>
        <p:spPr>
          <a:xfrm>
            <a:off x="3832951" y="4876120"/>
            <a:ext cx="787865" cy="72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0" name="Google Shape;136;p4"/>
          <p:cNvPicPr preferRelativeResize="0"/>
          <p:nvPr userDrawn="1"/>
        </p:nvPicPr>
        <p:blipFill rotWithShape="1">
          <a:blip r:embed="rId20" cstate="print">
            <a:alphaModFix/>
          </a:blip>
          <a:srcRect b="13998"/>
          <a:stretch/>
        </p:blipFill>
        <p:spPr>
          <a:xfrm>
            <a:off x="119336" y="6378447"/>
            <a:ext cx="1440375" cy="383781"/>
          </a:xfrm>
          <a:prstGeom prst="rect">
            <a:avLst/>
          </a:prstGeom>
          <a:noFill/>
          <a:ln>
            <a:noFill/>
          </a:ln>
        </p:spPr>
      </p:pic>
      <p:pic>
        <p:nvPicPr>
          <p:cNvPr id="41" name="Google Shape;137;p4" descr="Image result for tanzania meteorological agency"/>
          <p:cNvPicPr preferRelativeResize="0"/>
          <p:nvPr userDrawn="1"/>
        </p:nvPicPr>
        <p:blipFill rotWithShape="1">
          <a:blip r:embed="rId21" cstate="print">
            <a:alphaModFix/>
          </a:blip>
          <a:srcRect/>
          <a:stretch/>
        </p:blipFill>
        <p:spPr>
          <a:xfrm>
            <a:off x="6670873" y="4876120"/>
            <a:ext cx="739919" cy="72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2" name="Google Shape;138;p4" descr="Image result for climate and development knowledge network"/>
          <p:cNvPicPr preferRelativeResize="0"/>
          <p:nvPr userDrawn="1"/>
        </p:nvPicPr>
        <p:blipFill rotWithShape="1">
          <a:blip r:embed="rId22" cstate="print">
            <a:alphaModFix/>
          </a:blip>
          <a:srcRect/>
          <a:stretch/>
        </p:blipFill>
        <p:spPr>
          <a:xfrm>
            <a:off x="119336" y="5684564"/>
            <a:ext cx="1440375" cy="6272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4814588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2_Title Slide">
    <p:bg>
      <p:bgPr>
        <a:blipFill dpi="0" rotWithShape="1">
          <a:blip r:embed="rId2" cstate="print">
            <a:lum/>
          </a:blip>
          <a:srcRect/>
          <a:stretch>
            <a:fillRect l="52000" r="-15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65492" y="533399"/>
            <a:ext cx="5030509" cy="2514602"/>
          </a:xfrm>
        </p:spPr>
        <p:txBody>
          <a:bodyPr>
            <a:normAutofit/>
          </a:bodyPr>
          <a:lstStyle>
            <a:lvl1pPr>
              <a:defRPr sz="5400"/>
            </a:lvl1pPr>
          </a:lstStyle>
          <a:p>
            <a:r>
              <a:rPr lang="en-US" dirty="0" smtClean="0"/>
              <a:t>Click to edit Master title style</a:t>
            </a:r>
            <a:endParaRPr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65494" y="3429004"/>
            <a:ext cx="5030511" cy="1396999"/>
          </a:xfrm>
        </p:spPr>
        <p:txBody>
          <a:bodyPr>
            <a:normAutofit/>
          </a:bodyPr>
          <a:lstStyle>
            <a:lvl1pPr marL="0" indent="0" algn="l">
              <a:spcBef>
                <a:spcPts val="600"/>
              </a:spcBef>
              <a:buNone/>
              <a:defRPr sz="2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85947" y="6462993"/>
            <a:ext cx="1371957" cy="273049"/>
          </a:xfrm>
        </p:spPr>
        <p:txBody>
          <a:bodyPr/>
          <a:lstStyle/>
          <a:p>
            <a:fld id="{7EAD12CC-E9D1-47B4-A856-103A5E1180C7}" type="datetime1">
              <a:rPr lang="en-US" smtClean="0"/>
              <a:pPr/>
              <a:t>5/15/2020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79606852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561660" y="6155270"/>
            <a:ext cx="1371957" cy="273049"/>
          </a:xfrm>
        </p:spPr>
        <p:txBody>
          <a:bodyPr/>
          <a:lstStyle/>
          <a:p>
            <a:fld id="{5F9AA391-55EE-49B9-B5DC-58E37C3E6E40}" type="datetime1">
              <a:rPr lang="en-US" smtClean="0"/>
              <a:pPr/>
              <a:t>5/15/2020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065489" y="6155271"/>
            <a:ext cx="9352115" cy="273049"/>
          </a:xfrm>
        </p:spPr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714099" y="6563785"/>
            <a:ext cx="1219519" cy="273049"/>
          </a:xfrm>
        </p:spPr>
        <p:txBody>
          <a:bodyPr/>
          <a:lstStyle/>
          <a:p>
            <a:fld id="{AAEAE4A8-A6E5-453E-B946-FB774B73F48C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42915331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75015C-10DF-4A16-9FCB-EAA8DBB1DA39}" type="datetime1">
              <a:rPr lang="en-US" smtClean="0"/>
              <a:pPr/>
              <a:t>5/15/2020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AE4A8-A6E5-453E-B946-FB774B73F48C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5491" y="1828800"/>
            <a:ext cx="4814429" cy="41910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40055" y="1828800"/>
            <a:ext cx="4799445" cy="41910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065489" y="6155271"/>
            <a:ext cx="9352115" cy="273049"/>
          </a:xfrm>
        </p:spPr>
        <p:txBody>
          <a:bodyPr/>
          <a:lstStyle/>
          <a:p>
            <a:endParaRPr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>
          <a:xfrm>
            <a:off x="10561660" y="6155270"/>
            <a:ext cx="1371957" cy="273049"/>
          </a:xfrm>
        </p:spPr>
        <p:txBody>
          <a:bodyPr/>
          <a:lstStyle/>
          <a:p>
            <a:fld id="{5F9AA391-55EE-49B9-B5DC-58E37C3E6E40}" type="datetime1">
              <a:rPr lang="en-US" smtClean="0"/>
              <a:pPr/>
              <a:t>5/15/2020</a:t>
            </a:fld>
            <a:endParaRPr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714099" y="6563785"/>
            <a:ext cx="1219519" cy="273049"/>
          </a:xfrm>
        </p:spPr>
        <p:txBody>
          <a:bodyPr/>
          <a:lstStyle/>
          <a:p>
            <a:fld id="{AAEAE4A8-A6E5-453E-B946-FB774B73F48C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41370949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5491" y="1828803"/>
            <a:ext cx="4814429" cy="685801"/>
          </a:xfrm>
        </p:spPr>
        <p:txBody>
          <a:bodyPr anchor="ctr">
            <a:normAutofit/>
          </a:bodyPr>
          <a:lstStyle>
            <a:lvl1pPr marL="0" indent="0">
              <a:spcBef>
                <a:spcPts val="0"/>
              </a:spcBef>
              <a:buNone/>
              <a:defRPr sz="20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5491" y="2590800"/>
            <a:ext cx="4814429" cy="34290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40056" y="1840472"/>
            <a:ext cx="4825793" cy="685801"/>
          </a:xfrm>
        </p:spPr>
        <p:txBody>
          <a:bodyPr anchor="ctr">
            <a:normAutofit/>
          </a:bodyPr>
          <a:lstStyle>
            <a:lvl1pPr marL="0" indent="0">
              <a:spcBef>
                <a:spcPts val="0"/>
              </a:spcBef>
              <a:buNone/>
              <a:defRPr sz="20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40056" y="2602469"/>
            <a:ext cx="4825793" cy="34290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1065489" y="6155271"/>
            <a:ext cx="9352115" cy="273049"/>
          </a:xfrm>
        </p:spPr>
        <p:txBody>
          <a:bodyPr/>
          <a:lstStyle/>
          <a:p>
            <a:endParaRPr dirty="0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10"/>
          </p:nvPr>
        </p:nvSpPr>
        <p:spPr>
          <a:xfrm>
            <a:off x="10561660" y="6155270"/>
            <a:ext cx="1371957" cy="273049"/>
          </a:xfrm>
        </p:spPr>
        <p:txBody>
          <a:bodyPr/>
          <a:lstStyle/>
          <a:p>
            <a:fld id="{5F9AA391-55EE-49B9-B5DC-58E37C3E6E40}" type="datetime1">
              <a:rPr lang="en-US" smtClean="0"/>
              <a:pPr/>
              <a:t>5/15/2020</a:t>
            </a:fld>
            <a:endParaRPr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714099" y="6563785"/>
            <a:ext cx="1219519" cy="273049"/>
          </a:xfrm>
        </p:spPr>
        <p:txBody>
          <a:bodyPr/>
          <a:lstStyle/>
          <a:p>
            <a:fld id="{AAEAE4A8-A6E5-453E-B946-FB774B73F48C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00078478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6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1065489" y="6155271"/>
            <a:ext cx="9352115" cy="273049"/>
          </a:xfrm>
        </p:spPr>
        <p:txBody>
          <a:bodyPr/>
          <a:lstStyle/>
          <a:p>
            <a:endParaRPr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xfrm>
            <a:off x="10561660" y="6155270"/>
            <a:ext cx="1371957" cy="273049"/>
          </a:xfrm>
        </p:spPr>
        <p:txBody>
          <a:bodyPr/>
          <a:lstStyle/>
          <a:p>
            <a:fld id="{5F9AA391-55EE-49B9-B5DC-58E37C3E6E40}" type="datetime1">
              <a:rPr lang="en-US" smtClean="0"/>
              <a:pPr/>
              <a:t>5/15/2020</a:t>
            </a:fld>
            <a:endParaRPr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714099" y="6563785"/>
            <a:ext cx="1219519" cy="273049"/>
          </a:xfrm>
        </p:spPr>
        <p:txBody>
          <a:bodyPr/>
          <a:lstStyle/>
          <a:p>
            <a:fld id="{AAEAE4A8-A6E5-453E-B946-FB774B73F48C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90715860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5489" y="533400"/>
            <a:ext cx="8689064" cy="10668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5491" y="1828800"/>
            <a:ext cx="10000356" cy="4191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603964" y="6155271"/>
            <a:ext cx="1371957" cy="27304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1275015C-10DF-4A16-9FCB-EAA8DBB1DA39}" type="datetime1">
              <a:rPr lang="en-US" smtClean="0"/>
              <a:pPr/>
              <a:t>5/15/2020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65489" y="6155271"/>
            <a:ext cx="9352115" cy="27304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56403" y="6563787"/>
            <a:ext cx="1219519" cy="27304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AAEAE4A8-A6E5-453E-B946-FB774B73F48C}" type="slidenum">
              <a:rPr/>
              <a:pPr/>
              <a:t>‹#›</a:t>
            </a:fld>
            <a:endParaRPr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1126" y="142395"/>
            <a:ext cx="2854796" cy="7820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70541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8" r:id="rId3"/>
    <p:sldLayoutId id="2147483659" r:id="rId4"/>
    <p:sldLayoutId id="2147483650" r:id="rId5"/>
    <p:sldLayoutId id="2147483666" r:id="rId6"/>
    <p:sldLayoutId id="2147483652" r:id="rId7"/>
    <p:sldLayoutId id="2147483653" r:id="rId8"/>
    <p:sldLayoutId id="2147483654" r:id="rId9"/>
    <p:sldLayoutId id="2147483655" r:id="rId10"/>
    <p:sldLayoutId id="2147483656" r:id="rId11"/>
    <p:sldLayoutId id="2147483657" r:id="rId12"/>
  </p:sldLayoutIdLst>
  <p:transition>
    <p:fade/>
  </p:transition>
  <p:timing>
    <p:tnLst>
      <p:par>
        <p:cTn id="1" dur="indefinite" restart="never" nodeType="tmRoot"/>
      </p:par>
    </p:tnLst>
  </p:timing>
  <p:hf hdr="0"/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3600" b="1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74320" indent="-228600" algn="l" defTabSz="914400" rtl="0" eaLnBrk="1" latinLnBrk="0" hangingPunct="1">
        <a:lnSpc>
          <a:spcPct val="90000"/>
        </a:lnSpc>
        <a:spcBef>
          <a:spcPts val="1800"/>
        </a:spcBef>
        <a:buClr>
          <a:schemeClr val="tx1">
            <a:lumMod val="65000"/>
            <a:lumOff val="35000"/>
          </a:schemeClr>
        </a:buClr>
        <a:buSzPct val="80000"/>
        <a:buFont typeface="Arial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594360" indent="-228600" algn="l" defTabSz="914400" rtl="0" eaLnBrk="1" latinLnBrk="0" hangingPunct="1">
        <a:lnSpc>
          <a:spcPct val="90000"/>
        </a:lnSpc>
        <a:spcBef>
          <a:spcPts val="1000"/>
        </a:spcBef>
        <a:buClr>
          <a:schemeClr val="tx1">
            <a:lumMod val="65000"/>
            <a:lumOff val="35000"/>
          </a:schemeClr>
        </a:buClr>
        <a:buSzPct val="80000"/>
        <a:buFont typeface="Arial" pitchFamily="34" charset="0"/>
        <a:buChar char="•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777240" indent="-182880" algn="l" defTabSz="914400" rtl="0" eaLnBrk="1" latinLnBrk="0" hangingPunct="1">
        <a:lnSpc>
          <a:spcPct val="90000"/>
        </a:lnSpc>
        <a:spcBef>
          <a:spcPts val="600"/>
        </a:spcBef>
        <a:buClr>
          <a:schemeClr val="tx1">
            <a:lumMod val="65000"/>
            <a:lumOff val="35000"/>
          </a:schemeClr>
        </a:buClr>
        <a:buSzPct val="80000"/>
        <a:buFont typeface="Arial" pitchFamily="34" charset="0"/>
        <a:buChar char="•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960120" indent="-182880" algn="l" defTabSz="914400" rtl="0" eaLnBrk="1" latinLnBrk="0" hangingPunct="1">
        <a:lnSpc>
          <a:spcPct val="90000"/>
        </a:lnSpc>
        <a:spcBef>
          <a:spcPts val="600"/>
        </a:spcBef>
        <a:buClr>
          <a:schemeClr val="tx1">
            <a:lumMod val="65000"/>
            <a:lumOff val="35000"/>
          </a:schemeClr>
        </a:buClr>
        <a:buSzPct val="80000"/>
        <a:buFont typeface="Arial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1097280" indent="-137160" algn="l" defTabSz="914400" rtl="0" eaLnBrk="1" latinLnBrk="0" hangingPunct="1">
        <a:lnSpc>
          <a:spcPct val="90000"/>
        </a:lnSpc>
        <a:spcBef>
          <a:spcPts val="600"/>
        </a:spcBef>
        <a:buClr>
          <a:schemeClr val="tx1">
            <a:lumMod val="65000"/>
            <a:lumOff val="35000"/>
          </a:schemeClr>
        </a:buClr>
        <a:buSzPct val="80000"/>
        <a:buFont typeface="Arial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1234440" indent="-137160" algn="l" defTabSz="914400" rtl="0" eaLnBrk="1" latinLnBrk="0" hangingPunct="1">
        <a:spcBef>
          <a:spcPts val="600"/>
        </a:spcBef>
        <a:buSzPct val="80000"/>
        <a:buFont typeface="Arial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1371600" indent="-137160" algn="l" defTabSz="914400" rtl="0" eaLnBrk="1" latinLnBrk="0" hangingPunct="1">
        <a:spcBef>
          <a:spcPts val="600"/>
        </a:spcBef>
        <a:buSzPct val="80000"/>
        <a:buFont typeface="Arial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1508760" indent="-137160" algn="l" defTabSz="914400" rtl="0" eaLnBrk="1" latinLnBrk="0" hangingPunct="1">
        <a:spcBef>
          <a:spcPts val="600"/>
        </a:spcBef>
        <a:buSzPct val="80000"/>
        <a:buFont typeface="Arial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1645920" indent="-137160" algn="l" defTabSz="914400" rtl="0" eaLnBrk="1" latinLnBrk="0" hangingPunct="1">
        <a:spcBef>
          <a:spcPts val="600"/>
        </a:spcBef>
        <a:buSzPct val="80000"/>
        <a:buFont typeface="Arial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5119" userDrawn="1">
          <p15:clr>
            <a:srgbClr val="F26B43"/>
          </p15:clr>
        </p15:guide>
        <p15:guide id="2" orient="horz" pos="216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63.jpeg"/><Relationship Id="rId4" Type="http://schemas.openxmlformats.org/officeDocument/2006/relationships/image" Target="../media/image6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7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7" descr="A picture containing drawing&#10;&#10;Description generated with very high confidence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81259" y="3321131"/>
            <a:ext cx="1512168" cy="14980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Subtitle 2"/>
          <p:cNvSpPr>
            <a:spLocks noGrp="1"/>
          </p:cNvSpPr>
          <p:nvPr>
            <p:ph type="subTitle" idx="4294967295"/>
          </p:nvPr>
        </p:nvSpPr>
        <p:spPr>
          <a:xfrm>
            <a:off x="674234" y="1905884"/>
            <a:ext cx="5256584" cy="978410"/>
          </a:xfrm>
        </p:spPr>
        <p:txBody>
          <a:bodyPr>
            <a:noAutofit/>
          </a:bodyPr>
          <a:lstStyle/>
          <a:p>
            <a:pPr marL="45720" indent="0" algn="ctr">
              <a:lnSpc>
                <a:spcPct val="120000"/>
              </a:lnSpc>
              <a:spcBef>
                <a:spcPts val="0"/>
              </a:spcBef>
              <a:buNone/>
            </a:pPr>
            <a:r>
              <a:rPr lang="en-GB" sz="1600" dirty="0" smtClean="0"/>
              <a:t>John Marsham, Dave Rowell, Geoffrey Sabiiti, Fredrick Semazzi, Helen Houghton-Carr, Caroline Wainwright &amp; HyCRISTAL team</a:t>
            </a:r>
            <a:endParaRPr lang="en-GB" sz="1600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77761" y="124738"/>
            <a:ext cx="6334210" cy="1296144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36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en-GB" sz="3200" dirty="0" smtClean="0"/>
              <a:t>Climate Change: Recent Floods </a:t>
            </a:r>
            <a:r>
              <a:rPr lang="en-GB" sz="3200" dirty="0"/>
              <a:t>in East </a:t>
            </a:r>
            <a:r>
              <a:rPr lang="en-GB" sz="3200" dirty="0" smtClean="0"/>
              <a:t>Africa and Intervention Measures</a:t>
            </a:r>
          </a:p>
          <a:p>
            <a:pPr algn="ctr">
              <a:lnSpc>
                <a:spcPct val="120000"/>
              </a:lnSpc>
            </a:pPr>
            <a:endParaRPr lang="en-GB" sz="2800" b="0" dirty="0">
              <a:solidFill>
                <a:srgbClr val="336600"/>
              </a:solidFill>
              <a:cs typeface="Arial" pitchFamily="34" charset="0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3215681" y="6309320"/>
            <a:ext cx="1440159" cy="443126"/>
            <a:chOff x="3000375" y="2476500"/>
            <a:chExt cx="6191250" cy="1905000"/>
          </a:xfrm>
        </p:grpSpPr>
        <p:sp>
          <p:nvSpPr>
            <p:cNvPr id="5" name="Rectangle 4"/>
            <p:cNvSpPr/>
            <p:nvPr/>
          </p:nvSpPr>
          <p:spPr>
            <a:xfrm>
              <a:off x="3000375" y="2476500"/>
              <a:ext cx="6191250" cy="1905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00375" y="2476500"/>
              <a:ext cx="6191250" cy="1905000"/>
            </a:xfrm>
            <a:prstGeom prst="rect">
              <a:avLst/>
            </a:prstGeom>
          </p:spPr>
        </p:pic>
      </p:grpSp>
      <p:pic>
        <p:nvPicPr>
          <p:cNvPr id="7" name="Picture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3992" y="4293096"/>
            <a:ext cx="1349631" cy="482269"/>
          </a:xfrm>
          <a:prstGeom prst="rect">
            <a:avLst/>
          </a:prstGeom>
        </p:spPr>
      </p:pic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" name="Rectangle 3"/>
          <p:cNvSpPr>
            <a:spLocks noChangeArrowheads="1"/>
          </p:cNvSpPr>
          <p:nvPr/>
        </p:nvSpPr>
        <p:spPr bwMode="auto">
          <a:xfrm>
            <a:off x="169374" y="863379"/>
            <a:ext cx="223138" cy="2616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en-US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endParaRPr kumimoji="0" lang="en-GB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68919" y="2953759"/>
            <a:ext cx="74168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GHACOF 55, 18 May, 2020: </a:t>
            </a:r>
            <a:r>
              <a:rPr lang="en-US" b="1" i="1" dirty="0" smtClean="0"/>
              <a:t>"Climate Services for Early Action”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678372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417" y="404664"/>
            <a:ext cx="8136903" cy="108012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Why include Climate Change in GHACOF?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3352" y="1473812"/>
            <a:ext cx="4172230" cy="4259444"/>
          </a:xfrm>
        </p:spPr>
        <p:txBody>
          <a:bodyPr>
            <a:noAutofit/>
          </a:bodyPr>
          <a:lstStyle/>
          <a:p>
            <a:pPr>
              <a:buFont typeface="Wingdings" panose="05000000000000000000" pitchFamily="2" charset="2"/>
              <a:buChar char="§"/>
            </a:pPr>
            <a:r>
              <a:rPr 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Climate change is creating multi-sectoral impacts and will lead to unprecedented impacts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Policy interventions needed to address medium and longer term impacts and lead to sustainable development</a:t>
            </a:r>
          </a:p>
          <a:p>
            <a:pPr marL="274320" lvl="1">
              <a:spcBef>
                <a:spcPts val="1800"/>
              </a:spcBef>
              <a:buFont typeface="Wingdings" panose="05000000000000000000" pitchFamily="2" charset="2"/>
              <a:buChar char="§"/>
            </a:pPr>
            <a:r>
              <a:rPr lang="en-GB" dirty="0">
                <a:solidFill>
                  <a:schemeClr val="tx1">
                    <a:lumMod val="50000"/>
                    <a:lumOff val="50000"/>
                  </a:schemeClr>
                </a:solidFill>
              </a:rPr>
              <a:t>Many </a:t>
            </a:r>
            <a:r>
              <a:rPr lang="en-GB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scientists and decision </a:t>
            </a:r>
            <a:r>
              <a:rPr lang="en-GB" dirty="0">
                <a:solidFill>
                  <a:schemeClr val="tx1">
                    <a:lumMod val="50000"/>
                    <a:lumOff val="50000"/>
                  </a:schemeClr>
                </a:solidFill>
              </a:rPr>
              <a:t>makers at GHACOF are responsible for </a:t>
            </a:r>
            <a:r>
              <a:rPr lang="en-GB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early warning, planning </a:t>
            </a:r>
            <a:r>
              <a:rPr lang="en-GB" dirty="0">
                <a:solidFill>
                  <a:schemeClr val="tx1">
                    <a:lumMod val="50000"/>
                    <a:lumOff val="50000"/>
                  </a:schemeClr>
                </a:solidFill>
              </a:rPr>
              <a:t>&amp; policy on all </a:t>
            </a:r>
            <a:r>
              <a:rPr lang="en-GB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time-scales</a:t>
            </a:r>
          </a:p>
          <a:p>
            <a:pPr marL="274320" lvl="1">
              <a:spcBef>
                <a:spcPts val="1800"/>
              </a:spcBef>
              <a:buFont typeface="Wingdings" panose="05000000000000000000" pitchFamily="2" charset="2"/>
              <a:buChar char="§"/>
            </a:pP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WMO recommendation based on RCOFs review report, 2017</a:t>
            </a:r>
          </a:p>
          <a:p>
            <a:pPr marL="274320" lvl="1">
              <a:spcBef>
                <a:spcPts val="1800"/>
              </a:spcBef>
              <a:buFont typeface="Wingdings" panose="05000000000000000000" pitchFamily="2" charset="2"/>
              <a:buChar char="§"/>
            </a:pPr>
            <a:endParaRPr lang="en-US" sz="18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026790" y="6542688"/>
            <a:ext cx="2165210" cy="273049"/>
          </a:xfrm>
        </p:spPr>
        <p:txBody>
          <a:bodyPr/>
          <a:lstStyle/>
          <a:p>
            <a:r>
              <a:rPr lang="en-US" dirty="0" smtClean="0"/>
              <a:t>J.Marsham@leeds.ac.uk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96983" y="1228185"/>
            <a:ext cx="7345492" cy="49049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Oval 7"/>
          <p:cNvSpPr/>
          <p:nvPr/>
        </p:nvSpPr>
        <p:spPr>
          <a:xfrm>
            <a:off x="8869039" y="5665087"/>
            <a:ext cx="2664296" cy="504056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Oval 8"/>
          <p:cNvSpPr/>
          <p:nvPr/>
        </p:nvSpPr>
        <p:spPr>
          <a:xfrm>
            <a:off x="11640616" y="1228185"/>
            <a:ext cx="401859" cy="4577079"/>
          </a:xfrm>
          <a:prstGeom prst="ellipse">
            <a:avLst/>
          </a:prstGeom>
          <a:noFill/>
          <a:ln w="25400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extBox 9"/>
          <p:cNvSpPr txBox="1"/>
          <p:nvPr/>
        </p:nvSpPr>
        <p:spPr>
          <a:xfrm>
            <a:off x="4931181" y="6184033"/>
            <a:ext cx="64087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A regional approach to implementing the Climate Services Information System.</a:t>
            </a:r>
            <a:endParaRPr lang="en-US" sz="14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 txBox="1">
            <a:spLocks/>
          </p:cNvSpPr>
          <p:nvPr/>
        </p:nvSpPr>
        <p:spPr>
          <a:xfrm>
            <a:off x="1951370" y="4337693"/>
            <a:ext cx="1822294" cy="93856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77724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6012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097280" indent="-13716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234440" indent="-13716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71600" indent="-13716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8760" indent="-13716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645920" indent="-13716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>
              <a:buNone/>
            </a:pPr>
            <a:r>
              <a:rPr lang="en-GB" sz="1600" b="1" dirty="0" smtClean="0"/>
              <a:t>“Numerical weather prediction”</a:t>
            </a:r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5350429" y="4312249"/>
            <a:ext cx="2560028" cy="198136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77724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6012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097280" indent="-13716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234440" indent="-13716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71600" indent="-13716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8760" indent="-13716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645920" indent="-13716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>
              <a:buNone/>
            </a:pPr>
            <a:r>
              <a:rPr lang="en-GB" sz="1600" b="1" dirty="0" smtClean="0"/>
              <a:t>“Seasonal prediction”</a:t>
            </a:r>
          </a:p>
          <a:p>
            <a:pPr marL="45720" indent="0">
              <a:buNone/>
            </a:pPr>
            <a:r>
              <a:rPr lang="en-GB" sz="1400" b="1" dirty="0" smtClean="0"/>
              <a:t>Most skill comes from current ocean temperatures</a:t>
            </a:r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9818820" y="4346707"/>
            <a:ext cx="2057175" cy="198136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77724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6012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097280" indent="-13716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234440" indent="-13716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71600" indent="-13716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8760" indent="-13716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645920" indent="-13716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>
              <a:buNone/>
            </a:pPr>
            <a:r>
              <a:rPr lang="en-GB" sz="1600" b="1" dirty="0" smtClean="0"/>
              <a:t>“Climate Change”</a:t>
            </a:r>
          </a:p>
          <a:p>
            <a:pPr marL="45720" indent="0">
              <a:buNone/>
            </a:pPr>
            <a:r>
              <a:rPr lang="en-GB" sz="1400" dirty="0" smtClean="0"/>
              <a:t>Skill from change in forcing: greenhouse gases &amp; aerosols</a:t>
            </a:r>
          </a:p>
        </p:txBody>
      </p:sp>
      <p:sp>
        <p:nvSpPr>
          <p:cNvPr id="10" name="Content Placeholder 2"/>
          <p:cNvSpPr txBox="1">
            <a:spLocks/>
          </p:cNvSpPr>
          <p:nvPr/>
        </p:nvSpPr>
        <p:spPr>
          <a:xfrm>
            <a:off x="3356751" y="4330133"/>
            <a:ext cx="3239156" cy="198136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77724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6012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097280" indent="-13716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234440" indent="-13716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71600" indent="-13716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8760" indent="-13716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645920" indent="-13716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>
              <a:buNone/>
            </a:pPr>
            <a:r>
              <a:rPr lang="en-GB" sz="1600" b="1" dirty="0" smtClean="0"/>
              <a:t>“Sub-seasonal”</a:t>
            </a:r>
          </a:p>
        </p:txBody>
      </p:sp>
      <p:sp>
        <p:nvSpPr>
          <p:cNvPr id="11" name="Content Placeholder 2"/>
          <p:cNvSpPr txBox="1">
            <a:spLocks/>
          </p:cNvSpPr>
          <p:nvPr/>
        </p:nvSpPr>
        <p:spPr>
          <a:xfrm>
            <a:off x="7907879" y="4329060"/>
            <a:ext cx="1493706" cy="198136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77724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6012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097280" indent="-13716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234440" indent="-13716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71600" indent="-13716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8760" indent="-13716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645920" indent="-13716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>
              <a:buNone/>
            </a:pPr>
            <a:r>
              <a:rPr lang="en-GB" sz="1600" b="1" dirty="0" smtClean="0"/>
              <a:t>“Decadal”</a:t>
            </a:r>
          </a:p>
          <a:p>
            <a:pPr marL="45720" indent="0">
              <a:buNone/>
            </a:pPr>
            <a:r>
              <a:rPr lang="en-GB" sz="1400" b="1" dirty="0" smtClean="0"/>
              <a:t>Currently little skill from initial conditions or change in forcing</a:t>
            </a:r>
          </a:p>
        </p:txBody>
      </p:sp>
      <p:cxnSp>
        <p:nvCxnSpPr>
          <p:cNvPr id="13" name="Straight Arrow Connector 12"/>
          <p:cNvCxnSpPr/>
          <p:nvPr/>
        </p:nvCxnSpPr>
        <p:spPr>
          <a:xfrm>
            <a:off x="407368" y="4228072"/>
            <a:ext cx="11281352" cy="73097"/>
          </a:xfrm>
          <a:prstGeom prst="straightConnector1">
            <a:avLst/>
          </a:prstGeom>
          <a:ln w="6032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1895074" y="3866104"/>
            <a:ext cx="13428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Days ahead</a:t>
            </a:r>
            <a:endParaRPr lang="en-GB" dirty="0"/>
          </a:p>
        </p:txBody>
      </p:sp>
      <p:sp>
        <p:nvSpPr>
          <p:cNvPr id="21" name="TextBox 20"/>
          <p:cNvSpPr txBox="1"/>
          <p:nvPr/>
        </p:nvSpPr>
        <p:spPr>
          <a:xfrm>
            <a:off x="5498818" y="3886836"/>
            <a:ext cx="16562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Months ahead 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9632395" y="3886836"/>
            <a:ext cx="24300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~10 to 80 years ahead</a:t>
            </a:r>
            <a:endParaRPr lang="en-GB" dirty="0"/>
          </a:p>
        </p:txBody>
      </p:sp>
      <p:sp>
        <p:nvSpPr>
          <p:cNvPr id="27" name="TextBox 26"/>
          <p:cNvSpPr txBox="1"/>
          <p:nvPr/>
        </p:nvSpPr>
        <p:spPr>
          <a:xfrm>
            <a:off x="3496356" y="3878288"/>
            <a:ext cx="15334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Weeks ahead</a:t>
            </a:r>
            <a:endParaRPr lang="en-GB" dirty="0"/>
          </a:p>
        </p:txBody>
      </p:sp>
      <p:sp>
        <p:nvSpPr>
          <p:cNvPr id="28" name="TextBox 27"/>
          <p:cNvSpPr txBox="1"/>
          <p:nvPr/>
        </p:nvSpPr>
        <p:spPr>
          <a:xfrm>
            <a:off x="7422138" y="3910305"/>
            <a:ext cx="20446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~1-10 years ahead</a:t>
            </a:r>
            <a:endParaRPr lang="en-GB" dirty="0"/>
          </a:p>
        </p:txBody>
      </p:sp>
      <p:sp>
        <p:nvSpPr>
          <p:cNvPr id="17" name="Content Placeholder 2"/>
          <p:cNvSpPr txBox="1">
            <a:spLocks/>
          </p:cNvSpPr>
          <p:nvPr/>
        </p:nvSpPr>
        <p:spPr>
          <a:xfrm>
            <a:off x="252395" y="4303235"/>
            <a:ext cx="3936617" cy="93856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77724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6012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097280" indent="-13716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234440" indent="-13716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71600" indent="-13716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8760" indent="-13716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645920" indent="-13716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>
              <a:buNone/>
            </a:pPr>
            <a:r>
              <a:rPr lang="en-GB" sz="1600" b="1" dirty="0" smtClean="0"/>
              <a:t>“</a:t>
            </a:r>
            <a:r>
              <a:rPr lang="en-GB" sz="1600" b="1" dirty="0" err="1" smtClean="0"/>
              <a:t>Nowcasting</a:t>
            </a:r>
            <a:r>
              <a:rPr lang="en-GB" sz="1600" b="1" dirty="0" smtClean="0"/>
              <a:t>”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237625" y="3847660"/>
            <a:ext cx="14426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Hours ahead</a:t>
            </a:r>
            <a:endParaRPr lang="en-GB" dirty="0"/>
          </a:p>
        </p:txBody>
      </p:sp>
      <p:sp>
        <p:nvSpPr>
          <p:cNvPr id="3" name="Rectangle 2"/>
          <p:cNvSpPr/>
          <p:nvPr/>
        </p:nvSpPr>
        <p:spPr>
          <a:xfrm>
            <a:off x="170321" y="76133"/>
            <a:ext cx="862717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dirty="0"/>
              <a:t>HyCRISTAL, WISER, GCRF Africa SWIFT &amp; </a:t>
            </a:r>
            <a:r>
              <a:rPr lang="en-US" sz="3600" dirty="0" smtClean="0"/>
              <a:t>GHACOFs: </a:t>
            </a:r>
            <a:r>
              <a:rPr lang="en-US" sz="3600" dirty="0"/>
              <a:t>Synergies</a:t>
            </a:r>
            <a:endParaRPr lang="en-GB" sz="3600" dirty="0"/>
          </a:p>
        </p:txBody>
      </p:sp>
      <p:sp>
        <p:nvSpPr>
          <p:cNvPr id="5" name="TextBox 4"/>
          <p:cNvSpPr txBox="1"/>
          <p:nvPr/>
        </p:nvSpPr>
        <p:spPr>
          <a:xfrm>
            <a:off x="180177" y="1355316"/>
            <a:ext cx="634787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GB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Need action informed by predictions at all time-scales to minimise impacts of climate change &amp; disaster risk 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GB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Synergy in science across time-scales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GB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Synergy in decision making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664510" y="5743298"/>
            <a:ext cx="371871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GCRF African SWIFT</a:t>
            </a:r>
            <a:endParaRPr lang="en-GB" sz="3200" dirty="0">
              <a:solidFill>
                <a:schemeClr val="accent3">
                  <a:lumMod val="60000"/>
                  <a:lumOff val="40000"/>
                </a:schemeClr>
              </a:solidFill>
            </a:endParaRPr>
          </a:p>
        </p:txBody>
      </p:sp>
      <p:cxnSp>
        <p:nvCxnSpPr>
          <p:cNvPr id="14" name="Straight Arrow Connector 13"/>
          <p:cNvCxnSpPr/>
          <p:nvPr/>
        </p:nvCxnSpPr>
        <p:spPr>
          <a:xfrm>
            <a:off x="252395" y="5669333"/>
            <a:ext cx="5674826" cy="1"/>
          </a:xfrm>
          <a:prstGeom prst="straightConnector1">
            <a:avLst/>
          </a:prstGeom>
          <a:ln w="47625">
            <a:solidFill>
              <a:schemeClr val="accent3">
                <a:lumMod val="60000"/>
                <a:lumOff val="4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6048044" y="5856153"/>
            <a:ext cx="137409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WISER</a:t>
            </a:r>
            <a:endParaRPr lang="en-GB" sz="3200" dirty="0">
              <a:solidFill>
                <a:schemeClr val="accent3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9647955" y="5994653"/>
            <a:ext cx="70564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WISER</a:t>
            </a:r>
            <a:endParaRPr lang="en-GB" sz="1400" dirty="0">
              <a:solidFill>
                <a:schemeClr val="accent3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9834380" y="6223310"/>
            <a:ext cx="210307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dirty="0" err="1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HyCRISTAL</a:t>
            </a:r>
            <a:endParaRPr lang="en-GB" sz="3200" dirty="0">
              <a:solidFill>
                <a:schemeClr val="accent3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0798148" y="5681742"/>
            <a:ext cx="15146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GCCA+ /</a:t>
            </a:r>
          </a:p>
          <a:p>
            <a:r>
              <a:rPr lang="en-GB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RICCAMA</a:t>
            </a:r>
            <a:endParaRPr lang="en-GB" dirty="0">
              <a:solidFill>
                <a:schemeClr val="accent3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11809" t="15701" r="61503" b="37398"/>
          <a:stretch/>
        </p:blipFill>
        <p:spPr>
          <a:xfrm>
            <a:off x="12474274" y="1533524"/>
            <a:ext cx="4901906" cy="2831273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 rot="16200000">
            <a:off x="5767740" y="1797249"/>
            <a:ext cx="14401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i="1" dirty="0" smtClean="0"/>
              <a:t>Climate change information</a:t>
            </a:r>
            <a:endParaRPr lang="en-GB" sz="1400" i="1" dirty="0"/>
          </a:p>
        </p:txBody>
      </p:sp>
      <p:cxnSp>
        <p:nvCxnSpPr>
          <p:cNvPr id="24" name="Straight Arrow Connector 23"/>
          <p:cNvCxnSpPr/>
          <p:nvPr/>
        </p:nvCxnSpPr>
        <p:spPr>
          <a:xfrm flipV="1">
            <a:off x="6551077" y="1165419"/>
            <a:ext cx="500326" cy="365733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/>
          <p:cNvCxnSpPr>
            <a:endCxn id="2" idx="1"/>
          </p:cNvCxnSpPr>
          <p:nvPr/>
        </p:nvCxnSpPr>
        <p:spPr>
          <a:xfrm flipH="1" flipV="1">
            <a:off x="12474274" y="2949161"/>
            <a:ext cx="613" cy="9376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/>
          <p:cNvCxnSpPr/>
          <p:nvPr/>
        </p:nvCxnSpPr>
        <p:spPr>
          <a:xfrm>
            <a:off x="6735414" y="2251632"/>
            <a:ext cx="268941" cy="127676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/>
          <p:cNvCxnSpPr/>
          <p:nvPr/>
        </p:nvCxnSpPr>
        <p:spPr>
          <a:xfrm>
            <a:off x="6515421" y="2583745"/>
            <a:ext cx="476307" cy="374792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/>
          <p:nvPr/>
        </p:nvCxnSpPr>
        <p:spPr>
          <a:xfrm flipV="1">
            <a:off x="6719224" y="1800424"/>
            <a:ext cx="285131" cy="133872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6" name="Picture 45"/>
          <p:cNvPicPr>
            <a:picLocks noChangeAspect="1"/>
          </p:cNvPicPr>
          <p:nvPr/>
        </p:nvPicPr>
        <p:blipFill rotWithShape="1">
          <a:blip r:embed="rId3"/>
          <a:srcRect l="47929" t="10101" r="1227" b="4501"/>
          <a:stretch/>
        </p:blipFill>
        <p:spPr>
          <a:xfrm>
            <a:off x="7051403" y="956300"/>
            <a:ext cx="5063292" cy="2795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719199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0175" y="159957"/>
            <a:ext cx="8689064" cy="1066800"/>
          </a:xfrm>
        </p:spPr>
        <p:txBody>
          <a:bodyPr/>
          <a:lstStyle/>
          <a:p>
            <a:r>
              <a:rPr lang="en-GB" dirty="0" smtClean="0"/>
              <a:t>How will climate change affect weather in East Africa?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9376" y="1251268"/>
            <a:ext cx="11442449" cy="5606732"/>
          </a:xfrm>
        </p:spPr>
        <p:txBody>
          <a:bodyPr>
            <a:normAutofit lnSpcReduction="10000"/>
          </a:bodyPr>
          <a:lstStyle/>
          <a:p>
            <a:pPr>
              <a:lnSpc>
                <a:spcPct val="110000"/>
              </a:lnSpc>
              <a:buFont typeface="Wingdings" panose="05000000000000000000" pitchFamily="2" charset="2"/>
              <a:buChar char="§"/>
            </a:pPr>
            <a:r>
              <a:rPr lang="en-GB" sz="17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More intense rainfall</a:t>
            </a:r>
          </a:p>
          <a:p>
            <a:pPr lvl="1">
              <a:lnSpc>
                <a:spcPct val="110000"/>
              </a:lnSpc>
              <a:buFont typeface="Wingdings" panose="05000000000000000000" pitchFamily="2" charset="2"/>
              <a:buChar char="§"/>
            </a:pPr>
            <a:r>
              <a:rPr lang="en-GB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Even if there is </a:t>
            </a:r>
            <a:r>
              <a:rPr lang="en-GB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no increase in </a:t>
            </a:r>
            <a:r>
              <a:rPr lang="en-GB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seasonal rainfall accumulation</a:t>
            </a:r>
          </a:p>
          <a:p>
            <a:pPr lvl="1">
              <a:lnSpc>
                <a:spcPct val="110000"/>
              </a:lnSpc>
              <a:buFont typeface="Wingdings" panose="05000000000000000000" pitchFamily="2" charset="2"/>
              <a:buChar char="§"/>
            </a:pPr>
            <a:r>
              <a:rPr lang="en-GB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Intensification likely underestimated in all global climate models (Finney et al., 2020)</a:t>
            </a:r>
          </a:p>
          <a:p>
            <a:pPr>
              <a:lnSpc>
                <a:spcPct val="110000"/>
              </a:lnSpc>
              <a:buFont typeface="Wingdings" panose="05000000000000000000" pitchFamily="2" charset="2"/>
              <a:buChar char="§"/>
            </a:pPr>
            <a:r>
              <a:rPr lang="en-GB" sz="17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Good evidence that frequency of extremely wet “short rains” will increase (</a:t>
            </a:r>
            <a:r>
              <a:rPr lang="en-GB" sz="17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Cai</a:t>
            </a:r>
            <a:r>
              <a:rPr lang="en-GB" sz="17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et al., 2018)</a:t>
            </a:r>
          </a:p>
          <a:p>
            <a:pPr marL="457200" lvl="2">
              <a:lnSpc>
                <a:spcPct val="110000"/>
              </a:lnSpc>
              <a:spcBef>
                <a:spcPts val="1800"/>
              </a:spcBef>
              <a:buFont typeface="Wingdings" panose="05000000000000000000" pitchFamily="2" charset="2"/>
              <a:buChar char="§"/>
            </a:pPr>
            <a:r>
              <a:rPr lang="en-GB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Approximately from 1 in 15 to 1 in 7 years under </a:t>
            </a:r>
            <a:r>
              <a:rPr lang="en-GB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the Paris target of a </a:t>
            </a:r>
            <a:r>
              <a:rPr lang="en-GB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1.5°C global warming (have ~1°C already) </a:t>
            </a:r>
            <a:endParaRPr lang="en-GB" sz="12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274320" lvl="1">
              <a:lnSpc>
                <a:spcPct val="110000"/>
              </a:lnSpc>
              <a:spcBef>
                <a:spcPts val="1800"/>
              </a:spcBef>
              <a:buFont typeface="Wingdings" panose="05000000000000000000" pitchFamily="2" charset="2"/>
              <a:buChar char="§"/>
            </a:pPr>
            <a:r>
              <a:rPr lang="en-GB" sz="17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Most models show increased rainfall in Jan/Feb – but not all</a:t>
            </a:r>
          </a:p>
          <a:p>
            <a:pPr marL="274320" lvl="1">
              <a:lnSpc>
                <a:spcPct val="110000"/>
              </a:lnSpc>
              <a:spcBef>
                <a:spcPts val="1800"/>
              </a:spcBef>
              <a:buFont typeface="Wingdings" panose="05000000000000000000" pitchFamily="2" charset="2"/>
              <a:buChar char="§"/>
            </a:pPr>
            <a:r>
              <a:rPr lang="en-GB" sz="17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Most models show more rain overall, but not all</a:t>
            </a:r>
          </a:p>
          <a:p>
            <a:pPr marL="457200" lvl="2">
              <a:lnSpc>
                <a:spcPct val="110000"/>
              </a:lnSpc>
              <a:spcBef>
                <a:spcPts val="1800"/>
              </a:spcBef>
              <a:buFont typeface="Wingdings" panose="05000000000000000000" pitchFamily="2" charset="2"/>
              <a:buChar char="§"/>
            </a:pPr>
            <a:r>
              <a:rPr lang="en-GB" sz="11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The average year, and the average season, may get wetter or drier</a:t>
            </a:r>
          </a:p>
          <a:p>
            <a:pPr marL="457200" lvl="2">
              <a:lnSpc>
                <a:spcPct val="110000"/>
              </a:lnSpc>
              <a:spcBef>
                <a:spcPts val="1800"/>
              </a:spcBef>
              <a:buFont typeface="Wingdings" panose="05000000000000000000" pitchFamily="2" charset="2"/>
              <a:buChar char="§"/>
            </a:pPr>
            <a:r>
              <a:rPr lang="en-GB" sz="11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Average Lake Victoria water level may go up or down (Vanderkelen et al., 2018)</a:t>
            </a:r>
          </a:p>
          <a:p>
            <a:pPr marL="274320" lvl="1">
              <a:lnSpc>
                <a:spcPct val="110000"/>
              </a:lnSpc>
              <a:spcBef>
                <a:spcPts val="1800"/>
              </a:spcBef>
              <a:buFont typeface="Wingdings" panose="05000000000000000000" pitchFamily="2" charset="2"/>
              <a:buChar char="§"/>
            </a:pPr>
            <a:r>
              <a:rPr lang="en-GB" sz="17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Evidence that the short rains will be later and longer – but far from certain</a:t>
            </a:r>
          </a:p>
          <a:p>
            <a:pPr marL="274320" lvl="1">
              <a:lnSpc>
                <a:spcPct val="110000"/>
              </a:lnSpc>
              <a:spcBef>
                <a:spcPts val="1800"/>
              </a:spcBef>
              <a:buFont typeface="Wingdings" panose="05000000000000000000" pitchFamily="2" charset="2"/>
              <a:buChar char="§"/>
            </a:pPr>
            <a:r>
              <a:rPr lang="en-GB" sz="17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Evidence that monthly rainfall will become more variable – but not certain</a:t>
            </a:r>
          </a:p>
          <a:p>
            <a:pPr marL="274320" lvl="1">
              <a:lnSpc>
                <a:spcPct val="110000"/>
              </a:lnSpc>
              <a:spcBef>
                <a:spcPts val="1800"/>
              </a:spcBef>
              <a:buFont typeface="Wingdings" panose="05000000000000000000" pitchFamily="2" charset="2"/>
              <a:buChar char="§"/>
            </a:pPr>
            <a:r>
              <a:rPr lang="en-GB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Tropical cyclone intensity expected to increase as oceans warm</a:t>
            </a:r>
          </a:p>
          <a:p>
            <a:pPr marL="457200" lvl="2">
              <a:spcBef>
                <a:spcPts val="1800"/>
              </a:spcBef>
              <a:buFont typeface="Wingdings" panose="05000000000000000000" pitchFamily="2" charset="2"/>
              <a:buChar char="§"/>
            </a:pPr>
            <a:r>
              <a:rPr lang="en-GB" sz="11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Remote cyclones can increase or decrease rainfall, and cyclones have directly impacted Tanzania and Somalia</a:t>
            </a:r>
          </a:p>
          <a:p>
            <a:pPr marL="457200" lvl="2">
              <a:spcBef>
                <a:spcPts val="1800"/>
              </a:spcBef>
              <a:buFont typeface="Wingdings" panose="05000000000000000000" pitchFamily="2" charset="2"/>
              <a:buChar char="§"/>
            </a:pPr>
            <a:endParaRPr lang="en-GB" dirty="0"/>
          </a:p>
          <a:p>
            <a:pPr>
              <a:buFont typeface="Wingdings" panose="05000000000000000000" pitchFamily="2" charset="2"/>
              <a:buChar char="§"/>
            </a:pPr>
            <a:endParaRPr lang="en-GB" dirty="0" smtClean="0"/>
          </a:p>
          <a:p>
            <a:pPr>
              <a:buFont typeface="Wingdings" panose="05000000000000000000" pitchFamily="2" charset="2"/>
              <a:buChar char="§"/>
            </a:pPr>
            <a:endParaRPr lang="en-GB" dirty="0"/>
          </a:p>
          <a:p>
            <a:pPr lvl="1">
              <a:buFont typeface="Wingdings" panose="05000000000000000000" pitchFamily="2" charset="2"/>
              <a:buChar char="§"/>
            </a:pPr>
            <a:endParaRPr lang="en-GB" dirty="0"/>
          </a:p>
        </p:txBody>
      </p:sp>
      <p:sp>
        <p:nvSpPr>
          <p:cNvPr id="7" name="TextBox 6"/>
          <p:cNvSpPr txBox="1"/>
          <p:nvPr/>
        </p:nvSpPr>
        <p:spPr>
          <a:xfrm>
            <a:off x="8614106" y="5157192"/>
            <a:ext cx="3460732" cy="1477328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b="1" dirty="0" smtClean="0"/>
              <a:t>High population growth, land degradation, wetland encroachment will increase number of people exposed to climate related hazards </a:t>
            </a:r>
            <a:endParaRPr lang="en-GB" b="1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834" t="33556" r="4163" b="38481"/>
          <a:stretch/>
        </p:blipFill>
        <p:spPr>
          <a:xfrm>
            <a:off x="9598844" y="1221353"/>
            <a:ext cx="1925632" cy="2023538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sp>
        <p:nvSpPr>
          <p:cNvPr id="9" name="TextBox 8"/>
          <p:cNvSpPr txBox="1"/>
          <p:nvPr/>
        </p:nvSpPr>
        <p:spPr>
          <a:xfrm>
            <a:off x="9440526" y="3275656"/>
            <a:ext cx="227209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 smtClean="0"/>
              <a:t>Focus here is the “bimodal region” (here from Dunning et al., 2016) </a:t>
            </a:r>
            <a:endParaRPr lang="en-GB" sz="1400" dirty="0"/>
          </a:p>
        </p:txBody>
      </p:sp>
      <p:cxnSp>
        <p:nvCxnSpPr>
          <p:cNvPr id="11" name="Straight Arrow Connector 10"/>
          <p:cNvCxnSpPr/>
          <p:nvPr/>
        </p:nvCxnSpPr>
        <p:spPr>
          <a:xfrm flipV="1">
            <a:off x="10344472" y="2348880"/>
            <a:ext cx="0" cy="103147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1909233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6762" y="3408115"/>
            <a:ext cx="2790611" cy="209295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7368" y="160865"/>
            <a:ext cx="8689064" cy="1066800"/>
          </a:xfrm>
        </p:spPr>
        <p:txBody>
          <a:bodyPr/>
          <a:lstStyle/>
          <a:p>
            <a:r>
              <a:rPr lang="en-GB" dirty="0" smtClean="0"/>
              <a:t>Some important impacts 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0265" y="1556792"/>
            <a:ext cx="9184127" cy="4535020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§"/>
            </a:pPr>
            <a:r>
              <a:rPr lang="en-GB" dirty="0" smtClean="0"/>
              <a:t>Higher temperatures affect food &amp; commercial crops (e.g. tea &amp; coffee)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GB" dirty="0" smtClean="0"/>
              <a:t>Possibly droughts affecting food production and water supplies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GB" dirty="0" smtClean="0"/>
              <a:t>Increased flooding, landslides &amp; soil erosion from more intense rain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GB" dirty="0"/>
              <a:t>S</a:t>
            </a:r>
            <a:r>
              <a:rPr lang="en-GB" dirty="0" smtClean="0"/>
              <a:t>anitation &amp; disease impacts 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GB" dirty="0"/>
              <a:t>Changing pests &amp; diseases due to warming &amp; rain change (e.g. locusts)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GB" dirty="0" smtClean="0"/>
              <a:t>Changing </a:t>
            </a:r>
            <a:r>
              <a:rPr lang="en-GB" dirty="0"/>
              <a:t>river flows affecting </a:t>
            </a:r>
            <a:r>
              <a:rPr lang="en-GB" dirty="0" smtClean="0"/>
              <a:t>water supplies and hydropower </a:t>
            </a:r>
            <a:r>
              <a:rPr lang="en-GB" dirty="0"/>
              <a:t>production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GB" dirty="0" smtClean="0"/>
              <a:t>Changing lake levels affecting coastal populations, infrastructure, transport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GB" dirty="0" smtClean="0"/>
              <a:t>Increasing water temperatures &amp; turbidity affecting fisheries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GB" dirty="0" smtClean="0"/>
              <a:t>Increased sea levels affecting coastal populations</a:t>
            </a:r>
          </a:p>
          <a:p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281447" y="6453336"/>
            <a:ext cx="1877177" cy="273049"/>
          </a:xfrm>
        </p:spPr>
        <p:txBody>
          <a:bodyPr/>
          <a:lstStyle/>
          <a:p>
            <a:r>
              <a:rPr lang="en-US" dirty="0" smtClean="0"/>
              <a:t>J.Marsham@leeds.ac.uk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9155001" y="3043021"/>
            <a:ext cx="31541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 smtClean="0"/>
              <a:t>Tea leaves damaged by a heatwave </a:t>
            </a:r>
            <a:endParaRPr lang="en-GB" sz="1400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2147" y="1370266"/>
            <a:ext cx="3065226" cy="1730176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0141246" y="5530212"/>
            <a:ext cx="205075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Flooding in Kenya, 2020</a:t>
            </a:r>
            <a:endParaRPr lang="en-GB" sz="1400" dirty="0"/>
          </a:p>
        </p:txBody>
      </p:sp>
    </p:spTree>
    <p:extLst>
      <p:ext uri="{BB962C8B-B14F-4D97-AF65-F5344CB8AC3E}">
        <p14:creationId xmlns:p14="http://schemas.microsoft.com/office/powerpoint/2010/main" val="387527411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1384" y="459296"/>
            <a:ext cx="8064896" cy="1066800"/>
          </a:xfrm>
        </p:spPr>
        <p:txBody>
          <a:bodyPr/>
          <a:lstStyle/>
          <a:p>
            <a:r>
              <a:rPr lang="en-GB" dirty="0" smtClean="0"/>
              <a:t>So has climate change caused the recent floods?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9467" y="1803180"/>
            <a:ext cx="6118581" cy="4191000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§"/>
            </a:pPr>
            <a:r>
              <a:rPr lang="en-GB" sz="18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This question is normally impossible to answer for any weather event – it is the wrong question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GB" sz="1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Like a loaded dice – if you throw a six, you can’t say if that six was thrown because it was loaded? 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GB" sz="18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All you can say is that because it was loaded a six was, for example, twice as likely</a:t>
            </a:r>
          </a:p>
          <a:p>
            <a:pPr marL="457200" lvl="2">
              <a:spcBef>
                <a:spcPts val="1800"/>
              </a:spcBef>
              <a:buFont typeface="Wingdings" panose="05000000000000000000" pitchFamily="2" charset="2"/>
              <a:buChar char="§"/>
            </a:pPr>
            <a:r>
              <a:rPr lang="en-GB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So, </a:t>
            </a:r>
            <a:r>
              <a:rPr lang="en-GB" dirty="0">
                <a:solidFill>
                  <a:schemeClr val="tx1">
                    <a:lumMod val="50000"/>
                    <a:lumOff val="50000"/>
                  </a:schemeClr>
                </a:solidFill>
              </a:rPr>
              <a:t>“Has climate change made the floods more likely?”</a:t>
            </a:r>
          </a:p>
          <a:p>
            <a:pPr>
              <a:buFont typeface="Wingdings" panose="05000000000000000000" pitchFamily="2" charset="2"/>
              <a:buChar char="§"/>
            </a:pPr>
            <a:endParaRPr lang="en-GB" sz="1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912424" y="6381328"/>
            <a:ext cx="2093201" cy="273049"/>
          </a:xfrm>
        </p:spPr>
        <p:txBody>
          <a:bodyPr/>
          <a:lstStyle/>
          <a:p>
            <a:r>
              <a:rPr lang="en-US" dirty="0" smtClean="0"/>
              <a:t>J.Marsham@leeds.ac.uk</a:t>
            </a:r>
            <a:endParaRPr lang="en-US" dirty="0"/>
          </a:p>
        </p:txBody>
      </p:sp>
      <p:pic>
        <p:nvPicPr>
          <p:cNvPr id="8" name="Picture 7" descr="Floods L victori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16080" y="1526096"/>
            <a:ext cx="5040560" cy="2520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542269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64" t="3621" r="70213" b="8038"/>
          <a:stretch/>
        </p:blipFill>
        <p:spPr>
          <a:xfrm>
            <a:off x="10099548" y="1075573"/>
            <a:ext cx="2074201" cy="2196211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834" y="985988"/>
            <a:ext cx="4995858" cy="281017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4006" y="-80812"/>
            <a:ext cx="10226300" cy="1066800"/>
          </a:xfrm>
        </p:spPr>
        <p:txBody>
          <a:bodyPr/>
          <a:lstStyle/>
          <a:p>
            <a:r>
              <a:rPr lang="en-GB" dirty="0"/>
              <a:t>D</a:t>
            </a:r>
            <a:r>
              <a:rPr lang="en-GB" dirty="0" smtClean="0"/>
              <a:t>id climate change make floods more likely? 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9AA391-55EE-49B9-B5DC-58E37C3E6E40}" type="datetime1">
              <a:rPr lang="en-US" smtClean="0"/>
              <a:pPr/>
              <a:t>5/15/2020</a:t>
            </a:fld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086"/>
          <a:stretch/>
        </p:blipFill>
        <p:spPr>
          <a:xfrm>
            <a:off x="6023991" y="3717031"/>
            <a:ext cx="6085951" cy="2934413"/>
          </a:xfrm>
          <a:prstGeom prst="rect">
            <a:avLst/>
          </a:prstGeom>
        </p:spPr>
      </p:pic>
      <p:cxnSp>
        <p:nvCxnSpPr>
          <p:cNvPr id="10" name="Straight Arrow Connector 9"/>
          <p:cNvCxnSpPr/>
          <p:nvPr/>
        </p:nvCxnSpPr>
        <p:spPr>
          <a:xfrm flipV="1">
            <a:off x="10728395" y="5377849"/>
            <a:ext cx="0" cy="144016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 flipV="1">
            <a:off x="11587858" y="4573170"/>
            <a:ext cx="0" cy="395265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Oval 18"/>
          <p:cNvSpPr/>
          <p:nvPr/>
        </p:nvSpPr>
        <p:spPr>
          <a:xfrm>
            <a:off x="10714099" y="4293096"/>
            <a:ext cx="998525" cy="179798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extBox 19"/>
          <p:cNvSpPr txBox="1"/>
          <p:nvPr/>
        </p:nvSpPr>
        <p:spPr>
          <a:xfrm>
            <a:off x="9738475" y="4401985"/>
            <a:ext cx="116794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>
                <a:solidFill>
                  <a:srgbClr val="FF0000"/>
                </a:solidFill>
              </a:rPr>
              <a:t>OND2019</a:t>
            </a:r>
          </a:p>
          <a:p>
            <a:r>
              <a:rPr lang="en-GB" dirty="0" smtClean="0">
                <a:solidFill>
                  <a:srgbClr val="FF0000"/>
                </a:solidFill>
              </a:rPr>
              <a:t>JF2020</a:t>
            </a:r>
            <a:endParaRPr lang="en-GB" dirty="0">
              <a:solidFill>
                <a:srgbClr val="FF000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9724203" y="6073551"/>
            <a:ext cx="256448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>
                <a:solidFill>
                  <a:srgbClr val="FF0000"/>
                </a:solidFill>
              </a:rPr>
              <a:t>May 2019 onwards contributes</a:t>
            </a:r>
            <a:endParaRPr lang="en-GB" sz="1400" dirty="0">
              <a:solidFill>
                <a:srgbClr val="FF0000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036664" y="1055208"/>
            <a:ext cx="4868071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GB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May 2020 record-breaking water level in Lake Victori</a:t>
            </a:r>
            <a:r>
              <a:rPr lang="en-GB" dirty="0">
                <a:solidFill>
                  <a:schemeClr val="tx1">
                    <a:lumMod val="50000"/>
                    <a:lumOff val="50000"/>
                  </a:schemeClr>
                </a:solidFill>
              </a:rPr>
              <a:t>a</a:t>
            </a:r>
            <a:endParaRPr lang="en-GB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GB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Partly caused by Oct 2019 to Feb 2020 rains</a:t>
            </a:r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en-GB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Climate change has likely made this rain more likely </a:t>
            </a:r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en-GB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Climate change has increased risk of such a sudden lake-level rise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GB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In addition, climate change makes rain heavier, increasing rain/river flooding</a:t>
            </a:r>
            <a:endParaRPr lang="en-GB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cxnSp>
        <p:nvCxnSpPr>
          <p:cNvPr id="9" name="Straight Arrow Connector 8"/>
          <p:cNvCxnSpPr/>
          <p:nvPr/>
        </p:nvCxnSpPr>
        <p:spPr>
          <a:xfrm>
            <a:off x="9840416" y="1777073"/>
            <a:ext cx="1244667" cy="2516156"/>
          </a:xfrm>
          <a:prstGeom prst="straightConnector1">
            <a:avLst/>
          </a:prstGeom>
          <a:ln w="3492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8085162" y="6628543"/>
            <a:ext cx="253146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00" dirty="0" smtClean="0"/>
              <a:t>(From C Wainwright, University of Reading)</a:t>
            </a:r>
            <a:endParaRPr lang="en-GB" sz="1000" dirty="0"/>
          </a:p>
        </p:txBody>
      </p:sp>
      <p:sp>
        <p:nvSpPr>
          <p:cNvPr id="17" name="TextBox 16"/>
          <p:cNvSpPr txBox="1"/>
          <p:nvPr/>
        </p:nvSpPr>
        <p:spPr>
          <a:xfrm>
            <a:off x="0" y="3606406"/>
            <a:ext cx="353654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00" dirty="0" smtClean="0"/>
              <a:t>(From H Houghton-Carr, UK </a:t>
            </a:r>
            <a:r>
              <a:rPr lang="en-GB" sz="1000" dirty="0"/>
              <a:t>C</a:t>
            </a:r>
            <a:r>
              <a:rPr lang="en-GB" sz="1000" dirty="0" smtClean="0"/>
              <a:t>entre for Ecology and Hydrology)</a:t>
            </a:r>
            <a:endParaRPr lang="en-GB" sz="1000" dirty="0"/>
          </a:p>
        </p:txBody>
      </p:sp>
      <p:sp>
        <p:nvSpPr>
          <p:cNvPr id="25" name="Oval 24"/>
          <p:cNvSpPr/>
          <p:nvPr/>
        </p:nvSpPr>
        <p:spPr>
          <a:xfrm>
            <a:off x="4716828" y="1417033"/>
            <a:ext cx="319836" cy="360040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extBox 13"/>
          <p:cNvSpPr txBox="1"/>
          <p:nvPr/>
        </p:nvSpPr>
        <p:spPr>
          <a:xfrm>
            <a:off x="4262570" y="1243031"/>
            <a:ext cx="54373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b="1" dirty="0" smtClean="0">
                <a:solidFill>
                  <a:srgbClr val="FF0000"/>
                </a:solidFill>
              </a:rPr>
              <a:t>2020</a:t>
            </a:r>
            <a:endParaRPr lang="en-GB" sz="1200" b="1" dirty="0">
              <a:solidFill>
                <a:srgbClr val="FF0000"/>
              </a:solidFill>
            </a:endParaRPr>
          </a:p>
        </p:txBody>
      </p:sp>
      <p:cxnSp>
        <p:nvCxnSpPr>
          <p:cNvPr id="16" name="Straight Arrow Connector 15"/>
          <p:cNvCxnSpPr/>
          <p:nvPr/>
        </p:nvCxnSpPr>
        <p:spPr>
          <a:xfrm flipH="1">
            <a:off x="5047471" y="1381530"/>
            <a:ext cx="328449" cy="13850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7" name="Group 26"/>
          <p:cNvGrpSpPr/>
          <p:nvPr/>
        </p:nvGrpSpPr>
        <p:grpSpPr>
          <a:xfrm>
            <a:off x="260417" y="4002356"/>
            <a:ext cx="5115503" cy="2744540"/>
            <a:chOff x="260417" y="4002356"/>
            <a:chExt cx="5115503" cy="2744540"/>
          </a:xfrm>
        </p:grpSpPr>
        <p:pic>
          <p:nvPicPr>
            <p:cNvPr id="26" name="Picture 25"/>
            <p:cNvPicPr/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1149" y="4002356"/>
              <a:ext cx="5061407" cy="2645867"/>
            </a:xfrm>
            <a:prstGeom prst="rect">
              <a:avLst/>
            </a:prstGeom>
            <a:noFill/>
          </p:spPr>
        </p:pic>
        <p:sp>
          <p:nvSpPr>
            <p:cNvPr id="28" name="TextBox 27"/>
            <p:cNvSpPr txBox="1"/>
            <p:nvPr/>
          </p:nvSpPr>
          <p:spPr>
            <a:xfrm>
              <a:off x="260417" y="6500675"/>
              <a:ext cx="5115503" cy="246221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en-GB" sz="1000" dirty="0" smtClean="0"/>
                <a:t>(From H Houghton-Carr, UK </a:t>
              </a:r>
              <a:r>
                <a:rPr lang="en-GB" sz="1000" dirty="0"/>
                <a:t>C</a:t>
              </a:r>
              <a:r>
                <a:rPr lang="en-GB" sz="1000" dirty="0" smtClean="0"/>
                <a:t>entre for Ecology and Hydrology, based on Tate et al., 2001)</a:t>
              </a:r>
              <a:endParaRPr lang="en-GB" sz="1000" dirty="0"/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1271464" y="4086134"/>
              <a:ext cx="2118942" cy="46166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n-GB" sz="1200" dirty="0" smtClean="0"/>
                <a:t>But the 2020 lake-level probably not unprecedented</a:t>
              </a:r>
              <a:endParaRPr lang="en-GB" sz="1200" dirty="0"/>
            </a:p>
          </p:txBody>
        </p:sp>
      </p:grpSp>
    </p:spTree>
    <p:extLst>
      <p:ext uri="{BB962C8B-B14F-4D97-AF65-F5344CB8AC3E}">
        <p14:creationId xmlns:p14="http://schemas.microsoft.com/office/powerpoint/2010/main" val="4049388558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83432" y="301850"/>
            <a:ext cx="8689064" cy="576064"/>
          </a:xfrm>
        </p:spPr>
        <p:txBody>
          <a:bodyPr/>
          <a:lstStyle/>
          <a:p>
            <a:r>
              <a:rPr lang="en-GB" dirty="0" smtClean="0"/>
              <a:t>Interventions required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360740" y="6564202"/>
            <a:ext cx="1817860" cy="273049"/>
          </a:xfrm>
        </p:spPr>
        <p:txBody>
          <a:bodyPr/>
          <a:lstStyle/>
          <a:p>
            <a:r>
              <a:rPr lang="en-US" dirty="0" smtClean="0"/>
              <a:t>J.Marsham@leeds.ac.uk</a:t>
            </a:r>
            <a:endParaRPr lang="en-US" dirty="0"/>
          </a:p>
        </p:txBody>
      </p:sp>
      <p:sp>
        <p:nvSpPr>
          <p:cNvPr id="7" name="Content Placeholder 6"/>
          <p:cNvSpPr txBox="1">
            <a:spLocks noGrp="1"/>
          </p:cNvSpPr>
          <p:nvPr>
            <p:ph idx="1"/>
          </p:nvPr>
        </p:nvSpPr>
        <p:spPr>
          <a:xfrm>
            <a:off x="197906" y="877914"/>
            <a:ext cx="8352928" cy="51090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GB" sz="18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Emissions reductions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GB" sz="18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“</a:t>
            </a:r>
            <a:r>
              <a:rPr lang="en-GB" sz="1800" i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No regrets actions</a:t>
            </a:r>
            <a:r>
              <a:rPr lang="en-GB" sz="18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” to address current vulnerabilities </a:t>
            </a:r>
            <a:endParaRPr lang="en-GB" sz="1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605790" lvl="1" indent="-285750">
              <a:buFont typeface="Wingdings" panose="05000000000000000000" pitchFamily="2" charset="2"/>
              <a:buChar char="§"/>
            </a:pPr>
            <a:r>
              <a:rPr lang="en-GB" sz="1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As exposure and extremes are increasing </a:t>
            </a:r>
            <a:endParaRPr lang="en-GB" sz="1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GB" sz="18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Improved early warning (hours to months) and disaster preparedness and response  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GB" sz="1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Important long-term decisions (e.g. new hydropower) must consider</a:t>
            </a:r>
            <a:r>
              <a:rPr lang="en-GB" sz="1800" i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all possible futures</a:t>
            </a:r>
            <a:r>
              <a:rPr lang="en-GB" sz="18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  <a:endParaRPr lang="en-GB" sz="1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GB" sz="18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Plan </a:t>
            </a:r>
            <a:r>
              <a:rPr lang="en-GB" sz="1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for </a:t>
            </a:r>
            <a:r>
              <a:rPr lang="en-GB" sz="1800" i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increased </a:t>
            </a:r>
            <a:r>
              <a:rPr lang="en-GB" sz="1800" i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temperatures, </a:t>
            </a:r>
            <a:r>
              <a:rPr lang="en-GB" sz="1800" i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changing </a:t>
            </a:r>
            <a:r>
              <a:rPr lang="en-GB" sz="1800" i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rainfall, increased rainfall intensities</a:t>
            </a:r>
            <a:r>
              <a:rPr lang="en-GB" sz="18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and “</a:t>
            </a:r>
            <a:r>
              <a:rPr lang="en-GB" sz="1800" i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sequences</a:t>
            </a:r>
            <a:r>
              <a:rPr lang="en-GB" sz="18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” of disasters, adapting plans as science improves, e.g. via </a:t>
            </a:r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en-GB" sz="1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Best use of past records to inform risk</a:t>
            </a:r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en-GB" sz="1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Updated engineering </a:t>
            </a:r>
            <a:r>
              <a:rPr lang="en-GB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standards</a:t>
            </a:r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en-GB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Sanitation &amp; drainage planning and management</a:t>
            </a:r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en-GB" sz="1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Water </a:t>
            </a:r>
            <a:r>
              <a:rPr lang="en-GB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management </a:t>
            </a:r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en-GB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Agricultural </a:t>
            </a:r>
            <a:r>
              <a:rPr lang="en-GB" sz="1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practises &amp; support</a:t>
            </a:r>
          </a:p>
        </p:txBody>
      </p:sp>
      <p:pic>
        <p:nvPicPr>
          <p:cNvPr id="8" name="Picture 7" descr="Floods 2 Lvictoria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630242" y="4150215"/>
            <a:ext cx="4084507" cy="2297536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97906" y="5960145"/>
            <a:ext cx="5472608" cy="92333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b="1" dirty="0" smtClean="0"/>
              <a:t>GHACOF 54 (Jan 2020) introduced one tool (“Future Climate Current Policy frameworks”) to bring the decadal change back to what actions are needed now</a:t>
            </a:r>
            <a:endParaRPr lang="en-US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3"/>
          <a:srcRect l="7940" t="11609" r="25649" b="18500"/>
          <a:stretch/>
        </p:blipFill>
        <p:spPr>
          <a:xfrm>
            <a:off x="8466661" y="1242475"/>
            <a:ext cx="3573831" cy="211451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8466661" y="3354767"/>
            <a:ext cx="357383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dirty="0" smtClean="0"/>
              <a:t>Narratives of possible future climates for urban East Africa (</a:t>
            </a:r>
            <a:r>
              <a:rPr lang="en-GB" sz="1100" dirty="0" err="1" smtClean="0"/>
              <a:t>HyCRISTAL</a:t>
            </a:r>
            <a:r>
              <a:rPr lang="en-GB" sz="1100" dirty="0" smtClean="0"/>
              <a:t>)</a:t>
            </a:r>
            <a:endParaRPr lang="en-GB" sz="1100" dirty="0"/>
          </a:p>
        </p:txBody>
      </p:sp>
    </p:spTree>
    <p:extLst>
      <p:ext uri="{BB962C8B-B14F-4D97-AF65-F5344CB8AC3E}">
        <p14:creationId xmlns:p14="http://schemas.microsoft.com/office/powerpoint/2010/main" val="93904486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usiness Contrast 16x9">
  <a:themeElements>
    <a:clrScheme name="Custom 1">
      <a:dk1>
        <a:srgbClr val="122D33"/>
      </a:dk1>
      <a:lt1>
        <a:sysClr val="window" lastClr="FFFFFF"/>
      </a:lt1>
      <a:dk2>
        <a:srgbClr val="262626"/>
      </a:dk2>
      <a:lt2>
        <a:srgbClr val="E5E8E8"/>
      </a:lt2>
      <a:accent1>
        <a:srgbClr val="122D33"/>
      </a:accent1>
      <a:accent2>
        <a:srgbClr val="5EC9E7"/>
      </a:accent2>
      <a:accent3>
        <a:srgbClr val="990000"/>
      </a:accent3>
      <a:accent4>
        <a:srgbClr val="F5A70D"/>
      </a:accent4>
      <a:accent5>
        <a:srgbClr val="8BCB30"/>
      </a:accent5>
      <a:accent6>
        <a:srgbClr val="9962C1"/>
      </a:accent6>
      <a:hlink>
        <a:srgbClr val="0082B3"/>
      </a:hlink>
      <a:folHlink>
        <a:srgbClr val="C00000"/>
      </a:folHlink>
    </a:clrScheme>
    <a:fontScheme name="Franklin Gothic Medium">
      <a:majorFont>
        <a:latin typeface="Franklin Gothic Medium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Medium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solidFill>
            <a:srgbClr val="FF0000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HyCristal Powerpoint Template Draft.potx" id="{765C4A90-B2B8-4259-A901-BE3BE5BE9805}" vid="{822DA5EC-8577-4B73-9DAA-49A532ABA2B3}"/>
    </a:ext>
  </a:extLst>
</a:theme>
</file>

<file path=ppt/theme/theme2.xml><?xml version="1.0" encoding="utf-8"?>
<a:theme xmlns:a="http://schemas.openxmlformats.org/drawingml/2006/main" name="Office Theme">
  <a:themeElements>
    <a:clrScheme name="BusinessContrast">
      <a:dk1>
        <a:srgbClr val="000000"/>
      </a:dk1>
      <a:lt1>
        <a:sysClr val="window" lastClr="FFFFFF"/>
      </a:lt1>
      <a:dk2>
        <a:srgbClr val="000000"/>
      </a:dk2>
      <a:lt2>
        <a:srgbClr val="E5E8E8"/>
      </a:lt2>
      <a:accent1>
        <a:srgbClr val="00AEEF"/>
      </a:accent1>
      <a:accent2>
        <a:srgbClr val="EA428A"/>
      </a:accent2>
      <a:accent3>
        <a:srgbClr val="EED500"/>
      </a:accent3>
      <a:accent4>
        <a:srgbClr val="F5A70D"/>
      </a:accent4>
      <a:accent5>
        <a:srgbClr val="8BCB30"/>
      </a:accent5>
      <a:accent6>
        <a:srgbClr val="9962C1"/>
      </a:accent6>
      <a:hlink>
        <a:srgbClr val="00AEEF"/>
      </a:hlink>
      <a:folHlink>
        <a:srgbClr val="9962C1"/>
      </a:folHlink>
    </a:clrScheme>
    <a:fontScheme name="Franklin Gothic Medium">
      <a:majorFont>
        <a:latin typeface="Franklin Gothic Medium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Medium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BusinessContrast">
      <a:dk1>
        <a:srgbClr val="000000"/>
      </a:dk1>
      <a:lt1>
        <a:sysClr val="window" lastClr="FFFFFF"/>
      </a:lt1>
      <a:dk2>
        <a:srgbClr val="000000"/>
      </a:dk2>
      <a:lt2>
        <a:srgbClr val="E5E8E8"/>
      </a:lt2>
      <a:accent1>
        <a:srgbClr val="00AEEF"/>
      </a:accent1>
      <a:accent2>
        <a:srgbClr val="EA428A"/>
      </a:accent2>
      <a:accent3>
        <a:srgbClr val="EED500"/>
      </a:accent3>
      <a:accent4>
        <a:srgbClr val="F5A70D"/>
      </a:accent4>
      <a:accent5>
        <a:srgbClr val="8BCB30"/>
      </a:accent5>
      <a:accent6>
        <a:srgbClr val="9962C1"/>
      </a:accent6>
      <a:hlink>
        <a:srgbClr val="00AEEF"/>
      </a:hlink>
      <a:folHlink>
        <a:srgbClr val="9962C1"/>
      </a:folHlink>
    </a:clrScheme>
    <a:fontScheme name="Franklin Gothic Medium">
      <a:majorFont>
        <a:latin typeface="Franklin Gothic Medium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Medium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F2D0870B-5333-4B89-B14A-85A8EA464D27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895</Words>
  <Application>Microsoft Office PowerPoint</Application>
  <PresentationFormat>Widescreen</PresentationFormat>
  <Paragraphs>105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</vt:lpstr>
      <vt:lpstr>Calibri</vt:lpstr>
      <vt:lpstr>Franklin Gothic Medium</vt:lpstr>
      <vt:lpstr>Wingdings</vt:lpstr>
      <vt:lpstr>Business Contrast 16x9</vt:lpstr>
      <vt:lpstr>PowerPoint Presentation</vt:lpstr>
      <vt:lpstr>Why include Climate Change in GHACOF? </vt:lpstr>
      <vt:lpstr>PowerPoint Presentation</vt:lpstr>
      <vt:lpstr>How will climate change affect weather in East Africa?</vt:lpstr>
      <vt:lpstr>Some important impacts </vt:lpstr>
      <vt:lpstr>So has climate change caused the recent floods?</vt:lpstr>
      <vt:lpstr>Did climate change make floods more likely? </vt:lpstr>
      <vt:lpstr>Interventions required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2016-09-07T09:42:33Z</dcterms:created>
  <dcterms:modified xsi:type="dcterms:W3CDTF">2020-05-15T09:11:08Z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TC028952669991</vt:lpwstr>
  </property>
</Properties>
</file>