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 bookmarkIdSeed="2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46" r:id="rId2"/>
    <p:sldId id="471" r:id="rId3"/>
    <p:sldId id="483" r:id="rId4"/>
    <p:sldId id="472" r:id="rId5"/>
    <p:sldId id="481" r:id="rId6"/>
    <p:sldId id="482" r:id="rId7"/>
    <p:sldId id="473" r:id="rId8"/>
    <p:sldId id="484" r:id="rId9"/>
    <p:sldId id="480" r:id="rId10"/>
    <p:sldId id="468" r:id="rId11"/>
    <p:sldId id="485" r:id="rId12"/>
    <p:sldId id="465" r:id="rId1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.Kirungu" initials="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4" autoAdjust="0"/>
    <p:restoredTop sz="91652" autoAdjust="0"/>
  </p:normalViewPr>
  <p:slideViewPr>
    <p:cSldViewPr snapToObjects="1">
      <p:cViewPr>
        <p:scale>
          <a:sx n="110" d="100"/>
          <a:sy n="110" d="100"/>
        </p:scale>
        <p:origin x="-1602" y="-15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3" d="100"/>
          <a:sy n="53" d="100"/>
        </p:scale>
        <p:origin x="-280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896062992125984"/>
          <c:y val="5.0925925925925923E-2"/>
          <c:w val="0.80770603674540686"/>
          <c:h val="0.74439012831729368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rgbClr val="00833F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4.1666666666666644E-2"/>
                  <c:y val="-9.25925925925925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4444444444444446E-2"/>
                  <c:y val="3.70370370370370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4444444444444495E-2"/>
                  <c:y val="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0555555555555555E-2"/>
                  <c:y val="2.77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7777777777777776E-2"/>
                  <c:y val="1.38888888888888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6.6666666666666666E-2"/>
                  <c:y val="-5.0925925925925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5.2777777777777778E-2"/>
                  <c:y val="-3.70370370370370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5.2777777777777778E-2"/>
                  <c:y val="-3.24074074074073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4.1666666666666567E-2"/>
                  <c:y val="-4.6296296296296273E-2"/>
                </c:manualLayout>
              </c:layout>
              <c:spPr>
                <a:solidFill>
                  <a:srgbClr val="FF0000"/>
                </a:solidFill>
              </c:spPr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3.3333333333333229E-2"/>
                  <c:y val="4.6296296296296294E-2"/>
                </c:manualLayout>
              </c:layout>
              <c:spPr>
                <a:solidFill>
                  <a:srgbClr val="FFC000"/>
                </a:solidFill>
              </c:spPr>
              <c:txPr>
                <a:bodyPr/>
                <a:lstStyle/>
                <a:p>
                  <a:pPr>
                    <a:defRPr b="1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spPr>
              <a:ln w="19050" cap="rnd">
                <a:solidFill>
                  <a:sysClr val="windowText" lastClr="0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Sheet1!$A$2:$A$11</c:f>
              <c:numCache>
                <c:formatCode>General</c:formatCode>
                <c:ptCount val="10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17</c:v>
                </c:pt>
                <c:pt idx="1">
                  <c:v>12</c:v>
                </c:pt>
                <c:pt idx="2">
                  <c:v>10.4</c:v>
                </c:pt>
                <c:pt idx="3">
                  <c:v>15.2</c:v>
                </c:pt>
                <c:pt idx="4">
                  <c:v>19.600000000000001</c:v>
                </c:pt>
                <c:pt idx="5">
                  <c:v>23.8</c:v>
                </c:pt>
                <c:pt idx="6">
                  <c:v>26.8</c:v>
                </c:pt>
                <c:pt idx="7">
                  <c:v>26.95</c:v>
                </c:pt>
                <c:pt idx="8">
                  <c:v>27.6</c:v>
                </c:pt>
                <c:pt idx="9">
                  <c:v>24.7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9C3-4943-AE55-FBDEC29001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509952"/>
        <c:axId val="56511872"/>
      </c:lineChart>
      <c:catAx>
        <c:axId val="56509952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56511872"/>
        <c:crosses val="autoZero"/>
        <c:auto val="1"/>
        <c:lblAlgn val="ctr"/>
        <c:lblOffset val="100"/>
        <c:noMultiLvlLbl val="0"/>
      </c:catAx>
      <c:valAx>
        <c:axId val="56511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Food insecure populations</a:t>
                </a:r>
              </a:p>
              <a:p>
                <a:pPr>
                  <a:defRPr/>
                </a:pPr>
                <a:r>
                  <a:rPr lang="en-US"/>
                  <a:t>(In millions)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56509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9886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9362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403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11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9340"/>
            <a:ext cx="4267200" cy="180020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https://lh3.googleusercontent.com/u8z2N-H7FFNrV2ImNjUgcrqKT1CbfZHoQu0lhRyWLyfMh8u8zn4REhFhftTW0JVjyFE6VFs23wz7aCoUpOal4FpxJmgX0KhhBSAZ6mf7TluaJjakEk1B9aZM1gf0TOKmNShh4xO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6790" y="36512"/>
            <a:ext cx="1506926" cy="1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3.googleusercontent.com/u8z2N-H7FFNrV2ImNjUgcrqKT1CbfZHoQu0lhRyWLyfMh8u8zn4REhFhftTW0JVjyFE6VFs23wz7aCoUpOal4FpxJmgX0KhhBSAZ6mf7TluaJjakEk1B9aZM1gf0TOKmNShh4xO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1220" y="5981700"/>
            <a:ext cx="690563" cy="82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1" y="6486992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194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1" y="6486986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pPr/>
              <a:t>Tuesday, August 25,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1" y="6486992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IGAD CLIMATE PREDICTION AND APPLICATIONS CENTRE (</a:t>
            </a:r>
            <a:r>
              <a:rPr lang="en-US" b="1" dirty="0"/>
              <a:t>ICPAC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194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300" y="5812124"/>
            <a:ext cx="8932582" cy="14941"/>
          </a:xfrm>
          <a:prstGeom prst="line">
            <a:avLst/>
          </a:prstGeom>
          <a:ln w="952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991600" y="5908483"/>
            <a:ext cx="762000" cy="80168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1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86992"/>
            <a:ext cx="4232746" cy="182373"/>
          </a:xfrm>
        </p:spPr>
        <p:txBody>
          <a:bodyPr/>
          <a:lstStyle/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6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1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6993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pPr/>
              <a:t>Tuesday, August 25,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1" y="6486986"/>
            <a:ext cx="4311650" cy="1823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9" y="6486993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300" y="5770564"/>
            <a:ext cx="891540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s://lh3.googleusercontent.com/u8z2N-H7FFNrV2ImNjUgcrqKT1CbfZHoQu0lhRyWLyfMh8u8zn4REhFhftTW0JVjyFE6VFs23wz7aCoUpOal4FpxJmgX0KhhBSAZ6mf7TluaJjakEk1B9aZM1gf0TOKmNShh4xOV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1472" y="6102385"/>
            <a:ext cx="601039" cy="72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20204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16496" y="2133600"/>
            <a:ext cx="9108504" cy="3657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Agriculture and food security sector</a:t>
            </a:r>
            <a: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  <a:t/>
            </a:r>
            <a:b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</a:br>
            <a: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  <a:t>situation analysis of the impacts of </a:t>
            </a:r>
            <a:r>
              <a:rPr lang="en-US" b="1" dirty="0" smtClean="0">
                <a:solidFill>
                  <a:schemeClr val="tx1"/>
                </a:solidFill>
                <a:latin typeface="Tw Cen MT" panose="020B0602020104020603" pitchFamily="34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Tw Cen MT" panose="020B0602020104020603" pitchFamily="34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Tw Cen MT" panose="020B0602020104020603" pitchFamily="34" charset="0"/>
              </a:rPr>
              <a:t>march to may and JUNE </a:t>
            </a:r>
            <a: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  <a:t>to </a:t>
            </a:r>
            <a:r>
              <a:rPr lang="en-US" b="1" dirty="0" smtClean="0">
                <a:solidFill>
                  <a:schemeClr val="tx1"/>
                </a:solidFill>
                <a:latin typeface="Tw Cen MT" panose="020B0602020104020603" pitchFamily="34" charset="0"/>
              </a:rPr>
              <a:t>August </a:t>
            </a:r>
            <a: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  <a:t>2020 </a:t>
            </a:r>
            <a:r>
              <a:rPr lang="en-US" b="1" dirty="0" smtClean="0">
                <a:solidFill>
                  <a:schemeClr val="tx1"/>
                </a:solidFill>
                <a:latin typeface="Tw Cen MT" panose="020B0602020104020603" pitchFamily="34" charset="0"/>
              </a:rPr>
              <a:t>seasons </a:t>
            </a:r>
            <a: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  <a:t/>
            </a:r>
            <a:b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</a:br>
            <a:r>
              <a:rPr lang="en-US" dirty="0">
                <a:solidFill>
                  <a:schemeClr val="tx1"/>
                </a:solidFill>
                <a:latin typeface="Tw Cen MT" panose="020B0602020104020603" pitchFamily="34" charset="0"/>
              </a:rPr>
              <a:t>by</a:t>
            </a:r>
            <a: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  <a:t/>
            </a:r>
            <a:b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Tw Cen MT" panose="020B0602020104020603" pitchFamily="34" charset="0"/>
              </a:rPr>
              <a:t>Jasper </a:t>
            </a:r>
            <a:r>
              <a:rPr lang="en-US" b="1" dirty="0" err="1" smtClean="0">
                <a:solidFill>
                  <a:schemeClr val="tx1"/>
                </a:solidFill>
                <a:latin typeface="Tw Cen MT" panose="020B0602020104020603" pitchFamily="34" charset="0"/>
              </a:rPr>
              <a:t>mwesigwa</a:t>
            </a:r>
            <a:r>
              <a:rPr lang="en-US" b="1" cap="none" dirty="0">
                <a:solidFill>
                  <a:schemeClr val="tx1"/>
                </a:solidFill>
                <a:latin typeface="Tw Cen MT" panose="020B0602020104020603" pitchFamily="34" charset="0"/>
              </a:rPr>
              <a:t/>
            </a:r>
            <a:br>
              <a:rPr lang="en-US" b="1" cap="none" dirty="0">
                <a:solidFill>
                  <a:schemeClr val="tx1"/>
                </a:solidFill>
                <a:latin typeface="Tw Cen MT" panose="020B0602020104020603" pitchFamily="34" charset="0"/>
              </a:rPr>
            </a:br>
            <a:r>
              <a:rPr lang="en-US" b="1" dirty="0" err="1">
                <a:solidFill>
                  <a:schemeClr val="tx1"/>
                </a:solidFill>
                <a:latin typeface="Tw Cen MT" panose="020B0602020104020603" pitchFamily="34" charset="0"/>
              </a:rPr>
              <a:t>ghacof</a:t>
            </a:r>
            <a: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  <a:t> 56, Sector reporting</a:t>
            </a:r>
            <a:endParaRPr lang="en-GB" dirty="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73540" y="6286521"/>
            <a:ext cx="5149850" cy="382842"/>
          </a:xfrm>
        </p:spPr>
        <p:txBody>
          <a:bodyPr/>
          <a:lstStyle/>
          <a:p>
            <a:r>
              <a:rPr lang="en-US" dirty="0">
                <a:latin typeface="Tw Cen MT" panose="020B0602020104020603" pitchFamily="34" charset="0"/>
              </a:rPr>
              <a:t>IGAD CLIMATE PREDICTION AND APPLICATIONS CENTRE</a:t>
            </a:r>
          </a:p>
          <a:p>
            <a:endParaRPr lang="en-US" dirty="0">
              <a:latin typeface="Tw Cen MT" panose="020B06020201040206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098" y="44624"/>
            <a:ext cx="9230429" cy="79208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MAMJJAS </a:t>
            </a:r>
            <a:r>
              <a:rPr lang="en-US" b="1" dirty="0"/>
              <a:t>2020: summary </a:t>
            </a:r>
            <a:r>
              <a:rPr lang="en-US" b="1" dirty="0" smtClean="0"/>
              <a:t>of long term observed seasonal changes 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Content Placeholder 8"/>
          <p:cNvSpPr>
            <a:spLocks noGrp="1"/>
          </p:cNvSpPr>
          <p:nvPr>
            <p:ph idx="1"/>
          </p:nvPr>
        </p:nvSpPr>
        <p:spPr>
          <a:xfrm>
            <a:off x="495300" y="1087429"/>
            <a:ext cx="4817740" cy="478984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GB" sz="1800" b="1" dirty="0" smtClean="0">
                <a:solidFill>
                  <a:srgbClr val="FF0000"/>
                </a:solidFill>
              </a:rPr>
              <a:t>Actual observed characteristics linked to climate change</a:t>
            </a:r>
          </a:p>
          <a:p>
            <a:pPr lvl="1"/>
            <a:r>
              <a:rPr lang="en-GB" dirty="0" smtClean="0"/>
              <a:t>Short duration (early withdrawal) – MAM </a:t>
            </a:r>
          </a:p>
          <a:p>
            <a:pPr lvl="1"/>
            <a:r>
              <a:rPr lang="en-GB" dirty="0" smtClean="0"/>
              <a:t>Dry spell during peak of season (western Sector) - MAM; </a:t>
            </a:r>
          </a:p>
          <a:p>
            <a:pPr lvl="1"/>
            <a:r>
              <a:rPr lang="en-GB" dirty="0" smtClean="0"/>
              <a:t>More stormy weather (rainfall events) than in the past – led to breaking of records in height of water levels in major water bodies – MAM/JJA; </a:t>
            </a:r>
          </a:p>
          <a:p>
            <a:pPr lvl="1"/>
            <a:r>
              <a:rPr lang="en-GB" dirty="0" smtClean="0"/>
              <a:t>Dry spells were more severe – MAM (except in a few past years such as in 2018). </a:t>
            </a:r>
          </a:p>
          <a:p>
            <a:pPr lvl="1"/>
            <a:r>
              <a:rPr lang="en-GB" dirty="0" smtClean="0"/>
              <a:t>Seasonal shifts in some parts of the region. </a:t>
            </a:r>
          </a:p>
          <a:p>
            <a:pPr lvl="1"/>
            <a:r>
              <a:rPr lang="en-GB" dirty="0" smtClean="0"/>
              <a:t>Most places were </a:t>
            </a:r>
            <a:r>
              <a:rPr lang="en-GB" dirty="0" smtClean="0"/>
              <a:t>cooler </a:t>
            </a:r>
            <a:r>
              <a:rPr lang="en-GB" dirty="0" smtClean="0"/>
              <a:t>than usual from June through August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879195" y="836712"/>
            <a:ext cx="3538301" cy="4773453"/>
            <a:chOff x="5879195" y="404664"/>
            <a:chExt cx="3826333" cy="5205501"/>
          </a:xfrm>
        </p:grpSpPr>
        <p:pic>
          <p:nvPicPr>
            <p:cNvPr id="11" name="Picture 2" descr="C:\Users\sa123\Documents\ICPAC 2019\GHACOF\GHACOF 56\MAM &amp; JJAS IMPACTS\%LTM_may_202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9195" y="834550"/>
              <a:ext cx="3826333" cy="47756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6084876" y="404664"/>
              <a:ext cx="3384376" cy="50405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%LTA: May 2020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39105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for a regional study to understand the impact of C19 on </a:t>
            </a:r>
            <a:r>
              <a:rPr lang="en-US" dirty="0" err="1" smtClean="0"/>
              <a:t>Gaiculture</a:t>
            </a:r>
            <a:r>
              <a:rPr lang="en-US" smtClean="0"/>
              <a:t>/FS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66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3573016"/>
            <a:ext cx="8915400" cy="936104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THANK YOU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098" y="44624"/>
            <a:ext cx="9230429" cy="504056"/>
          </a:xfrm>
        </p:spPr>
        <p:txBody>
          <a:bodyPr>
            <a:normAutofit/>
          </a:bodyPr>
          <a:lstStyle/>
          <a:p>
            <a:r>
              <a:rPr lang="en-US" b="1" dirty="0" smtClean="0"/>
              <a:t>MAM/JJA </a:t>
            </a:r>
            <a:r>
              <a:rPr lang="en-US" b="1" dirty="0"/>
              <a:t>2020: summary </a:t>
            </a:r>
            <a:r>
              <a:rPr lang="en-US" b="1" dirty="0" smtClean="0"/>
              <a:t>of seasonal observations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00472" y="620689"/>
            <a:ext cx="5400600" cy="5184576"/>
          </a:xfrm>
        </p:spPr>
        <p:txBody>
          <a:bodyPr>
            <a:noAutofit/>
          </a:bodyPr>
          <a:lstStyle/>
          <a:p>
            <a:pPr marL="742950" lvl="2" indent="-342900" algn="just">
              <a:buFont typeface="Wingdings" pitchFamily="2" charset="2"/>
              <a:buChar char="§"/>
            </a:pPr>
            <a:r>
              <a:rPr lang="en-GB" sz="1700" dirty="0" smtClean="0"/>
              <a:t>For both seasons, the </a:t>
            </a:r>
            <a:r>
              <a:rPr lang="en-GB" sz="1700" dirty="0"/>
              <a:t>forecast reached intended users; </a:t>
            </a:r>
            <a:r>
              <a:rPr lang="en-GB" sz="1700" dirty="0" smtClean="0"/>
              <a:t>mostly on time;  </a:t>
            </a:r>
          </a:p>
          <a:p>
            <a:pPr marL="400050" lvl="2" indent="0" algn="just">
              <a:buNone/>
            </a:pPr>
            <a:endParaRPr lang="en-GB" sz="1700" dirty="0"/>
          </a:p>
          <a:p>
            <a:pPr marL="742950" lvl="2" indent="-342900" algn="just">
              <a:buFont typeface="Wingdings" pitchFamily="2" charset="2"/>
              <a:buChar char="§"/>
            </a:pPr>
            <a:r>
              <a:rPr lang="en-GB" sz="1700" dirty="0"/>
              <a:t>Main methods of dissemination were Radio and Internet, but also </a:t>
            </a:r>
            <a:r>
              <a:rPr lang="en-GB" sz="1700" dirty="0" smtClean="0"/>
              <a:t>print </a:t>
            </a:r>
            <a:r>
              <a:rPr lang="en-GB" sz="1700" dirty="0"/>
              <a:t>media, and </a:t>
            </a:r>
            <a:r>
              <a:rPr lang="en-GB" sz="1700" dirty="0" smtClean="0"/>
              <a:t>minimal physical meetings</a:t>
            </a:r>
          </a:p>
          <a:p>
            <a:pPr marL="742950" lvl="2" indent="-342900" algn="just">
              <a:buFont typeface="Wingdings" pitchFamily="2" charset="2"/>
              <a:buChar char="§"/>
            </a:pPr>
            <a:endParaRPr lang="en-GB" sz="1700" dirty="0"/>
          </a:p>
          <a:p>
            <a:pPr marL="742950" lvl="2" indent="-342900" algn="just">
              <a:buFont typeface="Wingdings" pitchFamily="2" charset="2"/>
              <a:buChar char="§"/>
            </a:pPr>
            <a:r>
              <a:rPr lang="en-GB" sz="1700" dirty="0"/>
              <a:t>Onset was generally on time and early in most countries </a:t>
            </a:r>
            <a:endParaRPr lang="en-GB" sz="1700" dirty="0" smtClean="0"/>
          </a:p>
          <a:p>
            <a:pPr marL="742950" lvl="2" indent="-342900" algn="just">
              <a:buFont typeface="Wingdings" pitchFamily="2" charset="2"/>
              <a:buChar char="§"/>
            </a:pPr>
            <a:endParaRPr lang="en-GB" sz="1700" dirty="0"/>
          </a:p>
          <a:p>
            <a:pPr marL="742950" lvl="2" indent="-342900" algn="just">
              <a:buFont typeface="Wingdings" pitchFamily="2" charset="2"/>
              <a:buChar char="§"/>
            </a:pPr>
            <a:r>
              <a:rPr lang="en-GB" sz="1700" dirty="0" smtClean="0"/>
              <a:t>Agricultural </a:t>
            </a:r>
            <a:r>
              <a:rPr lang="en-GB" sz="1700" dirty="0"/>
              <a:t>performance was average; with localised below average performance due to localised climatic shocks; </a:t>
            </a:r>
            <a:endParaRPr lang="en-GB" sz="1700" dirty="0" smtClean="0"/>
          </a:p>
          <a:p>
            <a:pPr marL="742950" lvl="2" indent="-342900" algn="just">
              <a:buFont typeface="Wingdings" pitchFamily="2" charset="2"/>
              <a:buChar char="§"/>
            </a:pPr>
            <a:endParaRPr lang="en-GB" sz="1700" dirty="0"/>
          </a:p>
          <a:p>
            <a:pPr marL="742950" lvl="2" indent="-342900" algn="just">
              <a:buFont typeface="Wingdings" pitchFamily="2" charset="2"/>
              <a:buChar char="§"/>
            </a:pPr>
            <a:r>
              <a:rPr lang="en-GB" sz="1700" dirty="0" err="1" smtClean="0"/>
              <a:t>Agric</a:t>
            </a:r>
            <a:r>
              <a:rPr lang="en-GB" sz="1700" dirty="0" smtClean="0"/>
              <a:t> </a:t>
            </a:r>
            <a:r>
              <a:rPr lang="en-GB" sz="1700" dirty="0"/>
              <a:t>production outcomes </a:t>
            </a:r>
            <a:r>
              <a:rPr lang="en-GB" sz="1700" dirty="0" smtClean="0"/>
              <a:t>were driven by both </a:t>
            </a:r>
            <a:r>
              <a:rPr lang="en-GB" sz="1700" dirty="0"/>
              <a:t>climatic and non-climatic conditions including floods, dry spells, Desert Locust, COVID, etc. </a:t>
            </a:r>
          </a:p>
        </p:txBody>
      </p:sp>
      <p:pic>
        <p:nvPicPr>
          <p:cNvPr id="1026" name="Picture 2" descr="C:\Users\sa123\Documents\ICPAC 2019\GHACOF\GHACOF 56\MAM &amp; JJAS IMPACTS\%LTM_MAM_20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247" y="728242"/>
            <a:ext cx="3952439" cy="4933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624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More Positives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Continuity of rainfall from MAM to JJA facilitated longer-maturing crops to reach maturity;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496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64" y="50728"/>
            <a:ext cx="8263081" cy="490066"/>
          </a:xfrm>
        </p:spPr>
        <p:txBody>
          <a:bodyPr/>
          <a:lstStyle/>
          <a:p>
            <a:r>
              <a:rPr lang="en-US" b="1" dirty="0" smtClean="0"/>
              <a:t>MAM/JJA </a:t>
            </a:r>
            <a:r>
              <a:rPr lang="en-US" b="1" dirty="0"/>
              <a:t>2020 </a:t>
            </a:r>
            <a:r>
              <a:rPr lang="en-US" b="1" dirty="0" smtClean="0"/>
              <a:t>summary of 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positive</a:t>
            </a:r>
            <a:r>
              <a:rPr lang="en-US" b="1" dirty="0" smtClean="0"/>
              <a:t> IMPACTS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20952" y="771855"/>
            <a:ext cx="5112568" cy="498869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Region witnessed third consecutive season of above average rains;  </a:t>
            </a:r>
          </a:p>
          <a:p>
            <a:r>
              <a:rPr lang="en-GB" dirty="0" smtClean="0"/>
              <a:t>Onset was timely </a:t>
            </a:r>
            <a:r>
              <a:rPr lang="en-GB" dirty="0"/>
              <a:t>and </a:t>
            </a:r>
            <a:r>
              <a:rPr lang="en-GB" dirty="0" smtClean="0"/>
              <a:t>distribution was generally good; led to positive production prospects in general terms; </a:t>
            </a:r>
          </a:p>
          <a:p>
            <a:r>
              <a:rPr lang="en-GB" dirty="0" smtClean="0"/>
              <a:t>Fewer and less severe dry spells (JJA); there was no need for re-planting because the season established and progressed well; </a:t>
            </a:r>
          </a:p>
          <a:p>
            <a:r>
              <a:rPr lang="en-GB" dirty="0" smtClean="0"/>
              <a:t>The lean season (in Kenya and Uganda) were less severe; </a:t>
            </a:r>
          </a:p>
          <a:p>
            <a:r>
              <a:rPr lang="en-GB" dirty="0" smtClean="0"/>
              <a:t>Irrigated areas in Sudan doing very well; </a:t>
            </a:r>
          </a:p>
          <a:p>
            <a:r>
              <a:rPr lang="en-GB" dirty="0" smtClean="0"/>
              <a:t>Prices of major staples remained neutral or even declined e.g. </a:t>
            </a:r>
            <a:r>
              <a:rPr lang="en-GB" dirty="0" err="1" smtClean="0"/>
              <a:t>Matooke</a:t>
            </a:r>
            <a:r>
              <a:rPr lang="en-GB" dirty="0" smtClean="0"/>
              <a:t>; </a:t>
            </a:r>
          </a:p>
          <a:p>
            <a:r>
              <a:rPr lang="en-GB" dirty="0" smtClean="0"/>
              <a:t>Plenty of fruits and vegetables, trading at below average prices: believed to have boosted immunity against C19;  </a:t>
            </a:r>
            <a:endParaRPr lang="en-GB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750311545"/>
              </p:ext>
            </p:extLst>
          </p:nvPr>
        </p:nvGraphicFramePr>
        <p:xfrm>
          <a:off x="56456" y="1772816"/>
          <a:ext cx="4397880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72480" y="4437112"/>
            <a:ext cx="4104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This year, IGAD projects that 50.6 million people in IGAD region (IFSNRS) will need food assistance in 2020; nearly half of this figure will be from non-climatic factors.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72480" y="620688"/>
            <a:ext cx="4104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In 2019, 13 million out of the 27.6 million (peak) food insecure people in IGAD region were due climatic factors (GRFC 2020). </a:t>
            </a:r>
          </a:p>
        </p:txBody>
      </p:sp>
    </p:spTree>
    <p:extLst>
      <p:ext uri="{BB962C8B-B14F-4D97-AF65-F5344CB8AC3E}">
        <p14:creationId xmlns:p14="http://schemas.microsoft.com/office/powerpoint/2010/main" val="318941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Positive impacts – cont’d (JJA) 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 descr="C:\Users\USER\AppData\Local\Temp\IMG-20200815-WA0011.jpg"/>
          <p:cNvPicPr>
            <a:picLocks noGrp="1"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" y="1320228"/>
            <a:ext cx="5922859" cy="428628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681192" y="404664"/>
            <a:ext cx="30963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In Burundi </a:t>
            </a:r>
          </a:p>
          <a:p>
            <a:endParaRPr lang="en-US" sz="2000" dirty="0"/>
          </a:p>
          <a:p>
            <a:r>
              <a:rPr lang="en-US" sz="2000" dirty="0" smtClean="0"/>
              <a:t>Nursery bed preparation during the dry season, in preparation for transplanting when the next rains begin.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3200" y="3140968"/>
            <a:ext cx="30963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In Uganda/Rwanda </a:t>
            </a:r>
          </a:p>
          <a:p>
            <a:endParaRPr lang="en-US" sz="2000" dirty="0"/>
          </a:p>
          <a:p>
            <a:r>
              <a:rPr lang="en-US" sz="2000" dirty="0" smtClean="0"/>
              <a:t>Surplus moisture during the JJA normal dry season made it possible to plant root crops like cassava and sweet potatoes and vegetables</a:t>
            </a:r>
          </a:p>
        </p:txBody>
      </p:sp>
    </p:spTree>
    <p:extLst>
      <p:ext uri="{BB962C8B-B14F-4D97-AF65-F5344CB8AC3E}">
        <p14:creationId xmlns:p14="http://schemas.microsoft.com/office/powerpoint/2010/main" val="290240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61913" y="3213100"/>
            <a:ext cx="4675187" cy="360363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US" altLang="en-US" sz="1200" b="1" smtClean="0"/>
              <a:t>Bean production under irrigation schemes, Nyagatare district </a:t>
            </a:r>
          </a:p>
        </p:txBody>
      </p:sp>
      <p:sp>
        <p:nvSpPr>
          <p:cNvPr id="21507" name="Date Placeholder 3"/>
          <p:cNvSpPr>
            <a:spLocks noGrp="1"/>
          </p:cNvSpPr>
          <p:nvPr>
            <p:ph type="dt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25AA10-93EF-4BC1-ACCA-AA0438C92231}" type="datetime2">
              <a:rPr lang="en-US" altLang="en-US" smtClean="0">
                <a:solidFill>
                  <a:srgbClr val="646463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Tuesday, August 25, 2020</a:t>
            </a:fld>
            <a:endParaRPr lang="en-US" altLang="en-US" smtClean="0">
              <a:solidFill>
                <a:srgbClr val="646463"/>
              </a:solidFill>
            </a:endParaRPr>
          </a:p>
        </p:txBody>
      </p:sp>
      <p:sp>
        <p:nvSpPr>
          <p:cNvPr id="21508" name="Footer Placeholder 4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dirty="0" smtClean="0">
                <a:solidFill>
                  <a:srgbClr val="646463"/>
                </a:solidFill>
              </a:rPr>
              <a:t>IGAD CLIMATE PREDICTION AND APPLICATIONS CENTRE (</a:t>
            </a:r>
            <a:r>
              <a:rPr lang="en-GB" altLang="en-US" b="1" dirty="0" smtClean="0">
                <a:solidFill>
                  <a:srgbClr val="646463"/>
                </a:solidFill>
              </a:rPr>
              <a:t>ICPAC</a:t>
            </a:r>
            <a:r>
              <a:rPr lang="en-GB" altLang="en-US" dirty="0" smtClean="0">
                <a:solidFill>
                  <a:srgbClr val="646463"/>
                </a:solidFill>
              </a:rPr>
              <a:t>)</a:t>
            </a:r>
            <a:endParaRPr lang="en-US" altLang="en-US" dirty="0" smtClean="0">
              <a:solidFill>
                <a:srgbClr val="646463"/>
              </a:solidFill>
            </a:endParaRPr>
          </a:p>
        </p:txBody>
      </p:sp>
      <p:sp>
        <p:nvSpPr>
          <p:cNvPr id="2253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AFB850D-078E-4F02-8CB3-629D1090E7C1}" type="slidenum">
              <a:rPr lang="en-US" altLang="en-US" smtClean="0">
                <a:solidFill>
                  <a:schemeClr val="tx2"/>
                </a:solidFill>
              </a:rPr>
              <a:pPr/>
              <a:t>6</a:t>
            </a:fld>
            <a:endParaRPr lang="en-US" altLang="en-US" smtClean="0">
              <a:solidFill>
                <a:schemeClr val="tx2"/>
              </a:solidFill>
            </a:endParaRPr>
          </a:p>
        </p:txBody>
      </p:sp>
      <p:pic>
        <p:nvPicPr>
          <p:cNvPr id="22534" name="Picture 2" descr="C:\Users\Octave\Downloads\WhatsApp Image 2020-08-19 at 11.15.34 AM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115888"/>
            <a:ext cx="4129087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AutoShape 4" descr="blob:https://web.whatsapp.com/1a782678-5a9a-4287-89b0-06e8d205c33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2536" name="Picture 5" descr="C:\Users\Octave\Downloads\WhatsApp Image 2020-08-19 at 11.15.36 AM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825" y="258763"/>
            <a:ext cx="4379913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7" name="Content Placeholder 2"/>
          <p:cNvSpPr txBox="1">
            <a:spLocks/>
          </p:cNvSpPr>
          <p:nvPr/>
        </p:nvSpPr>
        <p:spPr bwMode="auto">
          <a:xfrm>
            <a:off x="5045075" y="3187700"/>
            <a:ext cx="489585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altLang="en-US" sz="1200" b="1"/>
              <a:t>Tomato production under irrigation  schemes, Nyagatare district </a:t>
            </a:r>
          </a:p>
        </p:txBody>
      </p:sp>
      <p:pic>
        <p:nvPicPr>
          <p:cNvPr id="22538" name="Picture 6" descr="C:\Users\Octave\Downloads\WhatsApp Image 2020-08-19 at 11.15.40 AM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3644900"/>
            <a:ext cx="3960813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9" name="Picture 7" descr="C:\Users\Octave\Downloads\WhatsApp Image 2020-08-19 at 11.15.43 AM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3590925"/>
            <a:ext cx="3348037" cy="269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838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64" y="50728"/>
            <a:ext cx="8263081" cy="490066"/>
          </a:xfrm>
        </p:spPr>
        <p:txBody>
          <a:bodyPr/>
          <a:lstStyle/>
          <a:p>
            <a:r>
              <a:rPr lang="en-US" b="1" dirty="0" smtClean="0"/>
              <a:t>MAM/JJA </a:t>
            </a:r>
            <a:r>
              <a:rPr lang="en-US" b="1" dirty="0"/>
              <a:t>2020 </a:t>
            </a:r>
            <a:r>
              <a:rPr lang="en-US" b="1" dirty="0">
                <a:solidFill>
                  <a:srgbClr val="FF0000"/>
                </a:solidFill>
              </a:rPr>
              <a:t>NEGATIVE</a:t>
            </a:r>
            <a:r>
              <a:rPr lang="en-US" b="1" dirty="0"/>
              <a:t> IMPACTS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272480" y="627838"/>
            <a:ext cx="4896544" cy="5249434"/>
          </a:xfrm>
        </p:spPr>
        <p:txBody>
          <a:bodyPr>
            <a:normAutofit fontScale="92500" lnSpcReduction="20000"/>
          </a:bodyPr>
          <a:lstStyle/>
          <a:p>
            <a:r>
              <a:rPr lang="en-GB" sz="2200" dirty="0" smtClean="0"/>
              <a:t>Early withdrawal in parts of western sector (during MAM); </a:t>
            </a:r>
          </a:p>
          <a:p>
            <a:r>
              <a:rPr lang="en-GB" sz="2200" dirty="0" smtClean="0"/>
              <a:t>Peak-season severe dry spell (first 2 </a:t>
            </a:r>
            <a:r>
              <a:rPr lang="en-GB" sz="2200" dirty="0" err="1" smtClean="0"/>
              <a:t>dekads</a:t>
            </a:r>
            <a:r>
              <a:rPr lang="en-GB" sz="2200" dirty="0" smtClean="0"/>
              <a:t> of April) in western sector MAM); </a:t>
            </a:r>
          </a:p>
          <a:p>
            <a:r>
              <a:rPr lang="en-GB" sz="2200" dirty="0" smtClean="0"/>
              <a:t>Flooding in many parts of the region - waterlogging incidences; </a:t>
            </a:r>
          </a:p>
          <a:p>
            <a:r>
              <a:rPr lang="en-US" sz="2000" dirty="0"/>
              <a:t>In South Sudan, some cultivated areas in </a:t>
            </a:r>
            <a:r>
              <a:rPr lang="en-US" sz="2000" dirty="0" err="1"/>
              <a:t>Jonglei</a:t>
            </a:r>
            <a:r>
              <a:rPr lang="en-US" sz="2000" dirty="0"/>
              <a:t> (5000 </a:t>
            </a:r>
            <a:r>
              <a:rPr lang="en-US" sz="2000" dirty="0" err="1"/>
              <a:t>feddans</a:t>
            </a:r>
            <a:r>
              <a:rPr lang="en-US" sz="2000" dirty="0"/>
              <a:t>), Upper Nile (1500 </a:t>
            </a:r>
            <a:r>
              <a:rPr lang="en-US" sz="2000" dirty="0" err="1"/>
              <a:t>feddans</a:t>
            </a:r>
            <a:r>
              <a:rPr lang="en-US" sz="2000" dirty="0"/>
              <a:t>) and Northern States (8900 </a:t>
            </a:r>
            <a:r>
              <a:rPr lang="en-US" sz="2000" dirty="0" err="1"/>
              <a:t>feddans</a:t>
            </a:r>
            <a:r>
              <a:rPr lang="en-US" sz="2000" dirty="0"/>
              <a:t>) covered with flood water and destroying seasonal crops</a:t>
            </a:r>
            <a:endParaRPr lang="en-GB" sz="2800" dirty="0"/>
          </a:p>
          <a:p>
            <a:r>
              <a:rPr lang="en-GB" sz="2200" dirty="0" smtClean="0"/>
              <a:t>Above average rains during harvesting (Tanzania) led to post-harvest losses; </a:t>
            </a:r>
          </a:p>
          <a:p>
            <a:r>
              <a:rPr lang="en-GB" sz="2200" dirty="0" smtClean="0"/>
              <a:t>Favourable conditions for desert locust </a:t>
            </a:r>
            <a:r>
              <a:rPr lang="en-GB" sz="2200" dirty="0"/>
              <a:t>breeding and </a:t>
            </a:r>
            <a:r>
              <a:rPr lang="en-GB" sz="2200" dirty="0" smtClean="0"/>
              <a:t>spread;</a:t>
            </a:r>
          </a:p>
          <a:p>
            <a:r>
              <a:rPr lang="en-GB" sz="2200" dirty="0" smtClean="0"/>
              <a:t>Damage to transport infrastructure (due to floods) – JJA leading to scarcity of food and other </a:t>
            </a:r>
            <a:r>
              <a:rPr lang="en-GB" sz="2200" dirty="0" err="1" smtClean="0"/>
              <a:t>essentails</a:t>
            </a:r>
            <a:r>
              <a:rPr lang="en-GB" sz="2200" dirty="0" smtClean="0"/>
              <a:t>;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072" y="633080"/>
            <a:ext cx="3816424" cy="5066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5863226" y="5373216"/>
            <a:ext cx="3384376" cy="2880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Tanzania – June/July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36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Additional negatives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Continuing cool wet weather may predispose yet to harvest crops to fungal infection; </a:t>
            </a:r>
          </a:p>
          <a:p>
            <a:r>
              <a:rPr lang="en-US" dirty="0" smtClean="0"/>
              <a:t>Some dry spells were experienced in June and July – delaying planting of major crops although onset was early (in May) – Central parts of Sudan; </a:t>
            </a:r>
          </a:p>
          <a:p>
            <a:r>
              <a:rPr lang="en-US" dirty="0" smtClean="0"/>
              <a:t>COVID-19 complex restrictions hindered Agricultural operations (input transportation, advisory services delivery); </a:t>
            </a:r>
          </a:p>
          <a:p>
            <a:r>
              <a:rPr lang="en-US" dirty="0" smtClean="0"/>
              <a:t>Too much rainfall in July made it difficult sowing cereal crops in Ethiopia;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786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97" y="1233430"/>
            <a:ext cx="5308975" cy="3995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12225" y="404664"/>
            <a:ext cx="5323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Below average bean and maize harvests in the Western Sector due to early withdrawal (MAM)</a:t>
            </a:r>
          </a:p>
        </p:txBody>
      </p:sp>
      <p:sp>
        <p:nvSpPr>
          <p:cNvPr id="9" name="Rectangle 8"/>
          <p:cNvSpPr/>
          <p:nvPr/>
        </p:nvSpPr>
        <p:spPr>
          <a:xfrm>
            <a:off x="641386" y="5275330"/>
            <a:ext cx="4449629" cy="2880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Western Uganda – July 2020</a:t>
            </a:r>
            <a:endParaRPr lang="en-US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5879195" y="404664"/>
            <a:ext cx="3826333" cy="5205501"/>
            <a:chOff x="5879195" y="404664"/>
            <a:chExt cx="3826333" cy="5205501"/>
          </a:xfrm>
        </p:grpSpPr>
        <p:pic>
          <p:nvPicPr>
            <p:cNvPr id="2" name="Picture 2" descr="C:\Users\sa123\Documents\ICPAC 2019\GHACOF\GHACOF 56\MAM &amp; JJAS IMPACTS\%LTM_may_2020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9195" y="834550"/>
              <a:ext cx="3826333" cy="47756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6084876" y="404664"/>
              <a:ext cx="3384376" cy="50405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%LTA: May 2020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87154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GAD PPT Template">
  <a:themeElements>
    <a:clrScheme name="Custom 1">
      <a:dk1>
        <a:srgbClr val="000000"/>
      </a:dk1>
      <a:lt1>
        <a:srgbClr val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394</TotalTime>
  <Words>841</Words>
  <Application>Microsoft Office PowerPoint</Application>
  <PresentationFormat>A4 Paper (210x297 mm)</PresentationFormat>
  <Paragraphs>108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IGAD PPT Template</vt:lpstr>
      <vt:lpstr>Agriculture and food security sector situation analysis of the impacts of  march to may and JUNE to August 2020 seasons  by Jasper mwesigwa ghacof 56, Sector reporting</vt:lpstr>
      <vt:lpstr>MAM/JJA 2020: summary of seasonal observations</vt:lpstr>
      <vt:lpstr>More Positives </vt:lpstr>
      <vt:lpstr>MAM/JJA 2020 summary of positive IMPACTS</vt:lpstr>
      <vt:lpstr>Positive impacts – cont’d (JJA) </vt:lpstr>
      <vt:lpstr>PowerPoint Presentation</vt:lpstr>
      <vt:lpstr>MAM/JJA 2020 NEGATIVE IMPACTS</vt:lpstr>
      <vt:lpstr>Additional negatives </vt:lpstr>
      <vt:lpstr>PowerPoint Presentation</vt:lpstr>
      <vt:lpstr>MAMJJAS 2020: summary of long term observed seasonal changes </vt:lpstr>
      <vt:lpstr>PowerPoint Presentation</vt:lpstr>
      <vt:lpstr>PowerPoint Presentation</vt:lpstr>
    </vt:vector>
  </TitlesOfParts>
  <Company>Black Africa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BATUREINE</cp:lastModifiedBy>
  <cp:revision>364</cp:revision>
  <dcterms:created xsi:type="dcterms:W3CDTF">2014-11-18T09:33:00Z</dcterms:created>
  <dcterms:modified xsi:type="dcterms:W3CDTF">2020-08-25T07:51:54Z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1033-11.2.0.9453</vt:lpwstr>
  </property>
</Properties>
</file>