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
  </p:notesMasterIdLst>
  <p:handoutMasterIdLst>
    <p:handoutMasterId r:id="rId10"/>
  </p:handoutMasterIdLst>
  <p:sldIdLst>
    <p:sldId id="270" r:id="rId2"/>
    <p:sldId id="265" r:id="rId3"/>
    <p:sldId id="271" r:id="rId4"/>
    <p:sldId id="272" r:id="rId5"/>
    <p:sldId id="268" r:id="rId6"/>
    <p:sldId id="273" r:id="rId7"/>
    <p:sldId id="260" r:id="rId8"/>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autoAdjust="0"/>
    <p:restoredTop sz="50000" autoAdjust="0"/>
  </p:normalViewPr>
  <p:slideViewPr>
    <p:cSldViewPr snapToObjects="1">
      <p:cViewPr varScale="1">
        <p:scale>
          <a:sx n="87" d="100"/>
          <a:sy n="87" d="100"/>
        </p:scale>
        <p:origin x="1520" y="20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8/26/20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8/26/20</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List the most significant implications of OND forecast for the sector (and which countries they are likely to occur).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For example, for enhanced rainfall, a positive implication is:  </a:t>
            </a:r>
            <a:r>
              <a:rPr lang="en-GB" sz="1200" i="1" dirty="0"/>
              <a:t>Groundwater recharge (BDI, KEN, SOM, TAN, UGA)   </a:t>
            </a:r>
            <a:r>
              <a:rPr lang="en-GB" sz="1200" i="0" dirty="0"/>
              <a:t>a negative implication could be </a:t>
            </a:r>
            <a:r>
              <a:rPr lang="en-GB" sz="1200" i="1" dirty="0"/>
              <a:t>flooding (in specific countries)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Take note of the multiple risks prevalent in the region and likely to affect the sector – climate, COVID-19, desert locusts, economy, security </a:t>
            </a:r>
            <a:r>
              <a:rPr lang="en-US" sz="1200" i="0" dirty="0" err="1">
                <a:solidFill>
                  <a:srgbClr val="FF0000"/>
                </a:solidFill>
              </a:rPr>
              <a:t>etc</a:t>
            </a:r>
            <a:r>
              <a:rPr lang="en-US" sz="1200" i="0" dirty="0">
                <a:solidFill>
                  <a:srgbClr val="FF0000"/>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EG. COVID-19 related restrictions in movements, border closures, quarantines, lockdown in most places, job &amp; income losses, supply chain and trade disruptions created efforts by countries trying to limit the spread of the Corona Virus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Desert Locust invasion in agricultural areas have potentially damaged the livelihoods in cultivated and grazing areas, income and food source of local populations</a:t>
            </a:r>
            <a:endParaRPr lang="en-GB"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2</a:t>
            </a:fld>
            <a:endParaRPr lang="en-US"/>
          </a:p>
        </p:txBody>
      </p:sp>
    </p:spTree>
    <p:extLst>
      <p:ext uri="{BB962C8B-B14F-4D97-AF65-F5344CB8AC3E}">
        <p14:creationId xmlns:p14="http://schemas.microsoft.com/office/powerpoint/2010/main" val="1226489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3</a:t>
            </a:fld>
            <a:endParaRPr lang="en-US"/>
          </a:p>
        </p:txBody>
      </p:sp>
    </p:spTree>
    <p:extLst>
      <p:ext uri="{BB962C8B-B14F-4D97-AF65-F5344CB8AC3E}">
        <p14:creationId xmlns:p14="http://schemas.microsoft.com/office/powerpoint/2010/main" val="1226489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List the most significant implications of OND forecast for the sector (and which countries they are likely to occur).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For example, for enhanced rainfall, a positive implication is:  </a:t>
            </a:r>
            <a:r>
              <a:rPr lang="en-GB" sz="1200" i="1" dirty="0"/>
              <a:t>Groundwater recharge (BDI, KEN, SOM, TAN, UGA)   </a:t>
            </a:r>
            <a:r>
              <a:rPr lang="en-GB" sz="1200" i="0" dirty="0"/>
              <a:t>a negative implication could be </a:t>
            </a:r>
            <a:r>
              <a:rPr lang="en-GB" sz="1200" i="1" dirty="0"/>
              <a:t>flooding (in specific countries)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Take note of the multiple risks prevalent in the region and likely to affect the sector – climate, COVID-19, desert locusts, economy, security </a:t>
            </a:r>
            <a:r>
              <a:rPr lang="en-US" sz="1200" i="0" dirty="0" err="1">
                <a:solidFill>
                  <a:srgbClr val="FF0000"/>
                </a:solidFill>
              </a:rPr>
              <a:t>etc</a:t>
            </a:r>
            <a:r>
              <a:rPr lang="en-US" sz="1200" i="0" dirty="0">
                <a:solidFill>
                  <a:srgbClr val="FF0000"/>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EG. COVID-19 related restrictions in movements, border closures, quarantines, lockdown in most places, job &amp; income losses, supply chain and trade disruptions created efforts by countries trying to limit the spread of the Corona Virus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Desert Locust invasion in agricultural areas have potentially damaged the livelihoods in cultivated and grazing areas, income and food source of local populations</a:t>
            </a:r>
            <a:endParaRPr lang="en-GB"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4</a:t>
            </a:fld>
            <a:endParaRPr lang="en-US"/>
          </a:p>
        </p:txBody>
      </p:sp>
    </p:spTree>
    <p:extLst>
      <p:ext uri="{BB962C8B-B14F-4D97-AF65-F5344CB8AC3E}">
        <p14:creationId xmlns:p14="http://schemas.microsoft.com/office/powerpoint/2010/main" val="1226489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Present realistic response measures (advisories) that are specific to this sector, forecast and season for each climatic zone</a:t>
            </a:r>
          </a:p>
          <a:p>
            <a:pPr marL="171450" indent="-171450">
              <a:buFont typeface="Arial" panose="020B0604020202020204" pitchFamily="34" charset="0"/>
              <a:buChar char="•"/>
            </a:pPr>
            <a:r>
              <a:rPr lang="en-GB" i="0" dirty="0"/>
              <a:t>Relate to the positive and negative implications and impacts</a:t>
            </a:r>
          </a:p>
          <a:p>
            <a:pPr marL="171450" indent="-171450">
              <a:buFont typeface="Arial" panose="020B0604020202020204" pitchFamily="34" charset="0"/>
              <a:buChar char="•"/>
            </a:pPr>
            <a:r>
              <a:rPr lang="en-GB" i="0" dirty="0"/>
              <a:t>Take note of any risks to realising the strategies</a:t>
            </a:r>
          </a:p>
          <a:p>
            <a:pPr marL="171450" indent="-171450">
              <a:buFont typeface="Arial" panose="020B0604020202020204" pitchFamily="34" charset="0"/>
              <a:buChar char="•"/>
            </a:pPr>
            <a:r>
              <a:rPr lang="en-GB" i="0" dirty="0"/>
              <a:t>Integrate climate change and uncertainties in the measures</a:t>
            </a:r>
          </a:p>
          <a:p>
            <a:pPr marL="171450" indent="-171450">
              <a:buFont typeface="Arial" panose="020B0604020202020204" pitchFamily="34" charset="0"/>
              <a:buChar char="•"/>
            </a:pPr>
            <a:r>
              <a:rPr lang="en-GB" i="0" dirty="0"/>
              <a:t>Note that individual countries require advisories to help them develop detailed management strategies </a:t>
            </a:r>
          </a:p>
        </p:txBody>
      </p:sp>
      <p:sp>
        <p:nvSpPr>
          <p:cNvPr id="4" name="Slide Number Placeholder 3"/>
          <p:cNvSpPr>
            <a:spLocks noGrp="1"/>
          </p:cNvSpPr>
          <p:nvPr>
            <p:ph type="sldNum" sz="quarter" idx="5"/>
          </p:nvPr>
        </p:nvSpPr>
        <p:spPr/>
        <p:txBody>
          <a:bodyPr/>
          <a:lstStyle/>
          <a:p>
            <a:fld id="{50654EE4-CDB4-4DB5-8E7E-FB133D2C7C82}" type="slidenum">
              <a:rPr lang="en-US" smtClean="0"/>
              <a:pPr/>
              <a:t>5</a:t>
            </a:fld>
            <a:endParaRPr lang="en-US"/>
          </a:p>
        </p:txBody>
      </p:sp>
    </p:spTree>
    <p:extLst>
      <p:ext uri="{BB962C8B-B14F-4D97-AF65-F5344CB8AC3E}">
        <p14:creationId xmlns:p14="http://schemas.microsoft.com/office/powerpoint/2010/main" val="2834004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Present realistic response measures (advisories) that are specific to this sector, forecast and season for each climatic zone</a:t>
            </a:r>
          </a:p>
          <a:p>
            <a:pPr marL="171450" indent="-171450">
              <a:buFont typeface="Arial" panose="020B0604020202020204" pitchFamily="34" charset="0"/>
              <a:buChar char="•"/>
            </a:pPr>
            <a:r>
              <a:rPr lang="en-GB" i="0" dirty="0"/>
              <a:t>Relate to the positive and negative implications and impacts</a:t>
            </a:r>
          </a:p>
          <a:p>
            <a:pPr marL="171450" indent="-171450">
              <a:buFont typeface="Arial" panose="020B0604020202020204" pitchFamily="34" charset="0"/>
              <a:buChar char="•"/>
            </a:pPr>
            <a:r>
              <a:rPr lang="en-GB" i="0" dirty="0"/>
              <a:t>Take note of any risks to realising the strategies</a:t>
            </a:r>
          </a:p>
          <a:p>
            <a:pPr marL="171450" indent="-171450">
              <a:buFont typeface="Arial" panose="020B0604020202020204" pitchFamily="34" charset="0"/>
              <a:buChar char="•"/>
            </a:pPr>
            <a:r>
              <a:rPr lang="en-GB" i="0" dirty="0"/>
              <a:t>Integrate climate change and uncertainties in the measures</a:t>
            </a:r>
          </a:p>
          <a:p>
            <a:pPr marL="171450" indent="-171450">
              <a:buFont typeface="Arial" panose="020B0604020202020204" pitchFamily="34" charset="0"/>
              <a:buChar char="•"/>
            </a:pPr>
            <a:r>
              <a:rPr lang="en-GB" i="0" dirty="0"/>
              <a:t>Note that individual countries require advisories to help them develop detailed management strategies </a:t>
            </a:r>
          </a:p>
        </p:txBody>
      </p:sp>
      <p:sp>
        <p:nvSpPr>
          <p:cNvPr id="4" name="Slide Number Placeholder 3"/>
          <p:cNvSpPr>
            <a:spLocks noGrp="1"/>
          </p:cNvSpPr>
          <p:nvPr>
            <p:ph type="sldNum" sz="quarter" idx="5"/>
          </p:nvPr>
        </p:nvSpPr>
        <p:spPr/>
        <p:txBody>
          <a:bodyPr/>
          <a:lstStyle/>
          <a:p>
            <a:fld id="{50654EE4-CDB4-4DB5-8E7E-FB133D2C7C82}" type="slidenum">
              <a:rPr lang="en-US" smtClean="0"/>
              <a:pPr/>
              <a:t>6</a:t>
            </a:fld>
            <a:endParaRPr lang="en-US"/>
          </a:p>
        </p:txBody>
      </p:sp>
    </p:spTree>
    <p:extLst>
      <p:ext uri="{BB962C8B-B14F-4D97-AF65-F5344CB8AC3E}">
        <p14:creationId xmlns:p14="http://schemas.microsoft.com/office/powerpoint/2010/main" val="28340046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Wednesday, August 26, 2020</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tretch>
            <a:fillRect/>
          </a:stretch>
        </p:blipFill>
        <p:spPr>
          <a:xfrm>
            <a:off x="4038600" y="228600"/>
            <a:ext cx="1494332"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tretch>
            <a:fillRect/>
          </a:stretch>
        </p:blipFill>
        <p:spPr>
          <a:xfrm>
            <a:off x="8915400" y="5854009"/>
            <a:ext cx="838200"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Wednesday, August 26, 2020</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Wednesday, August 26, 2020</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cxnSp>
        <p:nvCxnSpPr>
          <p:cNvPr id="11" name="Straight Connector 10"/>
          <p:cNvCxnSpPr/>
          <p:nvPr userDrawn="1"/>
        </p:nvCxnSpPr>
        <p:spPr>
          <a:xfrm>
            <a:off x="495300" y="5812132"/>
            <a:ext cx="8932582" cy="14941"/>
          </a:xfrm>
          <a:prstGeom prst="line">
            <a:avLst/>
          </a:prstGeom>
          <a:ln w="9525" cmpd="sng">
            <a:solidFill>
              <a:schemeClr val="bg1"/>
            </a:solidFill>
          </a:ln>
        </p:spPr>
        <p:style>
          <a:lnRef idx="2">
            <a:schemeClr val="accent1"/>
          </a:lnRef>
          <a:fillRef idx="0">
            <a:schemeClr val="accent1"/>
          </a:fillRef>
          <a:effectRef idx="1">
            <a:schemeClr val="accent1"/>
          </a:effectRef>
          <a:fontRef idx="minor">
            <a:schemeClr val="tx1"/>
          </a:fontRef>
        </p:style>
      </p:cxnSp>
      <p:pic>
        <p:nvPicPr>
          <p:cNvPr id="10" name="Picture 2" descr="D:\WNJ\COMMUNICATIONS\IGAD guidelines\IGAD logo\IGAD JPEG - low Rez.jpg"/>
          <p:cNvPicPr>
            <a:picLocks noChangeAspect="1" noChangeArrowheads="1"/>
          </p:cNvPicPr>
          <p:nvPr userDrawn="1"/>
        </p:nvPicPr>
        <p:blipFill>
          <a:blip r:embed="rId2"/>
          <a:srcRect/>
          <a:stretch>
            <a:fillRect/>
          </a:stretch>
        </p:blipFill>
        <p:spPr bwMode="auto">
          <a:xfrm>
            <a:off x="8991600" y="5908491"/>
            <a:ext cx="762000"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Wednesday, August 26, 2020</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Wednesday, August 26, 2020</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Wednesday, August 26, 2020</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Wednesday, August 26, 2020</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cxnSp>
        <p:nvCxnSpPr>
          <p:cNvPr id="9" name="Straight Connector 8"/>
          <p:cNvCxnSpPr/>
          <p:nvPr userDrawn="1"/>
        </p:nvCxnSpPr>
        <p:spPr>
          <a:xfrm>
            <a:off x="495300" y="5770564"/>
            <a:ext cx="891540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tretch>
            <a:fillRect/>
          </a:stretch>
        </p:blipFill>
        <p:spPr>
          <a:xfrm>
            <a:off x="8661399" y="5855689"/>
            <a:ext cx="938678"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cpac.net/"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t="27403" b="11058"/>
          <a:stretch/>
        </p:blipFill>
        <p:spPr>
          <a:xfrm>
            <a:off x="0" y="3429000"/>
            <a:ext cx="9906000" cy="3429000"/>
          </a:xfrm>
          <a:prstGeom prst="rect">
            <a:avLst/>
          </a:prstGeom>
        </p:spPr>
      </p:pic>
      <p:sp>
        <p:nvSpPr>
          <p:cNvPr id="2" name="Title 1"/>
          <p:cNvSpPr>
            <a:spLocks noGrp="1"/>
          </p:cNvSpPr>
          <p:nvPr>
            <p:ph type="ctrTitle"/>
          </p:nvPr>
        </p:nvSpPr>
        <p:spPr>
          <a:xfrm>
            <a:off x="338666" y="1914197"/>
            <a:ext cx="9228667" cy="731307"/>
          </a:xfrm>
        </p:spPr>
        <p:txBody>
          <a:bodyPr>
            <a:normAutofit fontScale="90000"/>
          </a:bodyPr>
          <a:lstStyle/>
          <a:p>
            <a:pPr algn="l"/>
            <a:r>
              <a:rPr lang="en-US" sz="2800" b="1" dirty="0">
                <a:latin typeface="Arial" panose="020B0604020202020204" pitchFamily="34" charset="0"/>
                <a:cs typeface="Arial" panose="020B0604020202020204" pitchFamily="34" charset="0"/>
              </a:rPr>
              <a:t>SECTOR </a:t>
            </a:r>
            <a:r>
              <a:rPr lang="en-US" sz="2800" b="1" dirty="0">
                <a:solidFill>
                  <a:srgbClr val="C00000"/>
                </a:solidFill>
                <a:latin typeface="Arial" panose="020B0604020202020204" pitchFamily="34" charset="0"/>
                <a:cs typeface="Arial" panose="020B0604020202020204" pitchFamily="34" charset="0"/>
              </a:rPr>
              <a:t>AGRICULTURE &amp; FOOD SECURITY</a:t>
            </a:r>
            <a:r>
              <a:rPr lang="en-US" sz="2800" b="1" dirty="0">
                <a:latin typeface="Arial" panose="020B0604020202020204" pitchFamily="34" charset="0"/>
                <a:cs typeface="Arial" panose="020B0604020202020204" pitchFamily="34" charset="0"/>
              </a:rPr>
              <a:t> </a:t>
            </a:r>
            <a:br>
              <a:rPr lang="en-US" sz="2800" b="1" dirty="0">
                <a:solidFill>
                  <a:srgbClr val="008000"/>
                </a:solidFill>
                <a:latin typeface="Arial"/>
                <a:cs typeface="Arial"/>
              </a:rPr>
            </a:br>
            <a:r>
              <a:rPr lang="en-US" sz="2000" b="1" dirty="0">
                <a:solidFill>
                  <a:schemeClr val="tx1"/>
                </a:solidFill>
                <a:latin typeface="Arial" panose="020B0604020202020204" pitchFamily="34" charset="0"/>
                <a:cs typeface="Arial" panose="020B0604020202020204" pitchFamily="34" charset="0"/>
              </a:rPr>
              <a:t>Analysis OF sectoral IMPLICATIONS, impacts and RESPONSE strategies for October to December 2020 season</a:t>
            </a:r>
            <a:br>
              <a:rPr lang="en-US" sz="2000" b="1" dirty="0">
                <a:latin typeface="Arial"/>
                <a:cs typeface="Arial"/>
              </a:rPr>
            </a:br>
            <a:r>
              <a:rPr lang="en-US" sz="2000" dirty="0">
                <a:solidFill>
                  <a:schemeClr val="tx1"/>
                </a:solidFill>
                <a:latin typeface="Arial" panose="020B0604020202020204" pitchFamily="34" charset="0"/>
                <a:cs typeface="Arial" panose="020B0604020202020204" pitchFamily="34" charset="0"/>
              </a:rPr>
              <a:t>ghacof56, Sector reporting </a:t>
            </a:r>
            <a:r>
              <a:rPr lang="en-US" sz="2000" dirty="0">
                <a:solidFill>
                  <a:schemeClr val="tx1"/>
                </a:solidFill>
                <a:latin typeface="Arial"/>
                <a:cs typeface="Arial"/>
              </a:rPr>
              <a:t> </a:t>
            </a:r>
            <a:br>
              <a:rPr lang="en-US" sz="2000" b="1" dirty="0">
                <a:latin typeface="Arial"/>
                <a:cs typeface="Arial"/>
              </a:rPr>
            </a:br>
            <a:r>
              <a:rPr lang="en-US" sz="2000" b="1" dirty="0">
                <a:latin typeface="Arial"/>
                <a:cs typeface="Arial"/>
              </a:rPr>
              <a:t>  </a:t>
            </a:r>
          </a:p>
        </p:txBody>
      </p:sp>
      <p:sp>
        <p:nvSpPr>
          <p:cNvPr id="5" name="Subtitle 2"/>
          <p:cNvSpPr txBox="1">
            <a:spLocks/>
          </p:cNvSpPr>
          <p:nvPr/>
        </p:nvSpPr>
        <p:spPr>
          <a:xfrm>
            <a:off x="478366" y="3979333"/>
            <a:ext cx="8919634" cy="49106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dirty="0"/>
          </a:p>
        </p:txBody>
      </p:sp>
    </p:spTree>
    <p:extLst>
      <p:ext uri="{BB962C8B-B14F-4D97-AF65-F5344CB8AC3E}">
        <p14:creationId xmlns:p14="http://schemas.microsoft.com/office/powerpoint/2010/main" val="2338303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28CB73A-2F07-439D-9B6B-092A6746E9D2}"/>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id="{E9E3F87B-BF73-4479-85C8-57B0876D9C8F}"/>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9C332F62-2E49-4397-A590-F2327A0401A2}"/>
              </a:ext>
            </a:extLst>
          </p:cNvPr>
          <p:cNvSpPr>
            <a:spLocks noGrp="1"/>
          </p:cNvSpPr>
          <p:nvPr>
            <p:ph type="sldNum" sz="quarter" idx="12"/>
          </p:nvPr>
        </p:nvSpPr>
        <p:spPr/>
        <p:txBody>
          <a:bodyPr/>
          <a:lstStyle/>
          <a:p>
            <a:fld id="{B1DB7362-2002-504E-9846-FFD55AE08938}" type="slidenum">
              <a:rPr lang="en-US" smtClean="0"/>
              <a:pPr/>
              <a:t>2</a:t>
            </a:fld>
            <a:endParaRPr lang="en-US"/>
          </a:p>
        </p:txBody>
      </p:sp>
      <p:sp>
        <p:nvSpPr>
          <p:cNvPr id="10" name="Title 9">
            <a:extLst>
              <a:ext uri="{FF2B5EF4-FFF2-40B4-BE49-F238E27FC236}">
                <a16:creationId xmlns:a16="http://schemas.microsoft.com/office/drawing/2014/main" id="{B3A07F5D-FA09-AD41-83B4-0B2C157F150A}"/>
              </a:ext>
            </a:extLst>
          </p:cNvPr>
          <p:cNvSpPr>
            <a:spLocks noGrp="1"/>
          </p:cNvSpPr>
          <p:nvPr>
            <p:ph type="title"/>
          </p:nvPr>
        </p:nvSpPr>
        <p:spPr/>
        <p:txBody>
          <a:bodyPr>
            <a:normAutofit fontScale="90000"/>
          </a:bodyPr>
          <a:lstStyle/>
          <a:p>
            <a:br>
              <a:rPr lang="en-GB" b="1" dirty="0"/>
            </a:br>
            <a:r>
              <a:rPr lang="en-GB" b="1" dirty="0"/>
              <a:t>Sector implications OND 2020 seasonal forecast</a:t>
            </a:r>
            <a:endParaRPr lang="x-none" dirty="0"/>
          </a:p>
        </p:txBody>
      </p:sp>
      <p:pic>
        <p:nvPicPr>
          <p:cNvPr id="7" name="Picture 6">
            <a:extLst>
              <a:ext uri="{FF2B5EF4-FFF2-40B4-BE49-F238E27FC236}">
                <a16:creationId xmlns:a16="http://schemas.microsoft.com/office/drawing/2014/main" id="{0EEB0CCC-1319-4141-AD7D-15B0D30111A7}"/>
              </a:ext>
            </a:extLst>
          </p:cNvPr>
          <p:cNvPicPr>
            <a:picLocks noChangeAspect="1"/>
          </p:cNvPicPr>
          <p:nvPr/>
        </p:nvPicPr>
        <p:blipFill>
          <a:blip r:embed="rId3"/>
          <a:stretch>
            <a:fillRect/>
          </a:stretch>
        </p:blipFill>
        <p:spPr>
          <a:xfrm>
            <a:off x="356505" y="1066800"/>
            <a:ext cx="3575758" cy="4453171"/>
          </a:xfrm>
          <a:prstGeom prst="rect">
            <a:avLst/>
          </a:prstGeom>
        </p:spPr>
      </p:pic>
      <p:grpSp>
        <p:nvGrpSpPr>
          <p:cNvPr id="9" name="Group 8"/>
          <p:cNvGrpSpPr/>
          <p:nvPr/>
        </p:nvGrpSpPr>
        <p:grpSpPr>
          <a:xfrm>
            <a:off x="4800600" y="1217664"/>
            <a:ext cx="3733800" cy="4497336"/>
            <a:chOff x="7751295" y="800121"/>
            <a:chExt cx="4393377" cy="5486400"/>
          </a:xfrm>
        </p:grpSpPr>
        <p:pic>
          <p:nvPicPr>
            <p:cNvPr id="11" name="Picture 10">
              <a:extLst>
                <a:ext uri="{FF2B5EF4-FFF2-40B4-BE49-F238E27FC236}">
                  <a16:creationId xmlns:a16="http://schemas.microsoft.com/office/drawing/2014/main" id="{54659006-58E7-164E-B3CB-760587533282}"/>
                </a:ext>
              </a:extLst>
            </p:cNvPr>
            <p:cNvPicPr>
              <a:picLocks noChangeAspect="1"/>
            </p:cNvPicPr>
            <p:nvPr/>
          </p:nvPicPr>
          <p:blipFill rotWithShape="1">
            <a:blip r:embed="rId4"/>
            <a:srcRect l="11328" t="14142" r="22578" b="2891"/>
            <a:stretch/>
          </p:blipFill>
          <p:spPr>
            <a:xfrm>
              <a:off x="7751295" y="1484782"/>
              <a:ext cx="3385264" cy="4193959"/>
            </a:xfrm>
            <a:prstGeom prst="rect">
              <a:avLst/>
            </a:prstGeom>
          </p:spPr>
        </p:pic>
        <p:sp>
          <p:nvSpPr>
            <p:cNvPr id="12" name="TextBox 11"/>
            <p:cNvSpPr txBox="1"/>
            <p:nvPr/>
          </p:nvSpPr>
          <p:spPr>
            <a:xfrm>
              <a:off x="11568608" y="1268760"/>
              <a:ext cx="553998" cy="1535870"/>
            </a:xfrm>
            <a:prstGeom prst="rect">
              <a:avLst/>
            </a:prstGeom>
            <a:noFill/>
          </p:spPr>
          <p:txBody>
            <a:bodyPr vert="vert270" wrap="none" rtlCol="0">
              <a:spAutoFit/>
            </a:bodyPr>
            <a:lstStyle/>
            <a:p>
              <a:r>
                <a:rPr lang="en-US" sz="2400" b="1" dirty="0"/>
                <a:t>DELAYED</a:t>
              </a:r>
            </a:p>
          </p:txBody>
        </p:sp>
        <p:sp>
          <p:nvSpPr>
            <p:cNvPr id="13" name="TextBox 12"/>
            <p:cNvSpPr txBox="1"/>
            <p:nvPr/>
          </p:nvSpPr>
          <p:spPr>
            <a:xfrm>
              <a:off x="11590674" y="4121333"/>
              <a:ext cx="553998" cy="1107867"/>
            </a:xfrm>
            <a:prstGeom prst="rect">
              <a:avLst/>
            </a:prstGeom>
            <a:noFill/>
          </p:spPr>
          <p:txBody>
            <a:bodyPr vert="vert270" wrap="none" rtlCol="0">
              <a:spAutoFit/>
            </a:bodyPr>
            <a:lstStyle/>
            <a:p>
              <a:r>
                <a:rPr lang="en-US" sz="2400" b="1" dirty="0"/>
                <a:t>EARLY</a:t>
              </a:r>
            </a:p>
          </p:txBody>
        </p:sp>
        <p:pic>
          <p:nvPicPr>
            <p:cNvPr id="14" name="Picture 13">
              <a:extLst>
                <a:ext uri="{FF2B5EF4-FFF2-40B4-BE49-F238E27FC236}">
                  <a16:creationId xmlns:a16="http://schemas.microsoft.com/office/drawing/2014/main" id="{305D5993-4415-4B41-B849-679F05952936}"/>
                </a:ext>
              </a:extLst>
            </p:cNvPr>
            <p:cNvPicPr>
              <a:picLocks noChangeAspect="1"/>
            </p:cNvPicPr>
            <p:nvPr/>
          </p:nvPicPr>
          <p:blipFill rotWithShape="1">
            <a:blip r:embed="rId5"/>
            <a:srcRect l="80236" t="13438" r="11324" b="2188"/>
            <a:stretch/>
          </p:blipFill>
          <p:spPr>
            <a:xfrm>
              <a:off x="11136560" y="800121"/>
              <a:ext cx="548640" cy="5486400"/>
            </a:xfrm>
            <a:prstGeom prst="rect">
              <a:avLst/>
            </a:prstGeom>
          </p:spPr>
        </p:pic>
      </p:grpSp>
    </p:spTree>
    <p:extLst>
      <p:ext uri="{BB962C8B-B14F-4D97-AF65-F5344CB8AC3E}">
        <p14:creationId xmlns:p14="http://schemas.microsoft.com/office/powerpoint/2010/main" val="385102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28CB73A-2F07-439D-9B6B-092A6746E9D2}"/>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id="{E9E3F87B-BF73-4479-85C8-57B0876D9C8F}"/>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9C332F62-2E49-4397-A590-F2327A0401A2}"/>
              </a:ext>
            </a:extLst>
          </p:cNvPr>
          <p:cNvSpPr>
            <a:spLocks noGrp="1"/>
          </p:cNvSpPr>
          <p:nvPr>
            <p:ph type="sldNum" sz="quarter" idx="12"/>
          </p:nvPr>
        </p:nvSpPr>
        <p:spPr/>
        <p:txBody>
          <a:bodyPr/>
          <a:lstStyle/>
          <a:p>
            <a:fld id="{B1DB7362-2002-504E-9846-FFD55AE08938}" type="slidenum">
              <a:rPr lang="en-US" smtClean="0"/>
              <a:pPr/>
              <a:t>3</a:t>
            </a:fld>
            <a:endParaRPr lang="en-US"/>
          </a:p>
        </p:txBody>
      </p:sp>
      <p:sp>
        <p:nvSpPr>
          <p:cNvPr id="10" name="Title 9">
            <a:extLst>
              <a:ext uri="{FF2B5EF4-FFF2-40B4-BE49-F238E27FC236}">
                <a16:creationId xmlns:a16="http://schemas.microsoft.com/office/drawing/2014/main" id="{B3A07F5D-FA09-AD41-83B4-0B2C157F150A}"/>
              </a:ext>
            </a:extLst>
          </p:cNvPr>
          <p:cNvSpPr>
            <a:spLocks noGrp="1"/>
          </p:cNvSpPr>
          <p:nvPr>
            <p:ph type="title"/>
          </p:nvPr>
        </p:nvSpPr>
        <p:spPr>
          <a:xfrm>
            <a:off x="495300" y="76200"/>
            <a:ext cx="8915400" cy="487362"/>
          </a:xfrm>
        </p:spPr>
        <p:txBody>
          <a:bodyPr>
            <a:normAutofit/>
          </a:bodyPr>
          <a:lstStyle/>
          <a:p>
            <a:r>
              <a:rPr lang="en-GB" b="1" dirty="0"/>
              <a:t>Sector implications OND 2020 seasonal forecast</a:t>
            </a:r>
            <a:endParaRPr lang="x-none" dirty="0"/>
          </a:p>
        </p:txBody>
      </p:sp>
      <p:sp>
        <p:nvSpPr>
          <p:cNvPr id="2" name="TextBox 1"/>
          <p:cNvSpPr txBox="1"/>
          <p:nvPr/>
        </p:nvSpPr>
        <p:spPr>
          <a:xfrm>
            <a:off x="495300" y="533400"/>
            <a:ext cx="9029700" cy="5262979"/>
          </a:xfrm>
          <a:prstGeom prst="rect">
            <a:avLst/>
          </a:prstGeom>
          <a:noFill/>
        </p:spPr>
        <p:txBody>
          <a:bodyPr wrap="square" rtlCol="0">
            <a:spAutoFit/>
          </a:bodyPr>
          <a:lstStyle/>
          <a:p>
            <a:r>
              <a:rPr lang="en-US" sz="1600" b="1" dirty="0"/>
              <a:t>IMPLICATIONS:</a:t>
            </a:r>
            <a:r>
              <a:rPr lang="en-US" sz="1600" dirty="0"/>
              <a:t> </a:t>
            </a:r>
          </a:p>
          <a:p>
            <a:pPr lvl="1"/>
            <a:r>
              <a:rPr lang="en-US" sz="1600" dirty="0"/>
              <a:t>Generally below average rains, late onset, long severe dry spells, and the compounding impacts of COVID-19, desert locust infestations, economic shocks – present poor prospects for agricultural performance – across the region </a:t>
            </a:r>
          </a:p>
          <a:p>
            <a:endParaRPr lang="en-US" sz="1600" dirty="0"/>
          </a:p>
          <a:p>
            <a:r>
              <a:rPr lang="en-US" sz="1600" b="1" dirty="0">
                <a:solidFill>
                  <a:srgbClr val="00B0F0"/>
                </a:solidFill>
              </a:rPr>
              <a:t>NEGATIVE IMPACTS </a:t>
            </a:r>
          </a:p>
          <a:p>
            <a:pPr marL="285750" indent="-285750">
              <a:buFont typeface="Wingdings" pitchFamily="2" charset="2"/>
              <a:buChar char="§"/>
            </a:pPr>
            <a:r>
              <a:rPr lang="en-US" sz="1600" b="1" dirty="0"/>
              <a:t>Failure (for ongoing and yet to be planted) crops due to moisture stress is certain; </a:t>
            </a:r>
          </a:p>
          <a:p>
            <a:pPr marL="742950" lvl="1" indent="-285750">
              <a:buFont typeface="Wingdings" pitchFamily="2" charset="2"/>
              <a:buChar char="§"/>
            </a:pPr>
            <a:r>
              <a:rPr lang="en-US" sz="1600" dirty="0"/>
              <a:t>Below average harvests leading to scarcity of staple foods (including fish and livestock products) affecting food their availability; </a:t>
            </a:r>
          </a:p>
          <a:p>
            <a:pPr marL="742950" lvl="1" indent="-285750">
              <a:buFont typeface="Wingdings" pitchFamily="2" charset="2"/>
              <a:buChar char="§"/>
            </a:pPr>
            <a:r>
              <a:rPr lang="en-US" sz="1600" dirty="0"/>
              <a:t>Food prices will increase due to scarcity affecting access; </a:t>
            </a:r>
          </a:p>
          <a:p>
            <a:pPr marL="742950" lvl="1" indent="-285750">
              <a:buFont typeface="Wingdings" pitchFamily="2" charset="2"/>
              <a:buChar char="§"/>
            </a:pPr>
            <a:r>
              <a:rPr lang="en-US" sz="1600" dirty="0"/>
              <a:t>Number of vulnerable households (</a:t>
            </a:r>
            <a:r>
              <a:rPr lang="en-US" sz="1600" i="1" dirty="0"/>
              <a:t>including pastoral and agro-pastoral communities</a:t>
            </a:r>
            <a:r>
              <a:rPr lang="en-US" sz="1600" dirty="0"/>
              <a:t>) will increase – requiring the need for expanding relief and other interventions; </a:t>
            </a:r>
          </a:p>
          <a:p>
            <a:pPr marL="742950" lvl="1" indent="-285750">
              <a:buFont typeface="Wingdings" pitchFamily="2" charset="2"/>
              <a:buChar char="§"/>
            </a:pPr>
            <a:r>
              <a:rPr lang="en-US" sz="1600" dirty="0" err="1"/>
              <a:t>Deyr</a:t>
            </a:r>
            <a:r>
              <a:rPr lang="en-US" sz="1600" dirty="0"/>
              <a:t> production (Sorghum, maize, cowpea, </a:t>
            </a:r>
            <a:r>
              <a:rPr lang="en-US" sz="1600" dirty="0" err="1"/>
              <a:t>Sim</a:t>
            </a:r>
            <a:r>
              <a:rPr lang="en-US" sz="1600" dirty="0"/>
              <a:t> </a:t>
            </a:r>
            <a:r>
              <a:rPr lang="en-US" sz="1600" dirty="0" err="1"/>
              <a:t>sim</a:t>
            </a:r>
            <a:r>
              <a:rPr lang="en-US" sz="1600" dirty="0"/>
              <a:t>, etc.) in Somalia will be significantly affected by below average rains as production of these seasonal crops majorly depend on OND rains  </a:t>
            </a:r>
          </a:p>
          <a:p>
            <a:endParaRPr lang="en-US" sz="1600" dirty="0"/>
          </a:p>
          <a:p>
            <a:r>
              <a:rPr lang="en-US" sz="1600" b="1" i="1" dirty="0"/>
              <a:t>Relatedly (Pastoral and Agro-pastoral livelihoods), </a:t>
            </a:r>
          </a:p>
          <a:p>
            <a:pPr marL="285750" indent="-285750">
              <a:buFont typeface="Wingdings" pitchFamily="2" charset="2"/>
              <a:buChar char="§"/>
            </a:pPr>
            <a:r>
              <a:rPr lang="en-US" sz="1600" dirty="0"/>
              <a:t>Early depletion of water and pasture resources; may lead to scarcity of milk and other livestock products – negatively impacting food security and nutrition outcomes; </a:t>
            </a:r>
          </a:p>
          <a:p>
            <a:pPr marL="285750" indent="-285750">
              <a:buFont typeface="Wingdings" pitchFamily="2" charset="2"/>
              <a:buChar char="§"/>
            </a:pPr>
            <a:r>
              <a:rPr lang="en-US" sz="1600" dirty="0"/>
              <a:t>May trigger resource-based conflicts, atypical pastoral migration, declined calving and kidding rates, etc.</a:t>
            </a:r>
          </a:p>
        </p:txBody>
      </p:sp>
    </p:spTree>
    <p:extLst>
      <p:ext uri="{BB962C8B-B14F-4D97-AF65-F5344CB8AC3E}">
        <p14:creationId xmlns:p14="http://schemas.microsoft.com/office/powerpoint/2010/main" val="1866043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28CB73A-2F07-439D-9B6B-092A6746E9D2}"/>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id="{E9E3F87B-BF73-4479-85C8-57B0876D9C8F}"/>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9C332F62-2E49-4397-A590-F2327A0401A2}"/>
              </a:ext>
            </a:extLst>
          </p:cNvPr>
          <p:cNvSpPr>
            <a:spLocks noGrp="1"/>
          </p:cNvSpPr>
          <p:nvPr>
            <p:ph type="sldNum" sz="quarter" idx="12"/>
          </p:nvPr>
        </p:nvSpPr>
        <p:spPr/>
        <p:txBody>
          <a:bodyPr/>
          <a:lstStyle/>
          <a:p>
            <a:fld id="{B1DB7362-2002-504E-9846-FFD55AE08938}" type="slidenum">
              <a:rPr lang="en-US" smtClean="0"/>
              <a:pPr/>
              <a:t>4</a:t>
            </a:fld>
            <a:endParaRPr lang="en-US"/>
          </a:p>
        </p:txBody>
      </p:sp>
      <p:sp>
        <p:nvSpPr>
          <p:cNvPr id="10" name="Title 9">
            <a:extLst>
              <a:ext uri="{FF2B5EF4-FFF2-40B4-BE49-F238E27FC236}">
                <a16:creationId xmlns:a16="http://schemas.microsoft.com/office/drawing/2014/main" id="{B3A07F5D-FA09-AD41-83B4-0B2C157F150A}"/>
              </a:ext>
            </a:extLst>
          </p:cNvPr>
          <p:cNvSpPr>
            <a:spLocks noGrp="1"/>
          </p:cNvSpPr>
          <p:nvPr>
            <p:ph type="title"/>
          </p:nvPr>
        </p:nvSpPr>
        <p:spPr>
          <a:xfrm>
            <a:off x="495300" y="76200"/>
            <a:ext cx="8915400" cy="487362"/>
          </a:xfrm>
        </p:spPr>
        <p:txBody>
          <a:bodyPr>
            <a:normAutofit/>
          </a:bodyPr>
          <a:lstStyle/>
          <a:p>
            <a:r>
              <a:rPr lang="en-GB" b="1" dirty="0"/>
              <a:t>Sector implications OND 2020 seasonal forecast</a:t>
            </a:r>
            <a:endParaRPr lang="x-none" dirty="0"/>
          </a:p>
        </p:txBody>
      </p:sp>
      <p:sp>
        <p:nvSpPr>
          <p:cNvPr id="2" name="TextBox 1"/>
          <p:cNvSpPr txBox="1"/>
          <p:nvPr/>
        </p:nvSpPr>
        <p:spPr>
          <a:xfrm>
            <a:off x="495300" y="745153"/>
            <a:ext cx="9029700" cy="4893647"/>
          </a:xfrm>
          <a:prstGeom prst="rect">
            <a:avLst/>
          </a:prstGeom>
          <a:noFill/>
        </p:spPr>
        <p:txBody>
          <a:bodyPr wrap="square" rtlCol="0">
            <a:spAutoFit/>
          </a:bodyPr>
          <a:lstStyle/>
          <a:p>
            <a:r>
              <a:rPr lang="en-US" sz="2400" b="1" dirty="0">
                <a:solidFill>
                  <a:srgbClr val="00B0F0"/>
                </a:solidFill>
              </a:rPr>
              <a:t>POSITIVE IMPACTS</a:t>
            </a:r>
            <a:endParaRPr lang="en-US" sz="2400" b="1" dirty="0"/>
          </a:p>
          <a:p>
            <a:pPr marL="742950" lvl="1" indent="-285750">
              <a:buFont typeface="Wingdings" pitchFamily="2" charset="2"/>
              <a:buChar char="§"/>
            </a:pPr>
            <a:r>
              <a:rPr lang="en-US" sz="2400" dirty="0"/>
              <a:t>Delayed onset (and forecasted dry conditions) will </a:t>
            </a:r>
            <a:r>
              <a:rPr lang="en-US" sz="2400" dirty="0" err="1"/>
              <a:t>favour</a:t>
            </a:r>
            <a:r>
              <a:rPr lang="en-US" sz="2400" dirty="0"/>
              <a:t> harvesting of maturing crops in the fields, </a:t>
            </a:r>
          </a:p>
          <a:p>
            <a:pPr marL="742950" lvl="1" indent="-285750">
              <a:buFont typeface="Wingdings" pitchFamily="2" charset="2"/>
              <a:buChar char="§"/>
            </a:pPr>
            <a:endParaRPr lang="en-US" sz="2400" dirty="0"/>
          </a:p>
          <a:p>
            <a:pPr marL="742950" lvl="1" indent="-285750">
              <a:buFont typeface="Wingdings" pitchFamily="2" charset="2"/>
              <a:buChar char="§"/>
            </a:pPr>
            <a:r>
              <a:rPr lang="en-US" sz="2400" dirty="0"/>
              <a:t>Dry conditions will also allow repairs of irrigation and water harvesting infrastructure across irrigated areas such as Kano, </a:t>
            </a:r>
            <a:r>
              <a:rPr lang="en-US" sz="2400" dirty="0" err="1"/>
              <a:t>Bunyala</a:t>
            </a:r>
            <a:r>
              <a:rPr lang="en-US" sz="2400" dirty="0"/>
              <a:t> and </a:t>
            </a:r>
            <a:r>
              <a:rPr lang="en-US" sz="2400" dirty="0" err="1"/>
              <a:t>Ahero</a:t>
            </a:r>
            <a:r>
              <a:rPr lang="en-US" sz="2400" dirty="0"/>
              <a:t> (in Kenya), parts of Somalia and South Sudan and other parts of the region that are currently experiencing flooding. </a:t>
            </a:r>
          </a:p>
          <a:p>
            <a:pPr marL="742950" lvl="1" indent="-285750">
              <a:buFont typeface="Wingdings" pitchFamily="2" charset="2"/>
              <a:buChar char="§"/>
            </a:pPr>
            <a:endParaRPr lang="en-US" sz="2400" dirty="0"/>
          </a:p>
          <a:p>
            <a:pPr marL="742950" lvl="1" indent="-285750">
              <a:buFont typeface="Wingdings" pitchFamily="2" charset="2"/>
              <a:buChar char="§"/>
            </a:pPr>
            <a:r>
              <a:rPr lang="en-US" sz="2400" dirty="0"/>
              <a:t>Dry conditions could </a:t>
            </a:r>
            <a:r>
              <a:rPr lang="en-US" sz="2400" b="1" dirty="0"/>
              <a:t>suppress</a:t>
            </a:r>
            <a:r>
              <a:rPr lang="en-US" sz="2400" dirty="0"/>
              <a:t> breeding and spread of the desert locust and water-borne livestock and human disease; </a:t>
            </a:r>
          </a:p>
        </p:txBody>
      </p:sp>
    </p:spTree>
    <p:extLst>
      <p:ext uri="{BB962C8B-B14F-4D97-AF65-F5344CB8AC3E}">
        <p14:creationId xmlns:p14="http://schemas.microsoft.com/office/powerpoint/2010/main" val="1366205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C7975-5D3F-5F40-9698-BE202FF95BE5}"/>
              </a:ext>
            </a:extLst>
          </p:cNvPr>
          <p:cNvSpPr>
            <a:spLocks noGrp="1"/>
          </p:cNvSpPr>
          <p:nvPr>
            <p:ph type="title"/>
          </p:nvPr>
        </p:nvSpPr>
        <p:spPr>
          <a:xfrm>
            <a:off x="495300" y="122238"/>
            <a:ext cx="8915400" cy="411162"/>
          </a:xfrm>
        </p:spPr>
        <p:txBody>
          <a:bodyPr>
            <a:noAutofit/>
          </a:bodyPr>
          <a:lstStyle/>
          <a:p>
            <a:r>
              <a:rPr lang="x-none" b="1"/>
              <a:t>KEY </a:t>
            </a:r>
            <a:r>
              <a:rPr lang="x-none" b="1" dirty="0"/>
              <a:t>RESPONSE MEASURES</a:t>
            </a:r>
          </a:p>
        </p:txBody>
      </p:sp>
      <p:sp>
        <p:nvSpPr>
          <p:cNvPr id="3" name="Content Placeholder 2">
            <a:extLst>
              <a:ext uri="{FF2B5EF4-FFF2-40B4-BE49-F238E27FC236}">
                <a16:creationId xmlns:a16="http://schemas.microsoft.com/office/drawing/2014/main" id="{CC9CA886-B1F9-1A4A-A1C1-7E8A3AD4B2DF}"/>
              </a:ext>
            </a:extLst>
          </p:cNvPr>
          <p:cNvSpPr>
            <a:spLocks noGrp="1"/>
          </p:cNvSpPr>
          <p:nvPr>
            <p:ph idx="1"/>
          </p:nvPr>
        </p:nvSpPr>
        <p:spPr>
          <a:xfrm>
            <a:off x="495300" y="762000"/>
            <a:ext cx="8915400" cy="4876800"/>
          </a:xfrm>
        </p:spPr>
        <p:txBody>
          <a:bodyPr>
            <a:normAutofit/>
          </a:bodyPr>
          <a:lstStyle/>
          <a:p>
            <a:r>
              <a:rPr lang="en-US" dirty="0"/>
              <a:t>Immediately disseminate this (early warning) information to decision makers; </a:t>
            </a:r>
          </a:p>
          <a:p>
            <a:r>
              <a:rPr lang="en-US" dirty="0"/>
              <a:t>Promote short season crop (early maturing) and kitchen garden technology that utilize minimal water;</a:t>
            </a:r>
          </a:p>
          <a:p>
            <a:r>
              <a:rPr lang="en-US" dirty="0"/>
              <a:t>Closely monitor pasture and water conditions across all pastoral and agro-pastoral areas – and plan for feed/water assistance (water tracking, fodder supplementations, etc.);   </a:t>
            </a:r>
          </a:p>
          <a:p>
            <a:r>
              <a:rPr lang="en-US" dirty="0"/>
              <a:t>Governments urged to expand irrigated areas, rehabilitate irrigation infrastructure and </a:t>
            </a:r>
            <a:r>
              <a:rPr lang="en-US" dirty="0" err="1"/>
              <a:t>subsidise</a:t>
            </a:r>
            <a:r>
              <a:rPr lang="en-US" dirty="0"/>
              <a:t> irrigation equipment,</a:t>
            </a:r>
          </a:p>
          <a:p>
            <a:r>
              <a:rPr lang="en-US" dirty="0"/>
              <a:t>Encourage </a:t>
            </a:r>
            <a:r>
              <a:rPr lang="en-US" dirty="0" err="1"/>
              <a:t>Govt’s</a:t>
            </a:r>
            <a:r>
              <a:rPr lang="en-US" dirty="0"/>
              <a:t> and Partners to act early in response to the humanitarian crises arising from climatic and non-climatic shocks; </a:t>
            </a:r>
          </a:p>
          <a:p>
            <a:endParaRPr lang="en-US" dirty="0"/>
          </a:p>
        </p:txBody>
      </p:sp>
      <p:sp>
        <p:nvSpPr>
          <p:cNvPr id="4" name="Date Placeholder 3">
            <a:extLst>
              <a:ext uri="{FF2B5EF4-FFF2-40B4-BE49-F238E27FC236}">
                <a16:creationId xmlns:a16="http://schemas.microsoft.com/office/drawing/2014/main" id="{78842320-0234-7A46-A4A2-2E129409E177}"/>
              </a:ext>
            </a:extLst>
          </p:cNvPr>
          <p:cNvSpPr>
            <a:spLocks noGrp="1"/>
          </p:cNvSpPr>
          <p:nvPr>
            <p:ph type="dt" sz="half" idx="10"/>
          </p:nvPr>
        </p:nvSpPr>
        <p:spPr/>
        <p:txBody>
          <a:bodyPr/>
          <a:lstStyle/>
          <a:p>
            <a:fld id="{DE19D8FE-7506-41EF-B335-8CA99EA3EAA9}" type="datetime2">
              <a:rPr lang="en-US" smtClean="0"/>
              <a:pPr/>
              <a:t>Wednesday, August 26, 2020</a:t>
            </a:fld>
            <a:endParaRPr lang="en-US" dirty="0"/>
          </a:p>
        </p:txBody>
      </p:sp>
      <p:sp>
        <p:nvSpPr>
          <p:cNvPr id="5" name="Footer Placeholder 4">
            <a:extLst>
              <a:ext uri="{FF2B5EF4-FFF2-40B4-BE49-F238E27FC236}">
                <a16:creationId xmlns:a16="http://schemas.microsoft.com/office/drawing/2014/main" id="{CA39A204-B67D-FA4A-8D54-8EC71369976A}"/>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E8DEA5CC-8566-2B4C-8597-847826137B37}"/>
              </a:ext>
            </a:extLst>
          </p:cNvPr>
          <p:cNvSpPr>
            <a:spLocks noGrp="1"/>
          </p:cNvSpPr>
          <p:nvPr>
            <p:ph type="sldNum" sz="quarter" idx="12"/>
          </p:nvPr>
        </p:nvSpPr>
        <p:spPr/>
        <p:txBody>
          <a:bodyPr/>
          <a:lstStyle/>
          <a:p>
            <a:fld id="{B1DB7362-2002-504E-9846-FFD55AE08938}" type="slidenum">
              <a:rPr lang="en-US" smtClean="0"/>
              <a:pPr/>
              <a:t>5</a:t>
            </a:fld>
            <a:endParaRPr lang="en-US"/>
          </a:p>
        </p:txBody>
      </p:sp>
    </p:spTree>
    <p:extLst>
      <p:ext uri="{BB962C8B-B14F-4D97-AF65-F5344CB8AC3E}">
        <p14:creationId xmlns:p14="http://schemas.microsoft.com/office/powerpoint/2010/main" val="1256605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C7975-5D3F-5F40-9698-BE202FF95BE5}"/>
              </a:ext>
            </a:extLst>
          </p:cNvPr>
          <p:cNvSpPr>
            <a:spLocks noGrp="1"/>
          </p:cNvSpPr>
          <p:nvPr>
            <p:ph type="title"/>
          </p:nvPr>
        </p:nvSpPr>
        <p:spPr>
          <a:xfrm>
            <a:off x="495300" y="76200"/>
            <a:ext cx="8915400" cy="411162"/>
          </a:xfrm>
        </p:spPr>
        <p:txBody>
          <a:bodyPr>
            <a:noAutofit/>
          </a:bodyPr>
          <a:lstStyle/>
          <a:p>
            <a:r>
              <a:rPr lang="x-none" b="1"/>
              <a:t>KEY </a:t>
            </a:r>
            <a:r>
              <a:rPr lang="x-none" b="1" dirty="0"/>
              <a:t>RESPONSE MEASURES</a:t>
            </a:r>
          </a:p>
        </p:txBody>
      </p:sp>
      <p:sp>
        <p:nvSpPr>
          <p:cNvPr id="3" name="Content Placeholder 2">
            <a:extLst>
              <a:ext uri="{FF2B5EF4-FFF2-40B4-BE49-F238E27FC236}">
                <a16:creationId xmlns:a16="http://schemas.microsoft.com/office/drawing/2014/main" id="{CC9CA886-B1F9-1A4A-A1C1-7E8A3AD4B2DF}"/>
              </a:ext>
            </a:extLst>
          </p:cNvPr>
          <p:cNvSpPr>
            <a:spLocks noGrp="1"/>
          </p:cNvSpPr>
          <p:nvPr>
            <p:ph idx="1"/>
          </p:nvPr>
        </p:nvSpPr>
        <p:spPr>
          <a:xfrm>
            <a:off x="495300" y="563563"/>
            <a:ext cx="9182100" cy="5151437"/>
          </a:xfrm>
        </p:spPr>
        <p:txBody>
          <a:bodyPr>
            <a:normAutofit fontScale="92500"/>
          </a:bodyPr>
          <a:lstStyle/>
          <a:p>
            <a:r>
              <a:rPr lang="de-DE" dirty="0"/>
              <a:t>The Government of Kenya plans to provide 2 million kitchen garden kits</a:t>
            </a:r>
            <a:r>
              <a:rPr lang="en-US" dirty="0"/>
              <a:t> for vulnerable HHs to take care of their nutritional needs at HH level; - to lessen impacts from drought and COVID;  </a:t>
            </a:r>
          </a:p>
          <a:p>
            <a:r>
              <a:rPr lang="en-US" dirty="0"/>
              <a:t>Expand and promote value chain inputs subsidy and crop insurance cover to cushion farmers against impacts of climate; </a:t>
            </a:r>
          </a:p>
          <a:p>
            <a:r>
              <a:rPr lang="en-US" dirty="0"/>
              <a:t>Mitigate impacts of COVID-19 measures on agriculture across the region;</a:t>
            </a:r>
            <a:endParaRPr lang="x-none"/>
          </a:p>
          <a:p>
            <a:pPr algn="just"/>
            <a:r>
              <a:rPr lang="en-US" dirty="0"/>
              <a:t>Early land preparation to take advantage of the short season;</a:t>
            </a:r>
          </a:p>
          <a:p>
            <a:pPr algn="just"/>
            <a:r>
              <a:rPr lang="en-US" dirty="0"/>
              <a:t>Prepare for flood mitigation measures along river basins that could arise as a result of poor infrastructure and likely upstream water flow;  </a:t>
            </a:r>
          </a:p>
          <a:p>
            <a:pPr algn="just"/>
            <a:r>
              <a:rPr lang="en-GB" dirty="0"/>
              <a:t>In areas with increased chances of average to above average rainfall (including those with high probability of exceeding 300mm), increase cultivation of high yielding varieties of all important seasonal foods such as maize, sorghum, potatoes, beans, millet, rice, etc. </a:t>
            </a:r>
            <a:endParaRPr lang="x-none"/>
          </a:p>
        </p:txBody>
      </p:sp>
      <p:sp>
        <p:nvSpPr>
          <p:cNvPr id="4" name="Date Placeholder 3">
            <a:extLst>
              <a:ext uri="{FF2B5EF4-FFF2-40B4-BE49-F238E27FC236}">
                <a16:creationId xmlns:a16="http://schemas.microsoft.com/office/drawing/2014/main" id="{78842320-0234-7A46-A4A2-2E129409E177}"/>
              </a:ext>
            </a:extLst>
          </p:cNvPr>
          <p:cNvSpPr>
            <a:spLocks noGrp="1"/>
          </p:cNvSpPr>
          <p:nvPr>
            <p:ph type="dt" sz="half" idx="10"/>
          </p:nvPr>
        </p:nvSpPr>
        <p:spPr/>
        <p:txBody>
          <a:bodyPr/>
          <a:lstStyle/>
          <a:p>
            <a:fld id="{DE19D8FE-7506-41EF-B335-8CA99EA3EAA9}" type="datetime2">
              <a:rPr lang="en-US" smtClean="0"/>
              <a:pPr/>
              <a:t>Wednesday, August 26, 2020</a:t>
            </a:fld>
            <a:endParaRPr lang="en-US" dirty="0"/>
          </a:p>
        </p:txBody>
      </p:sp>
      <p:sp>
        <p:nvSpPr>
          <p:cNvPr id="5" name="Footer Placeholder 4">
            <a:extLst>
              <a:ext uri="{FF2B5EF4-FFF2-40B4-BE49-F238E27FC236}">
                <a16:creationId xmlns:a16="http://schemas.microsoft.com/office/drawing/2014/main" id="{CA39A204-B67D-FA4A-8D54-8EC71369976A}"/>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E8DEA5CC-8566-2B4C-8597-847826137B37}"/>
              </a:ext>
            </a:extLst>
          </p:cNvPr>
          <p:cNvSpPr>
            <a:spLocks noGrp="1"/>
          </p:cNvSpPr>
          <p:nvPr>
            <p:ph type="sldNum" sz="quarter" idx="12"/>
          </p:nvPr>
        </p:nvSpPr>
        <p:spPr/>
        <p:txBody>
          <a:bodyPr/>
          <a:lstStyle/>
          <a:p>
            <a:fld id="{B1DB7362-2002-504E-9846-FFD55AE08938}" type="slidenum">
              <a:rPr lang="en-US" smtClean="0"/>
              <a:pPr/>
              <a:t>6</a:t>
            </a:fld>
            <a:endParaRPr lang="en-US"/>
          </a:p>
        </p:txBody>
      </p:sp>
    </p:spTree>
    <p:extLst>
      <p:ext uri="{BB962C8B-B14F-4D97-AF65-F5344CB8AC3E}">
        <p14:creationId xmlns:p14="http://schemas.microsoft.com/office/powerpoint/2010/main" val="2358930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p:cNvPicPr>
          <p:nvPr/>
        </p:nvPicPr>
        <p:blipFill>
          <a:blip r:embed="rId2"/>
          <a:srcRect/>
          <a:stretch/>
        </p:blipFill>
        <p:spPr>
          <a:xfrm>
            <a:off x="-58730" y="-112542"/>
            <a:ext cx="9990521" cy="7059810"/>
          </a:xfrm>
          <a:prstGeom prst="rect">
            <a:avLst/>
          </a:prstGeom>
        </p:spPr>
      </p:pic>
      <p:sp>
        <p:nvSpPr>
          <p:cNvPr id="5" name="Title 1"/>
          <p:cNvSpPr txBox="1">
            <a:spLocks/>
          </p:cNvSpPr>
          <p:nvPr/>
        </p:nvSpPr>
        <p:spPr>
          <a:xfrm>
            <a:off x="1676400" y="3200400"/>
            <a:ext cx="6422231" cy="78634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100" dirty="0">
              <a:solidFill>
                <a:schemeClr val="bg1"/>
              </a:solidFill>
              <a:latin typeface="Arial" panose="020B0604020202020204" pitchFamily="34" charset="0"/>
              <a:cs typeface="Arial" panose="020B0604020202020204" pitchFamily="34" charset="0"/>
            </a:endParaRPr>
          </a:p>
          <a:p>
            <a:r>
              <a:rPr lang="en-GB" sz="3200" b="1" dirty="0">
                <a:solidFill>
                  <a:schemeClr val="accent2"/>
                </a:solidFill>
                <a:latin typeface="Arial" panose="020B0604020202020204" pitchFamily="34" charset="0"/>
                <a:cs typeface="Arial" panose="020B0604020202020204" pitchFamily="34" charset="0"/>
              </a:rPr>
              <a:t>THANK YOU!</a:t>
            </a:r>
          </a:p>
          <a:p>
            <a:endParaRPr lang="en-GB" sz="2400" b="1" dirty="0">
              <a:solidFill>
                <a:schemeClr val="accent2"/>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Contribute to the Conversation on Twitter</a:t>
            </a:r>
            <a:br>
              <a:rPr lang="en-GB" sz="2400" b="1" dirty="0">
                <a:solidFill>
                  <a:schemeClr val="bg1"/>
                </a:solidFill>
                <a:latin typeface="Arial" panose="020B0604020202020204" pitchFamily="34" charset="0"/>
                <a:cs typeface="Arial" panose="020B0604020202020204" pitchFamily="34" charset="0"/>
              </a:rPr>
            </a:br>
            <a:r>
              <a:rPr lang="en-GB" sz="2400" b="1" dirty="0">
                <a:solidFill>
                  <a:schemeClr val="bg1"/>
                </a:solidFill>
                <a:latin typeface="Arial" panose="020B0604020202020204" pitchFamily="34" charset="0"/>
                <a:cs typeface="Arial" panose="020B0604020202020204" pitchFamily="34" charset="0"/>
              </a:rPr>
              <a:t>#GHACOF56</a:t>
            </a:r>
          </a:p>
          <a:p>
            <a:r>
              <a:rPr lang="en-GB" sz="2100" dirty="0">
                <a:solidFill>
                  <a:schemeClr val="bg1"/>
                </a:solidFill>
                <a:latin typeface="Arial" panose="020B0604020202020204" pitchFamily="34" charset="0"/>
                <a:cs typeface="Arial" panose="020B0604020202020204" pitchFamily="34" charset="0"/>
              </a:rPr>
              <a:t> </a:t>
            </a:r>
          </a:p>
          <a:p>
            <a:r>
              <a:rPr lang="en-GB" sz="3000" u="sng"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www.icpac.net</a:t>
            </a:r>
            <a:endParaRPr lang="en-US"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5548515"/>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4364</TotalTime>
  <Words>1075</Words>
  <Application>Microsoft Macintosh PowerPoint</Application>
  <PresentationFormat>A4 Paper (210x297 mm)</PresentationFormat>
  <Paragraphs>88</Paragraphs>
  <Slides>7</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Wingdings</vt:lpstr>
      <vt:lpstr>IGAD PPT Template</vt:lpstr>
      <vt:lpstr>SECTOR AGRICULTURE &amp; FOOD SECURITY  Analysis OF sectoral IMPLICATIONS, impacts and RESPONSE strategies for October to December 2020 season ghacof56, Sector reporting     </vt:lpstr>
      <vt:lpstr> Sector implications OND 2020 seasonal forecast</vt:lpstr>
      <vt:lpstr>Sector implications OND 2020 seasonal forecast</vt:lpstr>
      <vt:lpstr>Sector implications OND 2020 seasonal forecast</vt:lpstr>
      <vt:lpstr>KEY RESPONSE MEASURES</vt:lpstr>
      <vt:lpstr>KEY RESPONSE MEASURES</vt:lpstr>
      <vt:lpstr>PowerPoint Presentation</vt:lpstr>
    </vt:vector>
  </TitlesOfParts>
  <Company>Black Africa Group</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Philip Omondi</cp:lastModifiedBy>
  <cp:revision>203</cp:revision>
  <dcterms:created xsi:type="dcterms:W3CDTF">2014-11-18T09:33:09Z</dcterms:created>
  <dcterms:modified xsi:type="dcterms:W3CDTF">2020-08-26T05:16:51Z</dcterms:modified>
</cp:coreProperties>
</file>