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2">
  <p:sldMasterIdLst>
    <p:sldMasterId id="2147483691" r:id="rId1"/>
    <p:sldMasterId id="2147483700" r:id="rId2"/>
  </p:sldMasterIdLst>
  <p:notesMasterIdLst>
    <p:notesMasterId r:id="rId12"/>
  </p:notesMasterIdLst>
  <p:handoutMasterIdLst>
    <p:handoutMasterId r:id="rId13"/>
  </p:handoutMasterIdLst>
  <p:sldIdLst>
    <p:sldId id="256" r:id="rId3"/>
    <p:sldId id="464" r:id="rId4"/>
    <p:sldId id="419" r:id="rId5"/>
    <p:sldId id="465" r:id="rId6"/>
    <p:sldId id="427" r:id="rId7"/>
    <p:sldId id="457" r:id="rId8"/>
    <p:sldId id="453" r:id="rId9"/>
    <p:sldId id="437" r:id="rId10"/>
    <p:sldId id="261" r:id="rId11"/>
  </p:sldIdLst>
  <p:sldSz cx="12192000" cy="6858000"/>
  <p:notesSz cx="6858000" cy="9144000"/>
  <p:defaultTextStyle>
    <a:defPPr>
      <a:defRPr lang="en-US"/>
    </a:defPPr>
    <a:lvl1pPr marL="0" algn="l" defTabSz="457107" rtl="0" eaLnBrk="1" latinLnBrk="0" hangingPunct="1">
      <a:defRPr sz="1900" kern="1200">
        <a:solidFill>
          <a:schemeClr val="tx1"/>
        </a:solidFill>
        <a:latin typeface="+mn-lt"/>
        <a:ea typeface="+mn-ea"/>
        <a:cs typeface="+mn-cs"/>
      </a:defRPr>
    </a:lvl1pPr>
    <a:lvl2pPr marL="457107" algn="l" defTabSz="457107" rtl="0" eaLnBrk="1" latinLnBrk="0" hangingPunct="1">
      <a:defRPr sz="1900" kern="1200">
        <a:solidFill>
          <a:schemeClr val="tx1"/>
        </a:solidFill>
        <a:latin typeface="+mn-lt"/>
        <a:ea typeface="+mn-ea"/>
        <a:cs typeface="+mn-cs"/>
      </a:defRPr>
    </a:lvl2pPr>
    <a:lvl3pPr marL="914218" algn="l" defTabSz="457107" rtl="0" eaLnBrk="1" latinLnBrk="0" hangingPunct="1">
      <a:defRPr sz="1900" kern="1200">
        <a:solidFill>
          <a:schemeClr val="tx1"/>
        </a:solidFill>
        <a:latin typeface="+mn-lt"/>
        <a:ea typeface="+mn-ea"/>
        <a:cs typeface="+mn-cs"/>
      </a:defRPr>
    </a:lvl3pPr>
    <a:lvl4pPr marL="1371328" algn="l" defTabSz="457107" rtl="0" eaLnBrk="1" latinLnBrk="0" hangingPunct="1">
      <a:defRPr sz="1900" kern="1200">
        <a:solidFill>
          <a:schemeClr val="tx1"/>
        </a:solidFill>
        <a:latin typeface="+mn-lt"/>
        <a:ea typeface="+mn-ea"/>
        <a:cs typeface="+mn-cs"/>
      </a:defRPr>
    </a:lvl4pPr>
    <a:lvl5pPr marL="1828437" algn="l" defTabSz="457107" rtl="0" eaLnBrk="1" latinLnBrk="0" hangingPunct="1">
      <a:defRPr sz="1900" kern="1200">
        <a:solidFill>
          <a:schemeClr val="tx1"/>
        </a:solidFill>
        <a:latin typeface="+mn-lt"/>
        <a:ea typeface="+mn-ea"/>
        <a:cs typeface="+mn-cs"/>
      </a:defRPr>
    </a:lvl5pPr>
    <a:lvl6pPr marL="2285550" algn="l" defTabSz="457107" rtl="0" eaLnBrk="1" latinLnBrk="0" hangingPunct="1">
      <a:defRPr sz="1900" kern="1200">
        <a:solidFill>
          <a:schemeClr val="tx1"/>
        </a:solidFill>
        <a:latin typeface="+mn-lt"/>
        <a:ea typeface="+mn-ea"/>
        <a:cs typeface="+mn-cs"/>
      </a:defRPr>
    </a:lvl6pPr>
    <a:lvl7pPr marL="2742654" algn="l" defTabSz="457107" rtl="0" eaLnBrk="1" latinLnBrk="0" hangingPunct="1">
      <a:defRPr sz="1900" kern="1200">
        <a:solidFill>
          <a:schemeClr val="tx1"/>
        </a:solidFill>
        <a:latin typeface="+mn-lt"/>
        <a:ea typeface="+mn-ea"/>
        <a:cs typeface="+mn-cs"/>
      </a:defRPr>
    </a:lvl7pPr>
    <a:lvl8pPr marL="3199760" algn="l" defTabSz="457107" rtl="0" eaLnBrk="1" latinLnBrk="0" hangingPunct="1">
      <a:defRPr sz="1900" kern="1200">
        <a:solidFill>
          <a:schemeClr val="tx1"/>
        </a:solidFill>
        <a:latin typeface="+mn-lt"/>
        <a:ea typeface="+mn-ea"/>
        <a:cs typeface="+mn-cs"/>
      </a:defRPr>
    </a:lvl8pPr>
    <a:lvl9pPr marL="3656867" algn="l" defTabSz="45710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TUREINE" initials="BATUREINE"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507"/>
    <a:srgbClr val="676769"/>
    <a:srgbClr val="FF9900"/>
    <a:srgbClr val="03833D"/>
    <a:srgbClr val="006600"/>
    <a:srgbClr val="EFFD69"/>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63889" autoAdjust="0"/>
  </p:normalViewPr>
  <p:slideViewPr>
    <p:cSldViewPr snapToObjects="1">
      <p:cViewPr>
        <p:scale>
          <a:sx n="110" d="100"/>
          <a:sy n="110" d="100"/>
        </p:scale>
        <p:origin x="-396" y="-1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4" d="100"/>
        <a:sy n="154" d="100"/>
      </p:scale>
      <p:origin x="0" y="0"/>
    </p:cViewPr>
  </p:sorterViewPr>
  <p:notesViewPr>
    <p:cSldViewPr snapToObjects="1">
      <p:cViewPr varScale="1">
        <p:scale>
          <a:sx n="83" d="100"/>
          <a:sy n="83" d="100"/>
        </p:scale>
        <p:origin x="335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0-08-02T15:15:23.396" idx="1">
    <p:pos x="10" y="10"/>
    <p:text>Link: to FAO Free Images</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8A6F43F-70E8-4100-B44F-41CDB929F999}" type="datetimeFigureOut">
              <a:rPr lang="en-US" smtClean="0"/>
              <a:pPr/>
              <a:t>8/22/2020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53BFD2F-AF53-4A35-8C5B-7EDD9F04BDDD}" type="slidenum">
              <a:rPr lang="en-US" smtClean="0"/>
              <a:pPr/>
              <a:t>‹#›</a:t>
            </a:fld>
            <a:endParaRPr lang="en-US" dirty="0"/>
          </a:p>
        </p:txBody>
      </p:sp>
    </p:spTree>
    <p:extLst>
      <p:ext uri="{BB962C8B-B14F-4D97-AF65-F5344CB8AC3E}">
        <p14:creationId xmlns:p14="http://schemas.microsoft.com/office/powerpoint/2010/main" val="12037935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7F0A4F-9DF3-4D87-BA8C-3D59ACAE155F}" type="datetimeFigureOut">
              <a:rPr lang="en-US" smtClean="0"/>
              <a:pPr/>
              <a:t>8/22/2020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654EE4-CDB4-4DB5-8E7E-FB133D2C7C82}" type="slidenum">
              <a:rPr lang="en-US" smtClean="0"/>
              <a:pPr/>
              <a:t>‹#›</a:t>
            </a:fld>
            <a:endParaRPr lang="en-US" dirty="0"/>
          </a:p>
        </p:txBody>
      </p:sp>
    </p:spTree>
    <p:extLst>
      <p:ext uri="{BB962C8B-B14F-4D97-AF65-F5344CB8AC3E}">
        <p14:creationId xmlns:p14="http://schemas.microsoft.com/office/powerpoint/2010/main" val="246258003"/>
      </p:ext>
    </p:extLst>
  </p:cSld>
  <p:clrMap bg1="lt1" tx1="dk1" bg2="lt2" tx2="dk2" accent1="accent1" accent2="accent2" accent3="accent3" accent4="accent4" accent5="accent5" accent6="accent6" hlink="hlink" folHlink="folHlink"/>
  <p:hf hdr="0" ftr="0" dt="0"/>
  <p:notesStyle>
    <a:lvl1pPr marL="0" algn="l" defTabSz="914218" rtl="0" eaLnBrk="1" latinLnBrk="0" hangingPunct="1">
      <a:defRPr sz="1200" kern="1200">
        <a:solidFill>
          <a:schemeClr val="tx1"/>
        </a:solidFill>
        <a:latin typeface="+mn-lt"/>
        <a:ea typeface="+mn-ea"/>
        <a:cs typeface="+mn-cs"/>
      </a:defRPr>
    </a:lvl1pPr>
    <a:lvl2pPr marL="457107" algn="l" defTabSz="914218" rtl="0" eaLnBrk="1" latinLnBrk="0" hangingPunct="1">
      <a:defRPr sz="1200" kern="1200">
        <a:solidFill>
          <a:schemeClr val="tx1"/>
        </a:solidFill>
        <a:latin typeface="+mn-lt"/>
        <a:ea typeface="+mn-ea"/>
        <a:cs typeface="+mn-cs"/>
      </a:defRPr>
    </a:lvl2pPr>
    <a:lvl3pPr marL="914218" algn="l" defTabSz="914218" rtl="0" eaLnBrk="1" latinLnBrk="0" hangingPunct="1">
      <a:defRPr sz="1200" kern="1200">
        <a:solidFill>
          <a:schemeClr val="tx1"/>
        </a:solidFill>
        <a:latin typeface="+mn-lt"/>
        <a:ea typeface="+mn-ea"/>
        <a:cs typeface="+mn-cs"/>
      </a:defRPr>
    </a:lvl3pPr>
    <a:lvl4pPr marL="1371328" algn="l" defTabSz="914218" rtl="0" eaLnBrk="1" latinLnBrk="0" hangingPunct="1">
      <a:defRPr sz="1200" kern="1200">
        <a:solidFill>
          <a:schemeClr val="tx1"/>
        </a:solidFill>
        <a:latin typeface="+mn-lt"/>
        <a:ea typeface="+mn-ea"/>
        <a:cs typeface="+mn-cs"/>
      </a:defRPr>
    </a:lvl4pPr>
    <a:lvl5pPr marL="1828437" algn="l" defTabSz="914218" rtl="0" eaLnBrk="1" latinLnBrk="0" hangingPunct="1">
      <a:defRPr sz="1200" kern="1200">
        <a:solidFill>
          <a:schemeClr val="tx1"/>
        </a:solidFill>
        <a:latin typeface="+mn-lt"/>
        <a:ea typeface="+mn-ea"/>
        <a:cs typeface="+mn-cs"/>
      </a:defRPr>
    </a:lvl5pPr>
    <a:lvl6pPr marL="2285550" algn="l" defTabSz="914218" rtl="0" eaLnBrk="1" latinLnBrk="0" hangingPunct="1">
      <a:defRPr sz="1200" kern="1200">
        <a:solidFill>
          <a:schemeClr val="tx1"/>
        </a:solidFill>
        <a:latin typeface="+mn-lt"/>
        <a:ea typeface="+mn-ea"/>
        <a:cs typeface="+mn-cs"/>
      </a:defRPr>
    </a:lvl6pPr>
    <a:lvl7pPr marL="2742654" algn="l" defTabSz="914218" rtl="0" eaLnBrk="1" latinLnBrk="0" hangingPunct="1">
      <a:defRPr sz="1200" kern="1200">
        <a:solidFill>
          <a:schemeClr val="tx1"/>
        </a:solidFill>
        <a:latin typeface="+mn-lt"/>
        <a:ea typeface="+mn-ea"/>
        <a:cs typeface="+mn-cs"/>
      </a:defRPr>
    </a:lvl7pPr>
    <a:lvl8pPr marL="3199760" algn="l" defTabSz="914218" rtl="0" eaLnBrk="1" latinLnBrk="0" hangingPunct="1">
      <a:defRPr sz="1200" kern="1200">
        <a:solidFill>
          <a:schemeClr val="tx1"/>
        </a:solidFill>
        <a:latin typeface="+mn-lt"/>
        <a:ea typeface="+mn-ea"/>
        <a:cs typeface="+mn-cs"/>
      </a:defRPr>
    </a:lvl8pPr>
    <a:lvl9pPr marL="3656867" algn="l" defTabSz="91421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food supply systems of the IGAD Region is currently facing multiple shocks. The goal of the IGAD Food Security and Nutrition Response Strategy is to significantly reduce food and nutrition insecurity posed by multiple disasters affecting the IGAD member states at large </a:t>
            </a:r>
            <a:endParaRPr lang="en-US" dirty="0"/>
          </a:p>
        </p:txBody>
      </p:sp>
      <p:sp>
        <p:nvSpPr>
          <p:cNvPr id="4" name="Slide Number Placeholder 3"/>
          <p:cNvSpPr>
            <a:spLocks noGrp="1"/>
          </p:cNvSpPr>
          <p:nvPr>
            <p:ph type="sldNum" sz="quarter" idx="5"/>
          </p:nvPr>
        </p:nvSpPr>
        <p:spPr/>
        <p:txBody>
          <a:bodyPr/>
          <a:lstStyle/>
          <a:p>
            <a:fld id="{50654EE4-CDB4-4DB5-8E7E-FB133D2C7C82}" type="slidenum">
              <a:rPr lang="en-US" smtClean="0"/>
              <a:pPr/>
              <a:t>1</a:t>
            </a:fld>
            <a:endParaRPr lang="en-US" dirty="0"/>
          </a:p>
        </p:txBody>
      </p:sp>
    </p:spTree>
    <p:extLst>
      <p:ext uri="{BB962C8B-B14F-4D97-AF65-F5344CB8AC3E}">
        <p14:creationId xmlns:p14="http://schemas.microsoft.com/office/powerpoint/2010/main" val="15842385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18"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However, it is likely that this situation will further deteriorate in light of the ongoing  desert locust invasion, the emergence of COVID-19 and widespread flooding and landslides being witnessed in almost the entire region. </a:t>
            </a:r>
          </a:p>
          <a:p>
            <a:pPr marL="0" marR="0" lvl="0" indent="0" algn="l" defTabSz="914218"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218"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Over 2.4 affected population by the recent floods</a:t>
            </a:r>
          </a:p>
          <a:p>
            <a:pPr marL="0" marR="0" lvl="0" indent="0" algn="l" defTabSz="914218"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218"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0654EE4-CDB4-4DB5-8E7E-FB133D2C7C82}" type="slidenum">
              <a:rPr lang="en-US" smtClean="0"/>
              <a:pPr/>
              <a:t>3</a:t>
            </a:fld>
            <a:endParaRPr lang="en-US" dirty="0"/>
          </a:p>
        </p:txBody>
      </p:sp>
    </p:spTree>
    <p:extLst>
      <p:ext uri="{BB962C8B-B14F-4D97-AF65-F5344CB8AC3E}">
        <p14:creationId xmlns:p14="http://schemas.microsoft.com/office/powerpoint/2010/main" val="3254953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result of the compounding impacts of the COVID-19 pandemic, desert locust invasion and climatic shocks such as flooding in the region, and the protracted impacts of past shocks. </a:t>
            </a:r>
          </a:p>
          <a:p>
            <a:endParaRPr lang="en-US" dirty="0"/>
          </a:p>
          <a:p>
            <a:r>
              <a:rPr lang="en-US" sz="1200" b="1" dirty="0"/>
              <a:t>We have reached the conclusion from our analysis and data from member states and UN agencies that the number of the people in need to humanitarian aid (with including will be around 54 million about 20% of the region population. </a:t>
            </a:r>
          </a:p>
          <a:p>
            <a:endParaRPr lang="en-US" dirty="0"/>
          </a:p>
        </p:txBody>
      </p:sp>
      <p:sp>
        <p:nvSpPr>
          <p:cNvPr id="4" name="Slide Number Placeholder 3"/>
          <p:cNvSpPr>
            <a:spLocks noGrp="1"/>
          </p:cNvSpPr>
          <p:nvPr>
            <p:ph type="sldNum" sz="quarter" idx="5"/>
          </p:nvPr>
        </p:nvSpPr>
        <p:spPr/>
        <p:txBody>
          <a:bodyPr/>
          <a:lstStyle/>
          <a:p>
            <a:fld id="{50654EE4-CDB4-4DB5-8E7E-FB133D2C7C82}" type="slidenum">
              <a:rPr lang="en-US" smtClean="0"/>
              <a:pPr/>
              <a:t>5</a:t>
            </a:fld>
            <a:endParaRPr lang="en-US" dirty="0"/>
          </a:p>
        </p:txBody>
      </p:sp>
    </p:spTree>
    <p:extLst>
      <p:ext uri="{BB962C8B-B14F-4D97-AF65-F5344CB8AC3E}">
        <p14:creationId xmlns:p14="http://schemas.microsoft.com/office/powerpoint/2010/main" val="33567862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0654EE4-CDB4-4DB5-8E7E-FB133D2C7C82}" type="slidenum">
              <a:rPr lang="en-US" smtClean="0"/>
              <a:pPr/>
              <a:t>6</a:t>
            </a:fld>
            <a:endParaRPr lang="en-US" dirty="0"/>
          </a:p>
        </p:txBody>
      </p:sp>
    </p:spTree>
    <p:extLst>
      <p:ext uri="{BB962C8B-B14F-4D97-AF65-F5344CB8AC3E}">
        <p14:creationId xmlns:p14="http://schemas.microsoft.com/office/powerpoint/2010/main" val="39224677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88758" y="3426570"/>
            <a:ext cx="10363200" cy="434478"/>
          </a:xfrm>
        </p:spPr>
        <p:txBody>
          <a:bodyPr anchor="t">
            <a:normAutofit/>
          </a:bodyPr>
          <a:lstStyle>
            <a:lvl1pPr algn="ctr">
              <a:defRPr sz="2400" cap="all">
                <a:solidFill>
                  <a:schemeClr val="accent1"/>
                </a:solidFill>
              </a:defRPr>
            </a:lvl1pPr>
          </a:lstStyle>
          <a:p>
            <a:r>
              <a:rPr lang="en-GB" dirty="0"/>
              <a:t>CLICK TO EDIT MASTER TITLE STYLE</a:t>
            </a:r>
            <a:endParaRPr lang="en-US" dirty="0"/>
          </a:p>
        </p:txBody>
      </p:sp>
      <p:sp>
        <p:nvSpPr>
          <p:cNvPr id="3" name="Subtitle 2"/>
          <p:cNvSpPr>
            <a:spLocks noGrp="1"/>
          </p:cNvSpPr>
          <p:nvPr>
            <p:ph type="subTitle" idx="1" hasCustomPrompt="1"/>
          </p:nvPr>
        </p:nvSpPr>
        <p:spPr>
          <a:xfrm>
            <a:off x="588758" y="4026213"/>
            <a:ext cx="10363200" cy="338891"/>
          </a:xfrm>
        </p:spPr>
        <p:txBody>
          <a:bodyPr>
            <a:noAutofit/>
          </a:bodyPr>
          <a:lstStyle>
            <a:lvl1pPr marL="0" indent="0" algn="ct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4" name="Date Placeholder 3"/>
          <p:cNvSpPr>
            <a:spLocks noGrp="1"/>
          </p:cNvSpPr>
          <p:nvPr>
            <p:ph type="dt" sz="half" idx="10"/>
          </p:nvPr>
        </p:nvSpPr>
        <p:spPr/>
        <p:txBody>
          <a:bodyPr/>
          <a:lstStyle/>
          <a:p>
            <a:fld id="{51D17487-0564-480D-8A7A-0F3868513E7E}" type="datetime2">
              <a:rPr lang="en-US" smtClean="0"/>
              <a:pPr/>
              <a:t>Saturday, August 22, 2020</a:t>
            </a:fld>
            <a:endParaRPr lang="en-US" dirty="0"/>
          </a:p>
        </p:txBody>
      </p:sp>
      <p:sp>
        <p:nvSpPr>
          <p:cNvPr id="5" name="Footer Placeholder 4"/>
          <p:cNvSpPr>
            <a:spLocks noGrp="1"/>
          </p:cNvSpPr>
          <p:nvPr>
            <p:ph type="ftr" sz="quarter" idx="11"/>
          </p:nvPr>
        </p:nvSpPr>
        <p:spPr/>
        <p:txBody>
          <a:bodyPr/>
          <a:lstStyle/>
          <a:p>
            <a:r>
              <a:rPr lang="en-US" dirty="0"/>
              <a:t>INTERGOVERNMENTAL AUTHORITY ON DEVELOPMENT</a:t>
            </a:r>
          </a:p>
        </p:txBody>
      </p:sp>
      <p:sp>
        <p:nvSpPr>
          <p:cNvPr id="6" name="Slide Number Placeholder 5"/>
          <p:cNvSpPr>
            <a:spLocks noGrp="1"/>
          </p:cNvSpPr>
          <p:nvPr>
            <p:ph type="sldNum" sz="quarter" idx="12"/>
          </p:nvPr>
        </p:nvSpPr>
        <p:spPr/>
        <p:txBody>
          <a:bodyPr/>
          <a:lstStyle/>
          <a:p>
            <a:fld id="{B1DB7362-2002-504E-9846-FFD55AE08938}" type="slidenum">
              <a:rPr lang="en-US" smtClean="0"/>
              <a:pPr/>
              <a:t>‹#›</a:t>
            </a:fld>
            <a:endParaRPr lang="en-US" dirty="0"/>
          </a:p>
        </p:txBody>
      </p:sp>
      <p:pic>
        <p:nvPicPr>
          <p:cNvPr id="102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52124" y="41485"/>
            <a:ext cx="2657376" cy="32511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36560" y="5955527"/>
            <a:ext cx="598285" cy="73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76716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Date Placeholder 3"/>
          <p:cNvSpPr>
            <a:spLocks noGrp="1"/>
          </p:cNvSpPr>
          <p:nvPr>
            <p:ph type="dt" sz="half" idx="10"/>
          </p:nvPr>
        </p:nvSpPr>
        <p:spPr>
          <a:xfrm>
            <a:off x="609600" y="6453336"/>
            <a:ext cx="2844800" cy="182373"/>
          </a:xfrm>
        </p:spPr>
        <p:txBody>
          <a:bodyPr/>
          <a:lstStyle/>
          <a:p>
            <a:fld id="{51D17487-0564-480D-8A7A-0F3868513E7E}" type="datetime2">
              <a:rPr lang="en-US" smtClean="0"/>
              <a:pPr/>
              <a:t>Saturday, August 22, 2020</a:t>
            </a:fld>
            <a:endParaRPr lang="en-US" dirty="0"/>
          </a:p>
        </p:txBody>
      </p:sp>
      <p:sp>
        <p:nvSpPr>
          <p:cNvPr id="8" name="Footer Placeholder 4"/>
          <p:cNvSpPr>
            <a:spLocks noGrp="1"/>
          </p:cNvSpPr>
          <p:nvPr>
            <p:ph type="ftr" sz="quarter" idx="11"/>
          </p:nvPr>
        </p:nvSpPr>
        <p:spPr>
          <a:xfrm>
            <a:off x="4165600" y="6453336"/>
            <a:ext cx="3860800" cy="182373"/>
          </a:xfrm>
        </p:spPr>
        <p:txBody>
          <a:bodyPr/>
          <a:lstStyle/>
          <a:p>
            <a:r>
              <a:rPr lang="en-US" dirty="0"/>
              <a:t>INTERGOVERNMENTAL AUTHORITY ON DEVELOPMENT</a:t>
            </a:r>
          </a:p>
        </p:txBody>
      </p:sp>
      <p:sp>
        <p:nvSpPr>
          <p:cNvPr id="9" name="Slide Number Placeholder 5"/>
          <p:cNvSpPr>
            <a:spLocks noGrp="1"/>
          </p:cNvSpPr>
          <p:nvPr>
            <p:ph type="sldNum" sz="quarter" idx="12"/>
          </p:nvPr>
        </p:nvSpPr>
        <p:spPr>
          <a:xfrm>
            <a:off x="10150804" y="6453336"/>
            <a:ext cx="478118" cy="182373"/>
          </a:xfrm>
        </p:spPr>
        <p:txBody>
          <a:bodyPr/>
          <a:lstStyle/>
          <a:p>
            <a:fld id="{B1DB7362-2002-504E-9846-FFD55AE08938}" type="slidenum">
              <a:rPr lang="en-US" smtClean="0"/>
              <a:pPr/>
              <a:t>‹#›</a:t>
            </a:fld>
            <a:endParaRPr lang="en-US" dirty="0"/>
          </a:p>
        </p:txBody>
      </p:sp>
    </p:spTree>
    <p:extLst>
      <p:ext uri="{BB962C8B-B14F-4D97-AF65-F5344CB8AC3E}">
        <p14:creationId xmlns:p14="http://schemas.microsoft.com/office/powerpoint/2010/main" val="38792942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a:xfrm>
            <a:off x="609600" y="6486988"/>
            <a:ext cx="2844800" cy="182373"/>
          </a:xfrm>
        </p:spPr>
        <p:txBody>
          <a:bodyPr/>
          <a:lstStyle/>
          <a:p>
            <a:fld id="{51D17487-0564-480D-8A7A-0F3868513E7E}" type="datetime2">
              <a:rPr lang="en-US" smtClean="0"/>
              <a:pPr/>
              <a:t>Saturday, August 22, 2020</a:t>
            </a:fld>
            <a:endParaRPr lang="en-US" dirty="0"/>
          </a:p>
        </p:txBody>
      </p:sp>
      <p:sp>
        <p:nvSpPr>
          <p:cNvPr id="8" name="Footer Placeholder 4"/>
          <p:cNvSpPr>
            <a:spLocks noGrp="1"/>
          </p:cNvSpPr>
          <p:nvPr>
            <p:ph type="ftr" sz="quarter" idx="11"/>
          </p:nvPr>
        </p:nvSpPr>
        <p:spPr>
          <a:xfrm>
            <a:off x="4165600" y="6486988"/>
            <a:ext cx="3860800" cy="182373"/>
          </a:xfrm>
        </p:spPr>
        <p:txBody>
          <a:bodyPr/>
          <a:lstStyle/>
          <a:p>
            <a:r>
              <a:rPr lang="en-US" dirty="0"/>
              <a:t>INTERGOVERNMENTAL AUTHORITY ON DEVELOPMENT</a:t>
            </a:r>
          </a:p>
        </p:txBody>
      </p:sp>
      <p:sp>
        <p:nvSpPr>
          <p:cNvPr id="9" name="Slide Number Placeholder 5"/>
          <p:cNvSpPr>
            <a:spLocks noGrp="1"/>
          </p:cNvSpPr>
          <p:nvPr>
            <p:ph type="sldNum" sz="quarter" idx="12"/>
          </p:nvPr>
        </p:nvSpPr>
        <p:spPr>
          <a:xfrm>
            <a:off x="10150804" y="6486988"/>
            <a:ext cx="478118" cy="182373"/>
          </a:xfrm>
        </p:spPr>
        <p:txBody>
          <a:bodyPr/>
          <a:lstStyle/>
          <a:p>
            <a:fld id="{B1DB7362-2002-504E-9846-FFD55AE08938}" type="slidenum">
              <a:rPr lang="en-US" smtClean="0"/>
              <a:pPr/>
              <a:t>‹#›</a:t>
            </a:fld>
            <a:endParaRPr lang="en-US" dirty="0"/>
          </a:p>
        </p:txBody>
      </p:sp>
    </p:spTree>
    <p:extLst>
      <p:ext uri="{BB962C8B-B14F-4D97-AF65-F5344CB8AC3E}">
        <p14:creationId xmlns:p14="http://schemas.microsoft.com/office/powerpoint/2010/main" val="24473611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2"/>
            <a:ext cx="103632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7" name="Date Placeholder 3"/>
          <p:cNvSpPr>
            <a:spLocks noGrp="1"/>
          </p:cNvSpPr>
          <p:nvPr>
            <p:ph type="dt" sz="half" idx="10"/>
          </p:nvPr>
        </p:nvSpPr>
        <p:spPr>
          <a:xfrm>
            <a:off x="609600" y="6486988"/>
            <a:ext cx="2844800" cy="182373"/>
          </a:xfrm>
        </p:spPr>
        <p:txBody>
          <a:bodyPr/>
          <a:lstStyle/>
          <a:p>
            <a:fld id="{51D17487-0564-480D-8A7A-0F3868513E7E}" type="datetime2">
              <a:rPr lang="en-US" smtClean="0"/>
              <a:pPr/>
              <a:t>Saturday, August 22, 2020</a:t>
            </a:fld>
            <a:endParaRPr lang="en-US" dirty="0"/>
          </a:p>
        </p:txBody>
      </p:sp>
      <p:sp>
        <p:nvSpPr>
          <p:cNvPr id="8" name="Footer Placeholder 4"/>
          <p:cNvSpPr>
            <a:spLocks noGrp="1"/>
          </p:cNvSpPr>
          <p:nvPr>
            <p:ph type="ftr" sz="quarter" idx="11"/>
          </p:nvPr>
        </p:nvSpPr>
        <p:spPr>
          <a:xfrm>
            <a:off x="4165600" y="6486988"/>
            <a:ext cx="3860800" cy="182373"/>
          </a:xfrm>
        </p:spPr>
        <p:txBody>
          <a:bodyPr/>
          <a:lstStyle/>
          <a:p>
            <a:r>
              <a:rPr lang="en-US" dirty="0"/>
              <a:t>INTERGOVERNMENTAL AUTHORITY ON DEVELOPMENT</a:t>
            </a:r>
          </a:p>
        </p:txBody>
      </p:sp>
      <p:sp>
        <p:nvSpPr>
          <p:cNvPr id="9" name="Slide Number Placeholder 5"/>
          <p:cNvSpPr>
            <a:spLocks noGrp="1"/>
          </p:cNvSpPr>
          <p:nvPr>
            <p:ph type="sldNum" sz="quarter" idx="12"/>
          </p:nvPr>
        </p:nvSpPr>
        <p:spPr>
          <a:xfrm>
            <a:off x="10150804" y="6486988"/>
            <a:ext cx="478118" cy="182373"/>
          </a:xfrm>
        </p:spPr>
        <p:txBody>
          <a:bodyPr/>
          <a:lstStyle/>
          <a:p>
            <a:fld id="{B1DB7362-2002-504E-9846-FFD55AE08938}" type="slidenum">
              <a:rPr lang="en-US" smtClean="0"/>
              <a:pPr/>
              <a:t>‹#›</a:t>
            </a:fld>
            <a:endParaRPr lang="en-US" dirty="0"/>
          </a:p>
        </p:txBody>
      </p:sp>
    </p:spTree>
    <p:extLst>
      <p:ext uri="{BB962C8B-B14F-4D97-AF65-F5344CB8AC3E}">
        <p14:creationId xmlns:p14="http://schemas.microsoft.com/office/powerpoint/2010/main" val="4424819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660401" y="1600202"/>
            <a:ext cx="58420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705601" y="1600202"/>
            <a:ext cx="58420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Date Placeholder 3"/>
          <p:cNvSpPr>
            <a:spLocks noGrp="1"/>
          </p:cNvSpPr>
          <p:nvPr>
            <p:ph type="dt" sz="half" idx="10"/>
          </p:nvPr>
        </p:nvSpPr>
        <p:spPr>
          <a:xfrm>
            <a:off x="609600" y="6486988"/>
            <a:ext cx="2844800" cy="182373"/>
          </a:xfrm>
        </p:spPr>
        <p:txBody>
          <a:bodyPr/>
          <a:lstStyle/>
          <a:p>
            <a:fld id="{51D17487-0564-480D-8A7A-0F3868513E7E}" type="datetime2">
              <a:rPr lang="en-US" smtClean="0"/>
              <a:pPr/>
              <a:t>Saturday, August 22, 2020</a:t>
            </a:fld>
            <a:endParaRPr lang="en-US" dirty="0"/>
          </a:p>
        </p:txBody>
      </p:sp>
      <p:sp>
        <p:nvSpPr>
          <p:cNvPr id="9" name="Footer Placeholder 4"/>
          <p:cNvSpPr>
            <a:spLocks noGrp="1"/>
          </p:cNvSpPr>
          <p:nvPr>
            <p:ph type="ftr" sz="quarter" idx="11"/>
          </p:nvPr>
        </p:nvSpPr>
        <p:spPr>
          <a:xfrm>
            <a:off x="4165600" y="6486988"/>
            <a:ext cx="3860800" cy="182373"/>
          </a:xfrm>
        </p:spPr>
        <p:txBody>
          <a:bodyPr/>
          <a:lstStyle/>
          <a:p>
            <a:r>
              <a:rPr lang="en-US" dirty="0"/>
              <a:t>INTERGOVERNMENTAL AUTHORITY ON DEVELOPMENT</a:t>
            </a:r>
          </a:p>
        </p:txBody>
      </p:sp>
      <p:sp>
        <p:nvSpPr>
          <p:cNvPr id="10" name="Slide Number Placeholder 5"/>
          <p:cNvSpPr>
            <a:spLocks noGrp="1"/>
          </p:cNvSpPr>
          <p:nvPr>
            <p:ph type="sldNum" sz="quarter" idx="12"/>
          </p:nvPr>
        </p:nvSpPr>
        <p:spPr>
          <a:xfrm>
            <a:off x="10150804" y="6486988"/>
            <a:ext cx="478118" cy="182373"/>
          </a:xfrm>
        </p:spPr>
        <p:txBody>
          <a:bodyPr/>
          <a:lstStyle/>
          <a:p>
            <a:fld id="{B1DB7362-2002-504E-9846-FFD55AE08938}" type="slidenum">
              <a:rPr lang="en-US" smtClean="0"/>
              <a:pPr/>
              <a:t>‹#›</a:t>
            </a:fld>
            <a:endParaRPr lang="en-US" dirty="0"/>
          </a:p>
        </p:txBody>
      </p:sp>
    </p:spTree>
    <p:extLst>
      <p:ext uri="{BB962C8B-B14F-4D97-AF65-F5344CB8AC3E}">
        <p14:creationId xmlns:p14="http://schemas.microsoft.com/office/powerpoint/2010/main" val="2269532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93367" y="1535113"/>
            <a:ext cx="538903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93367" y="2174875"/>
            <a:ext cx="538903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Date Placeholder 3"/>
          <p:cNvSpPr>
            <a:spLocks noGrp="1"/>
          </p:cNvSpPr>
          <p:nvPr>
            <p:ph type="dt" sz="half" idx="10"/>
          </p:nvPr>
        </p:nvSpPr>
        <p:spPr>
          <a:xfrm>
            <a:off x="609600" y="6486988"/>
            <a:ext cx="2844800" cy="182373"/>
          </a:xfrm>
        </p:spPr>
        <p:txBody>
          <a:bodyPr/>
          <a:lstStyle/>
          <a:p>
            <a:fld id="{51D17487-0564-480D-8A7A-0F3868513E7E}" type="datetime2">
              <a:rPr lang="en-US" smtClean="0"/>
              <a:pPr/>
              <a:t>Saturday, August 22, 2020</a:t>
            </a:fld>
            <a:endParaRPr lang="en-US" dirty="0"/>
          </a:p>
        </p:txBody>
      </p:sp>
      <p:sp>
        <p:nvSpPr>
          <p:cNvPr id="11" name="Footer Placeholder 4"/>
          <p:cNvSpPr>
            <a:spLocks noGrp="1"/>
          </p:cNvSpPr>
          <p:nvPr>
            <p:ph type="ftr" sz="quarter" idx="11"/>
          </p:nvPr>
        </p:nvSpPr>
        <p:spPr>
          <a:xfrm>
            <a:off x="4165600" y="6486988"/>
            <a:ext cx="3860800" cy="182373"/>
          </a:xfrm>
        </p:spPr>
        <p:txBody>
          <a:bodyPr/>
          <a:lstStyle/>
          <a:p>
            <a:r>
              <a:rPr lang="en-US" dirty="0"/>
              <a:t>INTERGOVERNMENTAL AUTHORITY ON DEVELOPMENT</a:t>
            </a:r>
          </a:p>
        </p:txBody>
      </p:sp>
      <p:sp>
        <p:nvSpPr>
          <p:cNvPr id="12" name="Slide Number Placeholder 5"/>
          <p:cNvSpPr>
            <a:spLocks noGrp="1"/>
          </p:cNvSpPr>
          <p:nvPr>
            <p:ph type="sldNum" sz="quarter" idx="12"/>
          </p:nvPr>
        </p:nvSpPr>
        <p:spPr>
          <a:xfrm>
            <a:off x="10150804" y="6486988"/>
            <a:ext cx="478118" cy="182373"/>
          </a:xfrm>
        </p:spPr>
        <p:txBody>
          <a:bodyPr/>
          <a:lstStyle/>
          <a:p>
            <a:fld id="{B1DB7362-2002-504E-9846-FFD55AE08938}" type="slidenum">
              <a:rPr lang="en-US" smtClean="0"/>
              <a:pPr/>
              <a:t>‹#›</a:t>
            </a:fld>
            <a:endParaRPr lang="en-US" dirty="0"/>
          </a:p>
        </p:txBody>
      </p:sp>
    </p:spTree>
    <p:extLst>
      <p:ext uri="{BB962C8B-B14F-4D97-AF65-F5344CB8AC3E}">
        <p14:creationId xmlns:p14="http://schemas.microsoft.com/office/powerpoint/2010/main" val="41533119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6" name="Date Placeholder 3"/>
          <p:cNvSpPr>
            <a:spLocks noGrp="1"/>
          </p:cNvSpPr>
          <p:nvPr>
            <p:ph type="dt" sz="half" idx="10"/>
          </p:nvPr>
        </p:nvSpPr>
        <p:spPr>
          <a:xfrm>
            <a:off x="609600" y="6486988"/>
            <a:ext cx="2844800" cy="182373"/>
          </a:xfrm>
        </p:spPr>
        <p:txBody>
          <a:bodyPr/>
          <a:lstStyle/>
          <a:p>
            <a:fld id="{51D17487-0564-480D-8A7A-0F3868513E7E}" type="datetime2">
              <a:rPr lang="en-US" smtClean="0"/>
              <a:pPr/>
              <a:t>Saturday, August 22, 2020</a:t>
            </a:fld>
            <a:endParaRPr lang="en-US" dirty="0"/>
          </a:p>
        </p:txBody>
      </p:sp>
      <p:sp>
        <p:nvSpPr>
          <p:cNvPr id="7" name="Footer Placeholder 4"/>
          <p:cNvSpPr>
            <a:spLocks noGrp="1"/>
          </p:cNvSpPr>
          <p:nvPr>
            <p:ph type="ftr" sz="quarter" idx="11"/>
          </p:nvPr>
        </p:nvSpPr>
        <p:spPr>
          <a:xfrm>
            <a:off x="4165600" y="6486988"/>
            <a:ext cx="3860800" cy="182373"/>
          </a:xfrm>
        </p:spPr>
        <p:txBody>
          <a:bodyPr/>
          <a:lstStyle/>
          <a:p>
            <a:r>
              <a:rPr lang="en-US" dirty="0"/>
              <a:t>INTERGOVERNMENTAL AUTHORITY ON DEVELOPMENT</a:t>
            </a:r>
          </a:p>
        </p:txBody>
      </p:sp>
      <p:sp>
        <p:nvSpPr>
          <p:cNvPr id="8" name="Slide Number Placeholder 5"/>
          <p:cNvSpPr>
            <a:spLocks noGrp="1"/>
          </p:cNvSpPr>
          <p:nvPr>
            <p:ph type="sldNum" sz="quarter" idx="12"/>
          </p:nvPr>
        </p:nvSpPr>
        <p:spPr>
          <a:xfrm>
            <a:off x="10150804" y="6486988"/>
            <a:ext cx="478118" cy="182373"/>
          </a:xfrm>
        </p:spPr>
        <p:txBody>
          <a:bodyPr/>
          <a:lstStyle/>
          <a:p>
            <a:fld id="{B1DB7362-2002-504E-9846-FFD55AE08938}" type="slidenum">
              <a:rPr lang="en-US" smtClean="0"/>
              <a:pPr/>
              <a:t>‹#›</a:t>
            </a:fld>
            <a:endParaRPr lang="en-US" dirty="0"/>
          </a:p>
        </p:txBody>
      </p:sp>
    </p:spTree>
    <p:extLst>
      <p:ext uri="{BB962C8B-B14F-4D97-AF65-F5344CB8AC3E}">
        <p14:creationId xmlns:p14="http://schemas.microsoft.com/office/powerpoint/2010/main" val="10467804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3"/>
          <p:cNvSpPr>
            <a:spLocks noGrp="1"/>
          </p:cNvSpPr>
          <p:nvPr>
            <p:ph type="dt" sz="half" idx="10"/>
          </p:nvPr>
        </p:nvSpPr>
        <p:spPr>
          <a:xfrm>
            <a:off x="609600" y="6486988"/>
            <a:ext cx="2844800" cy="182373"/>
          </a:xfrm>
        </p:spPr>
        <p:txBody>
          <a:bodyPr/>
          <a:lstStyle/>
          <a:p>
            <a:fld id="{51D17487-0564-480D-8A7A-0F3868513E7E}" type="datetime2">
              <a:rPr lang="en-US" smtClean="0"/>
              <a:pPr/>
              <a:t>Saturday, August 22, 2020</a:t>
            </a:fld>
            <a:endParaRPr lang="en-US" dirty="0"/>
          </a:p>
        </p:txBody>
      </p:sp>
      <p:sp>
        <p:nvSpPr>
          <p:cNvPr id="6" name="Footer Placeholder 4"/>
          <p:cNvSpPr>
            <a:spLocks noGrp="1"/>
          </p:cNvSpPr>
          <p:nvPr>
            <p:ph type="ftr" sz="quarter" idx="11"/>
          </p:nvPr>
        </p:nvSpPr>
        <p:spPr>
          <a:xfrm>
            <a:off x="4165600" y="6486988"/>
            <a:ext cx="3860800" cy="182373"/>
          </a:xfrm>
        </p:spPr>
        <p:txBody>
          <a:bodyPr/>
          <a:lstStyle/>
          <a:p>
            <a:r>
              <a:rPr lang="en-US" dirty="0"/>
              <a:t>INTERGOVERNMENTAL AUTHORITY ON DEVELOPMENT</a:t>
            </a:r>
          </a:p>
        </p:txBody>
      </p:sp>
      <p:sp>
        <p:nvSpPr>
          <p:cNvPr id="7" name="Slide Number Placeholder 5"/>
          <p:cNvSpPr>
            <a:spLocks noGrp="1"/>
          </p:cNvSpPr>
          <p:nvPr>
            <p:ph type="sldNum" sz="quarter" idx="12"/>
          </p:nvPr>
        </p:nvSpPr>
        <p:spPr>
          <a:xfrm>
            <a:off x="10150804" y="6486988"/>
            <a:ext cx="478118" cy="182373"/>
          </a:xfrm>
        </p:spPr>
        <p:txBody>
          <a:bodyPr/>
          <a:lstStyle/>
          <a:p>
            <a:fld id="{B1DB7362-2002-504E-9846-FFD55AE08938}" type="slidenum">
              <a:rPr lang="en-US" smtClean="0"/>
              <a:pPr/>
              <a:t>‹#›</a:t>
            </a:fld>
            <a:endParaRPr lang="en-US" dirty="0"/>
          </a:p>
        </p:txBody>
      </p:sp>
    </p:spTree>
    <p:extLst>
      <p:ext uri="{BB962C8B-B14F-4D97-AF65-F5344CB8AC3E}">
        <p14:creationId xmlns:p14="http://schemas.microsoft.com/office/powerpoint/2010/main" val="7068044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4011084"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4766734" y="273052"/>
            <a:ext cx="681566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09600"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8" name="Date Placeholder 3"/>
          <p:cNvSpPr>
            <a:spLocks noGrp="1"/>
          </p:cNvSpPr>
          <p:nvPr>
            <p:ph type="dt" sz="half" idx="10"/>
          </p:nvPr>
        </p:nvSpPr>
        <p:spPr>
          <a:xfrm>
            <a:off x="609600" y="6486988"/>
            <a:ext cx="2844800" cy="182373"/>
          </a:xfrm>
        </p:spPr>
        <p:txBody>
          <a:bodyPr/>
          <a:lstStyle/>
          <a:p>
            <a:fld id="{51D17487-0564-480D-8A7A-0F3868513E7E}" type="datetime2">
              <a:rPr lang="en-US" smtClean="0"/>
              <a:pPr/>
              <a:t>Saturday, August 22, 2020</a:t>
            </a:fld>
            <a:endParaRPr lang="en-US" dirty="0"/>
          </a:p>
        </p:txBody>
      </p:sp>
      <p:sp>
        <p:nvSpPr>
          <p:cNvPr id="9" name="Footer Placeholder 4"/>
          <p:cNvSpPr>
            <a:spLocks noGrp="1"/>
          </p:cNvSpPr>
          <p:nvPr>
            <p:ph type="ftr" sz="quarter" idx="11"/>
          </p:nvPr>
        </p:nvSpPr>
        <p:spPr>
          <a:xfrm>
            <a:off x="4165600" y="6486988"/>
            <a:ext cx="3860800" cy="182373"/>
          </a:xfrm>
        </p:spPr>
        <p:txBody>
          <a:bodyPr/>
          <a:lstStyle/>
          <a:p>
            <a:r>
              <a:rPr lang="en-US" dirty="0"/>
              <a:t>INTERGOVERNMENTAL AUTHORITY ON DEVELOPMENT</a:t>
            </a:r>
          </a:p>
        </p:txBody>
      </p:sp>
      <p:sp>
        <p:nvSpPr>
          <p:cNvPr id="10" name="Slide Number Placeholder 5"/>
          <p:cNvSpPr>
            <a:spLocks noGrp="1"/>
          </p:cNvSpPr>
          <p:nvPr>
            <p:ph type="sldNum" sz="quarter" idx="12"/>
          </p:nvPr>
        </p:nvSpPr>
        <p:spPr>
          <a:xfrm>
            <a:off x="10150804" y="6486988"/>
            <a:ext cx="478118" cy="182373"/>
          </a:xfrm>
        </p:spPr>
        <p:txBody>
          <a:bodyPr/>
          <a:lstStyle/>
          <a:p>
            <a:fld id="{B1DB7362-2002-504E-9846-FFD55AE08938}" type="slidenum">
              <a:rPr lang="en-US" smtClean="0"/>
              <a:pPr/>
              <a:t>‹#›</a:t>
            </a:fld>
            <a:endParaRPr lang="en-US" dirty="0"/>
          </a:p>
        </p:txBody>
      </p:sp>
    </p:spTree>
    <p:extLst>
      <p:ext uri="{BB962C8B-B14F-4D97-AF65-F5344CB8AC3E}">
        <p14:creationId xmlns:p14="http://schemas.microsoft.com/office/powerpoint/2010/main" val="5852024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8" name="Date Placeholder 3"/>
          <p:cNvSpPr>
            <a:spLocks noGrp="1"/>
          </p:cNvSpPr>
          <p:nvPr>
            <p:ph type="dt" sz="half" idx="10"/>
          </p:nvPr>
        </p:nvSpPr>
        <p:spPr>
          <a:xfrm>
            <a:off x="609600" y="6486988"/>
            <a:ext cx="2844800" cy="182373"/>
          </a:xfrm>
        </p:spPr>
        <p:txBody>
          <a:bodyPr/>
          <a:lstStyle/>
          <a:p>
            <a:fld id="{51D17487-0564-480D-8A7A-0F3868513E7E}" type="datetime2">
              <a:rPr lang="en-US" smtClean="0"/>
              <a:pPr/>
              <a:t>Saturday, August 22, 2020</a:t>
            </a:fld>
            <a:endParaRPr lang="en-US" dirty="0"/>
          </a:p>
        </p:txBody>
      </p:sp>
      <p:sp>
        <p:nvSpPr>
          <p:cNvPr id="9" name="Footer Placeholder 4"/>
          <p:cNvSpPr>
            <a:spLocks noGrp="1"/>
          </p:cNvSpPr>
          <p:nvPr>
            <p:ph type="ftr" sz="quarter" idx="11"/>
          </p:nvPr>
        </p:nvSpPr>
        <p:spPr>
          <a:xfrm>
            <a:off x="4165600" y="6486988"/>
            <a:ext cx="3860800" cy="182373"/>
          </a:xfrm>
        </p:spPr>
        <p:txBody>
          <a:bodyPr/>
          <a:lstStyle/>
          <a:p>
            <a:r>
              <a:rPr lang="en-US" dirty="0"/>
              <a:t>INTERGOVERNMENTAL AUTHORITY ON DEVELOPMENT</a:t>
            </a:r>
          </a:p>
        </p:txBody>
      </p:sp>
      <p:sp>
        <p:nvSpPr>
          <p:cNvPr id="10" name="Slide Number Placeholder 5"/>
          <p:cNvSpPr>
            <a:spLocks noGrp="1"/>
          </p:cNvSpPr>
          <p:nvPr>
            <p:ph type="sldNum" sz="quarter" idx="12"/>
          </p:nvPr>
        </p:nvSpPr>
        <p:spPr>
          <a:xfrm>
            <a:off x="10150804" y="6486988"/>
            <a:ext cx="478118" cy="182373"/>
          </a:xfrm>
        </p:spPr>
        <p:txBody>
          <a:bodyPr/>
          <a:lstStyle/>
          <a:p>
            <a:fld id="{B1DB7362-2002-504E-9846-FFD55AE08938}" type="slidenum">
              <a:rPr lang="en-US" smtClean="0"/>
              <a:pPr/>
              <a:t>‹#›</a:t>
            </a:fld>
            <a:endParaRPr lang="en-US" dirty="0"/>
          </a:p>
        </p:txBody>
      </p:sp>
    </p:spTree>
    <p:extLst>
      <p:ext uri="{BB962C8B-B14F-4D97-AF65-F5344CB8AC3E}">
        <p14:creationId xmlns:p14="http://schemas.microsoft.com/office/powerpoint/2010/main" val="39093510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a:xfrm>
            <a:off x="609600" y="6486988"/>
            <a:ext cx="2844800" cy="182373"/>
          </a:xfrm>
        </p:spPr>
        <p:txBody>
          <a:bodyPr/>
          <a:lstStyle/>
          <a:p>
            <a:fld id="{51D17487-0564-480D-8A7A-0F3868513E7E}" type="datetime2">
              <a:rPr lang="en-US" smtClean="0"/>
              <a:pPr/>
              <a:t>Saturday, August 22, 2020</a:t>
            </a:fld>
            <a:endParaRPr lang="en-US" dirty="0"/>
          </a:p>
        </p:txBody>
      </p:sp>
      <p:sp>
        <p:nvSpPr>
          <p:cNvPr id="8" name="Footer Placeholder 4"/>
          <p:cNvSpPr>
            <a:spLocks noGrp="1"/>
          </p:cNvSpPr>
          <p:nvPr>
            <p:ph type="ftr" sz="quarter" idx="11"/>
          </p:nvPr>
        </p:nvSpPr>
        <p:spPr>
          <a:xfrm>
            <a:off x="4165600" y="6486988"/>
            <a:ext cx="3860800" cy="182373"/>
          </a:xfrm>
        </p:spPr>
        <p:txBody>
          <a:bodyPr/>
          <a:lstStyle/>
          <a:p>
            <a:r>
              <a:rPr lang="en-US" dirty="0"/>
              <a:t>INTERGOVERNMENTAL AUTHORITY ON DEVELOPMENT</a:t>
            </a:r>
          </a:p>
        </p:txBody>
      </p:sp>
      <p:sp>
        <p:nvSpPr>
          <p:cNvPr id="9" name="Slide Number Placeholder 5"/>
          <p:cNvSpPr>
            <a:spLocks noGrp="1"/>
          </p:cNvSpPr>
          <p:nvPr>
            <p:ph type="sldNum" sz="quarter" idx="12"/>
          </p:nvPr>
        </p:nvSpPr>
        <p:spPr>
          <a:xfrm>
            <a:off x="10150804" y="6486988"/>
            <a:ext cx="478118" cy="182373"/>
          </a:xfrm>
        </p:spPr>
        <p:txBody>
          <a:bodyPr/>
          <a:lstStyle/>
          <a:p>
            <a:fld id="{B1DB7362-2002-504E-9846-FFD55AE08938}" type="slidenum">
              <a:rPr lang="en-US" smtClean="0"/>
              <a:pPr/>
              <a:t>‹#›</a:t>
            </a:fld>
            <a:endParaRPr lang="en-US" dirty="0"/>
          </a:p>
        </p:txBody>
      </p:sp>
    </p:spTree>
    <p:extLst>
      <p:ext uri="{BB962C8B-B14F-4D97-AF65-F5344CB8AC3E}">
        <p14:creationId xmlns:p14="http://schemas.microsoft.com/office/powerpoint/2010/main" val="2348789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cap="all"/>
            </a:lvl1p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DE19D8FE-7506-41EF-B335-8CA99EA3EAA9}" type="datetime2">
              <a:rPr lang="en-US" smtClean="0"/>
              <a:pPr/>
              <a:t>Saturday, August 22, 2020</a:t>
            </a:fld>
            <a:endParaRPr lang="en-US" dirty="0"/>
          </a:p>
        </p:txBody>
      </p:sp>
      <p:sp>
        <p:nvSpPr>
          <p:cNvPr id="5" name="Footer Placeholder 4"/>
          <p:cNvSpPr>
            <a:spLocks noGrp="1"/>
          </p:cNvSpPr>
          <p:nvPr>
            <p:ph type="ftr" sz="quarter" idx="11"/>
          </p:nvPr>
        </p:nvSpPr>
        <p:spPr/>
        <p:txBody>
          <a:bodyPr/>
          <a:lstStyle/>
          <a:p>
            <a:r>
              <a:rPr lang="en-US" dirty="0"/>
              <a:t>INTERGOVERNMENTAL AUTHORITY ON DEVELOPMENT</a:t>
            </a:r>
          </a:p>
        </p:txBody>
      </p:sp>
      <p:sp>
        <p:nvSpPr>
          <p:cNvPr id="6" name="Slide Number Placeholder 5"/>
          <p:cNvSpPr>
            <a:spLocks noGrp="1"/>
          </p:cNvSpPr>
          <p:nvPr>
            <p:ph type="sldNum" sz="quarter" idx="12"/>
          </p:nvPr>
        </p:nvSpPr>
        <p:spPr/>
        <p:txBody>
          <a:bodyPr/>
          <a:lstStyle/>
          <a:p>
            <a:fld id="{B1DB7362-2002-504E-9846-FFD55AE08938}" type="slidenum">
              <a:rPr lang="en-US" smtClean="0"/>
              <a:pPr/>
              <a:t>‹#›</a:t>
            </a:fld>
            <a:endParaRPr lang="en-US" dirty="0"/>
          </a:p>
        </p:txBody>
      </p:sp>
    </p:spTree>
    <p:extLst>
      <p:ext uri="{BB962C8B-B14F-4D97-AF65-F5344CB8AC3E}">
        <p14:creationId xmlns:p14="http://schemas.microsoft.com/office/powerpoint/2010/main" val="5216549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75799" y="274640"/>
            <a:ext cx="2971801"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660400" y="274640"/>
            <a:ext cx="8712201"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a:xfrm>
            <a:off x="609600" y="6486988"/>
            <a:ext cx="2844800" cy="182373"/>
          </a:xfrm>
        </p:spPr>
        <p:txBody>
          <a:bodyPr/>
          <a:lstStyle/>
          <a:p>
            <a:fld id="{51D17487-0564-480D-8A7A-0F3868513E7E}" type="datetime2">
              <a:rPr lang="en-US" smtClean="0"/>
              <a:pPr/>
              <a:t>Saturday, August 22, 2020</a:t>
            </a:fld>
            <a:endParaRPr lang="en-US" dirty="0"/>
          </a:p>
        </p:txBody>
      </p:sp>
      <p:sp>
        <p:nvSpPr>
          <p:cNvPr id="8" name="Footer Placeholder 4"/>
          <p:cNvSpPr>
            <a:spLocks noGrp="1"/>
          </p:cNvSpPr>
          <p:nvPr>
            <p:ph type="ftr" sz="quarter" idx="11"/>
          </p:nvPr>
        </p:nvSpPr>
        <p:spPr>
          <a:xfrm>
            <a:off x="4165600" y="6486988"/>
            <a:ext cx="3860800" cy="182373"/>
          </a:xfrm>
        </p:spPr>
        <p:txBody>
          <a:bodyPr/>
          <a:lstStyle/>
          <a:p>
            <a:r>
              <a:rPr lang="en-US" dirty="0"/>
              <a:t>INTERGOVERNMENTAL AUTHORITY ON DEVELOPMENT</a:t>
            </a:r>
          </a:p>
        </p:txBody>
      </p:sp>
      <p:sp>
        <p:nvSpPr>
          <p:cNvPr id="9" name="Slide Number Placeholder 5"/>
          <p:cNvSpPr>
            <a:spLocks noGrp="1"/>
          </p:cNvSpPr>
          <p:nvPr>
            <p:ph type="sldNum" sz="quarter" idx="12"/>
          </p:nvPr>
        </p:nvSpPr>
        <p:spPr>
          <a:xfrm>
            <a:off x="10150804" y="6486988"/>
            <a:ext cx="478118" cy="182373"/>
          </a:xfrm>
        </p:spPr>
        <p:txBody>
          <a:bodyPr/>
          <a:lstStyle/>
          <a:p>
            <a:fld id="{B1DB7362-2002-504E-9846-FFD55AE08938}" type="slidenum">
              <a:rPr lang="en-US" smtClean="0"/>
              <a:pPr/>
              <a:t>‹#›</a:t>
            </a:fld>
            <a:endParaRPr lang="en-US" dirty="0"/>
          </a:p>
        </p:txBody>
      </p:sp>
    </p:spTree>
    <p:extLst>
      <p:ext uri="{BB962C8B-B14F-4D97-AF65-F5344CB8AC3E}">
        <p14:creationId xmlns:p14="http://schemas.microsoft.com/office/powerpoint/2010/main" val="24554807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600" y="3024189"/>
            <a:ext cx="10363200" cy="442165"/>
          </a:xfrm>
        </p:spPr>
        <p:txBody>
          <a:bodyPr anchor="t">
            <a:normAutofit/>
          </a:bodyPr>
          <a:lstStyle>
            <a:lvl1pPr algn="l">
              <a:defRPr sz="2400" b="1" cap="all"/>
            </a:lvl1pPr>
          </a:lstStyle>
          <a:p>
            <a:r>
              <a:rPr lang="en-GB"/>
              <a:t>Click to edit Master title style</a:t>
            </a:r>
            <a:endParaRPr lang="en-US" dirty="0"/>
          </a:p>
        </p:txBody>
      </p:sp>
      <p:sp>
        <p:nvSpPr>
          <p:cNvPr id="3" name="Text Placeholder 2"/>
          <p:cNvSpPr>
            <a:spLocks noGrp="1"/>
          </p:cNvSpPr>
          <p:nvPr>
            <p:ph type="body" idx="1" hasCustomPrompt="1"/>
          </p:nvPr>
        </p:nvSpPr>
        <p:spPr>
          <a:xfrm>
            <a:off x="609600" y="3466354"/>
            <a:ext cx="10363200" cy="1500187"/>
          </a:xfrm>
        </p:spPr>
        <p:txBody>
          <a:bodyPr anchor="t"/>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sp>
        <p:nvSpPr>
          <p:cNvPr id="4" name="Date Placeholder 3"/>
          <p:cNvSpPr>
            <a:spLocks noGrp="1"/>
          </p:cNvSpPr>
          <p:nvPr>
            <p:ph type="dt" sz="half" idx="10"/>
          </p:nvPr>
        </p:nvSpPr>
        <p:spPr/>
        <p:txBody>
          <a:bodyPr/>
          <a:lstStyle/>
          <a:p>
            <a:fld id="{B15FCA7E-0E32-44F6-86D7-EC1D8A6CE8A6}" type="datetime2">
              <a:rPr lang="en-US" smtClean="0"/>
              <a:pPr/>
              <a:t>Saturday, August 22, 2020</a:t>
            </a:fld>
            <a:endParaRPr lang="en-US" dirty="0"/>
          </a:p>
        </p:txBody>
      </p:sp>
      <p:sp>
        <p:nvSpPr>
          <p:cNvPr id="5" name="Footer Placeholder 4"/>
          <p:cNvSpPr>
            <a:spLocks noGrp="1"/>
          </p:cNvSpPr>
          <p:nvPr>
            <p:ph type="ftr" sz="quarter" idx="11"/>
          </p:nvPr>
        </p:nvSpPr>
        <p:spPr/>
        <p:txBody>
          <a:bodyPr/>
          <a:lstStyle/>
          <a:p>
            <a:r>
              <a:rPr lang="en-US" dirty="0"/>
              <a:t>INTERGOVERNMENTAL AUTHORITY ON DEVELOPMENT</a:t>
            </a:r>
          </a:p>
        </p:txBody>
      </p:sp>
      <p:sp>
        <p:nvSpPr>
          <p:cNvPr id="6" name="Slide Number Placeholder 5"/>
          <p:cNvSpPr>
            <a:spLocks noGrp="1"/>
          </p:cNvSpPr>
          <p:nvPr>
            <p:ph type="sldNum" sz="quarter" idx="12"/>
          </p:nvPr>
        </p:nvSpPr>
        <p:spPr/>
        <p:txBody>
          <a:bodyPr/>
          <a:lstStyle/>
          <a:p>
            <a:fld id="{B1DB7362-2002-504E-9846-FFD55AE08938}" type="slidenum">
              <a:rPr lang="en-US" smtClean="0"/>
              <a:pPr/>
              <a:t>‹#›</a:t>
            </a:fld>
            <a:endParaRPr lang="en-US" dirty="0"/>
          </a:p>
        </p:txBody>
      </p:sp>
    </p:spTree>
    <p:extLst>
      <p:ext uri="{BB962C8B-B14F-4D97-AF65-F5344CB8AC3E}">
        <p14:creationId xmlns:p14="http://schemas.microsoft.com/office/powerpoint/2010/main" val="3934416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 2">
    <p:bg>
      <p:bgPr>
        <a:solidFill>
          <a:schemeClr val="accent1"/>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rgbClr val="FFFFFF"/>
                </a:solidFill>
              </a:defRPr>
            </a:lvl1pPr>
          </a:lstStyle>
          <a:p>
            <a:fld id="{D37B99F6-96F9-438A-A3A7-D9984BABFD8E}" type="datetime2">
              <a:rPr lang="en-US" smtClean="0"/>
              <a:pPr/>
              <a:t>Saturday, August 22, 2020</a:t>
            </a:fld>
            <a:endParaRPr lang="en-US" dirty="0"/>
          </a:p>
        </p:txBody>
      </p:sp>
      <p:sp>
        <p:nvSpPr>
          <p:cNvPr id="4" name="Footer Placeholder 3"/>
          <p:cNvSpPr>
            <a:spLocks noGrp="1"/>
          </p:cNvSpPr>
          <p:nvPr>
            <p:ph type="ftr" sz="quarter" idx="11"/>
          </p:nvPr>
        </p:nvSpPr>
        <p:spPr/>
        <p:txBody>
          <a:bodyPr/>
          <a:lstStyle>
            <a:lvl1pPr>
              <a:defRPr>
                <a:solidFill>
                  <a:srgbClr val="FFFFFF"/>
                </a:solidFill>
              </a:defRPr>
            </a:lvl1pPr>
          </a:lstStyle>
          <a:p>
            <a:r>
              <a:rPr lang="en-US" dirty="0"/>
              <a:t>INTERGOVERNMENTAL AUTHORITY ON DEVELOPMENT</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1DB7362-2002-504E-9846-FFD55AE08938}" type="slidenum">
              <a:rPr lang="en-US" smtClean="0"/>
              <a:pPr/>
              <a:t>‹#›</a:t>
            </a:fld>
            <a:endParaRPr lang="en-US" dirty="0"/>
          </a:p>
        </p:txBody>
      </p:sp>
      <p:sp>
        <p:nvSpPr>
          <p:cNvPr id="8" name="Title 1"/>
          <p:cNvSpPr>
            <a:spLocks noGrp="1"/>
          </p:cNvSpPr>
          <p:nvPr>
            <p:ph type="title"/>
          </p:nvPr>
        </p:nvSpPr>
        <p:spPr>
          <a:xfrm>
            <a:off x="609600" y="3024189"/>
            <a:ext cx="10363200" cy="442165"/>
          </a:xfrm>
        </p:spPr>
        <p:txBody>
          <a:bodyPr anchor="t">
            <a:normAutofit/>
          </a:bodyPr>
          <a:lstStyle>
            <a:lvl1pPr algn="l">
              <a:defRPr sz="2400" b="1" cap="all">
                <a:solidFill>
                  <a:schemeClr val="bg1"/>
                </a:solidFill>
              </a:defRPr>
            </a:lvl1pPr>
          </a:lstStyle>
          <a:p>
            <a:r>
              <a:rPr lang="en-GB"/>
              <a:t>Click to edit Master title style</a:t>
            </a:r>
            <a:endParaRPr lang="en-US" dirty="0"/>
          </a:p>
        </p:txBody>
      </p:sp>
      <p:sp>
        <p:nvSpPr>
          <p:cNvPr id="9" name="Text Placeholder 2"/>
          <p:cNvSpPr>
            <a:spLocks noGrp="1"/>
          </p:cNvSpPr>
          <p:nvPr>
            <p:ph type="body" idx="1" hasCustomPrompt="1"/>
          </p:nvPr>
        </p:nvSpPr>
        <p:spPr>
          <a:xfrm>
            <a:off x="609600" y="3466354"/>
            <a:ext cx="10363200" cy="1500187"/>
          </a:xfrm>
        </p:spPr>
        <p:txBody>
          <a:bodyPr anchor="t"/>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49702" y="5955798"/>
            <a:ext cx="698242" cy="732657"/>
          </a:xfrm>
          <a:prstGeom prst="rect">
            <a:avLst/>
          </a:prstGeom>
        </p:spPr>
      </p:pic>
      <p:cxnSp>
        <p:nvCxnSpPr>
          <p:cNvPr id="11" name="Straight Connector 10"/>
          <p:cNvCxnSpPr/>
          <p:nvPr userDrawn="1"/>
        </p:nvCxnSpPr>
        <p:spPr>
          <a:xfrm>
            <a:off x="609600" y="5812119"/>
            <a:ext cx="10993947" cy="14941"/>
          </a:xfrm>
          <a:prstGeom prst="line">
            <a:avLst/>
          </a:prstGeom>
          <a:ln w="9525" cmpd="sng">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18569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5C5B3724-956F-45DF-A65E-EA2718D13D7F}" type="datetime2">
              <a:rPr lang="en-US" smtClean="0"/>
              <a:pPr/>
              <a:t>Saturday, August 22, 2020</a:t>
            </a:fld>
            <a:endParaRPr lang="en-US" dirty="0"/>
          </a:p>
        </p:txBody>
      </p:sp>
      <p:sp>
        <p:nvSpPr>
          <p:cNvPr id="4" name="Footer Placeholder 3"/>
          <p:cNvSpPr>
            <a:spLocks noGrp="1"/>
          </p:cNvSpPr>
          <p:nvPr>
            <p:ph type="ftr" sz="quarter" idx="11"/>
          </p:nvPr>
        </p:nvSpPr>
        <p:spPr/>
        <p:txBody>
          <a:bodyPr/>
          <a:lstStyle/>
          <a:p>
            <a:r>
              <a:rPr lang="en-US" dirty="0"/>
              <a:t>INTERGOVERNMENTAL AUTHORITY ON DEVELOPMENT</a:t>
            </a:r>
          </a:p>
        </p:txBody>
      </p:sp>
      <p:sp>
        <p:nvSpPr>
          <p:cNvPr id="5" name="Slide Number Placeholder 4"/>
          <p:cNvSpPr>
            <a:spLocks noGrp="1"/>
          </p:cNvSpPr>
          <p:nvPr>
            <p:ph type="sldNum" sz="quarter" idx="12"/>
          </p:nvPr>
        </p:nvSpPr>
        <p:spPr/>
        <p:txBody>
          <a:bodyPr/>
          <a:lstStyle/>
          <a:p>
            <a:fld id="{B1DB7362-2002-504E-9846-FFD55AE08938}" type="slidenum">
              <a:rPr lang="en-US" smtClean="0"/>
              <a:pPr/>
              <a:t>‹#›</a:t>
            </a:fld>
            <a:endParaRPr lang="en-US" dirty="0"/>
          </a:p>
        </p:txBody>
      </p:sp>
    </p:spTree>
    <p:extLst>
      <p:ext uri="{BB962C8B-B14F-4D97-AF65-F5344CB8AC3E}">
        <p14:creationId xmlns:p14="http://schemas.microsoft.com/office/powerpoint/2010/main" val="30089534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B4017C-9869-486E-ADFF-B3CBA203C337}" type="datetime2">
              <a:rPr lang="en-US" smtClean="0"/>
              <a:pPr/>
              <a:t>Saturday, August 22, 2020</a:t>
            </a:fld>
            <a:endParaRPr lang="en-US" dirty="0"/>
          </a:p>
        </p:txBody>
      </p:sp>
      <p:sp>
        <p:nvSpPr>
          <p:cNvPr id="3" name="Footer Placeholder 2"/>
          <p:cNvSpPr>
            <a:spLocks noGrp="1"/>
          </p:cNvSpPr>
          <p:nvPr>
            <p:ph type="ftr" sz="quarter" idx="11"/>
          </p:nvPr>
        </p:nvSpPr>
        <p:spPr/>
        <p:txBody>
          <a:bodyPr/>
          <a:lstStyle/>
          <a:p>
            <a:r>
              <a:rPr lang="en-US" dirty="0"/>
              <a:t>INTERGOVERNMENTAL AUTHORITY ON DEVELOPMENT</a:t>
            </a:r>
          </a:p>
        </p:txBody>
      </p:sp>
      <p:sp>
        <p:nvSpPr>
          <p:cNvPr id="4" name="Slide Number Placeholder 3"/>
          <p:cNvSpPr>
            <a:spLocks noGrp="1"/>
          </p:cNvSpPr>
          <p:nvPr>
            <p:ph type="sldNum" sz="quarter" idx="12"/>
          </p:nvPr>
        </p:nvSpPr>
        <p:spPr/>
        <p:txBody>
          <a:bodyPr/>
          <a:lstStyle/>
          <a:p>
            <a:fld id="{B1DB7362-2002-504E-9846-FFD55AE08938}" type="slidenum">
              <a:rPr lang="en-US" smtClean="0"/>
              <a:pPr/>
              <a:t>‹#›</a:t>
            </a:fld>
            <a:endParaRPr lang="en-US" dirty="0"/>
          </a:p>
        </p:txBody>
      </p:sp>
    </p:spTree>
    <p:extLst>
      <p:ext uri="{BB962C8B-B14F-4D97-AF65-F5344CB8AC3E}">
        <p14:creationId xmlns:p14="http://schemas.microsoft.com/office/powerpoint/2010/main" val="24267611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398929"/>
          </a:xfrm>
        </p:spPr>
        <p:txBody>
          <a:bodyPr anchor="t"/>
          <a:lstStyle>
            <a:lvl1pPr algn="l">
              <a:defRPr sz="2000" b="1"/>
            </a:lvl1pPr>
          </a:lstStyle>
          <a:p>
            <a:r>
              <a:rPr lang="en-GB"/>
              <a:t>Click to edit Master title style</a:t>
            </a:r>
            <a:endParaRPr lang="en-US" dirty="0"/>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dirty="0"/>
              <a:t>Drag picture to placeholder or click icon to add</a:t>
            </a:r>
            <a:endParaRPr lang="en-US" dirty="0"/>
          </a:p>
        </p:txBody>
      </p:sp>
      <p:sp>
        <p:nvSpPr>
          <p:cNvPr id="4" name="Text Placeholder 3"/>
          <p:cNvSpPr>
            <a:spLocks noGrp="1"/>
          </p:cNvSpPr>
          <p:nvPr>
            <p:ph type="body" sz="half" idx="2"/>
          </p:nvPr>
        </p:nvSpPr>
        <p:spPr>
          <a:xfrm>
            <a:off x="2389717" y="5199529"/>
            <a:ext cx="7315200" cy="4781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07B0A5E0-C1B9-4867-A1E2-5B2A0C6D13BD}" type="datetime2">
              <a:rPr lang="en-US" smtClean="0"/>
              <a:pPr/>
              <a:t>Saturday, August 22, 2020</a:t>
            </a:fld>
            <a:endParaRPr lang="en-US" dirty="0"/>
          </a:p>
        </p:txBody>
      </p:sp>
      <p:sp>
        <p:nvSpPr>
          <p:cNvPr id="6" name="Footer Placeholder 5"/>
          <p:cNvSpPr>
            <a:spLocks noGrp="1"/>
          </p:cNvSpPr>
          <p:nvPr>
            <p:ph type="ftr" sz="quarter" idx="11"/>
          </p:nvPr>
        </p:nvSpPr>
        <p:spPr/>
        <p:txBody>
          <a:bodyPr/>
          <a:lstStyle/>
          <a:p>
            <a:r>
              <a:rPr lang="en-US" dirty="0"/>
              <a:t>INTERGOVERNMENTAL AUTHORITY ON DEVELOPMENT</a:t>
            </a:r>
          </a:p>
        </p:txBody>
      </p:sp>
      <p:sp>
        <p:nvSpPr>
          <p:cNvPr id="7" name="Slide Number Placeholder 6"/>
          <p:cNvSpPr>
            <a:spLocks noGrp="1"/>
          </p:cNvSpPr>
          <p:nvPr>
            <p:ph type="sldNum" sz="quarter" idx="12"/>
          </p:nvPr>
        </p:nvSpPr>
        <p:spPr/>
        <p:txBody>
          <a:bodyPr/>
          <a:lstStyle/>
          <a:p>
            <a:fld id="{B1DB7362-2002-504E-9846-FFD55AE08938}" type="slidenum">
              <a:rPr lang="en-US" smtClean="0"/>
              <a:pPr/>
              <a:t>‹#›</a:t>
            </a:fld>
            <a:endParaRPr lang="en-US" dirty="0"/>
          </a:p>
        </p:txBody>
      </p:sp>
    </p:spTree>
    <p:extLst>
      <p:ext uri="{BB962C8B-B14F-4D97-AF65-F5344CB8AC3E}">
        <p14:creationId xmlns:p14="http://schemas.microsoft.com/office/powerpoint/2010/main" val="4248090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1_Title_Body_Dark">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17251" y="365126"/>
            <a:ext cx="11425562" cy="904382"/>
          </a:xfrm>
        </p:spPr>
        <p:txBody>
          <a:bodyPr>
            <a:normAutofit/>
          </a:bodyPr>
          <a:lstStyle>
            <a:lvl1pPr>
              <a:defRPr sz="2600">
                <a:solidFill>
                  <a:schemeClr val="accent1"/>
                </a:solidFill>
              </a:defRPr>
            </a:lvl1pPr>
          </a:lstStyle>
          <a:p>
            <a:r>
              <a:rPr lang="en-US" dirty="0"/>
              <a:t>What is </a:t>
            </a:r>
            <a:r>
              <a:rPr lang="en-US" dirty="0" err="1"/>
              <a:t>nasa</a:t>
            </a:r>
            <a:r>
              <a:rPr lang="en-US" dirty="0"/>
              <a:t> harvest?</a:t>
            </a:r>
          </a:p>
        </p:txBody>
      </p:sp>
      <p:sp>
        <p:nvSpPr>
          <p:cNvPr id="5" name="Slide Number Placeholder 4"/>
          <p:cNvSpPr>
            <a:spLocks noGrp="1"/>
          </p:cNvSpPr>
          <p:nvPr>
            <p:ph type="sldNum" sz="quarter" idx="12"/>
          </p:nvPr>
        </p:nvSpPr>
        <p:spPr/>
        <p:txBody>
          <a:bodyPr/>
          <a:lstStyle/>
          <a:p>
            <a:fld id="{A7CC9F47-CEC9-451B-88DE-F4E621D9A02D}" type="slidenum">
              <a:rPr lang="en-US" smtClean="0"/>
              <a:t>‹#›</a:t>
            </a:fld>
            <a:endParaRPr lang="en-US" dirty="0"/>
          </a:p>
        </p:txBody>
      </p:sp>
      <p:sp>
        <p:nvSpPr>
          <p:cNvPr id="6" name="Text Placeholder 3">
            <a:extLst>
              <a:ext uri="{FF2B5EF4-FFF2-40B4-BE49-F238E27FC236}">
                <a16:creationId xmlns="" xmlns:a16="http://schemas.microsoft.com/office/drawing/2014/main" id="{2BA7F1FB-76F7-7E4B-A9EC-31E0B023228D}"/>
              </a:ext>
            </a:extLst>
          </p:cNvPr>
          <p:cNvSpPr>
            <a:spLocks noGrp="1"/>
          </p:cNvSpPr>
          <p:nvPr>
            <p:ph type="body" sz="quarter" idx="13"/>
          </p:nvPr>
        </p:nvSpPr>
        <p:spPr>
          <a:xfrm>
            <a:off x="417251" y="1446315"/>
            <a:ext cx="11425562" cy="4566561"/>
          </a:xfrm>
        </p:spPr>
        <p:txBody>
          <a:bodyPr/>
          <a:lstStyle>
            <a:lvl1pPr>
              <a:defRPr b="0" i="0">
                <a:solidFill>
                  <a:schemeClr val="tx1"/>
                </a:solidFill>
                <a:latin typeface="Tw Cen MT" panose="020B0602020104020603" pitchFamily="34" charset="0"/>
              </a:defRPr>
            </a:lvl1pPr>
            <a:lvl2pPr>
              <a:defRPr b="0" i="0">
                <a:solidFill>
                  <a:schemeClr val="tx1"/>
                </a:solidFill>
                <a:latin typeface="Tw Cen MT" panose="020B0602020104020603" pitchFamily="34" charset="0"/>
              </a:defRPr>
            </a:lvl2pPr>
            <a:lvl3pPr>
              <a:defRPr b="0" i="0">
                <a:solidFill>
                  <a:schemeClr val="tx1"/>
                </a:solidFill>
                <a:latin typeface="Tw Cen MT" panose="020B0602020104020603" pitchFamily="34" charset="0"/>
              </a:defRPr>
            </a:lvl3pPr>
            <a:lvl4pPr>
              <a:defRPr b="0" i="0">
                <a:solidFill>
                  <a:schemeClr val="tx1"/>
                </a:solidFill>
                <a:latin typeface="Tw Cen MT" panose="020B0602020104020603" pitchFamily="34" charset="0"/>
              </a:defRPr>
            </a:lvl4pPr>
            <a:lvl5pPr>
              <a:defRPr b="0" i="0">
                <a:solidFill>
                  <a:schemeClr val="tx1"/>
                </a:solidFill>
                <a:latin typeface="Tw Cen MT" panose="020B06020201040206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a:extLst>
              <a:ext uri="{FF2B5EF4-FFF2-40B4-BE49-F238E27FC236}">
                <a16:creationId xmlns="" xmlns:a16="http://schemas.microsoft.com/office/drawing/2014/main" id="{EBC7B928-73D1-E546-B8E3-A0904CCFC773}"/>
              </a:ext>
            </a:extLst>
          </p:cNvPr>
          <p:cNvSpPr/>
          <p:nvPr/>
        </p:nvSpPr>
        <p:spPr>
          <a:xfrm>
            <a:off x="0" y="6784838"/>
            <a:ext cx="12192000" cy="86810"/>
          </a:xfrm>
          <a:prstGeom prst="rect">
            <a:avLst/>
          </a:prstGeom>
          <a:gradFill flip="none" rotWithShape="1">
            <a:gsLst>
              <a:gs pos="0">
                <a:schemeClr val="accent2"/>
              </a:gs>
              <a:gs pos="99000">
                <a:schemeClr val="accent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3" dirty="0"/>
          </a:p>
        </p:txBody>
      </p:sp>
      <p:sp>
        <p:nvSpPr>
          <p:cNvPr id="7" name="Date Placeholder 3"/>
          <p:cNvSpPr>
            <a:spLocks noGrp="1"/>
          </p:cNvSpPr>
          <p:nvPr>
            <p:ph type="dt" sz="half" idx="10"/>
          </p:nvPr>
        </p:nvSpPr>
        <p:spPr>
          <a:xfrm>
            <a:off x="762000" y="6453336"/>
            <a:ext cx="2844800" cy="182373"/>
          </a:xfrm>
        </p:spPr>
        <p:txBody>
          <a:bodyPr/>
          <a:lstStyle/>
          <a:p>
            <a:fld id="{51D17487-0564-480D-8A7A-0F3868513E7E}" type="datetime2">
              <a:rPr lang="en-US" smtClean="0"/>
              <a:pPr/>
              <a:t>Saturday, August 22, 2020</a:t>
            </a:fld>
            <a:endParaRPr lang="en-US" dirty="0"/>
          </a:p>
        </p:txBody>
      </p:sp>
      <p:sp>
        <p:nvSpPr>
          <p:cNvPr id="8" name="Footer Placeholder 4"/>
          <p:cNvSpPr>
            <a:spLocks noGrp="1"/>
          </p:cNvSpPr>
          <p:nvPr>
            <p:ph type="ftr" sz="quarter" idx="11"/>
          </p:nvPr>
        </p:nvSpPr>
        <p:spPr>
          <a:xfrm>
            <a:off x="4318000" y="6453336"/>
            <a:ext cx="3860800" cy="182373"/>
          </a:xfrm>
        </p:spPr>
        <p:txBody>
          <a:bodyPr/>
          <a:lstStyle/>
          <a:p>
            <a:r>
              <a:rPr lang="en-US" dirty="0"/>
              <a:t>INTERGOVERNMENTAL AUTHORITY ON DEVELOPMENT</a:t>
            </a:r>
          </a:p>
        </p:txBody>
      </p:sp>
    </p:spTree>
    <p:extLst>
      <p:ext uri="{BB962C8B-B14F-4D97-AF65-F5344CB8AC3E}">
        <p14:creationId xmlns:p14="http://schemas.microsoft.com/office/powerpoint/2010/main" val="2666439172"/>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93367" y="1535113"/>
            <a:ext cx="538903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93367" y="2174875"/>
            <a:ext cx="538903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Date Placeholder 3"/>
          <p:cNvSpPr>
            <a:spLocks noGrp="1"/>
          </p:cNvSpPr>
          <p:nvPr>
            <p:ph type="dt" sz="half" idx="10"/>
          </p:nvPr>
        </p:nvSpPr>
        <p:spPr>
          <a:xfrm>
            <a:off x="609600" y="6453336"/>
            <a:ext cx="2844800" cy="182373"/>
          </a:xfrm>
        </p:spPr>
        <p:txBody>
          <a:bodyPr/>
          <a:lstStyle/>
          <a:p>
            <a:fld id="{51D17487-0564-480D-8A7A-0F3868513E7E}" type="datetime2">
              <a:rPr lang="en-US" smtClean="0"/>
              <a:pPr/>
              <a:t>Saturday, August 22, 2020</a:t>
            </a:fld>
            <a:endParaRPr lang="en-US" dirty="0"/>
          </a:p>
        </p:txBody>
      </p:sp>
      <p:sp>
        <p:nvSpPr>
          <p:cNvPr id="11" name="Footer Placeholder 4"/>
          <p:cNvSpPr>
            <a:spLocks noGrp="1"/>
          </p:cNvSpPr>
          <p:nvPr>
            <p:ph type="ftr" sz="quarter" idx="11"/>
          </p:nvPr>
        </p:nvSpPr>
        <p:spPr>
          <a:xfrm>
            <a:off x="4165600" y="6453336"/>
            <a:ext cx="3860800" cy="182373"/>
          </a:xfrm>
        </p:spPr>
        <p:txBody>
          <a:bodyPr/>
          <a:lstStyle/>
          <a:p>
            <a:r>
              <a:rPr lang="en-US" dirty="0"/>
              <a:t>INTERGOVERNMENTAL AUTHORITY ON DEVELOPMENT</a:t>
            </a:r>
          </a:p>
        </p:txBody>
      </p:sp>
      <p:sp>
        <p:nvSpPr>
          <p:cNvPr id="12" name="Slide Number Placeholder 5"/>
          <p:cNvSpPr>
            <a:spLocks noGrp="1"/>
          </p:cNvSpPr>
          <p:nvPr>
            <p:ph type="sldNum" sz="quarter" idx="12"/>
          </p:nvPr>
        </p:nvSpPr>
        <p:spPr>
          <a:xfrm>
            <a:off x="10150804" y="6453336"/>
            <a:ext cx="478118" cy="182373"/>
          </a:xfrm>
        </p:spPr>
        <p:txBody>
          <a:bodyPr/>
          <a:lstStyle/>
          <a:p>
            <a:fld id="{B1DB7362-2002-504E-9846-FFD55AE08938}" type="slidenum">
              <a:rPr lang="en-US" smtClean="0"/>
              <a:pPr/>
              <a:t>‹#›</a:t>
            </a:fld>
            <a:endParaRPr lang="en-US" dirty="0"/>
          </a:p>
        </p:txBody>
      </p:sp>
    </p:spTree>
    <p:extLst>
      <p:ext uri="{BB962C8B-B14F-4D97-AF65-F5344CB8AC3E}">
        <p14:creationId xmlns:p14="http://schemas.microsoft.com/office/powerpoint/2010/main" val="36389273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79216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609600" y="1244602"/>
            <a:ext cx="109728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09600" y="6486988"/>
            <a:ext cx="2844800" cy="182373"/>
          </a:xfrm>
          <a:prstGeom prst="rect">
            <a:avLst/>
          </a:prstGeom>
        </p:spPr>
        <p:txBody>
          <a:bodyPr vert="horz" lIns="91440" tIns="45720" rIns="91440" bIns="45720" rtlCol="0" anchor="ctr"/>
          <a:lstStyle>
            <a:lvl1pPr algn="l">
              <a:defRPr sz="1000">
                <a:solidFill>
                  <a:srgbClr val="006600"/>
                </a:solidFill>
              </a:defRPr>
            </a:lvl1pPr>
          </a:lstStyle>
          <a:p>
            <a:fld id="{D0EE56E8-8AF9-4EAA-BC04-5929A4739BF4}" type="datetime2">
              <a:rPr lang="en-US" smtClean="0"/>
              <a:pPr/>
              <a:t>Saturday, August 22, 2020</a:t>
            </a:fld>
            <a:endParaRPr lang="en-US" dirty="0"/>
          </a:p>
        </p:txBody>
      </p:sp>
      <p:sp>
        <p:nvSpPr>
          <p:cNvPr id="5" name="Footer Placeholder 4"/>
          <p:cNvSpPr>
            <a:spLocks noGrp="1"/>
          </p:cNvSpPr>
          <p:nvPr>
            <p:ph type="ftr" sz="quarter" idx="3"/>
          </p:nvPr>
        </p:nvSpPr>
        <p:spPr>
          <a:xfrm>
            <a:off x="4165600" y="6486988"/>
            <a:ext cx="3860800" cy="182373"/>
          </a:xfrm>
          <a:prstGeom prst="rect">
            <a:avLst/>
          </a:prstGeom>
        </p:spPr>
        <p:txBody>
          <a:bodyPr vert="horz" lIns="91440" tIns="45720" rIns="91440" bIns="45720" rtlCol="0" anchor="ctr"/>
          <a:lstStyle>
            <a:lvl1pPr algn="ctr">
              <a:defRPr sz="1000">
                <a:solidFill>
                  <a:srgbClr val="006600"/>
                </a:solidFill>
              </a:defRPr>
            </a:lvl1pPr>
          </a:lstStyle>
          <a:p>
            <a:r>
              <a:rPr lang="en-US"/>
              <a:t>INTERGOVERNMENTAL AUTHORITY ON DEVELOPMENT</a:t>
            </a:r>
            <a:endParaRPr lang="en-US" dirty="0"/>
          </a:p>
        </p:txBody>
      </p:sp>
      <p:sp>
        <p:nvSpPr>
          <p:cNvPr id="6" name="Slide Number Placeholder 5"/>
          <p:cNvSpPr>
            <a:spLocks noGrp="1"/>
          </p:cNvSpPr>
          <p:nvPr>
            <p:ph type="sldNum" sz="quarter" idx="4"/>
          </p:nvPr>
        </p:nvSpPr>
        <p:spPr>
          <a:xfrm>
            <a:off x="10150804" y="6486988"/>
            <a:ext cx="478118" cy="182373"/>
          </a:xfrm>
          <a:prstGeom prst="rect">
            <a:avLst/>
          </a:prstGeom>
        </p:spPr>
        <p:txBody>
          <a:bodyPr vert="horz" lIns="91440" tIns="45720" rIns="91440" bIns="45720" rtlCol="0" anchor="ctr"/>
          <a:lstStyle>
            <a:lvl1pPr algn="ctr">
              <a:defRPr sz="1000">
                <a:solidFill>
                  <a:srgbClr val="006600"/>
                </a:solidFill>
              </a:defRPr>
            </a:lvl1pPr>
          </a:lstStyle>
          <a:p>
            <a:fld id="{B1DB7362-2002-504E-9846-FFD55AE08938}" type="slidenum">
              <a:rPr lang="en-US" smtClean="0"/>
              <a:pPr/>
              <a:t>‹#›</a:t>
            </a:fld>
            <a:endParaRPr lang="en-US" dirty="0"/>
          </a:p>
        </p:txBody>
      </p:sp>
      <p:cxnSp>
        <p:nvCxnSpPr>
          <p:cNvPr id="9" name="Straight Connector 8"/>
          <p:cNvCxnSpPr/>
          <p:nvPr userDrawn="1"/>
        </p:nvCxnSpPr>
        <p:spPr>
          <a:xfrm>
            <a:off x="609600" y="5770564"/>
            <a:ext cx="10972800" cy="0"/>
          </a:xfrm>
          <a:prstGeom prst="line">
            <a:avLst/>
          </a:prstGeom>
          <a:ln w="3175">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050" name="Picture 2"/>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10988970" y="5943340"/>
            <a:ext cx="593430" cy="726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3392273"/>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13" r:id="rId9"/>
  </p:sldLayoutIdLst>
  <p:hf hdr="0"/>
  <p:txStyles>
    <p:titleStyle>
      <a:lvl1pPr algn="l" defTabSz="457200" rtl="0" eaLnBrk="1" latinLnBrk="0" hangingPunct="1">
        <a:spcBef>
          <a:spcPct val="0"/>
        </a:spcBef>
        <a:buNone/>
        <a:defRPr sz="2400" kern="1200" cap="all">
          <a:solidFill>
            <a:srgbClr val="00833F"/>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609600" y="1600202"/>
            <a:ext cx="109728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2"/>
          </p:nvPr>
        </p:nvSpPr>
        <p:spPr>
          <a:xfrm>
            <a:off x="609600" y="6381328"/>
            <a:ext cx="2844800" cy="182373"/>
          </a:xfrm>
          <a:prstGeom prst="rect">
            <a:avLst/>
          </a:prstGeom>
        </p:spPr>
        <p:txBody>
          <a:bodyPr/>
          <a:lstStyle>
            <a:lvl1pPr>
              <a:defRPr sz="1000">
                <a:solidFill>
                  <a:srgbClr val="006600"/>
                </a:solidFill>
                <a:latin typeface="Arial" pitchFamily="34" charset="0"/>
                <a:cs typeface="Arial" pitchFamily="34" charset="0"/>
              </a:defRPr>
            </a:lvl1pPr>
          </a:lstStyle>
          <a:p>
            <a:fld id="{51D17487-0564-480D-8A7A-0F3868513E7E}" type="datetime2">
              <a:rPr lang="en-US" smtClean="0"/>
              <a:pPr/>
              <a:t>Saturday, August 22, 2020</a:t>
            </a:fld>
            <a:endParaRPr lang="en-US" dirty="0"/>
          </a:p>
        </p:txBody>
      </p:sp>
      <p:sp>
        <p:nvSpPr>
          <p:cNvPr id="8" name="Footer Placeholder 4"/>
          <p:cNvSpPr>
            <a:spLocks noGrp="1"/>
          </p:cNvSpPr>
          <p:nvPr>
            <p:ph type="ftr" sz="quarter" idx="3"/>
          </p:nvPr>
        </p:nvSpPr>
        <p:spPr>
          <a:xfrm>
            <a:off x="4165600" y="6381328"/>
            <a:ext cx="3860800" cy="182373"/>
          </a:xfrm>
          <a:prstGeom prst="rect">
            <a:avLst/>
          </a:prstGeom>
        </p:spPr>
        <p:txBody>
          <a:bodyPr/>
          <a:lstStyle>
            <a:lvl1pPr>
              <a:defRPr sz="1000">
                <a:solidFill>
                  <a:srgbClr val="006600"/>
                </a:solidFill>
                <a:latin typeface="Arial" pitchFamily="34" charset="0"/>
                <a:cs typeface="Arial" pitchFamily="34" charset="0"/>
              </a:defRPr>
            </a:lvl1pPr>
          </a:lstStyle>
          <a:p>
            <a:r>
              <a:rPr lang="en-US"/>
              <a:t>INTERGOVERNMENTAL AUTHORITY ON DEVELOPMENT</a:t>
            </a:r>
            <a:endParaRPr lang="en-US" dirty="0"/>
          </a:p>
        </p:txBody>
      </p:sp>
      <p:sp>
        <p:nvSpPr>
          <p:cNvPr id="9" name="Slide Number Placeholder 5"/>
          <p:cNvSpPr>
            <a:spLocks noGrp="1"/>
          </p:cNvSpPr>
          <p:nvPr>
            <p:ph type="sldNum" sz="quarter" idx="4"/>
          </p:nvPr>
        </p:nvSpPr>
        <p:spPr>
          <a:xfrm>
            <a:off x="10150804" y="6381328"/>
            <a:ext cx="478118" cy="182373"/>
          </a:xfrm>
          <a:prstGeom prst="rect">
            <a:avLst/>
          </a:prstGeom>
        </p:spPr>
        <p:txBody>
          <a:bodyPr/>
          <a:lstStyle>
            <a:lvl1pPr>
              <a:defRPr sz="1000">
                <a:solidFill>
                  <a:srgbClr val="006600"/>
                </a:solidFill>
                <a:latin typeface="Arial" pitchFamily="34" charset="0"/>
                <a:cs typeface="Arial" pitchFamily="34" charset="0"/>
              </a:defRPr>
            </a:lvl1pPr>
          </a:lstStyle>
          <a:p>
            <a:fld id="{B1DB7362-2002-504E-9846-FFD55AE08938}" type="slidenum">
              <a:rPr lang="en-US" smtClean="0"/>
              <a:pPr/>
              <a:t>‹#›</a:t>
            </a:fld>
            <a:endParaRPr lang="en-US" dirty="0"/>
          </a:p>
        </p:txBody>
      </p:sp>
    </p:spTree>
    <p:extLst>
      <p:ext uri="{BB962C8B-B14F-4D97-AF65-F5344CB8AC3E}">
        <p14:creationId xmlns:p14="http://schemas.microsoft.com/office/powerpoint/2010/main" val="2403517916"/>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tiff"/><Relationship Id="rId7" Type="http://schemas.microsoft.com/office/2007/relationships/hdphoto" Target="../media/hdphoto3.wdp"/><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9.png"/><Relationship Id="rId5" Type="http://schemas.microsoft.com/office/2007/relationships/hdphoto" Target="../media/hdphoto2.wdp"/><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6.xml"/><Relationship Id="rId5" Type="http://schemas.openxmlformats.org/officeDocument/2006/relationships/image" Target="../media/image25.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1424" y="4293096"/>
            <a:ext cx="10225136" cy="2660517"/>
          </a:xfrm>
        </p:spPr>
        <p:txBody>
          <a:bodyPr>
            <a:noAutofit/>
          </a:bodyPr>
          <a:lstStyle/>
          <a:p>
            <a:r>
              <a:rPr lang="en-US" sz="3200" b="1" dirty="0"/>
              <a:t>IGAD FOOD SECURITY AND NUTRITION RESPONSE STRATEGY </a:t>
            </a:r>
            <a:br>
              <a:rPr lang="en-US" sz="3200" b="1" dirty="0"/>
            </a:br>
            <a:r>
              <a:rPr lang="en-US" sz="3200" b="1" dirty="0"/>
              <a:t/>
            </a:r>
            <a:br>
              <a:rPr lang="en-US" sz="3200" b="1" dirty="0"/>
            </a:br>
            <a:r>
              <a:rPr lang="en-US" b="1" dirty="0"/>
              <a:t> </a:t>
            </a:r>
            <a:r>
              <a:rPr lang="en-US" dirty="0"/>
              <a:t/>
            </a:r>
            <a:br>
              <a:rPr lang="en-US" dirty="0"/>
            </a:br>
            <a:endParaRPr lang="en-US" sz="3200" b="1" dirty="0">
              <a:latin typeface="Arial"/>
              <a:cs typeface="Arial"/>
            </a:endParaRPr>
          </a:p>
        </p:txBody>
      </p:sp>
      <p:sp>
        <p:nvSpPr>
          <p:cNvPr id="3" name="Rectangle 2"/>
          <p:cNvSpPr/>
          <p:nvPr/>
        </p:nvSpPr>
        <p:spPr>
          <a:xfrm>
            <a:off x="2729625" y="5445224"/>
            <a:ext cx="6588733" cy="830997"/>
          </a:xfrm>
          <a:prstGeom prst="rect">
            <a:avLst/>
          </a:prstGeom>
        </p:spPr>
        <p:txBody>
          <a:bodyPr wrap="square">
            <a:spAutoFit/>
          </a:bodyPr>
          <a:lstStyle/>
          <a:p>
            <a:pPr algn="ctr"/>
            <a:r>
              <a:rPr lang="en-US" sz="2400" b="1" dirty="0">
                <a:solidFill>
                  <a:srgbClr val="FF9900"/>
                </a:solidFill>
              </a:rPr>
              <a:t>In the Context of COVID-19, Desert Locust Invasion, and Floods</a:t>
            </a:r>
            <a:endParaRPr lang="en-US" sz="2400" dirty="0">
              <a:solidFill>
                <a:srgbClr val="FF9900"/>
              </a:solidFill>
            </a:endParaRPr>
          </a:p>
        </p:txBody>
      </p:sp>
      <p:sp>
        <p:nvSpPr>
          <p:cNvPr id="7" name="Rounded Rectangle 6"/>
          <p:cNvSpPr/>
          <p:nvPr/>
        </p:nvSpPr>
        <p:spPr>
          <a:xfrm>
            <a:off x="4295800" y="3515697"/>
            <a:ext cx="3636404" cy="504056"/>
          </a:xfrm>
          <a:prstGeom prst="roundRect">
            <a:avLst/>
          </a:prstGeom>
          <a:solidFill>
            <a:srgbClr val="009507"/>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smtClean="0"/>
              <a:t>Officially Launched</a:t>
            </a:r>
            <a:endParaRPr lang="en-US" sz="2800" b="1" dirty="0"/>
          </a:p>
        </p:txBody>
      </p:sp>
    </p:spTree>
    <p:extLst>
      <p:ext uri="{BB962C8B-B14F-4D97-AF65-F5344CB8AC3E}">
        <p14:creationId xmlns:p14="http://schemas.microsoft.com/office/powerpoint/2010/main" val="13176549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8CA78E0-3AC5-334D-AA91-323543312311}"/>
              </a:ext>
            </a:extLst>
          </p:cNvPr>
          <p:cNvSpPr>
            <a:spLocks noGrp="1"/>
          </p:cNvSpPr>
          <p:nvPr>
            <p:ph type="title"/>
          </p:nvPr>
        </p:nvSpPr>
        <p:spPr>
          <a:xfrm>
            <a:off x="609600" y="274638"/>
            <a:ext cx="5630416" cy="792162"/>
          </a:xfrm>
        </p:spPr>
        <p:txBody>
          <a:bodyPr>
            <a:normAutofit fontScale="90000"/>
          </a:bodyPr>
          <a:lstStyle/>
          <a:p>
            <a:r>
              <a:rPr lang="en-US" b="1" dirty="0"/>
              <a:t>Pre-COVID-19 Humanitarian Situation in the IGAD Region</a:t>
            </a:r>
          </a:p>
        </p:txBody>
      </p:sp>
      <p:sp>
        <p:nvSpPr>
          <p:cNvPr id="4" name="Date Placeholder 3">
            <a:extLst>
              <a:ext uri="{FF2B5EF4-FFF2-40B4-BE49-F238E27FC236}">
                <a16:creationId xmlns="" xmlns:a16="http://schemas.microsoft.com/office/drawing/2014/main" id="{AF08938E-F5E0-864D-BFC0-D8593CABF5AF}"/>
              </a:ext>
            </a:extLst>
          </p:cNvPr>
          <p:cNvSpPr>
            <a:spLocks noGrp="1"/>
          </p:cNvSpPr>
          <p:nvPr>
            <p:ph type="dt" sz="half" idx="10"/>
          </p:nvPr>
        </p:nvSpPr>
        <p:spPr/>
        <p:txBody>
          <a:bodyPr/>
          <a:lstStyle/>
          <a:p>
            <a:fld id="{DE19D8FE-7506-41EF-B335-8CA99EA3EAA9}" type="datetime2">
              <a:rPr lang="en-US" smtClean="0"/>
              <a:pPr/>
              <a:t>Saturday, August 22, 2020</a:t>
            </a:fld>
            <a:endParaRPr lang="en-US" dirty="0"/>
          </a:p>
        </p:txBody>
      </p:sp>
      <p:sp>
        <p:nvSpPr>
          <p:cNvPr id="5" name="Footer Placeholder 4">
            <a:extLst>
              <a:ext uri="{FF2B5EF4-FFF2-40B4-BE49-F238E27FC236}">
                <a16:creationId xmlns="" xmlns:a16="http://schemas.microsoft.com/office/drawing/2014/main" id="{EBDACB5D-AB95-5345-B9F7-52AB5BE63C5D}"/>
              </a:ext>
            </a:extLst>
          </p:cNvPr>
          <p:cNvSpPr>
            <a:spLocks noGrp="1"/>
          </p:cNvSpPr>
          <p:nvPr>
            <p:ph type="ftr" sz="quarter" idx="11"/>
          </p:nvPr>
        </p:nvSpPr>
        <p:spPr/>
        <p:txBody>
          <a:bodyPr/>
          <a:lstStyle/>
          <a:p>
            <a:r>
              <a:rPr lang="en-US"/>
              <a:t>INTERGOVERNMENTAL AUTHORITY ON DEVELOPMENT</a:t>
            </a:r>
            <a:endParaRPr lang="en-US" dirty="0"/>
          </a:p>
        </p:txBody>
      </p:sp>
      <p:sp>
        <p:nvSpPr>
          <p:cNvPr id="6" name="Slide Number Placeholder 5">
            <a:extLst>
              <a:ext uri="{FF2B5EF4-FFF2-40B4-BE49-F238E27FC236}">
                <a16:creationId xmlns="" xmlns:a16="http://schemas.microsoft.com/office/drawing/2014/main" id="{63EDA585-CCA9-BA40-AB83-0742C14295CF}"/>
              </a:ext>
            </a:extLst>
          </p:cNvPr>
          <p:cNvSpPr>
            <a:spLocks noGrp="1"/>
          </p:cNvSpPr>
          <p:nvPr>
            <p:ph type="sldNum" sz="quarter" idx="12"/>
          </p:nvPr>
        </p:nvSpPr>
        <p:spPr/>
        <p:txBody>
          <a:bodyPr/>
          <a:lstStyle/>
          <a:p>
            <a:fld id="{B1DB7362-2002-504E-9846-FFD55AE08938}" type="slidenum">
              <a:rPr lang="en-US" smtClean="0"/>
              <a:pPr/>
              <a:t>2</a:t>
            </a:fld>
            <a:endParaRPr lang="en-US" dirty="0"/>
          </a:p>
        </p:txBody>
      </p:sp>
      <p:pic>
        <p:nvPicPr>
          <p:cNvPr id="7" name="Picture 6" descr="D:\ICPAC 2019\FSNWG\DESERT LOCUST OUTBREAK\FOOD SECURITY\2020_05_05_Regional Food Security Situation_April IGAD.png">
            <a:extLst>
              <a:ext uri="{FF2B5EF4-FFF2-40B4-BE49-F238E27FC236}">
                <a16:creationId xmlns="" xmlns:a16="http://schemas.microsoft.com/office/drawing/2014/main" id="{8C78131A-F2C3-2C49-A47C-C61963004E50}"/>
              </a:ext>
            </a:extLst>
          </p:cNvPr>
          <p:cNvPicPr/>
          <p:nvPr/>
        </p:nvPicPr>
        <p:blipFill rotWithShape="1">
          <a:blip r:embed="rId2" cstate="print">
            <a:extLst>
              <a:ext uri="{28A0092B-C50C-407E-A947-70E740481C1C}">
                <a14:useLocalDpi xmlns:a14="http://schemas.microsoft.com/office/drawing/2010/main" val="0"/>
              </a:ext>
            </a:extLst>
          </a:blip>
          <a:srcRect l="1919" t="1726" r="2371" b="24859"/>
          <a:stretch/>
        </p:blipFill>
        <p:spPr bwMode="auto">
          <a:xfrm>
            <a:off x="6672064" y="444619"/>
            <a:ext cx="4744834" cy="5209952"/>
          </a:xfrm>
          <a:prstGeom prst="rect">
            <a:avLst/>
          </a:prstGeom>
          <a:noFill/>
          <a:ln>
            <a:noFill/>
          </a:ln>
          <a:extLst>
            <a:ext uri="{53640926-AAD7-44D8-BBD7-CCE9431645EC}">
              <a14:shadowObscured xmlns:a14="http://schemas.microsoft.com/office/drawing/2010/main"/>
            </a:ext>
          </a:extLst>
        </p:spPr>
      </p:pic>
      <p:grpSp>
        <p:nvGrpSpPr>
          <p:cNvPr id="11" name="Group 10">
            <a:extLst>
              <a:ext uri="{FF2B5EF4-FFF2-40B4-BE49-F238E27FC236}">
                <a16:creationId xmlns="" xmlns:a16="http://schemas.microsoft.com/office/drawing/2014/main" id="{3FA0CD98-0E9D-EF40-B180-5EA7A086AA05}"/>
              </a:ext>
            </a:extLst>
          </p:cNvPr>
          <p:cNvGrpSpPr/>
          <p:nvPr/>
        </p:nvGrpSpPr>
        <p:grpSpPr>
          <a:xfrm>
            <a:off x="444085" y="1810209"/>
            <a:ext cx="5514851" cy="3510597"/>
            <a:chOff x="-677808" y="-138567"/>
            <a:chExt cx="5514851" cy="3510597"/>
          </a:xfrm>
        </p:grpSpPr>
        <p:pic>
          <p:nvPicPr>
            <p:cNvPr id="12" name="Picture 11">
              <a:extLst>
                <a:ext uri="{FF2B5EF4-FFF2-40B4-BE49-F238E27FC236}">
                  <a16:creationId xmlns="" xmlns:a16="http://schemas.microsoft.com/office/drawing/2014/main" id="{8CCDF3C9-BC4A-0A4F-A510-37ECE02FCA59}"/>
                </a:ext>
              </a:extLst>
            </p:cNvPr>
            <p:cNvPicPr>
              <a:picLocks noChangeAspect="1"/>
            </p:cNvPicPr>
            <p:nvPr/>
          </p:nvPicPr>
          <p:blipFill>
            <a:blip r:embed="rId3">
              <a:duotone>
                <a:schemeClr val="accent6">
                  <a:shade val="45000"/>
                  <a:satMod val="135000"/>
                </a:schemeClr>
                <a:prstClr val="white"/>
              </a:duotone>
            </a:blip>
            <a:stretch>
              <a:fillRect/>
            </a:stretch>
          </p:blipFill>
          <p:spPr>
            <a:xfrm>
              <a:off x="-617551" y="2528643"/>
              <a:ext cx="843387" cy="843387"/>
            </a:xfrm>
            <a:prstGeom prst="rect">
              <a:avLst/>
            </a:prstGeom>
          </p:spPr>
        </p:pic>
        <p:sp>
          <p:nvSpPr>
            <p:cNvPr id="22" name="TextBox 21">
              <a:extLst>
                <a:ext uri="{FF2B5EF4-FFF2-40B4-BE49-F238E27FC236}">
                  <a16:creationId xmlns="" xmlns:a16="http://schemas.microsoft.com/office/drawing/2014/main" id="{C8E62CF1-D11A-294F-8ACD-748ADC0AAF9A}"/>
                </a:ext>
              </a:extLst>
            </p:cNvPr>
            <p:cNvSpPr txBox="1"/>
            <p:nvPr/>
          </p:nvSpPr>
          <p:spPr>
            <a:xfrm>
              <a:off x="350887" y="-138567"/>
              <a:ext cx="4486156" cy="1015663"/>
            </a:xfrm>
            <a:prstGeom prst="rect">
              <a:avLst/>
            </a:prstGeom>
            <a:noFill/>
          </p:spPr>
          <p:txBody>
            <a:bodyPr wrap="square" rtlCol="0">
              <a:spAutoFit/>
            </a:bodyPr>
            <a:lstStyle/>
            <a:p>
              <a:r>
                <a:rPr lang="en-US" sz="2000" b="1" dirty="0">
                  <a:latin typeface="Arial" panose="020B0604020202020204" pitchFamily="34" charset="0"/>
                  <a:ea typeface="Tahoma" panose="020B0604030504040204" pitchFamily="34" charset="0"/>
                  <a:cs typeface="Arial" panose="020B0604020202020204" pitchFamily="34" charset="0"/>
                </a:rPr>
                <a:t>35 million people</a:t>
              </a:r>
            </a:p>
            <a:p>
              <a:r>
                <a:rPr lang="en-US" sz="2000" dirty="0">
                  <a:latin typeface="Arial" panose="020B0604020202020204" pitchFamily="34" charset="0"/>
                  <a:ea typeface="Tahoma" panose="020B0604030504040204" pitchFamily="34" charset="0"/>
                  <a:cs typeface="Arial" panose="020B0604020202020204" pitchFamily="34" charset="0"/>
                </a:rPr>
                <a:t>Require urgent livelihood support and resilience building (</a:t>
              </a:r>
              <a:r>
                <a:rPr lang="en-US" sz="2000" b="1" dirty="0">
                  <a:latin typeface="Arial" panose="020B0604020202020204" pitchFamily="34" charset="0"/>
                  <a:ea typeface="Tahoma" panose="020B0604030504040204" pitchFamily="34" charset="0"/>
                  <a:cs typeface="Arial" panose="020B0604020202020204" pitchFamily="34" charset="0"/>
                </a:rPr>
                <a:t>IPC Phase 2</a:t>
              </a:r>
              <a:r>
                <a:rPr lang="en-US" sz="2000" dirty="0">
                  <a:latin typeface="Arial" panose="020B0604020202020204" pitchFamily="34" charset="0"/>
                  <a:ea typeface="Tahoma" panose="020B0604030504040204" pitchFamily="34" charset="0"/>
                  <a:cs typeface="Arial" panose="020B0604020202020204" pitchFamily="34" charset="0"/>
                </a:rPr>
                <a:t>)</a:t>
              </a:r>
              <a:r>
                <a:rPr lang="en-US" sz="2000" b="1" dirty="0">
                  <a:latin typeface="Arial" panose="020B0604020202020204" pitchFamily="34" charset="0"/>
                  <a:ea typeface="Tahoma" panose="020B0604030504040204" pitchFamily="34" charset="0"/>
                  <a:cs typeface="Arial" panose="020B0604020202020204" pitchFamily="34" charset="0"/>
                </a:rPr>
                <a:t>  </a:t>
              </a:r>
            </a:p>
          </p:txBody>
        </p:sp>
        <p:pic>
          <p:nvPicPr>
            <p:cNvPr id="17" name="Picture 16">
              <a:extLst>
                <a:ext uri="{FF2B5EF4-FFF2-40B4-BE49-F238E27FC236}">
                  <a16:creationId xmlns="" xmlns:a16="http://schemas.microsoft.com/office/drawing/2014/main" id="{AC3A82AE-68E8-0C44-8184-FF120A5FC542}"/>
                </a:ext>
              </a:extLst>
            </p:cNvPr>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77808" y="1089148"/>
              <a:ext cx="903644" cy="1007571"/>
            </a:xfrm>
            <a:prstGeom prst="rect">
              <a:avLst/>
            </a:prstGeom>
          </p:spPr>
        </p:pic>
        <p:pic>
          <p:nvPicPr>
            <p:cNvPr id="18" name="Picture 17">
              <a:extLst>
                <a:ext uri="{FF2B5EF4-FFF2-40B4-BE49-F238E27FC236}">
                  <a16:creationId xmlns="" xmlns:a16="http://schemas.microsoft.com/office/drawing/2014/main" id="{184D204B-91D3-DF44-83FF-95F882D50347}"/>
                </a:ext>
              </a:extLst>
            </p:cNvPr>
            <p:cNvPicPr>
              <a:picLocks noChangeAspect="1"/>
            </p:cNvPicPr>
            <p:nvPr/>
          </p:nvPicPr>
          <p:blipFill>
            <a:blip r:embed="rId5">
              <a:duotone>
                <a:srgbClr val="00833F">
                  <a:shade val="45000"/>
                  <a:satMod val="135000"/>
                </a:srgbClr>
                <a:prstClr val="white"/>
              </a:duotone>
              <a:extLst>
                <a:ext uri="{BEBA8EAE-BF5A-486C-A8C5-ECC9F3942E4B}">
                  <a14:imgProps xmlns:a14="http://schemas.microsoft.com/office/drawing/2010/main">
                    <a14:imgLayer r:embed="rId6">
                      <a14:imgEffect>
                        <a14:backgroundRemoval t="5556" b="89683" l="3500" r="94000">
                          <a14:foregroundMark x1="45500" y1="85317" x2="45500" y2="85317"/>
                          <a14:foregroundMark x1="3500" y1="47222" x2="3500" y2="47222"/>
                          <a14:foregroundMark x1="22500" y1="11905" x2="22500" y2="11905"/>
                          <a14:foregroundMark x1="46500" y1="9127" x2="46500" y2="9127"/>
                          <a14:foregroundMark x1="46500" y1="5952" x2="46500" y2="5952"/>
                          <a14:foregroundMark x1="76500" y1="40476" x2="76500" y2="40476"/>
                          <a14:foregroundMark x1="77500" y1="48016" x2="77500" y2="48016"/>
                          <a14:foregroundMark x1="68000" y1="44048" x2="68000" y2="44048"/>
                          <a14:foregroundMark x1="68000" y1="61508" x2="68000" y2="61508"/>
                          <a14:foregroundMark x1="59000" y1="57540" x2="59000" y2="57540"/>
                          <a14:foregroundMark x1="58000" y1="67857" x2="58000" y2="67857"/>
                          <a14:foregroundMark x1="63500" y1="50794" x2="63500" y2="50794"/>
                          <a14:foregroundMark x1="73000" y1="54365" x2="73000" y2="54365"/>
                          <a14:foregroundMark x1="90500" y1="69444" x2="90500" y2="69444"/>
                          <a14:foregroundMark x1="94000" y1="69841" x2="94000" y2="69841"/>
                          <a14:foregroundMark x1="37000" y1="46429" x2="37000" y2="46429"/>
                          <a14:foregroundMark x1="32000" y1="36905" x2="32000" y2="36905"/>
                        </a14:backgroundRemoval>
                      </a14:imgEffect>
                    </a14:imgLayer>
                  </a14:imgProps>
                </a:ext>
              </a:extLst>
            </a:blip>
            <a:stretch>
              <a:fillRect/>
            </a:stretch>
          </p:blipFill>
          <p:spPr>
            <a:xfrm>
              <a:off x="-506829" y="-50499"/>
              <a:ext cx="561686" cy="707724"/>
            </a:xfrm>
            <a:prstGeom prst="rect">
              <a:avLst/>
            </a:prstGeom>
          </p:spPr>
        </p:pic>
      </p:grpSp>
      <p:sp>
        <p:nvSpPr>
          <p:cNvPr id="31" name="TextBox 30">
            <a:extLst>
              <a:ext uri="{FF2B5EF4-FFF2-40B4-BE49-F238E27FC236}">
                <a16:creationId xmlns="" xmlns:a16="http://schemas.microsoft.com/office/drawing/2014/main" id="{CB64DD4A-256A-6F43-83C9-D60ACD211B5B}"/>
              </a:ext>
            </a:extLst>
          </p:cNvPr>
          <p:cNvSpPr txBox="1"/>
          <p:nvPr/>
        </p:nvSpPr>
        <p:spPr>
          <a:xfrm>
            <a:off x="1487488" y="3205927"/>
            <a:ext cx="4486156" cy="1015663"/>
          </a:xfrm>
          <a:prstGeom prst="rect">
            <a:avLst/>
          </a:prstGeom>
          <a:noFill/>
        </p:spPr>
        <p:txBody>
          <a:bodyPr wrap="square" rtlCol="0">
            <a:spAutoFit/>
          </a:bodyPr>
          <a:lstStyle/>
          <a:p>
            <a:r>
              <a:rPr lang="en-US" sz="2000" b="1" dirty="0">
                <a:latin typeface="Arial" panose="020B0604020202020204" pitchFamily="34" charset="0"/>
                <a:ea typeface="Tahoma" panose="020B0604030504040204" pitchFamily="34" charset="0"/>
                <a:cs typeface="Arial" panose="020B0604020202020204" pitchFamily="34" charset="0"/>
              </a:rPr>
              <a:t>25 million people</a:t>
            </a:r>
          </a:p>
          <a:p>
            <a:r>
              <a:rPr lang="en-US" sz="2000" dirty="0">
                <a:latin typeface="Arial" panose="020B0604020202020204" pitchFamily="34" charset="0"/>
                <a:ea typeface="Tahoma" panose="020B0604030504040204" pitchFamily="34" charset="0"/>
                <a:cs typeface="Arial" panose="020B0604020202020204" pitchFamily="34" charset="0"/>
              </a:rPr>
              <a:t>Require urgent humanitarian assistance (</a:t>
            </a:r>
            <a:r>
              <a:rPr lang="en-US" sz="2000" b="1" dirty="0">
                <a:latin typeface="Arial" panose="020B0604020202020204" pitchFamily="34" charset="0"/>
                <a:ea typeface="Tahoma" panose="020B0604030504040204" pitchFamily="34" charset="0"/>
                <a:cs typeface="Arial" panose="020B0604020202020204" pitchFamily="34" charset="0"/>
              </a:rPr>
              <a:t>IPC Phase 3+</a:t>
            </a:r>
            <a:r>
              <a:rPr lang="en-US" sz="2000" dirty="0">
                <a:latin typeface="Arial" panose="020B0604020202020204" pitchFamily="34" charset="0"/>
                <a:ea typeface="Tahoma" panose="020B0604030504040204" pitchFamily="34" charset="0"/>
                <a:cs typeface="Arial" panose="020B0604020202020204" pitchFamily="34" charset="0"/>
              </a:rPr>
              <a:t>) </a:t>
            </a:r>
          </a:p>
        </p:txBody>
      </p:sp>
      <p:sp>
        <p:nvSpPr>
          <p:cNvPr id="32" name="TextBox 31">
            <a:extLst>
              <a:ext uri="{FF2B5EF4-FFF2-40B4-BE49-F238E27FC236}">
                <a16:creationId xmlns="" xmlns:a16="http://schemas.microsoft.com/office/drawing/2014/main" id="{8428ADA4-9F89-1F4C-89E1-2FF185A8952E}"/>
              </a:ext>
            </a:extLst>
          </p:cNvPr>
          <p:cNvSpPr txBox="1"/>
          <p:nvPr/>
        </p:nvSpPr>
        <p:spPr>
          <a:xfrm>
            <a:off x="1487488" y="4601646"/>
            <a:ext cx="4608512" cy="1631216"/>
          </a:xfrm>
          <a:prstGeom prst="rect">
            <a:avLst/>
          </a:prstGeom>
          <a:noFill/>
        </p:spPr>
        <p:txBody>
          <a:bodyPr wrap="square" rtlCol="0">
            <a:spAutoFit/>
          </a:bodyPr>
          <a:lstStyle/>
          <a:p>
            <a:r>
              <a:rPr lang="en-US" sz="2000" b="1" dirty="0">
                <a:latin typeface="Arial" panose="020B0604020202020204" pitchFamily="34" charset="0"/>
                <a:ea typeface="Tahoma" panose="020B0604030504040204" pitchFamily="34" charset="0"/>
                <a:cs typeface="Arial" panose="020B0604020202020204" pitchFamily="34" charset="0"/>
              </a:rPr>
              <a:t>8 million </a:t>
            </a:r>
            <a:r>
              <a:rPr lang="en-US" sz="2000" dirty="0">
                <a:latin typeface="Arial" panose="020B0604020202020204" pitchFamily="34" charset="0"/>
                <a:ea typeface="Tahoma" panose="020B0604030504040204" pitchFamily="34" charset="0"/>
                <a:cs typeface="Arial" panose="020B0604020202020204" pitchFamily="34" charset="0"/>
              </a:rPr>
              <a:t>Internally Displaced persons</a:t>
            </a:r>
          </a:p>
          <a:p>
            <a:r>
              <a:rPr lang="en-US" sz="2000" b="1" dirty="0">
                <a:latin typeface="Arial" panose="020B0604020202020204" pitchFamily="34" charset="0"/>
                <a:ea typeface="Tahoma" panose="020B0604030504040204" pitchFamily="34" charset="0"/>
                <a:cs typeface="Arial" panose="020B0604020202020204" pitchFamily="34" charset="0"/>
              </a:rPr>
              <a:t>4 million</a:t>
            </a:r>
            <a:r>
              <a:rPr lang="en-US" sz="2000" dirty="0">
                <a:latin typeface="Arial" panose="020B0604020202020204" pitchFamily="34" charset="0"/>
                <a:ea typeface="Tahoma" panose="020B0604030504040204" pitchFamily="34" charset="0"/>
                <a:cs typeface="Arial" panose="020B0604020202020204" pitchFamily="34" charset="0"/>
              </a:rPr>
              <a:t> Refugee Asylum Seekers. </a:t>
            </a:r>
          </a:p>
          <a:p>
            <a:r>
              <a:rPr lang="en-US" sz="2000" b="1" dirty="0">
                <a:solidFill>
                  <a:schemeClr val="accent6">
                    <a:lumMod val="75000"/>
                  </a:schemeClr>
                </a:solidFill>
              </a:rPr>
              <a:t>12 million </a:t>
            </a:r>
            <a:r>
              <a:rPr lang="en-US" sz="2000" dirty="0">
                <a:solidFill>
                  <a:schemeClr val="accent6">
                    <a:lumMod val="75000"/>
                  </a:schemeClr>
                </a:solidFill>
              </a:rPr>
              <a:t>People Dependent on Humanitarian Assistance </a:t>
            </a:r>
          </a:p>
          <a:p>
            <a:r>
              <a:rPr lang="en-US" sz="2000" dirty="0">
                <a:latin typeface="Arial" panose="020B0604020202020204" pitchFamily="34" charset="0"/>
                <a:ea typeface="Tahoma" panose="020B0604030504040204" pitchFamily="34" charset="0"/>
                <a:cs typeface="Arial" panose="020B0604020202020204" pitchFamily="34" charset="0"/>
              </a:rPr>
              <a:t> </a:t>
            </a:r>
          </a:p>
        </p:txBody>
      </p:sp>
    </p:spTree>
    <p:extLst>
      <p:ext uri="{BB962C8B-B14F-4D97-AF65-F5344CB8AC3E}">
        <p14:creationId xmlns:p14="http://schemas.microsoft.com/office/powerpoint/2010/main" val="602169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Content Placeholder 6">
            <a:extLst>
              <a:ext uri="{FF2B5EF4-FFF2-40B4-BE49-F238E27FC236}">
                <a16:creationId xmlns="" xmlns:a16="http://schemas.microsoft.com/office/drawing/2014/main" id="{AC258B45-4322-B34C-883B-B72E7B4D1E67}"/>
              </a:ext>
            </a:extLst>
          </p:cNvPr>
          <p:cNvPicPr>
            <a:picLocks noGrp="1" noChangeAspect="1"/>
          </p:cNvPicPr>
          <p:nvPr>
            <p:ph sz="half" idx="2"/>
          </p:nvPr>
        </p:nvPicPr>
        <p:blipFill>
          <a:blip r:embed="rId3"/>
          <a:stretch>
            <a:fillRect/>
          </a:stretch>
        </p:blipFill>
        <p:spPr>
          <a:xfrm>
            <a:off x="6096000" y="3282444"/>
            <a:ext cx="3903234" cy="2704555"/>
          </a:xfrm>
          <a:prstGeom prst="rect">
            <a:avLst/>
          </a:prstGeom>
        </p:spPr>
      </p:pic>
      <p:pic>
        <p:nvPicPr>
          <p:cNvPr id="8" name="Content Placeholder 7" descr="A picture containing outdoor, grass, standing, field&#10;&#10;Description automatically generated">
            <a:extLst>
              <a:ext uri="{FF2B5EF4-FFF2-40B4-BE49-F238E27FC236}">
                <a16:creationId xmlns="" xmlns:a16="http://schemas.microsoft.com/office/drawing/2014/main" id="{54EC6750-8062-A54B-B05B-A07E773BBB9F}"/>
              </a:ext>
            </a:extLst>
          </p:cNvPr>
          <p:cNvPicPr>
            <a:picLocks noGrp="1" noChangeAspect="1"/>
          </p:cNvPicPr>
          <p:nvPr>
            <p:ph sz="quarter" idx="4"/>
          </p:nvPr>
        </p:nvPicPr>
        <p:blipFill>
          <a:blip r:embed="rId4">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096000" y="691925"/>
            <a:ext cx="3887482" cy="2590519"/>
          </a:xfrm>
          <a:prstGeom prst="rect">
            <a:avLst/>
          </a:prstGeom>
        </p:spPr>
      </p:pic>
      <p:pic>
        <p:nvPicPr>
          <p:cNvPr id="1026" name="Picture 2" descr="Truck drivers task govts of Kenya and Uganda to urgently resolve ..."/>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779192" y="691925"/>
            <a:ext cx="3997854" cy="5295074"/>
          </a:xfrm>
          <a:prstGeom prst="rect">
            <a:avLst/>
          </a:prstGeom>
          <a:noFill/>
          <a:extLst>
            <a:ext uri="{909E8E84-426E-40DD-AFC4-6F175D3DCCD1}">
              <a14:hiddenFill xmlns:a14="http://schemas.microsoft.com/office/drawing/2010/main">
                <a:solidFill>
                  <a:srgbClr val="FFFFFF"/>
                </a:solidFill>
              </a14:hiddenFill>
            </a:ext>
          </a:extLst>
        </p:spPr>
      </p:pic>
      <p:sp>
        <p:nvSpPr>
          <p:cNvPr id="9" name="Date Placeholder 3"/>
          <p:cNvSpPr>
            <a:spLocks noGrp="1"/>
          </p:cNvSpPr>
          <p:nvPr>
            <p:ph type="dt" sz="half" idx="10"/>
          </p:nvPr>
        </p:nvSpPr>
        <p:spPr>
          <a:xfrm>
            <a:off x="609600" y="6486988"/>
            <a:ext cx="2844800" cy="182373"/>
          </a:xfrm>
        </p:spPr>
        <p:txBody>
          <a:bodyPr/>
          <a:lstStyle/>
          <a:p>
            <a:fld id="{51D17487-0564-480D-8A7A-0F3868513E7E}" type="datetime2">
              <a:rPr lang="en-US" smtClean="0"/>
              <a:pPr/>
              <a:t>Saturday, August 22, 2020</a:t>
            </a:fld>
            <a:endParaRPr lang="en-US" dirty="0"/>
          </a:p>
        </p:txBody>
      </p:sp>
      <p:sp>
        <p:nvSpPr>
          <p:cNvPr id="10" name="Footer Placeholder 4"/>
          <p:cNvSpPr>
            <a:spLocks noGrp="1"/>
          </p:cNvSpPr>
          <p:nvPr>
            <p:ph type="ftr" sz="quarter" idx="11"/>
          </p:nvPr>
        </p:nvSpPr>
        <p:spPr>
          <a:xfrm>
            <a:off x="4165600" y="6486988"/>
            <a:ext cx="3860800" cy="182373"/>
          </a:xfrm>
        </p:spPr>
        <p:txBody>
          <a:bodyPr/>
          <a:lstStyle/>
          <a:p>
            <a:r>
              <a:rPr lang="en-US" dirty="0"/>
              <a:t>INTERGOVERNMENTAL AUTHORITY ON DEVELOPMENT</a:t>
            </a:r>
          </a:p>
        </p:txBody>
      </p:sp>
      <p:sp>
        <p:nvSpPr>
          <p:cNvPr id="11" name="Slide Number Placeholder 5"/>
          <p:cNvSpPr>
            <a:spLocks noGrp="1"/>
          </p:cNvSpPr>
          <p:nvPr>
            <p:ph type="sldNum" sz="quarter" idx="12"/>
          </p:nvPr>
        </p:nvSpPr>
        <p:spPr>
          <a:xfrm>
            <a:off x="10150804" y="6486988"/>
            <a:ext cx="478118" cy="182373"/>
          </a:xfrm>
        </p:spPr>
        <p:txBody>
          <a:bodyPr/>
          <a:lstStyle/>
          <a:p>
            <a:fld id="{B1DB7362-2002-504E-9846-FFD55AE08938}" type="slidenum">
              <a:rPr lang="en-US" smtClean="0"/>
              <a:pPr/>
              <a:t>3</a:t>
            </a:fld>
            <a:endParaRPr lang="en-US" dirty="0"/>
          </a:p>
        </p:txBody>
      </p:sp>
      <p:sp>
        <p:nvSpPr>
          <p:cNvPr id="6" name="Text Placeholder 4">
            <a:extLst>
              <a:ext uri="{FF2B5EF4-FFF2-40B4-BE49-F238E27FC236}">
                <a16:creationId xmlns="" xmlns:a16="http://schemas.microsoft.com/office/drawing/2014/main" id="{55F97F28-3FBE-4C4E-894C-288391232DC0}"/>
              </a:ext>
            </a:extLst>
          </p:cNvPr>
          <p:cNvSpPr txBox="1">
            <a:spLocks/>
          </p:cNvSpPr>
          <p:nvPr/>
        </p:nvSpPr>
        <p:spPr>
          <a:xfrm>
            <a:off x="1640737" y="731033"/>
            <a:ext cx="3516826" cy="523130"/>
          </a:xfrm>
          <a:prstGeom prst="rect">
            <a:avLst/>
          </a:prstGeom>
        </p:spPr>
        <p:txBody>
          <a:bodyPr vert="horz" lIns="91440" tIns="45720" rIns="91440" bIns="45720" rtlCol="0" anchor="b">
            <a:normAutofit/>
          </a:bodyPr>
          <a:lstStyle>
            <a:lvl1pPr marL="0" indent="0" algn="l" defTabSz="457200" rtl="0" eaLnBrk="1" latinLnBrk="0" hangingPunct="1">
              <a:spcBef>
                <a:spcPct val="20000"/>
              </a:spcBef>
              <a:buFont typeface="Arial"/>
              <a:buNone/>
              <a:defRPr sz="2400" b="1" kern="1200">
                <a:solidFill>
                  <a:schemeClr val="tx1"/>
                </a:solidFill>
                <a:latin typeface="+mn-lt"/>
                <a:ea typeface="+mn-ea"/>
                <a:cs typeface="+mn-cs"/>
              </a:defRPr>
            </a:lvl1pPr>
            <a:lvl2pPr marL="457200" indent="0" algn="l" defTabSz="457200" rtl="0" eaLnBrk="1" latinLnBrk="0" hangingPunct="1">
              <a:spcBef>
                <a:spcPct val="20000"/>
              </a:spcBef>
              <a:buFont typeface="Arial"/>
              <a:buNone/>
              <a:defRPr sz="2000" b="1"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800" b="1"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pPr algn="ctr"/>
            <a:r>
              <a:rPr lang="en-US" dirty="0">
                <a:solidFill>
                  <a:schemeClr val="bg1"/>
                </a:solidFill>
              </a:rPr>
              <a:t>COVID-19 Pandemic</a:t>
            </a:r>
          </a:p>
        </p:txBody>
      </p:sp>
      <p:sp>
        <p:nvSpPr>
          <p:cNvPr id="5" name="Text Placeholder 4">
            <a:extLst>
              <a:ext uri="{FF2B5EF4-FFF2-40B4-BE49-F238E27FC236}">
                <a16:creationId xmlns="" xmlns:a16="http://schemas.microsoft.com/office/drawing/2014/main" id="{55F97F28-3FBE-4C4E-894C-288391232DC0}"/>
              </a:ext>
            </a:extLst>
          </p:cNvPr>
          <p:cNvSpPr>
            <a:spLocks noGrp="1"/>
          </p:cNvSpPr>
          <p:nvPr>
            <p:ph type="body" sz="quarter" idx="3"/>
          </p:nvPr>
        </p:nvSpPr>
        <p:spPr>
          <a:xfrm>
            <a:off x="5943085" y="2806889"/>
            <a:ext cx="3854001" cy="451122"/>
          </a:xfrm>
        </p:spPr>
        <p:txBody>
          <a:bodyPr>
            <a:normAutofit lnSpcReduction="10000"/>
          </a:bodyPr>
          <a:lstStyle/>
          <a:p>
            <a:pPr algn="r"/>
            <a:r>
              <a:rPr lang="en-US" dirty="0">
                <a:solidFill>
                  <a:schemeClr val="bg1"/>
                </a:solidFill>
              </a:rPr>
              <a:t>Desert Locusts Invasion</a:t>
            </a:r>
          </a:p>
        </p:txBody>
      </p:sp>
      <p:sp>
        <p:nvSpPr>
          <p:cNvPr id="3" name="Text Placeholder 2">
            <a:extLst>
              <a:ext uri="{FF2B5EF4-FFF2-40B4-BE49-F238E27FC236}">
                <a16:creationId xmlns="" xmlns:a16="http://schemas.microsoft.com/office/drawing/2014/main" id="{73CF1E95-6C83-C74B-A9CC-BF3772943B2D}"/>
              </a:ext>
            </a:extLst>
          </p:cNvPr>
          <p:cNvSpPr>
            <a:spLocks noGrp="1"/>
          </p:cNvSpPr>
          <p:nvPr>
            <p:ph type="body" idx="1"/>
          </p:nvPr>
        </p:nvSpPr>
        <p:spPr>
          <a:xfrm>
            <a:off x="6096000" y="5508680"/>
            <a:ext cx="2319058" cy="451122"/>
          </a:xfrm>
        </p:spPr>
        <p:txBody>
          <a:bodyPr>
            <a:normAutofit lnSpcReduction="10000"/>
          </a:bodyPr>
          <a:lstStyle/>
          <a:p>
            <a:r>
              <a:rPr lang="en-US" dirty="0">
                <a:solidFill>
                  <a:schemeClr val="bg1"/>
                </a:solidFill>
              </a:rPr>
              <a:t>Floods</a:t>
            </a:r>
          </a:p>
        </p:txBody>
      </p:sp>
    </p:spTree>
    <p:extLst>
      <p:ext uri="{BB962C8B-B14F-4D97-AF65-F5344CB8AC3E}">
        <p14:creationId xmlns:p14="http://schemas.microsoft.com/office/powerpoint/2010/main" val="26972269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8CA78E0-3AC5-334D-AA91-323543312311}"/>
              </a:ext>
            </a:extLst>
          </p:cNvPr>
          <p:cNvSpPr>
            <a:spLocks noGrp="1"/>
          </p:cNvSpPr>
          <p:nvPr>
            <p:ph type="title"/>
          </p:nvPr>
        </p:nvSpPr>
        <p:spPr>
          <a:xfrm>
            <a:off x="609600" y="274638"/>
            <a:ext cx="10887000" cy="792162"/>
          </a:xfrm>
        </p:spPr>
        <p:txBody>
          <a:bodyPr>
            <a:normAutofit fontScale="90000"/>
          </a:bodyPr>
          <a:lstStyle/>
          <a:p>
            <a:r>
              <a:rPr lang="en-US" b="1" dirty="0"/>
              <a:t>Unprecedented TRIPLE EFFECT: Floods, COVID-19, Desert Locust</a:t>
            </a:r>
          </a:p>
        </p:txBody>
      </p:sp>
      <p:sp>
        <p:nvSpPr>
          <p:cNvPr id="4" name="Date Placeholder 3">
            <a:extLst>
              <a:ext uri="{FF2B5EF4-FFF2-40B4-BE49-F238E27FC236}">
                <a16:creationId xmlns="" xmlns:a16="http://schemas.microsoft.com/office/drawing/2014/main" id="{AF08938E-F5E0-864D-BFC0-D8593CABF5AF}"/>
              </a:ext>
            </a:extLst>
          </p:cNvPr>
          <p:cNvSpPr>
            <a:spLocks noGrp="1"/>
          </p:cNvSpPr>
          <p:nvPr>
            <p:ph type="dt" sz="half" idx="10"/>
          </p:nvPr>
        </p:nvSpPr>
        <p:spPr/>
        <p:txBody>
          <a:bodyPr/>
          <a:lstStyle/>
          <a:p>
            <a:fld id="{DE19D8FE-7506-41EF-B335-8CA99EA3EAA9}" type="datetime2">
              <a:rPr lang="en-US" smtClean="0"/>
              <a:pPr/>
              <a:t>Saturday, August 22, 2020</a:t>
            </a:fld>
            <a:endParaRPr lang="en-US" dirty="0"/>
          </a:p>
        </p:txBody>
      </p:sp>
      <p:sp>
        <p:nvSpPr>
          <p:cNvPr id="5" name="Footer Placeholder 4">
            <a:extLst>
              <a:ext uri="{FF2B5EF4-FFF2-40B4-BE49-F238E27FC236}">
                <a16:creationId xmlns="" xmlns:a16="http://schemas.microsoft.com/office/drawing/2014/main" id="{EBDACB5D-AB95-5345-B9F7-52AB5BE63C5D}"/>
              </a:ext>
            </a:extLst>
          </p:cNvPr>
          <p:cNvSpPr>
            <a:spLocks noGrp="1"/>
          </p:cNvSpPr>
          <p:nvPr>
            <p:ph type="ftr" sz="quarter" idx="11"/>
          </p:nvPr>
        </p:nvSpPr>
        <p:spPr/>
        <p:txBody>
          <a:bodyPr/>
          <a:lstStyle/>
          <a:p>
            <a:r>
              <a:rPr lang="en-US"/>
              <a:t>INTERGOVERNMENTAL AUTHORITY ON DEVELOPMENT</a:t>
            </a:r>
            <a:endParaRPr lang="en-US" dirty="0"/>
          </a:p>
        </p:txBody>
      </p:sp>
      <p:sp>
        <p:nvSpPr>
          <p:cNvPr id="6" name="Slide Number Placeholder 5">
            <a:extLst>
              <a:ext uri="{FF2B5EF4-FFF2-40B4-BE49-F238E27FC236}">
                <a16:creationId xmlns="" xmlns:a16="http://schemas.microsoft.com/office/drawing/2014/main" id="{63EDA585-CCA9-BA40-AB83-0742C14295CF}"/>
              </a:ext>
            </a:extLst>
          </p:cNvPr>
          <p:cNvSpPr>
            <a:spLocks noGrp="1"/>
          </p:cNvSpPr>
          <p:nvPr>
            <p:ph type="sldNum" sz="quarter" idx="12"/>
          </p:nvPr>
        </p:nvSpPr>
        <p:spPr/>
        <p:txBody>
          <a:bodyPr/>
          <a:lstStyle/>
          <a:p>
            <a:fld id="{B1DB7362-2002-504E-9846-FFD55AE08938}" type="slidenum">
              <a:rPr lang="en-US" smtClean="0"/>
              <a:pPr/>
              <a:t>4</a:t>
            </a:fld>
            <a:endParaRPr lang="en-US" dirty="0"/>
          </a:p>
        </p:txBody>
      </p:sp>
      <p:grpSp>
        <p:nvGrpSpPr>
          <p:cNvPr id="14" name="Group 13">
            <a:extLst>
              <a:ext uri="{FF2B5EF4-FFF2-40B4-BE49-F238E27FC236}">
                <a16:creationId xmlns="" xmlns:a16="http://schemas.microsoft.com/office/drawing/2014/main" id="{CB202851-7103-254B-86C7-7D73E984754F}"/>
              </a:ext>
            </a:extLst>
          </p:cNvPr>
          <p:cNvGrpSpPr/>
          <p:nvPr/>
        </p:nvGrpSpPr>
        <p:grpSpPr>
          <a:xfrm>
            <a:off x="598514" y="992796"/>
            <a:ext cx="11525305" cy="5116265"/>
            <a:chOff x="166466" y="901226"/>
            <a:chExt cx="11525305" cy="5116265"/>
          </a:xfrm>
        </p:grpSpPr>
        <p:grpSp>
          <p:nvGrpSpPr>
            <p:cNvPr id="15" name="Group 14">
              <a:extLst>
                <a:ext uri="{FF2B5EF4-FFF2-40B4-BE49-F238E27FC236}">
                  <a16:creationId xmlns="" xmlns:a16="http://schemas.microsoft.com/office/drawing/2014/main" id="{AC2D675F-F2E7-A442-A4DA-A714E3A0F560}"/>
                </a:ext>
              </a:extLst>
            </p:cNvPr>
            <p:cNvGrpSpPr/>
            <p:nvPr/>
          </p:nvGrpSpPr>
          <p:grpSpPr>
            <a:xfrm>
              <a:off x="166466" y="901226"/>
              <a:ext cx="1509029" cy="4869087"/>
              <a:chOff x="536142" y="467140"/>
              <a:chExt cx="1629455" cy="5329298"/>
            </a:xfrm>
          </p:grpSpPr>
          <p:grpSp>
            <p:nvGrpSpPr>
              <p:cNvPr id="48" name="Group 47">
                <a:extLst>
                  <a:ext uri="{FF2B5EF4-FFF2-40B4-BE49-F238E27FC236}">
                    <a16:creationId xmlns="" xmlns:a16="http://schemas.microsoft.com/office/drawing/2014/main" id="{59349909-D504-6F45-B965-0BA72744D4C6}"/>
                  </a:ext>
                </a:extLst>
              </p:cNvPr>
              <p:cNvGrpSpPr/>
              <p:nvPr/>
            </p:nvGrpSpPr>
            <p:grpSpPr>
              <a:xfrm>
                <a:off x="567111" y="4277090"/>
                <a:ext cx="1598486" cy="1519348"/>
                <a:chOff x="3187005" y="4138734"/>
                <a:chExt cx="2234222" cy="2111817"/>
              </a:xfrm>
            </p:grpSpPr>
            <p:sp>
              <p:nvSpPr>
                <p:cNvPr id="68" name="Donut 6">
                  <a:extLst>
                    <a:ext uri="{FF2B5EF4-FFF2-40B4-BE49-F238E27FC236}">
                      <a16:creationId xmlns="" xmlns:a16="http://schemas.microsoft.com/office/drawing/2014/main" id="{D8D88806-A227-7F4B-B400-635EEDE9D24D}"/>
                    </a:ext>
                  </a:extLst>
                </p:cNvPr>
                <p:cNvSpPr/>
                <p:nvPr/>
              </p:nvSpPr>
              <p:spPr>
                <a:xfrm>
                  <a:off x="3560526" y="4361756"/>
                  <a:ext cx="1584176" cy="1584176"/>
                </a:xfrm>
                <a:prstGeom prst="donut">
                  <a:avLst>
                    <a:gd name="adj" fmla="val 8159"/>
                  </a:avLst>
                </a:prstGeom>
                <a:solidFill>
                  <a:schemeClr val="bg2">
                    <a:lumMod val="50000"/>
                  </a:schemeClr>
                </a:solidFill>
                <a:ln>
                  <a:noFill/>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solidFill>
                      <a:schemeClr val="tx1"/>
                    </a:solidFill>
                  </a:endParaRPr>
                </a:p>
              </p:txBody>
            </p:sp>
            <p:grpSp>
              <p:nvGrpSpPr>
                <p:cNvPr id="69" name="Group 68">
                  <a:extLst>
                    <a:ext uri="{FF2B5EF4-FFF2-40B4-BE49-F238E27FC236}">
                      <a16:creationId xmlns="" xmlns:a16="http://schemas.microsoft.com/office/drawing/2014/main" id="{72D2EF74-0088-D549-930F-7D1415690641}"/>
                    </a:ext>
                  </a:extLst>
                </p:cNvPr>
                <p:cNvGrpSpPr/>
                <p:nvPr/>
              </p:nvGrpSpPr>
              <p:grpSpPr>
                <a:xfrm>
                  <a:off x="3187005" y="4138734"/>
                  <a:ext cx="2234222" cy="2111817"/>
                  <a:chOff x="3185646" y="4120408"/>
                  <a:chExt cx="2234222" cy="2111817"/>
                </a:xfrm>
              </p:grpSpPr>
              <p:pic>
                <p:nvPicPr>
                  <p:cNvPr id="70" name="Picture 69">
                    <a:extLst>
                      <a:ext uri="{FF2B5EF4-FFF2-40B4-BE49-F238E27FC236}">
                        <a16:creationId xmlns="" xmlns:a16="http://schemas.microsoft.com/office/drawing/2014/main" id="{DDE6C057-E476-1E4B-A26C-375C9EA509FA}"/>
                      </a:ext>
                    </a:extLst>
                  </p:cNvPr>
                  <p:cNvPicPr>
                    <a:picLocks noChangeAspect="1"/>
                  </p:cNvPicPr>
                  <p:nvPr/>
                </p:nvPicPr>
                <p:blipFill rotWithShape="1">
                  <a:blip r:embed="rId2"/>
                  <a:srcRect t="51785"/>
                  <a:stretch/>
                </p:blipFill>
                <p:spPr>
                  <a:xfrm>
                    <a:off x="3185646" y="5232717"/>
                    <a:ext cx="2234222" cy="999508"/>
                  </a:xfrm>
                  <a:prstGeom prst="rect">
                    <a:avLst/>
                  </a:prstGeom>
                </p:spPr>
              </p:pic>
              <p:pic>
                <p:nvPicPr>
                  <p:cNvPr id="71" name="Picture 70">
                    <a:extLst>
                      <a:ext uri="{FF2B5EF4-FFF2-40B4-BE49-F238E27FC236}">
                        <a16:creationId xmlns="" xmlns:a16="http://schemas.microsoft.com/office/drawing/2014/main" id="{5A4D5DD7-D9E2-B848-8569-1581FA11AE09}"/>
                      </a:ext>
                    </a:extLst>
                  </p:cNvPr>
                  <p:cNvPicPr>
                    <a:picLocks noChangeAspect="1"/>
                  </p:cNvPicPr>
                  <p:nvPr/>
                </p:nvPicPr>
                <p:blipFill rotWithShape="1">
                  <a:blip r:embed="rId3"/>
                  <a:srcRect b="47420"/>
                  <a:stretch/>
                </p:blipFill>
                <p:spPr>
                  <a:xfrm>
                    <a:off x="3185646" y="4120408"/>
                    <a:ext cx="2229483" cy="1112313"/>
                  </a:xfrm>
                  <a:prstGeom prst="rect">
                    <a:avLst/>
                  </a:prstGeom>
                </p:spPr>
              </p:pic>
            </p:grpSp>
          </p:grpSp>
          <p:grpSp>
            <p:nvGrpSpPr>
              <p:cNvPr id="49" name="Group 48">
                <a:extLst>
                  <a:ext uri="{FF2B5EF4-FFF2-40B4-BE49-F238E27FC236}">
                    <a16:creationId xmlns="" xmlns:a16="http://schemas.microsoft.com/office/drawing/2014/main" id="{6264554B-A7DD-F445-B38F-4357F26FF026}"/>
                  </a:ext>
                </a:extLst>
              </p:cNvPr>
              <p:cNvGrpSpPr/>
              <p:nvPr/>
            </p:nvGrpSpPr>
            <p:grpSpPr>
              <a:xfrm>
                <a:off x="575389" y="2361741"/>
                <a:ext cx="1517904" cy="1536192"/>
                <a:chOff x="2354239" y="2884167"/>
                <a:chExt cx="1438669" cy="1456389"/>
              </a:xfrm>
            </p:grpSpPr>
            <p:grpSp>
              <p:nvGrpSpPr>
                <p:cNvPr id="62" name="Group 61">
                  <a:extLst>
                    <a:ext uri="{FF2B5EF4-FFF2-40B4-BE49-F238E27FC236}">
                      <a16:creationId xmlns="" xmlns:a16="http://schemas.microsoft.com/office/drawing/2014/main" id="{59BC5912-800B-8642-B89F-B99CBE704B06}"/>
                    </a:ext>
                  </a:extLst>
                </p:cNvPr>
                <p:cNvGrpSpPr/>
                <p:nvPr/>
              </p:nvGrpSpPr>
              <p:grpSpPr>
                <a:xfrm>
                  <a:off x="2354239" y="2884167"/>
                  <a:ext cx="1438669" cy="1456389"/>
                  <a:chOff x="2354239" y="2884167"/>
                  <a:chExt cx="1438669" cy="1456389"/>
                </a:xfrm>
              </p:grpSpPr>
              <p:grpSp>
                <p:nvGrpSpPr>
                  <p:cNvPr id="64" name="Group 63">
                    <a:extLst>
                      <a:ext uri="{FF2B5EF4-FFF2-40B4-BE49-F238E27FC236}">
                        <a16:creationId xmlns="" xmlns:a16="http://schemas.microsoft.com/office/drawing/2014/main" id="{A9816972-74C9-FB44-9F72-7329CF03638C}"/>
                      </a:ext>
                    </a:extLst>
                  </p:cNvPr>
                  <p:cNvGrpSpPr/>
                  <p:nvPr/>
                </p:nvGrpSpPr>
                <p:grpSpPr>
                  <a:xfrm rot="5121821">
                    <a:off x="2345379" y="2893027"/>
                    <a:ext cx="1456389" cy="1438669"/>
                    <a:chOff x="2225560" y="4092485"/>
                    <a:chExt cx="2042337" cy="2028410"/>
                  </a:xfrm>
                </p:grpSpPr>
                <p:sp>
                  <p:nvSpPr>
                    <p:cNvPr id="66" name="Oval 65">
                      <a:extLst>
                        <a:ext uri="{FF2B5EF4-FFF2-40B4-BE49-F238E27FC236}">
                          <a16:creationId xmlns="" xmlns:a16="http://schemas.microsoft.com/office/drawing/2014/main" id="{E164DE5B-16C1-0C4B-87FA-280F9CB43D08}"/>
                        </a:ext>
                      </a:extLst>
                    </p:cNvPr>
                    <p:cNvSpPr/>
                    <p:nvPr/>
                  </p:nvSpPr>
                  <p:spPr>
                    <a:xfrm>
                      <a:off x="2238617" y="4104672"/>
                      <a:ext cx="2016223" cy="2016223"/>
                    </a:xfrm>
                    <a:prstGeom prst="ellipse">
                      <a:avLst/>
                    </a:prstGeom>
                    <a:noFill/>
                    <a:ln w="19050">
                      <a:solidFill>
                        <a:srgbClr val="FF990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7" name="Picture 66">
                      <a:extLst>
                        <a:ext uri="{FF2B5EF4-FFF2-40B4-BE49-F238E27FC236}">
                          <a16:creationId xmlns="" xmlns:a16="http://schemas.microsoft.com/office/drawing/2014/main" id="{C43F0F8E-D182-A34F-99D8-F3EA1A184CAC}"/>
                        </a:ext>
                      </a:extLst>
                    </p:cNvPr>
                    <p:cNvPicPr>
                      <a:picLocks noChangeAspect="1"/>
                    </p:cNvPicPr>
                    <p:nvPr/>
                  </p:nvPicPr>
                  <p:blipFill rotWithShape="1">
                    <a:blip r:embed="rId4"/>
                    <a:srcRect b="47712"/>
                    <a:stretch/>
                  </p:blipFill>
                  <p:spPr>
                    <a:xfrm>
                      <a:off x="2225560" y="4092485"/>
                      <a:ext cx="2042337" cy="1064707"/>
                    </a:xfrm>
                    <a:prstGeom prst="rect">
                      <a:avLst/>
                    </a:prstGeom>
                  </p:spPr>
                </p:pic>
              </p:grpSp>
              <p:sp>
                <p:nvSpPr>
                  <p:cNvPr id="65" name="Donut 17">
                    <a:extLst>
                      <a:ext uri="{FF2B5EF4-FFF2-40B4-BE49-F238E27FC236}">
                        <a16:creationId xmlns="" xmlns:a16="http://schemas.microsoft.com/office/drawing/2014/main" id="{9FCECAAA-7C99-2241-AC45-315B1FF4F120}"/>
                      </a:ext>
                    </a:extLst>
                  </p:cNvPr>
                  <p:cNvSpPr/>
                  <p:nvPr/>
                </p:nvSpPr>
                <p:spPr>
                  <a:xfrm>
                    <a:off x="2430972" y="2981186"/>
                    <a:ext cx="1251133" cy="1227485"/>
                  </a:xfrm>
                  <a:prstGeom prst="donut">
                    <a:avLst>
                      <a:gd name="adj" fmla="val 8159"/>
                    </a:avLst>
                  </a:prstGeom>
                  <a:solidFill>
                    <a:srgbClr val="FF9900"/>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chemeClr val="tx1"/>
                      </a:solidFill>
                    </a:endParaRPr>
                  </a:p>
                </p:txBody>
              </p:sp>
            </p:grpSp>
            <p:sp>
              <p:nvSpPr>
                <p:cNvPr id="63" name="TextBox 62">
                  <a:extLst>
                    <a:ext uri="{FF2B5EF4-FFF2-40B4-BE49-F238E27FC236}">
                      <a16:creationId xmlns="" xmlns:a16="http://schemas.microsoft.com/office/drawing/2014/main" id="{96155DCB-8616-5845-A9FE-1F235D75063F}"/>
                    </a:ext>
                  </a:extLst>
                </p:cNvPr>
                <p:cNvSpPr txBox="1"/>
                <p:nvPr/>
              </p:nvSpPr>
              <p:spPr>
                <a:xfrm>
                  <a:off x="2810777" y="3212072"/>
                  <a:ext cx="360040" cy="707886"/>
                </a:xfrm>
                <a:prstGeom prst="rect">
                  <a:avLst/>
                </a:prstGeom>
                <a:noFill/>
              </p:spPr>
              <p:txBody>
                <a:bodyPr wrap="square" rtlCol="0">
                  <a:spAutoFit/>
                </a:bodyPr>
                <a:lstStyle/>
                <a:p>
                  <a:r>
                    <a:rPr lang="en-US" sz="4000" dirty="0">
                      <a:latin typeface="Tahoma" panose="020B0604030504040204" pitchFamily="34" charset="0"/>
                      <a:ea typeface="Tahoma" panose="020B0604030504040204" pitchFamily="34" charset="0"/>
                      <a:cs typeface="Tahoma" panose="020B0604030504040204" pitchFamily="34" charset="0"/>
                    </a:rPr>
                    <a:t>2</a:t>
                  </a:r>
                </a:p>
              </p:txBody>
            </p:sp>
          </p:grpSp>
          <p:sp>
            <p:nvSpPr>
              <p:cNvPr id="50" name="TextBox 49">
                <a:extLst>
                  <a:ext uri="{FF2B5EF4-FFF2-40B4-BE49-F238E27FC236}">
                    <a16:creationId xmlns="" xmlns:a16="http://schemas.microsoft.com/office/drawing/2014/main" id="{FC6C237A-D98F-494C-8F2E-35945D980E83}"/>
                  </a:ext>
                </a:extLst>
              </p:cNvPr>
              <p:cNvSpPr txBox="1"/>
              <p:nvPr/>
            </p:nvSpPr>
            <p:spPr>
              <a:xfrm>
                <a:off x="1076900" y="4594310"/>
                <a:ext cx="360040" cy="707887"/>
              </a:xfrm>
              <a:prstGeom prst="rect">
                <a:avLst/>
              </a:prstGeom>
              <a:noFill/>
            </p:spPr>
            <p:txBody>
              <a:bodyPr wrap="square" rtlCol="0">
                <a:spAutoFit/>
              </a:bodyPr>
              <a:lstStyle/>
              <a:p>
                <a:r>
                  <a:rPr lang="en-US" sz="4000" dirty="0">
                    <a:latin typeface="Tahoma" panose="020B0604030504040204" pitchFamily="34" charset="0"/>
                    <a:ea typeface="Tahoma" panose="020B0604030504040204" pitchFamily="34" charset="0"/>
                    <a:cs typeface="Tahoma" panose="020B0604030504040204" pitchFamily="34" charset="0"/>
                  </a:rPr>
                  <a:t>3</a:t>
                </a:r>
              </a:p>
            </p:txBody>
          </p:sp>
          <p:grpSp>
            <p:nvGrpSpPr>
              <p:cNvPr id="51" name="Group 50">
                <a:extLst>
                  <a:ext uri="{FF2B5EF4-FFF2-40B4-BE49-F238E27FC236}">
                    <a16:creationId xmlns="" xmlns:a16="http://schemas.microsoft.com/office/drawing/2014/main" id="{C598B245-CD4B-564C-B70A-937D35A76BC1}"/>
                  </a:ext>
                </a:extLst>
              </p:cNvPr>
              <p:cNvGrpSpPr/>
              <p:nvPr/>
            </p:nvGrpSpPr>
            <p:grpSpPr>
              <a:xfrm>
                <a:off x="536142" y="467140"/>
                <a:ext cx="1521121" cy="1536993"/>
                <a:chOff x="3829163" y="2258906"/>
                <a:chExt cx="1521121" cy="1536993"/>
              </a:xfrm>
            </p:grpSpPr>
            <p:grpSp>
              <p:nvGrpSpPr>
                <p:cNvPr id="56" name="Group 55">
                  <a:extLst>
                    <a:ext uri="{FF2B5EF4-FFF2-40B4-BE49-F238E27FC236}">
                      <a16:creationId xmlns="" xmlns:a16="http://schemas.microsoft.com/office/drawing/2014/main" id="{4EE56F04-986C-C545-9E39-93DA0B040000}"/>
                    </a:ext>
                  </a:extLst>
                </p:cNvPr>
                <p:cNvGrpSpPr/>
                <p:nvPr/>
              </p:nvGrpSpPr>
              <p:grpSpPr>
                <a:xfrm>
                  <a:off x="3829163" y="2258906"/>
                  <a:ext cx="1521121" cy="1536993"/>
                  <a:chOff x="2185491" y="1033032"/>
                  <a:chExt cx="2115495" cy="2105472"/>
                </a:xfrm>
              </p:grpSpPr>
              <p:grpSp>
                <p:nvGrpSpPr>
                  <p:cNvPr id="58" name="Group 57">
                    <a:extLst>
                      <a:ext uri="{FF2B5EF4-FFF2-40B4-BE49-F238E27FC236}">
                        <a16:creationId xmlns="" xmlns:a16="http://schemas.microsoft.com/office/drawing/2014/main" id="{CE32389B-5FAC-0C4C-B281-A94F5152347B}"/>
                      </a:ext>
                    </a:extLst>
                  </p:cNvPr>
                  <p:cNvGrpSpPr/>
                  <p:nvPr/>
                </p:nvGrpSpPr>
                <p:grpSpPr>
                  <a:xfrm>
                    <a:off x="2185491" y="1033032"/>
                    <a:ext cx="2115495" cy="2105472"/>
                    <a:chOff x="860854" y="4319024"/>
                    <a:chExt cx="2115495" cy="2105472"/>
                  </a:xfrm>
                </p:grpSpPr>
                <p:pic>
                  <p:nvPicPr>
                    <p:cNvPr id="60" name="Picture 59">
                      <a:extLst>
                        <a:ext uri="{FF2B5EF4-FFF2-40B4-BE49-F238E27FC236}">
                          <a16:creationId xmlns="" xmlns:a16="http://schemas.microsoft.com/office/drawing/2014/main" id="{F77A79E7-32FA-1C42-A2DF-A84114BD2092}"/>
                        </a:ext>
                      </a:extLst>
                    </p:cNvPr>
                    <p:cNvPicPr>
                      <a:picLocks noChangeAspect="1"/>
                    </p:cNvPicPr>
                    <p:nvPr/>
                  </p:nvPicPr>
                  <p:blipFill rotWithShape="1">
                    <a:blip r:embed="rId5"/>
                    <a:srcRect b="51067"/>
                    <a:stretch/>
                  </p:blipFill>
                  <p:spPr>
                    <a:xfrm>
                      <a:off x="903924" y="4319024"/>
                      <a:ext cx="2042337" cy="996402"/>
                    </a:xfrm>
                    <a:prstGeom prst="rect">
                      <a:avLst/>
                    </a:prstGeom>
                  </p:spPr>
                </p:pic>
                <p:pic>
                  <p:nvPicPr>
                    <p:cNvPr id="61" name="Picture 60">
                      <a:extLst>
                        <a:ext uri="{FF2B5EF4-FFF2-40B4-BE49-F238E27FC236}">
                          <a16:creationId xmlns="" xmlns:a16="http://schemas.microsoft.com/office/drawing/2014/main" id="{4F5A40E5-00BC-A440-A065-A60F1DBDD8F8}"/>
                        </a:ext>
                      </a:extLst>
                    </p:cNvPr>
                    <p:cNvPicPr>
                      <a:picLocks noChangeAspect="1"/>
                    </p:cNvPicPr>
                    <p:nvPr/>
                  </p:nvPicPr>
                  <p:blipFill rotWithShape="1">
                    <a:blip r:embed="rId6"/>
                    <a:srcRect t="50000"/>
                    <a:stretch/>
                  </p:blipFill>
                  <p:spPr>
                    <a:xfrm>
                      <a:off x="860854" y="5363700"/>
                      <a:ext cx="2115495" cy="1060796"/>
                    </a:xfrm>
                    <a:prstGeom prst="rect">
                      <a:avLst/>
                    </a:prstGeom>
                  </p:spPr>
                </p:pic>
              </p:grpSp>
              <p:sp>
                <p:nvSpPr>
                  <p:cNvPr id="59" name="TextBox 58">
                    <a:extLst>
                      <a:ext uri="{FF2B5EF4-FFF2-40B4-BE49-F238E27FC236}">
                        <a16:creationId xmlns="" xmlns:a16="http://schemas.microsoft.com/office/drawing/2014/main" id="{771A570B-B688-BA4F-BB7E-96B9D37C3C7A}"/>
                      </a:ext>
                    </a:extLst>
                  </p:cNvPr>
                  <p:cNvSpPr txBox="1"/>
                  <p:nvPr/>
                </p:nvSpPr>
                <p:spPr>
                  <a:xfrm>
                    <a:off x="2875837" y="1464467"/>
                    <a:ext cx="360039" cy="707886"/>
                  </a:xfrm>
                  <a:prstGeom prst="rect">
                    <a:avLst/>
                  </a:prstGeom>
                  <a:noFill/>
                </p:spPr>
                <p:txBody>
                  <a:bodyPr wrap="square" rtlCol="0">
                    <a:spAutoFit/>
                  </a:bodyPr>
                  <a:lstStyle/>
                  <a:p>
                    <a:r>
                      <a:rPr lang="en-US" sz="4000" dirty="0">
                        <a:latin typeface="Tahoma" panose="020B0604030504040204" pitchFamily="34" charset="0"/>
                        <a:ea typeface="Tahoma" panose="020B0604030504040204" pitchFamily="34" charset="0"/>
                        <a:cs typeface="Tahoma" panose="020B0604030504040204" pitchFamily="34" charset="0"/>
                      </a:rPr>
                      <a:t>1</a:t>
                    </a:r>
                  </a:p>
                </p:txBody>
              </p:sp>
            </p:grpSp>
            <p:sp>
              <p:nvSpPr>
                <p:cNvPr id="57" name="Donut 16">
                  <a:extLst>
                    <a:ext uri="{FF2B5EF4-FFF2-40B4-BE49-F238E27FC236}">
                      <a16:creationId xmlns="" xmlns:a16="http://schemas.microsoft.com/office/drawing/2014/main" id="{C343107D-DD0A-8D45-A966-61DBB941F2EE}"/>
                    </a:ext>
                  </a:extLst>
                </p:cNvPr>
                <p:cNvSpPr/>
                <p:nvPr/>
              </p:nvSpPr>
              <p:spPr>
                <a:xfrm>
                  <a:off x="3975207" y="2371730"/>
                  <a:ext cx="1238850" cy="1259393"/>
                </a:xfrm>
                <a:prstGeom prst="donut">
                  <a:avLst>
                    <a:gd name="adj" fmla="val 8159"/>
                  </a:avLst>
                </a:prstGeom>
                <a:solidFill>
                  <a:schemeClr val="accent1">
                    <a:lumMod val="75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chemeClr val="tx1"/>
                    </a:solidFill>
                  </a:endParaRPr>
                </a:p>
              </p:txBody>
            </p:sp>
          </p:grpSp>
          <p:cxnSp>
            <p:nvCxnSpPr>
              <p:cNvPr id="52" name="Straight Connector 51">
                <a:extLst>
                  <a:ext uri="{FF2B5EF4-FFF2-40B4-BE49-F238E27FC236}">
                    <a16:creationId xmlns="" xmlns:a16="http://schemas.microsoft.com/office/drawing/2014/main" id="{F8ED2250-2A5E-BA44-99E0-B87F793A7937}"/>
                  </a:ext>
                </a:extLst>
              </p:cNvPr>
              <p:cNvCxnSpPr>
                <a:cxnSpLocks/>
                <a:stCxn id="61" idx="2"/>
                <a:endCxn id="53" idx="0"/>
              </p:cNvCxnSpPr>
              <p:nvPr/>
            </p:nvCxnSpPr>
            <p:spPr>
              <a:xfrm>
                <a:off x="1296703" y="2004133"/>
                <a:ext cx="584" cy="298774"/>
              </a:xfrm>
              <a:prstGeom prst="line">
                <a:avLst/>
              </a:prstGeom>
            </p:spPr>
            <p:style>
              <a:lnRef idx="2">
                <a:schemeClr val="accent1"/>
              </a:lnRef>
              <a:fillRef idx="0">
                <a:schemeClr val="accent1"/>
              </a:fillRef>
              <a:effectRef idx="1">
                <a:schemeClr val="accent1"/>
              </a:effectRef>
              <a:fontRef idx="minor">
                <a:schemeClr val="tx1"/>
              </a:fontRef>
            </p:style>
          </p:cxnSp>
          <p:sp>
            <p:nvSpPr>
              <p:cNvPr id="53" name="Oval 52">
                <a:extLst>
                  <a:ext uri="{FF2B5EF4-FFF2-40B4-BE49-F238E27FC236}">
                    <a16:creationId xmlns="" xmlns:a16="http://schemas.microsoft.com/office/drawing/2014/main" id="{18999576-21E5-4B49-9EA3-6403F2100941}"/>
                  </a:ext>
                </a:extLst>
              </p:cNvPr>
              <p:cNvSpPr/>
              <p:nvPr/>
            </p:nvSpPr>
            <p:spPr>
              <a:xfrm>
                <a:off x="1240817" y="2302907"/>
                <a:ext cx="112941" cy="112534"/>
              </a:xfrm>
              <a:prstGeom prst="ellipse">
                <a:avLst/>
              </a:prstGeom>
              <a:solidFill>
                <a:srgbClr val="FF99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 xmlns:a16="http://schemas.microsoft.com/office/drawing/2014/main" id="{D58612D4-A00C-224E-86B0-BCEE212EFAE4}"/>
                  </a:ext>
                </a:extLst>
              </p:cNvPr>
              <p:cNvSpPr/>
              <p:nvPr/>
            </p:nvSpPr>
            <p:spPr>
              <a:xfrm>
                <a:off x="1277870" y="4188516"/>
                <a:ext cx="112941" cy="112534"/>
              </a:xfrm>
              <a:prstGeom prst="ellipse">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5" name="Straight Connector 54">
                <a:extLst>
                  <a:ext uri="{FF2B5EF4-FFF2-40B4-BE49-F238E27FC236}">
                    <a16:creationId xmlns="" xmlns:a16="http://schemas.microsoft.com/office/drawing/2014/main" id="{3EC1E1D6-7EDD-C242-8B2B-DAAC6A454B10}"/>
                  </a:ext>
                </a:extLst>
              </p:cNvPr>
              <p:cNvCxnSpPr/>
              <p:nvPr/>
            </p:nvCxnSpPr>
            <p:spPr>
              <a:xfrm>
                <a:off x="1325568" y="3890064"/>
                <a:ext cx="585" cy="298774"/>
              </a:xfrm>
              <a:prstGeom prst="line">
                <a:avLst/>
              </a:prstGeom>
            </p:spPr>
            <p:style>
              <a:lnRef idx="2">
                <a:schemeClr val="accent6"/>
              </a:lnRef>
              <a:fillRef idx="0">
                <a:schemeClr val="accent6"/>
              </a:fillRef>
              <a:effectRef idx="1">
                <a:schemeClr val="accent6"/>
              </a:effectRef>
              <a:fontRef idx="minor">
                <a:schemeClr val="tx1"/>
              </a:fontRef>
            </p:style>
          </p:cxnSp>
        </p:grpSp>
        <p:grpSp>
          <p:nvGrpSpPr>
            <p:cNvPr id="19" name="Group 18">
              <a:extLst>
                <a:ext uri="{FF2B5EF4-FFF2-40B4-BE49-F238E27FC236}">
                  <a16:creationId xmlns="" xmlns:a16="http://schemas.microsoft.com/office/drawing/2014/main" id="{08F81E1D-3F2D-A347-8A2A-52AB4D9889C9}"/>
                </a:ext>
              </a:extLst>
            </p:cNvPr>
            <p:cNvGrpSpPr/>
            <p:nvPr/>
          </p:nvGrpSpPr>
          <p:grpSpPr>
            <a:xfrm>
              <a:off x="3189912" y="1039997"/>
              <a:ext cx="8041164" cy="1271119"/>
              <a:chOff x="2993505" y="1307636"/>
              <a:chExt cx="8041164" cy="1271119"/>
            </a:xfrm>
          </p:grpSpPr>
          <p:sp>
            <p:nvSpPr>
              <p:cNvPr id="39" name="TextBox 38">
                <a:extLst>
                  <a:ext uri="{FF2B5EF4-FFF2-40B4-BE49-F238E27FC236}">
                    <a16:creationId xmlns="" xmlns:a16="http://schemas.microsoft.com/office/drawing/2014/main" id="{BA6F6689-BB8A-4445-A197-E5C20DB3D516}"/>
                  </a:ext>
                </a:extLst>
              </p:cNvPr>
              <p:cNvSpPr txBox="1"/>
              <p:nvPr/>
            </p:nvSpPr>
            <p:spPr>
              <a:xfrm>
                <a:off x="2993505" y="1307636"/>
                <a:ext cx="2503083" cy="1077218"/>
              </a:xfrm>
              <a:prstGeom prst="rect">
                <a:avLst/>
              </a:prstGeom>
              <a:noFill/>
            </p:spPr>
            <p:txBody>
              <a:bodyPr wrap="square" rtlCol="0">
                <a:spAutoFit/>
              </a:bodyPr>
              <a:lstStyle/>
              <a:p>
                <a:r>
                  <a:rPr lang="en-US" sz="3200" b="1" dirty="0">
                    <a:latin typeface="Arial" panose="020B0604020202020204" pitchFamily="34" charset="0"/>
                    <a:ea typeface="Tahoma" panose="020B0604030504040204" pitchFamily="34" charset="0"/>
                    <a:cs typeface="Arial" panose="020B0604020202020204" pitchFamily="34" charset="0"/>
                  </a:rPr>
                  <a:t>2.4 million</a:t>
                </a:r>
              </a:p>
              <a:p>
                <a:r>
                  <a:rPr lang="en-US" sz="3200" b="1" dirty="0">
                    <a:latin typeface="Arial" panose="020B0604020202020204" pitchFamily="34" charset="0"/>
                    <a:ea typeface="Tahoma" panose="020B0604030504040204" pitchFamily="34" charset="0"/>
                    <a:cs typeface="Arial" panose="020B0604020202020204" pitchFamily="34" charset="0"/>
                  </a:rPr>
                  <a:t>  </a:t>
                </a:r>
              </a:p>
            </p:txBody>
          </p:sp>
          <p:sp>
            <p:nvSpPr>
              <p:cNvPr id="41" name="TextBox 40">
                <a:extLst>
                  <a:ext uri="{FF2B5EF4-FFF2-40B4-BE49-F238E27FC236}">
                    <a16:creationId xmlns="" xmlns:a16="http://schemas.microsoft.com/office/drawing/2014/main" id="{6B4270BA-3F79-4E40-A989-4CE6DAB8E5FA}"/>
                  </a:ext>
                </a:extLst>
              </p:cNvPr>
              <p:cNvSpPr txBox="1"/>
              <p:nvPr/>
            </p:nvSpPr>
            <p:spPr>
              <a:xfrm>
                <a:off x="2994324" y="1840091"/>
                <a:ext cx="2503083" cy="738664"/>
              </a:xfrm>
              <a:prstGeom prst="rect">
                <a:avLst/>
              </a:prstGeom>
              <a:noFill/>
            </p:spPr>
            <p:txBody>
              <a:bodyPr wrap="square" rtlCol="0">
                <a:spAutoFit/>
              </a:bodyPr>
              <a:lstStyle/>
              <a:p>
                <a:r>
                  <a:rPr lang="en-US" sz="1400" dirty="0">
                    <a:latin typeface="Arial" panose="020B0604020202020204" pitchFamily="34" charset="0"/>
                    <a:ea typeface="Tahoma" panose="020B0604030504040204" pitchFamily="34" charset="0"/>
                    <a:cs typeface="Arial" panose="020B0604020202020204" pitchFamily="34" charset="0"/>
                  </a:rPr>
                  <a:t>Affected population by the recent floods in the IGAD region.</a:t>
                </a:r>
              </a:p>
            </p:txBody>
          </p:sp>
          <p:sp>
            <p:nvSpPr>
              <p:cNvPr id="43" name="TextBox 42">
                <a:extLst>
                  <a:ext uri="{FF2B5EF4-FFF2-40B4-BE49-F238E27FC236}">
                    <a16:creationId xmlns="" xmlns:a16="http://schemas.microsoft.com/office/drawing/2014/main" id="{5EEF75D3-33E2-E64D-BC69-6AA9E8A06ADD}"/>
                  </a:ext>
                </a:extLst>
              </p:cNvPr>
              <p:cNvSpPr txBox="1"/>
              <p:nvPr/>
            </p:nvSpPr>
            <p:spPr>
              <a:xfrm>
                <a:off x="5526631" y="1318838"/>
                <a:ext cx="1373054" cy="584775"/>
              </a:xfrm>
              <a:prstGeom prst="rect">
                <a:avLst/>
              </a:prstGeom>
              <a:noFill/>
            </p:spPr>
            <p:txBody>
              <a:bodyPr wrap="square" rtlCol="0">
                <a:spAutoFit/>
              </a:bodyPr>
              <a:lstStyle/>
              <a:p>
                <a:r>
                  <a:rPr lang="en-US" sz="3200" b="1" dirty="0">
                    <a:latin typeface="Arial" panose="020B0604020202020204" pitchFamily="34" charset="0"/>
                    <a:ea typeface="Tahoma" panose="020B0604030504040204" pitchFamily="34" charset="0"/>
                    <a:cs typeface="Arial" panose="020B0604020202020204" pitchFamily="34" charset="0"/>
                  </a:rPr>
                  <a:t>+ 500 </a:t>
                </a:r>
              </a:p>
            </p:txBody>
          </p:sp>
          <p:sp>
            <p:nvSpPr>
              <p:cNvPr id="44" name="TextBox 43">
                <a:extLst>
                  <a:ext uri="{FF2B5EF4-FFF2-40B4-BE49-F238E27FC236}">
                    <a16:creationId xmlns="" xmlns:a16="http://schemas.microsoft.com/office/drawing/2014/main" id="{938B01B1-3579-8C4D-8391-EB575718ACDF}"/>
                  </a:ext>
                </a:extLst>
              </p:cNvPr>
              <p:cNvSpPr txBox="1"/>
              <p:nvPr/>
            </p:nvSpPr>
            <p:spPr>
              <a:xfrm>
                <a:off x="5533612" y="1886339"/>
                <a:ext cx="1577721" cy="307777"/>
              </a:xfrm>
              <a:prstGeom prst="rect">
                <a:avLst/>
              </a:prstGeom>
              <a:noFill/>
            </p:spPr>
            <p:txBody>
              <a:bodyPr wrap="square" rtlCol="0">
                <a:spAutoFit/>
              </a:bodyPr>
              <a:lstStyle/>
              <a:p>
                <a:r>
                  <a:rPr lang="en-US" sz="1400" dirty="0">
                    <a:latin typeface="Arial" panose="020B0604020202020204" pitchFamily="34" charset="0"/>
                    <a:ea typeface="Tahoma" panose="020B0604030504040204" pitchFamily="34" charset="0"/>
                    <a:cs typeface="Arial" panose="020B0604020202020204" pitchFamily="34" charset="0"/>
                  </a:rPr>
                  <a:t>Reported deaths </a:t>
                </a:r>
              </a:p>
            </p:txBody>
          </p:sp>
          <p:sp>
            <p:nvSpPr>
              <p:cNvPr id="45" name="TextBox 44">
                <a:extLst>
                  <a:ext uri="{FF2B5EF4-FFF2-40B4-BE49-F238E27FC236}">
                    <a16:creationId xmlns="" xmlns:a16="http://schemas.microsoft.com/office/drawing/2014/main" id="{563B40A0-B4BC-FE44-A88F-8E8BDC80A073}"/>
                  </a:ext>
                </a:extLst>
              </p:cNvPr>
              <p:cNvSpPr txBox="1"/>
              <p:nvPr/>
            </p:nvSpPr>
            <p:spPr>
              <a:xfrm>
                <a:off x="8637348" y="1322390"/>
                <a:ext cx="2374813" cy="584775"/>
              </a:xfrm>
              <a:prstGeom prst="rect">
                <a:avLst/>
              </a:prstGeom>
              <a:noFill/>
            </p:spPr>
            <p:txBody>
              <a:bodyPr wrap="square" rtlCol="0">
                <a:spAutoFit/>
              </a:bodyPr>
              <a:lstStyle/>
              <a:p>
                <a:r>
                  <a:rPr lang="en-US" sz="3200" b="1" dirty="0">
                    <a:latin typeface="Arial" panose="020B0604020202020204" pitchFamily="34" charset="0"/>
                    <a:ea typeface="Tahoma" panose="020B0604030504040204" pitchFamily="34" charset="0"/>
                    <a:cs typeface="Arial" panose="020B0604020202020204" pitchFamily="34" charset="0"/>
                  </a:rPr>
                  <a:t>+ </a:t>
                </a:r>
                <a:r>
                  <a:rPr lang="en-US" sz="3200" b="1" dirty="0" smtClean="0">
                    <a:latin typeface="Arial" panose="020B0604020202020204" pitchFamily="34" charset="0"/>
                    <a:ea typeface="Tahoma" panose="020B0604030504040204" pitchFamily="34" charset="0"/>
                    <a:cs typeface="Arial" panose="020B0604020202020204" pitchFamily="34" charset="0"/>
                  </a:rPr>
                  <a:t>700,000</a:t>
                </a:r>
                <a:endParaRPr lang="en-US" sz="3200" b="1" dirty="0">
                  <a:latin typeface="Arial" panose="020B0604020202020204" pitchFamily="34" charset="0"/>
                  <a:ea typeface="Tahoma" panose="020B0604030504040204" pitchFamily="34" charset="0"/>
                  <a:cs typeface="Arial" panose="020B0604020202020204" pitchFamily="34" charset="0"/>
                </a:endParaRPr>
              </a:p>
            </p:txBody>
          </p:sp>
          <p:sp>
            <p:nvSpPr>
              <p:cNvPr id="46" name="TextBox 45">
                <a:extLst>
                  <a:ext uri="{FF2B5EF4-FFF2-40B4-BE49-F238E27FC236}">
                    <a16:creationId xmlns="" xmlns:a16="http://schemas.microsoft.com/office/drawing/2014/main" id="{F97EC50D-ED32-9749-9223-1A84F593AF4E}"/>
                  </a:ext>
                </a:extLst>
              </p:cNvPr>
              <p:cNvSpPr txBox="1"/>
              <p:nvPr/>
            </p:nvSpPr>
            <p:spPr>
              <a:xfrm>
                <a:off x="8643068" y="1886339"/>
                <a:ext cx="2391601" cy="307777"/>
              </a:xfrm>
              <a:prstGeom prst="rect">
                <a:avLst/>
              </a:prstGeom>
              <a:noFill/>
            </p:spPr>
            <p:txBody>
              <a:bodyPr wrap="square" rtlCol="0">
                <a:spAutoFit/>
              </a:bodyPr>
              <a:lstStyle/>
              <a:p>
                <a:r>
                  <a:rPr lang="en-US" sz="1400" dirty="0">
                    <a:latin typeface="Arial" panose="020B0604020202020204" pitchFamily="34" charset="0"/>
                    <a:ea typeface="Tahoma" panose="020B0604030504040204" pitchFamily="34" charset="0"/>
                    <a:cs typeface="Arial" panose="020B0604020202020204" pitchFamily="34" charset="0"/>
                  </a:rPr>
                  <a:t>Displaced persons</a:t>
                </a:r>
              </a:p>
            </p:txBody>
          </p:sp>
          <p:pic>
            <p:nvPicPr>
              <p:cNvPr id="47" name="Picture 46">
                <a:extLst>
                  <a:ext uri="{FF2B5EF4-FFF2-40B4-BE49-F238E27FC236}">
                    <a16:creationId xmlns="" xmlns:a16="http://schemas.microsoft.com/office/drawing/2014/main" id="{EBB207B0-8299-104D-8BC4-A7C9D04B0C16}"/>
                  </a:ext>
                </a:extLst>
              </p:cNvPr>
              <p:cNvPicPr>
                <a:picLocks noChangeAspect="1"/>
              </p:cNvPicPr>
              <p:nvPr/>
            </p:nvPicPr>
            <p:blipFill rotWithShape="1">
              <a:blip r:embed="rId7"/>
              <a:srcRect l="7746"/>
              <a:stretch/>
            </p:blipFill>
            <p:spPr>
              <a:xfrm>
                <a:off x="7459890" y="1429924"/>
                <a:ext cx="1105283" cy="738665"/>
              </a:xfrm>
              <a:prstGeom prst="rect">
                <a:avLst/>
              </a:prstGeom>
            </p:spPr>
          </p:pic>
        </p:grpSp>
        <p:grpSp>
          <p:nvGrpSpPr>
            <p:cNvPr id="23" name="Group 22">
              <a:extLst>
                <a:ext uri="{FF2B5EF4-FFF2-40B4-BE49-F238E27FC236}">
                  <a16:creationId xmlns="" xmlns:a16="http://schemas.microsoft.com/office/drawing/2014/main" id="{403668FE-4481-C847-A233-53A7DBFBF49A}"/>
                </a:ext>
              </a:extLst>
            </p:cNvPr>
            <p:cNvGrpSpPr/>
            <p:nvPr/>
          </p:nvGrpSpPr>
          <p:grpSpPr>
            <a:xfrm>
              <a:off x="3189912" y="2738305"/>
              <a:ext cx="8145698" cy="1384995"/>
              <a:chOff x="3250028" y="3130492"/>
              <a:chExt cx="7698562" cy="1384995"/>
            </a:xfrm>
          </p:grpSpPr>
          <p:sp>
            <p:nvSpPr>
              <p:cNvPr id="33" name="TextBox 32">
                <a:extLst>
                  <a:ext uri="{FF2B5EF4-FFF2-40B4-BE49-F238E27FC236}">
                    <a16:creationId xmlns="" xmlns:a16="http://schemas.microsoft.com/office/drawing/2014/main" id="{E1F55320-EC4C-F94B-B73F-F9C3F2A78C8A}"/>
                  </a:ext>
                </a:extLst>
              </p:cNvPr>
              <p:cNvSpPr txBox="1"/>
              <p:nvPr/>
            </p:nvSpPr>
            <p:spPr>
              <a:xfrm>
                <a:off x="3250028" y="3373765"/>
                <a:ext cx="1768161" cy="1015663"/>
              </a:xfrm>
              <a:prstGeom prst="rect">
                <a:avLst/>
              </a:prstGeom>
              <a:noFill/>
            </p:spPr>
            <p:txBody>
              <a:bodyPr wrap="square" rtlCol="0">
                <a:spAutoFit/>
              </a:bodyPr>
              <a:lstStyle/>
              <a:p>
                <a:r>
                  <a:rPr lang="en-US" sz="3200" b="1" dirty="0" smtClean="0">
                    <a:latin typeface="Arial" panose="020B0604020202020204" pitchFamily="34" charset="0"/>
                    <a:ea typeface="Tahoma" panose="020B0604030504040204" pitchFamily="34" charset="0"/>
                    <a:cs typeface="Arial" panose="020B0604020202020204" pitchFamily="34" charset="0"/>
                  </a:rPr>
                  <a:t>66,694</a:t>
                </a:r>
                <a:endParaRPr lang="en-US" sz="3200" b="1" dirty="0">
                  <a:latin typeface="Arial" panose="020B0604020202020204" pitchFamily="34" charset="0"/>
                  <a:ea typeface="Tahoma" panose="020B0604030504040204" pitchFamily="34" charset="0"/>
                  <a:cs typeface="Arial" panose="020B0604020202020204" pitchFamily="34" charset="0"/>
                </a:endParaRPr>
              </a:p>
              <a:p>
                <a:r>
                  <a:rPr lang="en-US" sz="1400" dirty="0">
                    <a:latin typeface="Arial" panose="020B0604020202020204" pitchFamily="34" charset="0"/>
                    <a:ea typeface="Tahoma" panose="020B0604030504040204" pitchFamily="34" charset="0"/>
                    <a:cs typeface="Arial" panose="020B0604020202020204" pitchFamily="34" charset="0"/>
                  </a:rPr>
                  <a:t>COVID-19 cases (August 2</a:t>
                </a:r>
                <a:r>
                  <a:rPr lang="en-US" sz="1400" baseline="30000" dirty="0">
                    <a:latin typeface="Arial" panose="020B0604020202020204" pitchFamily="34" charset="0"/>
                    <a:ea typeface="Tahoma" panose="020B0604030504040204" pitchFamily="34" charset="0"/>
                    <a:cs typeface="Arial" panose="020B0604020202020204" pitchFamily="34" charset="0"/>
                  </a:rPr>
                  <a:t>nd</a:t>
                </a:r>
                <a:r>
                  <a:rPr lang="en-US" sz="1400" dirty="0">
                    <a:latin typeface="Arial" panose="020B0604020202020204" pitchFamily="34" charset="0"/>
                    <a:ea typeface="Tahoma" panose="020B0604030504040204" pitchFamily="34" charset="0"/>
                    <a:cs typeface="Arial" panose="020B0604020202020204" pitchFamily="34" charset="0"/>
                  </a:rPr>
                  <a:t>)  </a:t>
                </a:r>
                <a:endParaRPr lang="en-US" sz="1400" b="1" dirty="0">
                  <a:latin typeface="Arial" panose="020B0604020202020204" pitchFamily="34" charset="0"/>
                  <a:ea typeface="Tahoma" panose="020B0604030504040204" pitchFamily="34" charset="0"/>
                  <a:cs typeface="Arial" panose="020B0604020202020204" pitchFamily="34" charset="0"/>
                </a:endParaRPr>
              </a:p>
            </p:txBody>
          </p:sp>
          <p:sp>
            <p:nvSpPr>
              <p:cNvPr id="36" name="TextBox 35">
                <a:extLst>
                  <a:ext uri="{FF2B5EF4-FFF2-40B4-BE49-F238E27FC236}">
                    <a16:creationId xmlns="" xmlns:a16="http://schemas.microsoft.com/office/drawing/2014/main" id="{168FC813-AB6E-5046-A2AB-2DC3437F521B}"/>
                  </a:ext>
                </a:extLst>
              </p:cNvPr>
              <p:cNvSpPr txBox="1"/>
              <p:nvPr/>
            </p:nvSpPr>
            <p:spPr>
              <a:xfrm>
                <a:off x="5644105" y="3282143"/>
                <a:ext cx="2001138" cy="584775"/>
              </a:xfrm>
              <a:prstGeom prst="rect">
                <a:avLst/>
              </a:prstGeom>
              <a:noFill/>
            </p:spPr>
            <p:txBody>
              <a:bodyPr wrap="square" rtlCol="0">
                <a:spAutoFit/>
              </a:bodyPr>
              <a:lstStyle/>
              <a:p>
                <a:r>
                  <a:rPr lang="en-US" sz="3200" b="1" dirty="0">
                    <a:latin typeface="Arial" panose="020B0604020202020204" pitchFamily="34" charset="0"/>
                    <a:cs typeface="Arial" panose="020B0604020202020204" pitchFamily="34" charset="0"/>
                  </a:rPr>
                  <a:t>+</a:t>
                </a:r>
                <a:r>
                  <a:rPr lang="en-US" sz="3200" b="1" dirty="0" smtClean="0">
                    <a:latin typeface="Arial" panose="020B0604020202020204" pitchFamily="34" charset="0"/>
                    <a:cs typeface="Arial" panose="020B0604020202020204" pitchFamily="34" charset="0"/>
                  </a:rPr>
                  <a:t>1,500</a:t>
                </a:r>
                <a:endParaRPr lang="en-US" sz="3200" b="1" dirty="0">
                  <a:latin typeface="Arial" panose="020B0604020202020204" pitchFamily="34" charset="0"/>
                  <a:ea typeface="Tahoma" panose="020B0604030504040204" pitchFamily="34" charset="0"/>
                  <a:cs typeface="Arial" panose="020B0604020202020204" pitchFamily="34" charset="0"/>
                </a:endParaRPr>
              </a:p>
            </p:txBody>
          </p:sp>
          <p:sp>
            <p:nvSpPr>
              <p:cNvPr id="37" name="TextBox 36">
                <a:extLst>
                  <a:ext uri="{FF2B5EF4-FFF2-40B4-BE49-F238E27FC236}">
                    <a16:creationId xmlns="" xmlns:a16="http://schemas.microsoft.com/office/drawing/2014/main" id="{93C88643-9E7E-7348-B353-FAA76F60FF20}"/>
                  </a:ext>
                </a:extLst>
              </p:cNvPr>
              <p:cNvSpPr txBox="1"/>
              <p:nvPr/>
            </p:nvSpPr>
            <p:spPr>
              <a:xfrm>
                <a:off x="5670641" y="3845283"/>
                <a:ext cx="1771187" cy="523220"/>
              </a:xfrm>
              <a:prstGeom prst="rect">
                <a:avLst/>
              </a:prstGeom>
              <a:noFill/>
            </p:spPr>
            <p:txBody>
              <a:bodyPr wrap="square" rtlCol="0">
                <a:spAutoFit/>
              </a:bodyPr>
              <a:lstStyle/>
              <a:p>
                <a:r>
                  <a:rPr lang="en-US" sz="1400" dirty="0">
                    <a:latin typeface="Arial" panose="020B0604020202020204" pitchFamily="34" charset="0"/>
                    <a:ea typeface="Tahoma" panose="020B0604030504040204" pitchFamily="34" charset="0"/>
                    <a:cs typeface="Arial" panose="020B0604020202020204" pitchFamily="34" charset="0"/>
                  </a:rPr>
                  <a:t>Reported number of deaths </a:t>
                </a:r>
              </a:p>
            </p:txBody>
          </p:sp>
          <p:sp>
            <p:nvSpPr>
              <p:cNvPr id="38" name="TextBox 37">
                <a:extLst>
                  <a:ext uri="{FF2B5EF4-FFF2-40B4-BE49-F238E27FC236}">
                    <a16:creationId xmlns="" xmlns:a16="http://schemas.microsoft.com/office/drawing/2014/main" id="{897AB3E2-A662-F948-9BB1-591FEFD7463E}"/>
                  </a:ext>
                </a:extLst>
              </p:cNvPr>
              <p:cNvSpPr txBox="1"/>
              <p:nvPr/>
            </p:nvSpPr>
            <p:spPr>
              <a:xfrm>
                <a:off x="7719852" y="3130492"/>
                <a:ext cx="3228738" cy="1384995"/>
              </a:xfrm>
              <a:prstGeom prst="rect">
                <a:avLst/>
              </a:prstGeom>
              <a:noFill/>
            </p:spPr>
            <p:txBody>
              <a:bodyPr wrap="square" rtlCol="0">
                <a:spAutoFit/>
              </a:bodyPr>
              <a:lstStyle/>
              <a:p>
                <a:pPr marL="285750" indent="-285750">
                  <a:buFont typeface="Arial" panose="020B0604020202020204" pitchFamily="34" charset="0"/>
                  <a:buChar char="•"/>
                </a:pPr>
                <a:r>
                  <a:rPr lang="en-US" sz="1400" dirty="0">
                    <a:latin typeface="Arial" panose="020B0604020202020204" pitchFamily="34" charset="0"/>
                    <a:ea typeface="Tahoma" panose="020B0604030504040204" pitchFamily="34" charset="0"/>
                    <a:cs typeface="Arial" panose="020B0604020202020204" pitchFamily="34" charset="0"/>
                  </a:rPr>
                  <a:t>Economic slow down </a:t>
                </a:r>
              </a:p>
              <a:p>
                <a:pPr marL="285750" indent="-285750">
                  <a:buFont typeface="Arial" panose="020B0604020202020204" pitchFamily="34" charset="0"/>
                  <a:buChar char="•"/>
                </a:pPr>
                <a:r>
                  <a:rPr lang="en-US" sz="1400" dirty="0">
                    <a:latin typeface="Arial" panose="020B0604020202020204" pitchFamily="34" charset="0"/>
                    <a:ea typeface="Tahoma" panose="020B0604030504040204" pitchFamily="34" charset="0"/>
                    <a:cs typeface="Arial" panose="020B0604020202020204" pitchFamily="34" charset="0"/>
                  </a:rPr>
                  <a:t>Disruption in incomes and food supply chain affecting the poor</a:t>
                </a:r>
              </a:p>
              <a:p>
                <a:pPr marL="285750" indent="-285750">
                  <a:buFont typeface="Arial" panose="020B0604020202020204" pitchFamily="34" charset="0"/>
                  <a:buChar char="•"/>
                </a:pPr>
                <a:r>
                  <a:rPr lang="en-US" sz="1400" dirty="0">
                    <a:latin typeface="Arial" panose="020B0604020202020204" pitchFamily="34" charset="0"/>
                    <a:ea typeface="Tahoma" panose="020B0604030504040204" pitchFamily="34" charset="0"/>
                    <a:cs typeface="Arial" panose="020B0604020202020204" pitchFamily="34" charset="0"/>
                  </a:rPr>
                  <a:t>Disruption in supply of agricultural inputs &amp; implements  for food production. </a:t>
                </a:r>
              </a:p>
            </p:txBody>
          </p:sp>
        </p:grpSp>
        <p:grpSp>
          <p:nvGrpSpPr>
            <p:cNvPr id="24" name="Group 23">
              <a:extLst>
                <a:ext uri="{FF2B5EF4-FFF2-40B4-BE49-F238E27FC236}">
                  <a16:creationId xmlns="" xmlns:a16="http://schemas.microsoft.com/office/drawing/2014/main" id="{607ADE92-369A-7843-A672-BFED993AE0A4}"/>
                </a:ext>
              </a:extLst>
            </p:cNvPr>
            <p:cNvGrpSpPr/>
            <p:nvPr/>
          </p:nvGrpSpPr>
          <p:grpSpPr>
            <a:xfrm>
              <a:off x="3189912" y="4404059"/>
              <a:ext cx="8501859" cy="1613432"/>
              <a:chOff x="3189912" y="4404059"/>
              <a:chExt cx="8501859" cy="1613432"/>
            </a:xfrm>
          </p:grpSpPr>
          <p:grpSp>
            <p:nvGrpSpPr>
              <p:cNvPr id="25" name="Group 24">
                <a:extLst>
                  <a:ext uri="{FF2B5EF4-FFF2-40B4-BE49-F238E27FC236}">
                    <a16:creationId xmlns="" xmlns:a16="http://schemas.microsoft.com/office/drawing/2014/main" id="{D43F5965-42E6-FC42-95E3-3FDC587BF827}"/>
                  </a:ext>
                </a:extLst>
              </p:cNvPr>
              <p:cNvGrpSpPr/>
              <p:nvPr/>
            </p:nvGrpSpPr>
            <p:grpSpPr>
              <a:xfrm>
                <a:off x="3189912" y="4404059"/>
                <a:ext cx="8501859" cy="1613432"/>
                <a:chOff x="3359745" y="4616787"/>
                <a:chExt cx="8501859" cy="1613432"/>
              </a:xfrm>
            </p:grpSpPr>
            <p:sp>
              <p:nvSpPr>
                <p:cNvPr id="27" name="TextBox 26">
                  <a:extLst>
                    <a:ext uri="{FF2B5EF4-FFF2-40B4-BE49-F238E27FC236}">
                      <a16:creationId xmlns="" xmlns:a16="http://schemas.microsoft.com/office/drawing/2014/main" id="{98439E32-99F1-2743-8F29-A1969179F3C4}"/>
                    </a:ext>
                  </a:extLst>
                </p:cNvPr>
                <p:cNvSpPr txBox="1"/>
                <p:nvPr/>
              </p:nvSpPr>
              <p:spPr>
                <a:xfrm>
                  <a:off x="3359745" y="4650938"/>
                  <a:ext cx="3333401" cy="1569660"/>
                </a:xfrm>
                <a:prstGeom prst="rect">
                  <a:avLst/>
                </a:prstGeom>
                <a:noFill/>
              </p:spPr>
              <p:txBody>
                <a:bodyPr wrap="square" rtlCol="0">
                  <a:spAutoFit/>
                </a:bodyPr>
                <a:lstStyle/>
                <a:p>
                  <a:r>
                    <a:rPr lang="en-US" sz="3200" b="1" dirty="0">
                      <a:latin typeface="Arial" panose="020B0604020202020204" pitchFamily="34" charset="0"/>
                      <a:ea typeface="Tahoma" panose="020B0604030504040204" pitchFamily="34" charset="0"/>
                      <a:cs typeface="Arial" panose="020B0604020202020204" pitchFamily="34" charset="0"/>
                    </a:rPr>
                    <a:t>+200,000 Ha</a:t>
                  </a:r>
                </a:p>
                <a:p>
                  <a:r>
                    <a:rPr lang="en-US" sz="3200" dirty="0">
                      <a:latin typeface="Arial" panose="020B0604020202020204" pitchFamily="34" charset="0"/>
                      <a:ea typeface="Tahoma" panose="020B0604030504040204" pitchFamily="34" charset="0"/>
                      <a:cs typeface="Arial" panose="020B0604020202020204" pitchFamily="34" charset="0"/>
                    </a:rPr>
                    <a:t>+5% Rangeland</a:t>
                  </a:r>
                </a:p>
                <a:p>
                  <a:endParaRPr lang="en-US" sz="3200" b="1" dirty="0">
                    <a:latin typeface="Arial" panose="020B0604020202020204" pitchFamily="34" charset="0"/>
                    <a:ea typeface="Tahoma" panose="020B0604030504040204" pitchFamily="34" charset="0"/>
                    <a:cs typeface="Arial" panose="020B0604020202020204" pitchFamily="34" charset="0"/>
                  </a:endParaRPr>
                </a:p>
              </p:txBody>
            </p:sp>
            <p:sp>
              <p:nvSpPr>
                <p:cNvPr id="28" name="TextBox 27">
                  <a:extLst>
                    <a:ext uri="{FF2B5EF4-FFF2-40B4-BE49-F238E27FC236}">
                      <a16:creationId xmlns="" xmlns:a16="http://schemas.microsoft.com/office/drawing/2014/main" id="{AB13BC81-19D8-414E-B8A3-6DCB5DE86076}"/>
                    </a:ext>
                  </a:extLst>
                </p:cNvPr>
                <p:cNvSpPr txBox="1"/>
                <p:nvPr/>
              </p:nvSpPr>
              <p:spPr>
                <a:xfrm>
                  <a:off x="3359745" y="5706999"/>
                  <a:ext cx="3003436" cy="523220"/>
                </a:xfrm>
                <a:prstGeom prst="rect">
                  <a:avLst/>
                </a:prstGeom>
                <a:noFill/>
              </p:spPr>
              <p:txBody>
                <a:bodyPr wrap="square" rtlCol="0">
                  <a:spAutoFit/>
                </a:bodyPr>
                <a:lstStyle/>
                <a:p>
                  <a:r>
                    <a:rPr lang="en-US" sz="1400" dirty="0">
                      <a:latin typeface="Arial" panose="020B0604020202020204" pitchFamily="34" charset="0"/>
                      <a:ea typeface="Tahoma" panose="020B0604030504040204" pitchFamily="34" charset="0"/>
                      <a:cs typeface="Arial" panose="020B0604020202020204" pitchFamily="34" charset="0"/>
                    </a:rPr>
                    <a:t>Affected crop land and cereal loss in Ethiopia only (March 2020)</a:t>
                  </a:r>
                </a:p>
              </p:txBody>
            </p:sp>
            <p:sp>
              <p:nvSpPr>
                <p:cNvPr id="29" name="TextBox 28">
                  <a:extLst>
                    <a:ext uri="{FF2B5EF4-FFF2-40B4-BE49-F238E27FC236}">
                      <a16:creationId xmlns="" xmlns:a16="http://schemas.microsoft.com/office/drawing/2014/main" id="{5F198F89-8222-8D42-8BD8-33872EF79AAA}"/>
                    </a:ext>
                  </a:extLst>
                </p:cNvPr>
                <p:cNvSpPr txBox="1"/>
                <p:nvPr/>
              </p:nvSpPr>
              <p:spPr>
                <a:xfrm>
                  <a:off x="8907175" y="4616787"/>
                  <a:ext cx="2270011" cy="584775"/>
                </a:xfrm>
                <a:prstGeom prst="rect">
                  <a:avLst/>
                </a:prstGeom>
                <a:noFill/>
              </p:spPr>
              <p:txBody>
                <a:bodyPr wrap="square" rtlCol="0">
                  <a:spAutoFit/>
                </a:bodyPr>
                <a:lstStyle/>
                <a:p>
                  <a:r>
                    <a:rPr lang="en-US" sz="3200" b="1" dirty="0">
                      <a:latin typeface="Arial" panose="020B0604020202020204" pitchFamily="34" charset="0"/>
                      <a:ea typeface="Tahoma" panose="020B0604030504040204" pitchFamily="34" charset="0"/>
                      <a:cs typeface="Arial" panose="020B0604020202020204" pitchFamily="34" charset="0"/>
                    </a:rPr>
                    <a:t>+</a:t>
                  </a:r>
                  <a:r>
                    <a:rPr lang="en-US" sz="3200" b="1" dirty="0" smtClean="0">
                      <a:latin typeface="Arial" panose="020B0604020202020204" pitchFamily="34" charset="0"/>
                      <a:ea typeface="Tahoma" panose="020B0604030504040204" pitchFamily="34" charset="0"/>
                      <a:cs typeface="Arial" panose="020B0604020202020204" pitchFamily="34" charset="0"/>
                    </a:rPr>
                    <a:t>350,000</a:t>
                  </a:r>
                  <a:endParaRPr lang="en-US" sz="3200" b="1" dirty="0">
                    <a:latin typeface="Arial" panose="020B0604020202020204" pitchFamily="34" charset="0"/>
                    <a:ea typeface="Tahoma" panose="020B0604030504040204" pitchFamily="34" charset="0"/>
                    <a:cs typeface="Arial" panose="020B0604020202020204" pitchFamily="34" charset="0"/>
                  </a:endParaRPr>
                </a:p>
              </p:txBody>
            </p:sp>
            <p:sp>
              <p:nvSpPr>
                <p:cNvPr id="30" name="Rectangle 29">
                  <a:extLst>
                    <a:ext uri="{FF2B5EF4-FFF2-40B4-BE49-F238E27FC236}">
                      <a16:creationId xmlns="" xmlns:a16="http://schemas.microsoft.com/office/drawing/2014/main" id="{D0696784-8ED3-9E4F-877E-D0ED0C2B3435}"/>
                    </a:ext>
                  </a:extLst>
                </p:cNvPr>
                <p:cNvSpPr/>
                <p:nvPr/>
              </p:nvSpPr>
              <p:spPr>
                <a:xfrm>
                  <a:off x="8871810" y="5172153"/>
                  <a:ext cx="2989794" cy="307777"/>
                </a:xfrm>
                <a:prstGeom prst="rect">
                  <a:avLst/>
                </a:prstGeom>
              </p:spPr>
              <p:txBody>
                <a:bodyPr wrap="square">
                  <a:spAutoFit/>
                </a:bodyPr>
                <a:lstStyle/>
                <a:p>
                  <a:r>
                    <a:rPr lang="en-US" sz="1400" dirty="0">
                      <a:latin typeface="Arial" panose="020B0604020202020204" pitchFamily="34" charset="0"/>
                      <a:ea typeface="Tahoma" panose="020B0604030504040204" pitchFamily="34" charset="0"/>
                      <a:cs typeface="Arial" panose="020B0604020202020204" pitchFamily="34" charset="0"/>
                    </a:rPr>
                    <a:t>Cereal loss in Metric Tonnes </a:t>
                  </a:r>
                  <a:endParaRPr lang="en-US" sz="1400" dirty="0">
                    <a:latin typeface="Arial" panose="020B0604020202020204" pitchFamily="34" charset="0"/>
                    <a:cs typeface="Arial" panose="020B0604020202020204" pitchFamily="34" charset="0"/>
                  </a:endParaRPr>
                </a:p>
              </p:txBody>
            </p:sp>
          </p:grpSp>
          <p:pic>
            <p:nvPicPr>
              <p:cNvPr id="26" name="Picture 25">
                <a:extLst>
                  <a:ext uri="{FF2B5EF4-FFF2-40B4-BE49-F238E27FC236}">
                    <a16:creationId xmlns="" xmlns:a16="http://schemas.microsoft.com/office/drawing/2014/main" id="{C6102625-49E7-3643-BD12-4BBA90480ECF}"/>
                  </a:ext>
                </a:extLst>
              </p:cNvPr>
              <p:cNvPicPr>
                <a:picLocks noChangeAspect="1"/>
              </p:cNvPicPr>
              <p:nvPr/>
            </p:nvPicPr>
            <p:blipFill>
              <a:blip r:embed="rId8"/>
              <a:stretch>
                <a:fillRect/>
              </a:stretch>
            </p:blipFill>
            <p:spPr>
              <a:xfrm>
                <a:off x="7903692" y="4489995"/>
                <a:ext cx="588277" cy="588277"/>
              </a:xfrm>
              <a:prstGeom prst="rect">
                <a:avLst/>
              </a:prstGeom>
            </p:spPr>
          </p:pic>
        </p:grpSp>
      </p:grpSp>
      <p:sp>
        <p:nvSpPr>
          <p:cNvPr id="9" name="Rectangle 8">
            <a:extLst>
              <a:ext uri="{FF2B5EF4-FFF2-40B4-BE49-F238E27FC236}">
                <a16:creationId xmlns="" xmlns:a16="http://schemas.microsoft.com/office/drawing/2014/main" id="{3D2936E4-EDB8-2442-9C23-B729709BCA5F}"/>
              </a:ext>
            </a:extLst>
          </p:cNvPr>
          <p:cNvSpPr/>
          <p:nvPr/>
        </p:nvSpPr>
        <p:spPr>
          <a:xfrm>
            <a:off x="7320436" y="5484710"/>
            <a:ext cx="4342688" cy="523220"/>
          </a:xfrm>
          <a:prstGeom prst="rect">
            <a:avLst/>
          </a:prstGeom>
        </p:spPr>
        <p:txBody>
          <a:bodyPr wrap="square">
            <a:spAutoFit/>
          </a:bodyPr>
          <a:lstStyle/>
          <a:p>
            <a:r>
              <a:rPr lang="en-US" sz="1400" dirty="0">
                <a:solidFill>
                  <a:schemeClr val="accent1"/>
                </a:solidFill>
                <a:latin typeface="Arial" panose="020B0604020202020204" pitchFamily="34" charset="0"/>
                <a:cs typeface="Arial" panose="020B0604020202020204" pitchFamily="34" charset="0"/>
              </a:rPr>
              <a:t>Losses also expected in Djibouti, Eritrea, Kenya, Somalia, South Sudan, and Uganda</a:t>
            </a:r>
          </a:p>
        </p:txBody>
      </p:sp>
      <p:pic>
        <p:nvPicPr>
          <p:cNvPr id="13" name="Picture 12">
            <a:extLst>
              <a:ext uri="{FF2B5EF4-FFF2-40B4-BE49-F238E27FC236}">
                <a16:creationId xmlns="" xmlns:a16="http://schemas.microsoft.com/office/drawing/2014/main" id="{4BC21708-854E-2741-842D-064F2C366D5E}"/>
              </a:ext>
            </a:extLst>
          </p:cNvPr>
          <p:cNvPicPr>
            <a:picLocks noChangeAspect="1"/>
          </p:cNvPicPr>
          <p:nvPr/>
        </p:nvPicPr>
        <p:blipFill>
          <a:blip r:embed="rId9"/>
          <a:stretch>
            <a:fillRect/>
          </a:stretch>
        </p:blipFill>
        <p:spPr>
          <a:xfrm>
            <a:off x="2230475" y="4529780"/>
            <a:ext cx="1092080" cy="1092080"/>
          </a:xfrm>
          <a:prstGeom prst="rect">
            <a:avLst/>
          </a:prstGeom>
        </p:spPr>
      </p:pic>
      <p:pic>
        <p:nvPicPr>
          <p:cNvPr id="73" name="Picture 72">
            <a:extLst>
              <a:ext uri="{FF2B5EF4-FFF2-40B4-BE49-F238E27FC236}">
                <a16:creationId xmlns="" xmlns:a16="http://schemas.microsoft.com/office/drawing/2014/main" id="{D5E3ABEA-DDEA-2B4F-BF81-BF14113FA8C6}"/>
              </a:ext>
            </a:extLst>
          </p:cNvPr>
          <p:cNvPicPr>
            <a:picLocks noChangeAspect="1"/>
          </p:cNvPicPr>
          <p:nvPr/>
        </p:nvPicPr>
        <p:blipFill rotWithShape="1">
          <a:blip r:embed="rId10"/>
          <a:srcRect b="14601"/>
          <a:stretch/>
        </p:blipFill>
        <p:spPr>
          <a:xfrm>
            <a:off x="2164805" y="2998740"/>
            <a:ext cx="1126744" cy="962228"/>
          </a:xfrm>
          <a:prstGeom prst="rect">
            <a:avLst/>
          </a:prstGeom>
        </p:spPr>
      </p:pic>
      <p:pic>
        <p:nvPicPr>
          <p:cNvPr id="75" name="Picture 74">
            <a:extLst>
              <a:ext uri="{FF2B5EF4-FFF2-40B4-BE49-F238E27FC236}">
                <a16:creationId xmlns="" xmlns:a16="http://schemas.microsoft.com/office/drawing/2014/main" id="{E5624154-F0B2-EE47-B379-F30F8B551178}"/>
              </a:ext>
            </a:extLst>
          </p:cNvPr>
          <p:cNvPicPr>
            <a:picLocks noChangeAspect="1"/>
          </p:cNvPicPr>
          <p:nvPr/>
        </p:nvPicPr>
        <p:blipFill rotWithShape="1">
          <a:blip r:embed="rId11"/>
          <a:srcRect b="21830"/>
          <a:stretch/>
        </p:blipFill>
        <p:spPr>
          <a:xfrm>
            <a:off x="2158088" y="1131568"/>
            <a:ext cx="1354105" cy="1058512"/>
          </a:xfrm>
          <a:prstGeom prst="rect">
            <a:avLst/>
          </a:prstGeom>
        </p:spPr>
      </p:pic>
    </p:spTree>
    <p:extLst>
      <p:ext uri="{BB962C8B-B14F-4D97-AF65-F5344CB8AC3E}">
        <p14:creationId xmlns:p14="http://schemas.microsoft.com/office/powerpoint/2010/main" val="29530499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2018657A-F31A-0041-BF11-34B2E6357C7F}"/>
              </a:ext>
            </a:extLst>
          </p:cNvPr>
          <p:cNvSpPr>
            <a:spLocks noGrp="1"/>
          </p:cNvSpPr>
          <p:nvPr>
            <p:ph type="dt" sz="half" idx="10"/>
          </p:nvPr>
        </p:nvSpPr>
        <p:spPr/>
        <p:txBody>
          <a:bodyPr/>
          <a:lstStyle/>
          <a:p>
            <a:fld id="{DE19D8FE-7506-41EF-B335-8CA99EA3EAA9}" type="datetime2">
              <a:rPr lang="en-US" smtClean="0"/>
              <a:pPr/>
              <a:t>Saturday, August 22, 2020</a:t>
            </a:fld>
            <a:endParaRPr lang="en-US" dirty="0"/>
          </a:p>
        </p:txBody>
      </p:sp>
      <p:sp>
        <p:nvSpPr>
          <p:cNvPr id="5" name="Footer Placeholder 4">
            <a:extLst>
              <a:ext uri="{FF2B5EF4-FFF2-40B4-BE49-F238E27FC236}">
                <a16:creationId xmlns="" xmlns:a16="http://schemas.microsoft.com/office/drawing/2014/main" id="{30C3F705-8E29-4143-B948-FF46465F5E1D}"/>
              </a:ext>
            </a:extLst>
          </p:cNvPr>
          <p:cNvSpPr>
            <a:spLocks noGrp="1"/>
          </p:cNvSpPr>
          <p:nvPr>
            <p:ph type="ftr" sz="quarter" idx="11"/>
          </p:nvPr>
        </p:nvSpPr>
        <p:spPr/>
        <p:txBody>
          <a:bodyPr/>
          <a:lstStyle/>
          <a:p>
            <a:r>
              <a:rPr lang="en-US" dirty="0"/>
              <a:t>INTERGOVERNMENTAL AUTHORITY ON DEVELOPMENT</a:t>
            </a:r>
          </a:p>
        </p:txBody>
      </p:sp>
      <p:sp>
        <p:nvSpPr>
          <p:cNvPr id="6" name="Slide Number Placeholder 5">
            <a:extLst>
              <a:ext uri="{FF2B5EF4-FFF2-40B4-BE49-F238E27FC236}">
                <a16:creationId xmlns="" xmlns:a16="http://schemas.microsoft.com/office/drawing/2014/main" id="{E8989528-70CC-C941-B779-FFE51D98235B}"/>
              </a:ext>
            </a:extLst>
          </p:cNvPr>
          <p:cNvSpPr>
            <a:spLocks noGrp="1"/>
          </p:cNvSpPr>
          <p:nvPr>
            <p:ph type="sldNum" sz="quarter" idx="12"/>
          </p:nvPr>
        </p:nvSpPr>
        <p:spPr/>
        <p:txBody>
          <a:bodyPr/>
          <a:lstStyle/>
          <a:p>
            <a:fld id="{B1DB7362-2002-504E-9846-FFD55AE08938}" type="slidenum">
              <a:rPr lang="en-US" smtClean="0"/>
              <a:pPr/>
              <a:t>5</a:t>
            </a:fld>
            <a:endParaRPr lang="en-US" dirty="0"/>
          </a:p>
        </p:txBody>
      </p:sp>
      <p:sp>
        <p:nvSpPr>
          <p:cNvPr id="3" name="Oval 2"/>
          <p:cNvSpPr/>
          <p:nvPr/>
        </p:nvSpPr>
        <p:spPr>
          <a:xfrm>
            <a:off x="711420" y="1462412"/>
            <a:ext cx="2730472" cy="2695640"/>
          </a:xfrm>
          <a:prstGeom prst="ellipse">
            <a:avLst/>
          </a:prstGeom>
          <a:ln w="76200"/>
        </p:spPr>
        <p:style>
          <a:lnRef idx="2">
            <a:schemeClr val="accent6"/>
          </a:lnRef>
          <a:fillRef idx="1">
            <a:schemeClr val="lt1"/>
          </a:fillRef>
          <a:effectRef idx="0">
            <a:schemeClr val="accent6"/>
          </a:effectRef>
          <a:fontRef idx="minor">
            <a:schemeClr val="dk1"/>
          </a:fontRef>
        </p:style>
        <p:txBody>
          <a:bodyPr rtlCol="0" anchor="ctr"/>
          <a:lstStyle/>
          <a:p>
            <a:pPr algn="ctr"/>
            <a:r>
              <a:rPr lang="en-US" sz="6600" b="1" dirty="0">
                <a:solidFill>
                  <a:schemeClr val="tx1"/>
                </a:solidFill>
                <a:latin typeface="Arial" panose="020B0604020202020204" pitchFamily="34" charset="0"/>
                <a:ea typeface="Arial" panose="020B0604020202020204" pitchFamily="34" charset="0"/>
                <a:cs typeface="Arial" panose="020B0604020202020204" pitchFamily="34" charset="0"/>
              </a:rPr>
              <a:t>50.6</a:t>
            </a:r>
          </a:p>
          <a:p>
            <a:pPr algn="ctr"/>
            <a:r>
              <a:rPr lang="en-US" sz="2000" b="1" dirty="0">
                <a:solidFill>
                  <a:schemeClr val="tx1"/>
                </a:solidFill>
                <a:latin typeface="Arial" panose="020B0604020202020204" pitchFamily="34" charset="0"/>
                <a:ea typeface="Arial" panose="020B0604020202020204" pitchFamily="34" charset="0"/>
                <a:cs typeface="Arial" panose="020B0604020202020204" pitchFamily="34" charset="0"/>
              </a:rPr>
              <a:t>Million People</a:t>
            </a:r>
            <a:endParaRPr lang="en-US" sz="1400" b="1" dirty="0">
              <a:solidFill>
                <a:schemeClr val="tx1"/>
              </a:solidFill>
              <a:latin typeface="Arial" panose="020B0604020202020204" pitchFamily="34" charset="0"/>
              <a:ea typeface="Arial" panose="020B0604020202020204" pitchFamily="34" charset="0"/>
              <a:cs typeface="Arial" panose="020B0604020202020204" pitchFamily="34" charset="0"/>
            </a:endParaRPr>
          </a:p>
          <a:p>
            <a:pPr algn="ctr"/>
            <a:r>
              <a:rPr lang="en-US" sz="1400" dirty="0">
                <a:solidFill>
                  <a:schemeClr val="tx1"/>
                </a:solidFill>
                <a:latin typeface="Arial" panose="020B0604020202020204" pitchFamily="34" charset="0"/>
                <a:ea typeface="Arial" panose="020B0604020202020204" pitchFamily="34" charset="0"/>
                <a:cs typeface="Arial" panose="020B0604020202020204" pitchFamily="34" charset="0"/>
              </a:rPr>
              <a:t>in 8 IGAD Member States </a:t>
            </a:r>
          </a:p>
        </p:txBody>
      </p:sp>
      <p:sp>
        <p:nvSpPr>
          <p:cNvPr id="11" name="Content Placeholder 10">
            <a:extLst>
              <a:ext uri="{FF2B5EF4-FFF2-40B4-BE49-F238E27FC236}">
                <a16:creationId xmlns="" xmlns:a16="http://schemas.microsoft.com/office/drawing/2014/main" id="{579389D9-6862-8649-B13C-4BE805158979}"/>
              </a:ext>
            </a:extLst>
          </p:cNvPr>
          <p:cNvSpPr>
            <a:spLocks noGrp="1"/>
          </p:cNvSpPr>
          <p:nvPr>
            <p:ph idx="1"/>
          </p:nvPr>
        </p:nvSpPr>
        <p:spPr>
          <a:xfrm>
            <a:off x="7087686" y="1070230"/>
            <a:ext cx="4247942" cy="1874673"/>
          </a:xfrm>
        </p:spPr>
        <p:txBody>
          <a:bodyPr>
            <a:normAutofit/>
          </a:bodyPr>
          <a:lstStyle/>
          <a:p>
            <a:pPr marL="0" indent="0">
              <a:buNone/>
            </a:pPr>
            <a:r>
              <a:rPr lang="en-US" sz="2800" b="1" dirty="0">
                <a:latin typeface="Arial" panose="020B0604020202020204" pitchFamily="34" charset="0"/>
                <a:cs typeface="Arial" panose="020B0604020202020204" pitchFamily="34" charset="0"/>
              </a:rPr>
              <a:t>Contributing factors: </a:t>
            </a:r>
          </a:p>
          <a:p>
            <a:pPr marL="536575" lvl="1" indent="-361950">
              <a:buFont typeface="Arial" panose="020B0604020202020204" pitchFamily="34" charset="0"/>
              <a:buChar char="•"/>
            </a:pPr>
            <a:r>
              <a:rPr lang="en-US" sz="1600" dirty="0">
                <a:latin typeface="Arial" panose="020B0604020202020204" pitchFamily="34" charset="0"/>
                <a:cs typeface="Arial" panose="020B0604020202020204" pitchFamily="34" charset="0"/>
              </a:rPr>
              <a:t>Protracted impact of past shocks </a:t>
            </a:r>
          </a:p>
          <a:p>
            <a:pPr marL="536575" lvl="1" indent="-361950">
              <a:buFont typeface="Arial" panose="020B0604020202020204" pitchFamily="34" charset="0"/>
              <a:buChar char="•"/>
            </a:pPr>
            <a:r>
              <a:rPr lang="en-US" sz="1600" dirty="0">
                <a:latin typeface="Arial" panose="020B0604020202020204" pitchFamily="34" charset="0"/>
                <a:cs typeface="Arial" panose="020B0604020202020204" pitchFamily="34" charset="0"/>
              </a:rPr>
              <a:t>COVID-19 Pandemic</a:t>
            </a:r>
          </a:p>
          <a:p>
            <a:pPr marL="536575" lvl="1" indent="-361950">
              <a:buFont typeface="Arial" panose="020B0604020202020204" pitchFamily="34" charset="0"/>
              <a:buChar char="•"/>
            </a:pPr>
            <a:r>
              <a:rPr lang="en-US" sz="1600" dirty="0">
                <a:latin typeface="Arial" panose="020B0604020202020204" pitchFamily="34" charset="0"/>
                <a:cs typeface="Arial" panose="020B0604020202020204" pitchFamily="34" charset="0"/>
              </a:rPr>
              <a:t>Desert Locust Invasion</a:t>
            </a:r>
          </a:p>
          <a:p>
            <a:pPr marL="536575" lvl="1" indent="-361950">
              <a:buFont typeface="Arial" panose="020B0604020202020204" pitchFamily="34" charset="0"/>
              <a:buChar char="•"/>
            </a:pPr>
            <a:r>
              <a:rPr lang="en-US" sz="1600" dirty="0">
                <a:latin typeface="Arial" panose="020B0604020202020204" pitchFamily="34" charset="0"/>
                <a:cs typeface="Arial" panose="020B0604020202020204" pitchFamily="34" charset="0"/>
              </a:rPr>
              <a:t>Flooding and other Climatic Shocks</a:t>
            </a:r>
          </a:p>
        </p:txBody>
      </p:sp>
      <p:sp>
        <p:nvSpPr>
          <p:cNvPr id="7" name="TextBox 6"/>
          <p:cNvSpPr txBox="1"/>
          <p:nvPr/>
        </p:nvSpPr>
        <p:spPr>
          <a:xfrm>
            <a:off x="9120336" y="4337677"/>
            <a:ext cx="1133716" cy="890525"/>
          </a:xfrm>
          <a:prstGeom prst="rect">
            <a:avLst/>
          </a:prstGeom>
          <a:solidFill>
            <a:schemeClr val="bg1"/>
          </a:solidFill>
        </p:spPr>
        <p:txBody>
          <a:bodyPr wrap="square" rtlCol="0">
            <a:spAutoFit/>
          </a:bodyPr>
          <a:lstStyle/>
          <a:p>
            <a:endParaRPr lang="en-US" dirty="0"/>
          </a:p>
        </p:txBody>
      </p:sp>
      <p:sp>
        <p:nvSpPr>
          <p:cNvPr id="14" name="TextBox 13"/>
          <p:cNvSpPr txBox="1"/>
          <p:nvPr/>
        </p:nvSpPr>
        <p:spPr>
          <a:xfrm>
            <a:off x="615152" y="4553664"/>
            <a:ext cx="4794947" cy="677108"/>
          </a:xfrm>
          <a:prstGeom prst="rect">
            <a:avLst/>
          </a:prstGeom>
          <a:solidFill>
            <a:schemeClr val="accent2"/>
          </a:solidFill>
          <a:ln>
            <a:noFill/>
          </a:ln>
        </p:spPr>
        <p:style>
          <a:lnRef idx="1">
            <a:schemeClr val="accent6"/>
          </a:lnRef>
          <a:fillRef idx="3">
            <a:schemeClr val="accent6"/>
          </a:fillRef>
          <a:effectRef idx="2">
            <a:schemeClr val="accent6"/>
          </a:effectRef>
          <a:fontRef idx="minor">
            <a:schemeClr val="lt1"/>
          </a:fontRef>
        </p:style>
        <p:txBody>
          <a:bodyPr wrap="square" rtlCol="0">
            <a:spAutoFit/>
          </a:bodyPr>
          <a:lstStyle/>
          <a:p>
            <a:r>
              <a:rPr lang="en-US" b="1" dirty="0"/>
              <a:t>Will Require Urgent Humanitarian Assistance in the IGAD Region in 2020</a:t>
            </a:r>
          </a:p>
        </p:txBody>
      </p:sp>
      <p:grpSp>
        <p:nvGrpSpPr>
          <p:cNvPr id="16" name="Group 15"/>
          <p:cNvGrpSpPr/>
          <p:nvPr/>
        </p:nvGrpSpPr>
        <p:grpSpPr>
          <a:xfrm>
            <a:off x="3785174" y="1734184"/>
            <a:ext cx="7245996" cy="3950540"/>
            <a:chOff x="-463298" y="1950363"/>
            <a:chExt cx="7245996" cy="3794242"/>
          </a:xfrm>
        </p:grpSpPr>
        <p:pic>
          <p:nvPicPr>
            <p:cNvPr id="10" name="Picture 9">
              <a:extLst>
                <a:ext uri="{FF2B5EF4-FFF2-40B4-BE49-F238E27FC236}">
                  <a16:creationId xmlns="" xmlns:a16="http://schemas.microsoft.com/office/drawing/2014/main" id="{88F45936-0E20-BB48-8D38-B58F64B2AFCE}"/>
                </a:ext>
              </a:extLst>
            </p:cNvPr>
            <p:cNvPicPr/>
            <p:nvPr/>
          </p:nvPicPr>
          <p:blipFill rotWithShape="1">
            <a:blip r:embed="rId3">
              <a:extLst>
                <a:ext uri="{28A0092B-C50C-407E-A947-70E740481C1C}">
                  <a14:useLocalDpi xmlns:a14="http://schemas.microsoft.com/office/drawing/2010/main" val="0"/>
                </a:ext>
              </a:extLst>
            </a:blip>
            <a:srcRect t="51703" b="-1"/>
            <a:stretch/>
          </p:blipFill>
          <p:spPr bwMode="auto">
            <a:xfrm>
              <a:off x="3143672" y="3324036"/>
              <a:ext cx="3639026" cy="2420569"/>
            </a:xfrm>
            <a:prstGeom prst="rect">
              <a:avLst/>
            </a:prstGeom>
            <a:ln>
              <a:noFill/>
            </a:ln>
            <a:extLst>
              <a:ext uri="{53640926-AAD7-44D8-BBD7-CCE9431645EC}">
                <a14:shadowObscured xmlns:a14="http://schemas.microsoft.com/office/drawing/2010/main"/>
              </a:ext>
            </a:extLst>
          </p:spPr>
        </p:pic>
        <p:sp>
          <p:nvSpPr>
            <p:cNvPr id="15" name="TextBox 14"/>
            <p:cNvSpPr txBox="1"/>
            <p:nvPr/>
          </p:nvSpPr>
          <p:spPr>
            <a:xfrm>
              <a:off x="-463298" y="1950363"/>
              <a:ext cx="2615948" cy="1714479"/>
            </a:xfrm>
            <a:prstGeom prst="rect">
              <a:avLst/>
            </a:prstGeom>
            <a:solidFill>
              <a:schemeClr val="bg1"/>
            </a:solidFill>
          </p:spPr>
          <p:txBody>
            <a:bodyPr wrap="square" rtlCol="0">
              <a:spAutoFit/>
            </a:bodyPr>
            <a:lstStyle/>
            <a:p>
              <a:r>
                <a:rPr lang="en-US" sz="2200" b="1" dirty="0"/>
                <a:t>About 20% of the IGAD Population will be acutely food insecure throughout 2020 </a:t>
              </a:r>
            </a:p>
          </p:txBody>
        </p:sp>
      </p:grpSp>
      <p:sp>
        <p:nvSpPr>
          <p:cNvPr id="17" name="Title 1">
            <a:extLst>
              <a:ext uri="{FF2B5EF4-FFF2-40B4-BE49-F238E27FC236}">
                <a16:creationId xmlns="" xmlns:a16="http://schemas.microsoft.com/office/drawing/2014/main" id="{D221FC56-DBB3-934F-B90F-325354FBE3EC}"/>
              </a:ext>
            </a:extLst>
          </p:cNvPr>
          <p:cNvSpPr txBox="1">
            <a:spLocks/>
          </p:cNvSpPr>
          <p:nvPr/>
        </p:nvSpPr>
        <p:spPr>
          <a:xfrm>
            <a:off x="609600" y="274638"/>
            <a:ext cx="10887000" cy="792162"/>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2400" kern="1200" cap="all">
                <a:solidFill>
                  <a:srgbClr val="00833F"/>
                </a:solidFill>
                <a:latin typeface="+mj-lt"/>
                <a:ea typeface="+mj-ea"/>
                <a:cs typeface="+mj-cs"/>
              </a:defRPr>
            </a:lvl1pPr>
          </a:lstStyle>
          <a:p>
            <a:r>
              <a:rPr lang="en-US" b="1" dirty="0">
                <a:solidFill>
                  <a:schemeClr val="accent1"/>
                </a:solidFill>
                <a:latin typeface="Arial" panose="020B0604020202020204" pitchFamily="34" charset="0"/>
                <a:ea typeface="Arial" panose="020B0604020202020204" pitchFamily="34" charset="0"/>
                <a:cs typeface="Arial" panose="020B0604020202020204" pitchFamily="34" charset="0"/>
              </a:rPr>
              <a:t>PROJECTED FOOD INSECURE POPULATION </a:t>
            </a:r>
            <a:endParaRPr lang="en-US" b="1"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79888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E19D8FE-7506-41EF-B335-8CA99EA3EAA9}" type="datetime2">
              <a:rPr lang="en-US" smtClean="0"/>
              <a:pPr/>
              <a:t>Saturday, August 22, 2020</a:t>
            </a:fld>
            <a:endParaRPr lang="en-US" dirty="0"/>
          </a:p>
        </p:txBody>
      </p:sp>
      <p:sp>
        <p:nvSpPr>
          <p:cNvPr id="5" name="Footer Placeholder 4"/>
          <p:cNvSpPr>
            <a:spLocks noGrp="1"/>
          </p:cNvSpPr>
          <p:nvPr>
            <p:ph type="ftr" sz="quarter" idx="11"/>
          </p:nvPr>
        </p:nvSpPr>
        <p:spPr/>
        <p:txBody>
          <a:bodyPr/>
          <a:lstStyle/>
          <a:p>
            <a:r>
              <a:rPr lang="en-US"/>
              <a:t>INTERGOVERNMENTAL AUTHORITY ON DEVELOPMENT</a:t>
            </a:r>
            <a:endParaRPr lang="en-US" dirty="0"/>
          </a:p>
        </p:txBody>
      </p:sp>
      <p:sp>
        <p:nvSpPr>
          <p:cNvPr id="6" name="Slide Number Placeholder 5"/>
          <p:cNvSpPr>
            <a:spLocks noGrp="1"/>
          </p:cNvSpPr>
          <p:nvPr>
            <p:ph type="sldNum" sz="quarter" idx="12"/>
          </p:nvPr>
        </p:nvSpPr>
        <p:spPr/>
        <p:txBody>
          <a:bodyPr/>
          <a:lstStyle/>
          <a:p>
            <a:fld id="{B1DB7362-2002-504E-9846-FFD55AE08938}" type="slidenum">
              <a:rPr lang="en-US" smtClean="0"/>
              <a:pPr/>
              <a:t>6</a:t>
            </a:fld>
            <a:endParaRPr lang="en-US" dirty="0"/>
          </a:p>
        </p:txBody>
      </p:sp>
      <p:sp>
        <p:nvSpPr>
          <p:cNvPr id="27" name="Rectangle 26"/>
          <p:cNvSpPr/>
          <p:nvPr/>
        </p:nvSpPr>
        <p:spPr>
          <a:xfrm>
            <a:off x="9029421" y="769617"/>
            <a:ext cx="1901684" cy="969496"/>
          </a:xfrm>
          <a:prstGeom prst="rect">
            <a:avLst/>
          </a:prstGeom>
        </p:spPr>
        <p:txBody>
          <a:bodyPr wrap="square">
            <a:spAutoFit/>
          </a:bodyPr>
          <a:lstStyle/>
          <a:p>
            <a:r>
              <a:rPr lang="en-US" dirty="0">
                <a:solidFill>
                  <a:schemeClr val="bg1"/>
                </a:solidFill>
              </a:rPr>
              <a:t>Regional Coordination Initiatives</a:t>
            </a:r>
          </a:p>
        </p:txBody>
      </p:sp>
      <p:grpSp>
        <p:nvGrpSpPr>
          <p:cNvPr id="24" name="Group 23"/>
          <p:cNvGrpSpPr/>
          <p:nvPr/>
        </p:nvGrpSpPr>
        <p:grpSpPr>
          <a:xfrm>
            <a:off x="1458012" y="957351"/>
            <a:ext cx="7158268" cy="959863"/>
            <a:chOff x="1458012" y="957351"/>
            <a:chExt cx="7158268" cy="959863"/>
          </a:xfrm>
        </p:grpSpPr>
        <p:sp>
          <p:nvSpPr>
            <p:cNvPr id="64" name="Snip Diagonal Corner Rectangle 63"/>
            <p:cNvSpPr/>
            <p:nvPr/>
          </p:nvSpPr>
          <p:spPr>
            <a:xfrm>
              <a:off x="2716470" y="957351"/>
              <a:ext cx="5899810" cy="795879"/>
            </a:xfrm>
            <a:prstGeom prst="snip2Diag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1. Regional Emergency Response Interventions</a:t>
              </a:r>
            </a:p>
          </p:txBody>
        </p:sp>
        <p:cxnSp>
          <p:nvCxnSpPr>
            <p:cNvPr id="12" name="Elbow Connector 11"/>
            <p:cNvCxnSpPr>
              <a:stCxn id="21" idx="0"/>
            </p:cNvCxnSpPr>
            <p:nvPr/>
          </p:nvCxnSpPr>
          <p:spPr>
            <a:xfrm rot="5400000" flipH="1" flipV="1">
              <a:off x="1822611" y="1023355"/>
              <a:ext cx="529260" cy="1258458"/>
            </a:xfrm>
            <a:prstGeom prst="bentConnector2">
              <a:avLst/>
            </a:prstGeom>
          </p:spPr>
          <p:style>
            <a:lnRef idx="2">
              <a:schemeClr val="accent1"/>
            </a:lnRef>
            <a:fillRef idx="0">
              <a:schemeClr val="accent1"/>
            </a:fillRef>
            <a:effectRef idx="1">
              <a:schemeClr val="accent1"/>
            </a:effectRef>
            <a:fontRef idx="minor">
              <a:schemeClr val="tx1"/>
            </a:fontRef>
          </p:style>
        </p:cxnSp>
      </p:grpSp>
      <p:grpSp>
        <p:nvGrpSpPr>
          <p:cNvPr id="17" name="Group 16"/>
          <p:cNvGrpSpPr/>
          <p:nvPr/>
        </p:nvGrpSpPr>
        <p:grpSpPr>
          <a:xfrm>
            <a:off x="209250" y="1917214"/>
            <a:ext cx="2554259" cy="2498247"/>
            <a:chOff x="209250" y="1917214"/>
            <a:chExt cx="2554259" cy="2498247"/>
          </a:xfrm>
        </p:grpSpPr>
        <p:pic>
          <p:nvPicPr>
            <p:cNvPr id="21" name="Picture 20">
              <a:extLst>
                <a:ext uri="{FF2B5EF4-FFF2-40B4-BE49-F238E27FC236}">
                  <a16:creationId xmlns="" xmlns:a16="http://schemas.microsoft.com/office/drawing/2014/main" id="{92321E45-CFBB-1848-8E4B-F8AAC1EABF81}"/>
                </a:ext>
              </a:extLst>
            </p:cNvPr>
            <p:cNvPicPr/>
            <p:nvPr/>
          </p:nvPicPr>
          <p:blipFill rotWithShape="1">
            <a:blip r:embed="rId3" cstate="print">
              <a:extLst>
                <a:ext uri="{28A0092B-C50C-407E-A947-70E740481C1C}">
                  <a14:useLocalDpi xmlns:a14="http://schemas.microsoft.com/office/drawing/2010/main" val="0"/>
                </a:ext>
              </a:extLst>
            </a:blip>
            <a:srcRect r="35137"/>
            <a:stretch/>
          </p:blipFill>
          <p:spPr>
            <a:xfrm>
              <a:off x="209250" y="1917214"/>
              <a:ext cx="2497523" cy="2465397"/>
            </a:xfrm>
            <a:prstGeom prst="rect">
              <a:avLst/>
            </a:prstGeom>
          </p:spPr>
        </p:pic>
        <p:pic>
          <p:nvPicPr>
            <p:cNvPr id="66" name="Picture 65">
              <a:extLst>
                <a:ext uri="{FF2B5EF4-FFF2-40B4-BE49-F238E27FC236}">
                  <a16:creationId xmlns="" xmlns:a16="http://schemas.microsoft.com/office/drawing/2014/main" id="{92321E45-CFBB-1848-8E4B-F8AAC1EABF81}"/>
                </a:ext>
              </a:extLst>
            </p:cNvPr>
            <p:cNvPicPr/>
            <p:nvPr/>
          </p:nvPicPr>
          <p:blipFill rotWithShape="1">
            <a:blip r:embed="rId3" cstate="print">
              <a:extLst>
                <a:ext uri="{28A0092B-C50C-407E-A947-70E740481C1C}">
                  <a14:useLocalDpi xmlns:a14="http://schemas.microsoft.com/office/drawing/2010/main" val="0"/>
                </a:ext>
              </a:extLst>
            </a:blip>
            <a:srcRect r="35137" b="45270"/>
            <a:stretch/>
          </p:blipFill>
          <p:spPr>
            <a:xfrm rot="10483506">
              <a:off x="265986" y="3066142"/>
              <a:ext cx="2497523" cy="1349319"/>
            </a:xfrm>
            <a:prstGeom prst="rect">
              <a:avLst/>
            </a:prstGeom>
          </p:spPr>
        </p:pic>
        <p:sp>
          <p:nvSpPr>
            <p:cNvPr id="22" name="TextBox 21"/>
            <p:cNvSpPr txBox="1"/>
            <p:nvPr/>
          </p:nvSpPr>
          <p:spPr>
            <a:xfrm>
              <a:off x="632594" y="2558999"/>
              <a:ext cx="1576858" cy="1015663"/>
            </a:xfrm>
            <a:prstGeom prst="rect">
              <a:avLst/>
            </a:prstGeom>
            <a:solidFill>
              <a:schemeClr val="bg1"/>
            </a:solidFill>
          </p:spPr>
          <p:txBody>
            <a:bodyPr wrap="square" rtlCol="0">
              <a:spAutoFit/>
            </a:bodyPr>
            <a:lstStyle/>
            <a:p>
              <a:pPr algn="ctr"/>
              <a:endParaRPr lang="en-US" sz="2000" dirty="0"/>
            </a:p>
            <a:p>
              <a:pPr algn="ctr"/>
              <a:r>
                <a:rPr lang="en-US" sz="2000" b="1" dirty="0"/>
                <a:t>Response </a:t>
              </a:r>
            </a:p>
            <a:p>
              <a:pPr algn="ctr"/>
              <a:r>
                <a:rPr lang="en-US" sz="2000" b="1" dirty="0"/>
                <a:t>Strategy</a:t>
              </a:r>
            </a:p>
          </p:txBody>
        </p:sp>
      </p:grpSp>
      <p:grpSp>
        <p:nvGrpSpPr>
          <p:cNvPr id="25" name="Group 24"/>
          <p:cNvGrpSpPr/>
          <p:nvPr/>
        </p:nvGrpSpPr>
        <p:grpSpPr>
          <a:xfrm>
            <a:off x="2663544" y="2191839"/>
            <a:ext cx="6061297" cy="795879"/>
            <a:chOff x="2663544" y="2191839"/>
            <a:chExt cx="6061297" cy="795879"/>
          </a:xfrm>
        </p:grpSpPr>
        <p:sp>
          <p:nvSpPr>
            <p:cNvPr id="63" name="Snip Diagonal Corner Rectangle 62"/>
            <p:cNvSpPr/>
            <p:nvPr/>
          </p:nvSpPr>
          <p:spPr>
            <a:xfrm>
              <a:off x="4270465" y="2191839"/>
              <a:ext cx="4454376" cy="795879"/>
            </a:xfrm>
            <a:prstGeom prst="snip2Diag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r>
                <a:rPr lang="en-US" dirty="0">
                  <a:solidFill>
                    <a:schemeClr val="tx1"/>
                  </a:solidFill>
                </a:rPr>
                <a:t>  2. Regional coordination Initiatives</a:t>
              </a:r>
            </a:p>
          </p:txBody>
        </p:sp>
        <p:cxnSp>
          <p:nvCxnSpPr>
            <p:cNvPr id="10" name="Elbow Connector 9"/>
            <p:cNvCxnSpPr/>
            <p:nvPr/>
          </p:nvCxnSpPr>
          <p:spPr>
            <a:xfrm flipV="1">
              <a:off x="2663544" y="2581893"/>
              <a:ext cx="1560014" cy="360040"/>
            </a:xfrm>
            <a:prstGeom prst="bentConnector3">
              <a:avLst/>
            </a:prstGeom>
          </p:spPr>
          <p:style>
            <a:lnRef idx="2">
              <a:schemeClr val="accent1"/>
            </a:lnRef>
            <a:fillRef idx="0">
              <a:schemeClr val="accent1"/>
            </a:fillRef>
            <a:effectRef idx="1">
              <a:schemeClr val="accent1"/>
            </a:effectRef>
            <a:fontRef idx="minor">
              <a:schemeClr val="tx1"/>
            </a:fontRef>
          </p:style>
        </p:cxnSp>
      </p:grpSp>
      <p:grpSp>
        <p:nvGrpSpPr>
          <p:cNvPr id="30" name="Group 29"/>
          <p:cNvGrpSpPr/>
          <p:nvPr/>
        </p:nvGrpSpPr>
        <p:grpSpPr>
          <a:xfrm>
            <a:off x="1672898" y="4382611"/>
            <a:ext cx="5988816" cy="1313064"/>
            <a:chOff x="1672898" y="4382611"/>
            <a:chExt cx="5988816" cy="1313064"/>
          </a:xfrm>
        </p:grpSpPr>
        <p:grpSp>
          <p:nvGrpSpPr>
            <p:cNvPr id="29" name="Group 28"/>
            <p:cNvGrpSpPr/>
            <p:nvPr/>
          </p:nvGrpSpPr>
          <p:grpSpPr>
            <a:xfrm>
              <a:off x="2853129" y="4869912"/>
              <a:ext cx="4808585" cy="825763"/>
              <a:chOff x="2853129" y="4869912"/>
              <a:chExt cx="4808585" cy="825763"/>
            </a:xfrm>
          </p:grpSpPr>
          <p:sp>
            <p:nvSpPr>
              <p:cNvPr id="40" name="Snip Diagonal Corner Rectangle 39"/>
              <p:cNvSpPr/>
              <p:nvPr/>
            </p:nvSpPr>
            <p:spPr>
              <a:xfrm>
                <a:off x="2853129" y="4899796"/>
                <a:ext cx="4808585" cy="795879"/>
              </a:xfrm>
              <a:prstGeom prst="snip2Diag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r>
                  <a:rPr lang="en-US" dirty="0">
                    <a:solidFill>
                      <a:schemeClr val="tx1"/>
                    </a:solidFill>
                  </a:rPr>
                  <a:t>    Recovery and Resilience Building Interventions</a:t>
                </a:r>
              </a:p>
            </p:txBody>
          </p:sp>
          <p:sp>
            <p:nvSpPr>
              <p:cNvPr id="70" name="TextBox 69"/>
              <p:cNvSpPr txBox="1"/>
              <p:nvPr/>
            </p:nvSpPr>
            <p:spPr>
              <a:xfrm>
                <a:off x="2853129" y="4869912"/>
                <a:ext cx="488104" cy="461665"/>
              </a:xfrm>
              <a:prstGeom prst="rect">
                <a:avLst/>
              </a:prstGeom>
              <a:noFill/>
            </p:spPr>
            <p:txBody>
              <a:bodyPr wrap="square" rtlCol="0">
                <a:spAutoFit/>
              </a:bodyPr>
              <a:lstStyle/>
              <a:p>
                <a:r>
                  <a:rPr lang="en-US" sz="2400" dirty="0">
                    <a:latin typeface="Tahoma" panose="020B0604030504040204" pitchFamily="34" charset="0"/>
                    <a:ea typeface="Tahoma" panose="020B0604030504040204" pitchFamily="34" charset="0"/>
                    <a:cs typeface="Tahoma" panose="020B0604030504040204" pitchFamily="34" charset="0"/>
                  </a:rPr>
                  <a:t>4.</a:t>
                </a:r>
              </a:p>
            </p:txBody>
          </p:sp>
        </p:grpSp>
        <p:grpSp>
          <p:nvGrpSpPr>
            <p:cNvPr id="15" name="Group 14"/>
            <p:cNvGrpSpPr/>
            <p:nvPr/>
          </p:nvGrpSpPr>
          <p:grpSpPr>
            <a:xfrm>
              <a:off x="1672898" y="4382611"/>
              <a:ext cx="1126685" cy="847130"/>
              <a:chOff x="1672898" y="4382611"/>
              <a:chExt cx="1126685" cy="847130"/>
            </a:xfrm>
          </p:grpSpPr>
          <p:cxnSp>
            <p:nvCxnSpPr>
              <p:cNvPr id="3" name="Elbow Connector 2"/>
              <p:cNvCxnSpPr/>
              <p:nvPr/>
            </p:nvCxnSpPr>
            <p:spPr>
              <a:xfrm rot="16200000" flipH="1">
                <a:off x="1620752" y="4434757"/>
                <a:ext cx="847130" cy="742838"/>
              </a:xfrm>
              <a:prstGeom prst="bentConnector3">
                <a:avLst>
                  <a:gd name="adj1" fmla="val 50000"/>
                </a:avLst>
              </a:prstGeom>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2415736" y="5207009"/>
                <a:ext cx="383847" cy="0"/>
              </a:xfrm>
              <a:prstGeom prst="line">
                <a:avLst/>
              </a:prstGeom>
            </p:spPr>
            <p:style>
              <a:lnRef idx="2">
                <a:schemeClr val="accent1"/>
              </a:lnRef>
              <a:fillRef idx="0">
                <a:schemeClr val="accent1"/>
              </a:fillRef>
              <a:effectRef idx="1">
                <a:schemeClr val="accent1"/>
              </a:effectRef>
              <a:fontRef idx="minor">
                <a:schemeClr val="tx1"/>
              </a:fontRef>
            </p:style>
          </p:cxnSp>
        </p:grpSp>
      </p:grpSp>
      <p:sp>
        <p:nvSpPr>
          <p:cNvPr id="73" name="TextBox 72"/>
          <p:cNvSpPr txBox="1"/>
          <p:nvPr/>
        </p:nvSpPr>
        <p:spPr>
          <a:xfrm>
            <a:off x="9192344" y="3647269"/>
            <a:ext cx="2596561" cy="1077218"/>
          </a:xfrm>
          <a:prstGeom prst="rect">
            <a:avLst/>
          </a:prstGeom>
          <a:noFill/>
        </p:spPr>
        <p:txBody>
          <a:bodyPr wrap="square" rtlCol="0">
            <a:spAutoFit/>
          </a:bodyPr>
          <a:lstStyle/>
          <a:p>
            <a:r>
              <a:rPr lang="en-US" sz="3200" dirty="0">
                <a:solidFill>
                  <a:schemeClr val="accent1"/>
                </a:solidFill>
                <a:latin typeface="Arial" panose="020B0604020202020204" pitchFamily="34" charset="0"/>
                <a:ea typeface="Tahoma" panose="020B0604030504040204" pitchFamily="34" charset="0"/>
                <a:cs typeface="Arial" panose="020B0604020202020204" pitchFamily="34" charset="0"/>
              </a:rPr>
              <a:t>43</a:t>
            </a:r>
            <a:r>
              <a:rPr lang="en-US" sz="3200" dirty="0">
                <a:latin typeface="Arial" panose="020B0604020202020204" pitchFamily="34" charset="0"/>
                <a:ea typeface="Tahoma" panose="020B0604030504040204" pitchFamily="34" charset="0"/>
                <a:cs typeface="Arial" panose="020B0604020202020204" pitchFamily="34" charset="0"/>
              </a:rPr>
              <a:t> </a:t>
            </a:r>
            <a:r>
              <a:rPr lang="en-US" sz="1600" dirty="0">
                <a:latin typeface="Arial" panose="020B0604020202020204" pitchFamily="34" charset="0"/>
                <a:ea typeface="Tahoma" panose="020B0604030504040204" pitchFamily="34" charset="0"/>
                <a:cs typeface="Arial" panose="020B0604020202020204" pitchFamily="34" charset="0"/>
              </a:rPr>
              <a:t>Intervention areas </a:t>
            </a:r>
          </a:p>
          <a:p>
            <a:endParaRPr lang="en-US" sz="3200" dirty="0">
              <a:latin typeface="Tahoma" panose="020B0604030504040204" pitchFamily="34" charset="0"/>
              <a:ea typeface="Tahoma" panose="020B0604030504040204" pitchFamily="34" charset="0"/>
              <a:cs typeface="Tahoma" panose="020B0604030504040204" pitchFamily="34" charset="0"/>
            </a:endParaRPr>
          </a:p>
        </p:txBody>
      </p:sp>
      <p:sp>
        <p:nvSpPr>
          <p:cNvPr id="72" name="TextBox 71"/>
          <p:cNvSpPr txBox="1"/>
          <p:nvPr/>
        </p:nvSpPr>
        <p:spPr>
          <a:xfrm>
            <a:off x="9192344" y="2112724"/>
            <a:ext cx="2353470" cy="954107"/>
          </a:xfrm>
          <a:prstGeom prst="rect">
            <a:avLst/>
          </a:prstGeom>
          <a:noFill/>
        </p:spPr>
        <p:txBody>
          <a:bodyPr wrap="square" rtlCol="0">
            <a:spAutoFit/>
          </a:bodyPr>
          <a:lstStyle/>
          <a:p>
            <a:r>
              <a:rPr lang="en-US" sz="4000" dirty="0">
                <a:solidFill>
                  <a:schemeClr val="accent1"/>
                </a:solidFill>
                <a:latin typeface="Arial" panose="020B0604020202020204" pitchFamily="34" charset="0"/>
                <a:ea typeface="Tahoma" panose="020B0604030504040204" pitchFamily="34" charset="0"/>
                <a:cs typeface="Arial" panose="020B0604020202020204" pitchFamily="34" charset="0"/>
              </a:rPr>
              <a:t>4 </a:t>
            </a:r>
            <a:r>
              <a:rPr lang="en-US" sz="1600" dirty="0">
                <a:latin typeface="Arial" panose="020B0604020202020204" pitchFamily="34" charset="0"/>
                <a:ea typeface="Tahoma" panose="020B0604030504040204" pitchFamily="34" charset="0"/>
                <a:cs typeface="Arial" panose="020B0604020202020204" pitchFamily="34" charset="0"/>
              </a:rPr>
              <a:t>Priority Areas</a:t>
            </a:r>
          </a:p>
          <a:p>
            <a:endParaRPr lang="en-US" sz="1600" dirty="0">
              <a:latin typeface="Tahoma" panose="020B0604030504040204" pitchFamily="34" charset="0"/>
              <a:ea typeface="Tahoma" panose="020B0604030504040204" pitchFamily="34" charset="0"/>
              <a:cs typeface="Tahoma" panose="020B0604030504040204" pitchFamily="34" charset="0"/>
            </a:endParaRPr>
          </a:p>
        </p:txBody>
      </p:sp>
      <p:grpSp>
        <p:nvGrpSpPr>
          <p:cNvPr id="28" name="Group 27"/>
          <p:cNvGrpSpPr/>
          <p:nvPr/>
        </p:nvGrpSpPr>
        <p:grpSpPr>
          <a:xfrm>
            <a:off x="2521608" y="3683077"/>
            <a:ext cx="6449839" cy="910159"/>
            <a:chOff x="2521608" y="3683077"/>
            <a:chExt cx="6449839" cy="910159"/>
          </a:xfrm>
        </p:grpSpPr>
        <p:grpSp>
          <p:nvGrpSpPr>
            <p:cNvPr id="26" name="Group 25"/>
            <p:cNvGrpSpPr/>
            <p:nvPr/>
          </p:nvGrpSpPr>
          <p:grpSpPr>
            <a:xfrm>
              <a:off x="2521608" y="3683077"/>
              <a:ext cx="6449839" cy="910159"/>
              <a:chOff x="2521608" y="3683077"/>
              <a:chExt cx="6449839" cy="910159"/>
            </a:xfrm>
          </p:grpSpPr>
          <p:sp>
            <p:nvSpPr>
              <p:cNvPr id="35" name="Snip Diagonal Corner Rectangle 34"/>
              <p:cNvSpPr/>
              <p:nvPr/>
            </p:nvSpPr>
            <p:spPr>
              <a:xfrm>
                <a:off x="4023859" y="3797357"/>
                <a:ext cx="4947588" cy="795879"/>
              </a:xfrm>
              <a:prstGeom prst="snip2Diag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r>
                  <a:rPr lang="en-US" dirty="0">
                    <a:solidFill>
                      <a:schemeClr val="tx1"/>
                    </a:solidFill>
                  </a:rPr>
                  <a:t>     Regional Preparedness and Capacity Enhancement Interventions </a:t>
                </a:r>
              </a:p>
            </p:txBody>
          </p:sp>
          <p:cxnSp>
            <p:nvCxnSpPr>
              <p:cNvPr id="33" name="Elbow Connector 32"/>
              <p:cNvCxnSpPr/>
              <p:nvPr/>
            </p:nvCxnSpPr>
            <p:spPr>
              <a:xfrm rot="10800000">
                <a:off x="2521608" y="3683077"/>
                <a:ext cx="1395895" cy="425406"/>
              </a:xfrm>
              <a:prstGeom prst="bentConnector3">
                <a:avLst/>
              </a:prstGeom>
            </p:spPr>
            <p:style>
              <a:lnRef idx="2">
                <a:schemeClr val="accent1"/>
              </a:lnRef>
              <a:fillRef idx="0">
                <a:schemeClr val="accent1"/>
              </a:fillRef>
              <a:effectRef idx="1">
                <a:schemeClr val="accent1"/>
              </a:effectRef>
              <a:fontRef idx="minor">
                <a:schemeClr val="tx1"/>
              </a:fontRef>
            </p:style>
          </p:cxnSp>
        </p:grpSp>
        <p:sp>
          <p:nvSpPr>
            <p:cNvPr id="69" name="TextBox 68"/>
            <p:cNvSpPr txBox="1"/>
            <p:nvPr/>
          </p:nvSpPr>
          <p:spPr>
            <a:xfrm>
              <a:off x="4109356" y="3818692"/>
              <a:ext cx="509389" cy="461665"/>
            </a:xfrm>
            <a:prstGeom prst="rect">
              <a:avLst/>
            </a:prstGeom>
            <a:noFill/>
          </p:spPr>
          <p:txBody>
            <a:bodyPr wrap="square" rtlCol="0">
              <a:spAutoFit/>
            </a:bodyPr>
            <a:lstStyle/>
            <a:p>
              <a:r>
                <a:rPr lang="en-US" sz="2400" dirty="0">
                  <a:latin typeface="Tahoma" panose="020B0604030504040204" pitchFamily="34" charset="0"/>
                  <a:ea typeface="Tahoma" panose="020B0604030504040204" pitchFamily="34" charset="0"/>
                  <a:cs typeface="Tahoma" panose="020B0604030504040204" pitchFamily="34" charset="0"/>
                </a:rPr>
                <a:t>3.</a:t>
              </a:r>
            </a:p>
          </p:txBody>
        </p:sp>
      </p:grpSp>
      <p:sp>
        <p:nvSpPr>
          <p:cNvPr id="41" name="TextBox 40"/>
          <p:cNvSpPr txBox="1"/>
          <p:nvPr/>
        </p:nvSpPr>
        <p:spPr>
          <a:xfrm>
            <a:off x="9120336" y="2810511"/>
            <a:ext cx="2699469" cy="1323439"/>
          </a:xfrm>
          <a:prstGeom prst="rect">
            <a:avLst/>
          </a:prstGeom>
          <a:noFill/>
        </p:spPr>
        <p:txBody>
          <a:bodyPr wrap="square" rtlCol="0">
            <a:spAutoFit/>
          </a:bodyPr>
          <a:lstStyle/>
          <a:p>
            <a:r>
              <a:rPr lang="en-US" sz="4000" dirty="0" smtClean="0">
                <a:solidFill>
                  <a:schemeClr val="accent1"/>
                </a:solidFill>
                <a:latin typeface="Arial" panose="020B0604020202020204" pitchFamily="34" charset="0"/>
                <a:ea typeface="Tahoma" panose="020B0604030504040204" pitchFamily="34" charset="0"/>
                <a:cs typeface="Arial" panose="020B0604020202020204" pitchFamily="34" charset="0"/>
              </a:rPr>
              <a:t>11 </a:t>
            </a:r>
            <a:r>
              <a:rPr lang="en-US" sz="1600" dirty="0" smtClean="0">
                <a:latin typeface="Arial" panose="020B0604020202020204" pitchFamily="34" charset="0"/>
                <a:ea typeface="Tahoma" panose="020B0604030504040204" pitchFamily="34" charset="0"/>
                <a:cs typeface="Arial" panose="020B0604020202020204" pitchFamily="34" charset="0"/>
              </a:rPr>
              <a:t>Strategic </a:t>
            </a:r>
            <a:r>
              <a:rPr lang="en-US" sz="1600" dirty="0">
                <a:latin typeface="Arial" panose="020B0604020202020204" pitchFamily="34" charset="0"/>
                <a:ea typeface="Tahoma" panose="020B0604030504040204" pitchFamily="34" charset="0"/>
                <a:cs typeface="Arial" panose="020B0604020202020204" pitchFamily="34" charset="0"/>
              </a:rPr>
              <a:t>Objectives</a:t>
            </a:r>
          </a:p>
          <a:p>
            <a:r>
              <a:rPr lang="en-US" sz="4000" dirty="0">
                <a:latin typeface="Tahoma" panose="020B0604030504040204" pitchFamily="34" charset="0"/>
                <a:ea typeface="Tahoma" panose="020B0604030504040204" pitchFamily="34" charset="0"/>
                <a:cs typeface="Tahoma" panose="020B0604030504040204" pitchFamily="34" charset="0"/>
              </a:rPr>
              <a:t> </a:t>
            </a:r>
          </a:p>
        </p:txBody>
      </p:sp>
      <p:sp>
        <p:nvSpPr>
          <p:cNvPr id="43" name="Title 1">
            <a:extLst>
              <a:ext uri="{FF2B5EF4-FFF2-40B4-BE49-F238E27FC236}">
                <a16:creationId xmlns="" xmlns:a16="http://schemas.microsoft.com/office/drawing/2014/main" id="{D8D86420-6445-4B40-BE78-1AAC14256E15}"/>
              </a:ext>
            </a:extLst>
          </p:cNvPr>
          <p:cNvSpPr txBox="1">
            <a:spLocks/>
          </p:cNvSpPr>
          <p:nvPr/>
        </p:nvSpPr>
        <p:spPr>
          <a:xfrm>
            <a:off x="609600" y="274638"/>
            <a:ext cx="10887000" cy="792162"/>
          </a:xfrm>
          <a:prstGeom prst="rect">
            <a:avLst/>
          </a:prstGeom>
        </p:spPr>
        <p:txBody>
          <a:bodyPr>
            <a:normAutofit fontScale="97500"/>
          </a:bodyPr>
          <a:lstStyle>
            <a:lvl1pPr algn="l" defTabSz="457200" rtl="0" eaLnBrk="1" latinLnBrk="0" hangingPunct="1">
              <a:spcBef>
                <a:spcPct val="0"/>
              </a:spcBef>
              <a:buNone/>
              <a:defRPr sz="2400" kern="1200" cap="all">
                <a:solidFill>
                  <a:srgbClr val="00833F"/>
                </a:solidFill>
                <a:latin typeface="+mj-lt"/>
                <a:ea typeface="+mj-ea"/>
                <a:cs typeface="+mj-cs"/>
              </a:defRPr>
            </a:lvl1pPr>
          </a:lstStyle>
          <a:p>
            <a:r>
              <a:rPr lang="en-US" b="1" dirty="0"/>
              <a:t>THE IGAD Food Security and Nutrition and Response Strategy</a:t>
            </a:r>
          </a:p>
        </p:txBody>
      </p:sp>
    </p:spTree>
    <p:extLst>
      <p:ext uri="{BB962C8B-B14F-4D97-AF65-F5344CB8AC3E}">
        <p14:creationId xmlns:p14="http://schemas.microsoft.com/office/powerpoint/2010/main" val="493210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09600" y="6356352"/>
            <a:ext cx="2844800" cy="365125"/>
          </a:xfrm>
        </p:spPr>
        <p:txBody>
          <a:bodyPr/>
          <a:lstStyle/>
          <a:p>
            <a:fld id="{DE19D8FE-7506-41EF-B335-8CA99EA3EAA9}" type="datetime2">
              <a:rPr lang="en-US" smtClean="0"/>
              <a:pPr/>
              <a:t>Saturday, August 22, 2020</a:t>
            </a:fld>
            <a:endParaRPr lang="en-US" dirty="0"/>
          </a:p>
        </p:txBody>
      </p:sp>
      <p:sp>
        <p:nvSpPr>
          <p:cNvPr id="5" name="Footer Placeholder 4"/>
          <p:cNvSpPr>
            <a:spLocks noGrp="1"/>
          </p:cNvSpPr>
          <p:nvPr>
            <p:ph type="ftr" sz="quarter" idx="11"/>
          </p:nvPr>
        </p:nvSpPr>
        <p:spPr>
          <a:xfrm>
            <a:off x="4165600" y="6356352"/>
            <a:ext cx="3860800" cy="365125"/>
          </a:xfrm>
        </p:spPr>
        <p:txBody>
          <a:bodyPr/>
          <a:lstStyle/>
          <a:p>
            <a:r>
              <a:rPr lang="en-US"/>
              <a:t>INTERGOVERNMENTAL AUTHORITY ON DEVELOPMENT</a:t>
            </a:r>
            <a:endParaRPr lang="en-US" dirty="0"/>
          </a:p>
        </p:txBody>
      </p:sp>
      <p:sp>
        <p:nvSpPr>
          <p:cNvPr id="6" name="Slide Number Placeholder 5"/>
          <p:cNvSpPr>
            <a:spLocks noGrp="1"/>
          </p:cNvSpPr>
          <p:nvPr>
            <p:ph type="sldNum" sz="quarter" idx="12"/>
          </p:nvPr>
        </p:nvSpPr>
        <p:spPr>
          <a:xfrm>
            <a:off x="8737600" y="6356352"/>
            <a:ext cx="2844800" cy="365125"/>
          </a:xfrm>
        </p:spPr>
        <p:txBody>
          <a:bodyPr/>
          <a:lstStyle/>
          <a:p>
            <a:fld id="{B1DB7362-2002-504E-9846-FFD55AE08938}" type="slidenum">
              <a:rPr lang="en-US" smtClean="0"/>
              <a:pPr/>
              <a:t>7</a:t>
            </a:fld>
            <a:endParaRPr lang="en-US" dirty="0"/>
          </a:p>
        </p:txBody>
      </p:sp>
      <p:sp>
        <p:nvSpPr>
          <p:cNvPr id="41" name="Snip Diagonal Corner Rectangle 40"/>
          <p:cNvSpPr/>
          <p:nvPr/>
        </p:nvSpPr>
        <p:spPr>
          <a:xfrm>
            <a:off x="119336" y="116632"/>
            <a:ext cx="11881320" cy="6120680"/>
          </a:xfrm>
          <a:prstGeom prst="snip2DiagRect">
            <a:avLst/>
          </a:prstGeom>
          <a:solidFill>
            <a:schemeClr val="accent6">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457200" lvl="1" indent="-457200">
              <a:buNone/>
            </a:pPr>
            <a:r>
              <a:rPr lang="en-US" sz="2000" b="1" dirty="0">
                <a:solidFill>
                  <a:schemeClr val="tx1"/>
                </a:solidFill>
              </a:rPr>
              <a:t>SO 1.1: </a:t>
            </a:r>
            <a:r>
              <a:rPr lang="en-US" sz="2000" b="1" dirty="0" smtClean="0">
                <a:solidFill>
                  <a:schemeClr val="tx1"/>
                </a:solidFill>
              </a:rPr>
              <a:t>HA </a:t>
            </a:r>
            <a:r>
              <a:rPr lang="en-US" sz="2000" b="1" dirty="0">
                <a:solidFill>
                  <a:schemeClr val="tx1"/>
                </a:solidFill>
              </a:rPr>
              <a:t>and Livelihood Support for Vulnerable Populations in Pastoral, </a:t>
            </a:r>
            <a:r>
              <a:rPr lang="en-US" sz="2000" b="1" dirty="0" smtClean="0">
                <a:solidFill>
                  <a:schemeClr val="tx1"/>
                </a:solidFill>
              </a:rPr>
              <a:t>Urban </a:t>
            </a:r>
            <a:r>
              <a:rPr lang="en-US" sz="2000" b="1" dirty="0">
                <a:solidFill>
                  <a:schemeClr val="tx1"/>
                </a:solidFill>
              </a:rPr>
              <a:t>and Rural </a:t>
            </a:r>
            <a:r>
              <a:rPr lang="en-US" sz="2000" b="1" dirty="0" smtClean="0">
                <a:solidFill>
                  <a:schemeClr val="tx1"/>
                </a:solidFill>
              </a:rPr>
              <a:t>Areas</a:t>
            </a:r>
            <a:endParaRPr lang="en-US" sz="2000" b="1" dirty="0">
              <a:solidFill>
                <a:schemeClr val="tx1"/>
              </a:solidFill>
            </a:endParaRPr>
          </a:p>
          <a:p>
            <a:pPr marL="457200" lvl="1" indent="-457200"/>
            <a:r>
              <a:rPr lang="en-US" sz="2000" b="1" dirty="0">
                <a:solidFill>
                  <a:schemeClr val="tx1"/>
                </a:solidFill>
              </a:rPr>
              <a:t>SO 1.2: Improve and Sustain Nutrition Security among Vulnerable Groups during Food Crises</a:t>
            </a:r>
          </a:p>
          <a:p>
            <a:pPr marL="457200" lvl="1" indent="-457200"/>
            <a:r>
              <a:rPr lang="en-US" sz="2000" b="1" dirty="0">
                <a:solidFill>
                  <a:schemeClr val="tx1"/>
                </a:solidFill>
              </a:rPr>
              <a:t>SO 1.3: Promote and Facilitate Regional Trade </a:t>
            </a:r>
            <a:r>
              <a:rPr lang="en-US" sz="2000" b="1" dirty="0" smtClean="0">
                <a:solidFill>
                  <a:schemeClr val="tx1"/>
                </a:solidFill>
              </a:rPr>
              <a:t>and </a:t>
            </a:r>
            <a:r>
              <a:rPr lang="en-US" sz="2000" b="1" dirty="0">
                <a:solidFill>
                  <a:schemeClr val="tx1"/>
                </a:solidFill>
              </a:rPr>
              <a:t>Access to Markets</a:t>
            </a:r>
          </a:p>
          <a:p>
            <a:pPr marL="457200" lvl="1" indent="-457200"/>
            <a:r>
              <a:rPr lang="en-US" sz="2000" b="1" dirty="0">
                <a:solidFill>
                  <a:schemeClr val="tx1"/>
                </a:solidFill>
              </a:rPr>
              <a:t>SO 1.4: Safeguard Pastoralists and </a:t>
            </a:r>
            <a:r>
              <a:rPr lang="en-US" sz="2000" b="1" dirty="0" smtClean="0">
                <a:solidFill>
                  <a:schemeClr val="tx1"/>
                </a:solidFill>
              </a:rPr>
              <a:t>Pastoral </a:t>
            </a:r>
            <a:r>
              <a:rPr lang="en-US" sz="2000" b="1" dirty="0">
                <a:solidFill>
                  <a:schemeClr val="tx1"/>
                </a:solidFill>
              </a:rPr>
              <a:t>assets </a:t>
            </a:r>
            <a:endParaRPr lang="en-US" sz="2000" b="1" dirty="0" smtClean="0">
              <a:solidFill>
                <a:schemeClr val="tx1"/>
              </a:solidFill>
            </a:endParaRPr>
          </a:p>
          <a:p>
            <a:pPr marL="457200" lvl="1" indent="-457200"/>
            <a:endParaRPr lang="en-US" sz="2000" b="1" dirty="0">
              <a:solidFill>
                <a:schemeClr val="tx1"/>
              </a:solidFill>
            </a:endParaRPr>
          </a:p>
          <a:p>
            <a:pPr marL="457200" lvl="1" indent="-457200"/>
            <a:r>
              <a:rPr lang="en-US" sz="2000" b="1" dirty="0">
                <a:solidFill>
                  <a:schemeClr val="tx1"/>
                </a:solidFill>
              </a:rPr>
              <a:t>SO 2 (1-7): Regional Coordination </a:t>
            </a:r>
            <a:r>
              <a:rPr lang="en-US" sz="2000" b="1" dirty="0" smtClean="0">
                <a:solidFill>
                  <a:schemeClr val="tx1"/>
                </a:solidFill>
              </a:rPr>
              <a:t>Initiatives</a:t>
            </a:r>
          </a:p>
          <a:p>
            <a:pPr marL="457200" lvl="1" indent="-457200"/>
            <a:r>
              <a:rPr lang="en-US" sz="2000" b="1" dirty="0" smtClean="0">
                <a:solidFill>
                  <a:schemeClr val="tx1"/>
                </a:solidFill>
              </a:rPr>
              <a:t>  </a:t>
            </a:r>
            <a:endParaRPr lang="en-US" sz="2000" b="1" dirty="0">
              <a:solidFill>
                <a:schemeClr val="tx1"/>
              </a:solidFill>
            </a:endParaRPr>
          </a:p>
          <a:p>
            <a:pPr marL="457200" lvl="1" indent="-457200"/>
            <a:r>
              <a:rPr lang="en-US" sz="2000" b="1" dirty="0">
                <a:solidFill>
                  <a:schemeClr val="tx1"/>
                </a:solidFill>
              </a:rPr>
              <a:t>SO 3.1: Enhance Regional Capacity for Preparedness and Response to Food and Nutrition Crises</a:t>
            </a:r>
          </a:p>
          <a:p>
            <a:pPr marL="457200" lvl="1" indent="-457200"/>
            <a:r>
              <a:rPr lang="en-US" sz="2000" b="1" dirty="0" smtClean="0">
                <a:solidFill>
                  <a:schemeClr val="tx1"/>
                </a:solidFill>
              </a:rPr>
              <a:t>SO 3.2. </a:t>
            </a:r>
            <a:r>
              <a:rPr lang="en-US" sz="2000" b="1" dirty="0">
                <a:solidFill>
                  <a:schemeClr val="tx1"/>
                </a:solidFill>
              </a:rPr>
              <a:t>Establish a Regional Operation Centre for Emergencies </a:t>
            </a:r>
          </a:p>
          <a:p>
            <a:pPr marL="457200" lvl="1" indent="-457200"/>
            <a:r>
              <a:rPr lang="en-US" sz="2000" b="1" dirty="0">
                <a:solidFill>
                  <a:schemeClr val="tx1"/>
                </a:solidFill>
              </a:rPr>
              <a:t>SO </a:t>
            </a:r>
            <a:r>
              <a:rPr lang="en-US" sz="2000" b="1" dirty="0" smtClean="0">
                <a:solidFill>
                  <a:schemeClr val="tx1"/>
                </a:solidFill>
              </a:rPr>
              <a:t>3.3: </a:t>
            </a:r>
            <a:r>
              <a:rPr lang="en-US" sz="2000" b="1" dirty="0">
                <a:solidFill>
                  <a:schemeClr val="tx1"/>
                </a:solidFill>
              </a:rPr>
              <a:t>Operationalize the IGAD Disaster Response Fund </a:t>
            </a:r>
            <a:endParaRPr lang="en-US" sz="2000" b="1" dirty="0" smtClean="0">
              <a:solidFill>
                <a:schemeClr val="tx1"/>
              </a:solidFill>
            </a:endParaRPr>
          </a:p>
          <a:p>
            <a:pPr marL="457200" lvl="1" indent="-457200"/>
            <a:endParaRPr lang="en-US" sz="2000" b="1" dirty="0">
              <a:solidFill>
                <a:schemeClr val="tx1"/>
              </a:solidFill>
            </a:endParaRPr>
          </a:p>
          <a:p>
            <a:pPr marL="457200" lvl="1" indent="-457200"/>
            <a:r>
              <a:rPr lang="en-US" sz="2000" b="1" dirty="0">
                <a:solidFill>
                  <a:schemeClr val="tx1"/>
                </a:solidFill>
              </a:rPr>
              <a:t>SO 4.1: Improve Water Management &amp; Sanitation Response to COVID-19</a:t>
            </a:r>
          </a:p>
          <a:p>
            <a:pPr marL="457200" lvl="1" indent="-457200"/>
            <a:r>
              <a:rPr lang="en-US" sz="2000" b="1" dirty="0">
                <a:solidFill>
                  <a:schemeClr val="tx1"/>
                </a:solidFill>
              </a:rPr>
              <a:t>SO 4.2: Improve Community-Based Climate Services for Agriculture</a:t>
            </a:r>
          </a:p>
          <a:p>
            <a:pPr marL="457200" lvl="1" indent="-457200"/>
            <a:r>
              <a:rPr lang="en-US" sz="2000" b="1" dirty="0">
                <a:solidFill>
                  <a:schemeClr val="tx1"/>
                </a:solidFill>
              </a:rPr>
              <a:t>SO 4.3: Enhance Agricultural and Fisheries Production by provision of improved technologies / </a:t>
            </a:r>
            <a:r>
              <a:rPr lang="en-US" sz="2000" b="1" dirty="0" smtClean="0">
                <a:solidFill>
                  <a:schemeClr val="tx1"/>
                </a:solidFill>
              </a:rPr>
              <a:t>inputs</a:t>
            </a:r>
            <a:endParaRPr lang="en-US" sz="2000" b="1" dirty="0">
              <a:solidFill>
                <a:schemeClr val="tx1"/>
              </a:solidFill>
            </a:endParaRPr>
          </a:p>
        </p:txBody>
      </p:sp>
      <p:sp>
        <p:nvSpPr>
          <p:cNvPr id="8" name="TextBox 7"/>
          <p:cNvSpPr txBox="1"/>
          <p:nvPr/>
        </p:nvSpPr>
        <p:spPr>
          <a:xfrm>
            <a:off x="479376" y="260648"/>
            <a:ext cx="6984776" cy="584775"/>
          </a:xfrm>
          <a:prstGeom prst="rect">
            <a:avLst/>
          </a:prstGeom>
          <a:noFill/>
        </p:spPr>
        <p:txBody>
          <a:bodyPr wrap="square" rtlCol="0">
            <a:spAutoFit/>
          </a:bodyPr>
          <a:lstStyle/>
          <a:p>
            <a:r>
              <a:rPr lang="en-US" sz="3200" b="1" dirty="0" smtClean="0"/>
              <a:t>STRATEGIC OBJECTIVES</a:t>
            </a:r>
            <a:endParaRPr lang="en-US" sz="3200" b="1" dirty="0"/>
          </a:p>
        </p:txBody>
      </p:sp>
    </p:spTree>
    <p:extLst>
      <p:ext uri="{BB962C8B-B14F-4D97-AF65-F5344CB8AC3E}">
        <p14:creationId xmlns:p14="http://schemas.microsoft.com/office/powerpoint/2010/main" val="26571682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E0CDABE3-0610-9045-9ED5-7AFC066E262E}"/>
              </a:ext>
            </a:extLst>
          </p:cNvPr>
          <p:cNvSpPr/>
          <p:nvPr/>
        </p:nvSpPr>
        <p:spPr>
          <a:xfrm>
            <a:off x="4087731" y="0"/>
            <a:ext cx="8104269" cy="6858000"/>
          </a:xfrm>
          <a:prstGeom prst="rect">
            <a:avLst/>
          </a:prstGeom>
          <a:solidFill>
            <a:srgbClr val="67676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x-none"/>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922" t="4437" r="1714" b="5273"/>
          <a:stretch/>
        </p:blipFill>
        <p:spPr>
          <a:xfrm>
            <a:off x="4856619" y="1365740"/>
            <a:ext cx="6470362" cy="4237315"/>
          </a:xfrm>
          <a:prstGeom prst="rect">
            <a:avLst/>
          </a:prstGeom>
          <a:noFill/>
          <a:ln>
            <a:noFill/>
          </a:ln>
        </p:spPr>
      </p:pic>
      <p:sp>
        <p:nvSpPr>
          <p:cNvPr id="12" name="Rectangle 11"/>
          <p:cNvSpPr/>
          <p:nvPr/>
        </p:nvSpPr>
        <p:spPr>
          <a:xfrm>
            <a:off x="6318044" y="252804"/>
            <a:ext cx="5785897" cy="1015663"/>
          </a:xfrm>
          <a:prstGeom prst="rect">
            <a:avLst/>
          </a:prstGeom>
        </p:spPr>
        <p:txBody>
          <a:bodyPr wrap="square">
            <a:spAutoFit/>
          </a:bodyPr>
          <a:lstStyle/>
          <a:p>
            <a:r>
              <a:rPr lang="en-GB" sz="2000" b="1" dirty="0">
                <a:solidFill>
                  <a:schemeClr val="accent2"/>
                </a:solidFill>
                <a:latin typeface="Arial" panose="020B0604020202020204" pitchFamily="34" charset="0"/>
                <a:cs typeface="Arial" panose="020B0604020202020204" pitchFamily="34" charset="0"/>
              </a:rPr>
              <a:t>Total Humanitarian Appeals for the 7 IGAD Member countries to meet </a:t>
            </a:r>
            <a:r>
              <a:rPr lang="en-US" sz="2000" b="1" dirty="0">
                <a:solidFill>
                  <a:schemeClr val="accent2"/>
                </a:solidFill>
                <a:latin typeface="Arial" panose="020B0604020202020204" pitchFamily="34" charset="0"/>
                <a:cs typeface="Arial" panose="020B0604020202020204" pitchFamily="34" charset="0"/>
              </a:rPr>
              <a:t>food security, nutrition and livelihood support</a:t>
            </a:r>
          </a:p>
        </p:txBody>
      </p:sp>
      <p:sp>
        <p:nvSpPr>
          <p:cNvPr id="23" name="TextBox 22"/>
          <p:cNvSpPr txBox="1"/>
          <p:nvPr/>
        </p:nvSpPr>
        <p:spPr>
          <a:xfrm>
            <a:off x="7060267" y="6091858"/>
            <a:ext cx="3384376" cy="369332"/>
          </a:xfrm>
          <a:prstGeom prst="rect">
            <a:avLst/>
          </a:prstGeom>
          <a:noFill/>
        </p:spPr>
        <p:txBody>
          <a:bodyPr wrap="square" rtlCol="0">
            <a:spAutoFit/>
          </a:bodyPr>
          <a:lstStyle/>
          <a:p>
            <a:pPr algn="ctr"/>
            <a:r>
              <a:rPr lang="en-US" sz="1800" b="1" dirty="0">
                <a:solidFill>
                  <a:schemeClr val="accent2"/>
                </a:solidFill>
                <a:latin typeface="Tahoma" panose="020B0604030504040204" pitchFamily="34" charset="0"/>
                <a:ea typeface="Tahoma" panose="020B0604030504040204" pitchFamily="34" charset="0"/>
                <a:cs typeface="Tahoma" panose="020B0604030504040204" pitchFamily="34" charset="0"/>
              </a:rPr>
              <a:t>Funding Gap 67% (2.3B)</a:t>
            </a:r>
          </a:p>
        </p:txBody>
      </p:sp>
      <p:sp>
        <p:nvSpPr>
          <p:cNvPr id="25" name="Rectangle 24"/>
          <p:cNvSpPr/>
          <p:nvPr/>
        </p:nvSpPr>
        <p:spPr>
          <a:xfrm>
            <a:off x="4346996" y="5258557"/>
            <a:ext cx="2584333" cy="1015663"/>
          </a:xfrm>
          <a:prstGeom prst="rect">
            <a:avLst/>
          </a:prstGeom>
        </p:spPr>
        <p:txBody>
          <a:bodyPr wrap="square">
            <a:spAutoFit/>
          </a:bodyPr>
          <a:lstStyle/>
          <a:p>
            <a:r>
              <a:rPr lang="en-GB" sz="2000" b="1" dirty="0">
                <a:solidFill>
                  <a:schemeClr val="bg1"/>
                </a:solidFill>
              </a:rPr>
              <a:t>Funds obtained or pledged so far is about 33% </a:t>
            </a:r>
            <a:endParaRPr lang="en-US" b="1" dirty="0">
              <a:solidFill>
                <a:schemeClr val="bg1"/>
              </a:solidFill>
            </a:endParaRPr>
          </a:p>
        </p:txBody>
      </p:sp>
      <p:sp>
        <p:nvSpPr>
          <p:cNvPr id="26" name="TextBox 25"/>
          <p:cNvSpPr txBox="1"/>
          <p:nvPr/>
        </p:nvSpPr>
        <p:spPr>
          <a:xfrm>
            <a:off x="4505579" y="230606"/>
            <a:ext cx="1709721" cy="646331"/>
          </a:xfrm>
          <a:prstGeom prst="rect">
            <a:avLst/>
          </a:prstGeom>
          <a:noFill/>
        </p:spPr>
        <p:txBody>
          <a:bodyPr wrap="square" rtlCol="0">
            <a:spAutoFit/>
          </a:bodyPr>
          <a:lstStyle/>
          <a:p>
            <a:r>
              <a:rPr lang="en-US" sz="3600" b="1" dirty="0">
                <a:solidFill>
                  <a:srgbClr val="FFC000"/>
                </a:solidFill>
                <a:latin typeface="Arial" panose="020B0604020202020204" pitchFamily="34" charset="0"/>
                <a:ea typeface="Arial" panose="020B0604020202020204" pitchFamily="34" charset="0"/>
                <a:cs typeface="Arial" panose="020B0604020202020204" pitchFamily="34" charset="0"/>
              </a:rPr>
              <a:t>$3.4 B</a:t>
            </a:r>
          </a:p>
        </p:txBody>
      </p:sp>
      <p:sp>
        <p:nvSpPr>
          <p:cNvPr id="27" name="TextBox 26"/>
          <p:cNvSpPr txBox="1"/>
          <p:nvPr/>
        </p:nvSpPr>
        <p:spPr>
          <a:xfrm>
            <a:off x="9815914" y="5481641"/>
            <a:ext cx="1201948" cy="461665"/>
          </a:xfrm>
          <a:prstGeom prst="rect">
            <a:avLst/>
          </a:prstGeom>
          <a:noFill/>
        </p:spPr>
        <p:txBody>
          <a:bodyPr wrap="square" rtlCol="0">
            <a:spAutoFit/>
          </a:bodyPr>
          <a:lstStyle/>
          <a:p>
            <a:r>
              <a:rPr lang="en-US" sz="2400" b="1" dirty="0">
                <a:solidFill>
                  <a:srgbClr val="FF0000"/>
                </a:solidFill>
                <a:latin typeface="Tahoma" panose="020B0604030504040204" pitchFamily="34" charset="0"/>
                <a:ea typeface="Tahoma" panose="020B0604030504040204" pitchFamily="34" charset="0"/>
                <a:cs typeface="Tahoma" panose="020B0604030504040204" pitchFamily="34" charset="0"/>
              </a:rPr>
              <a:t>$2.3 B</a:t>
            </a:r>
          </a:p>
        </p:txBody>
      </p:sp>
      <p:pic>
        <p:nvPicPr>
          <p:cNvPr id="31" name="Picture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7748" y="949175"/>
            <a:ext cx="1156209" cy="927201"/>
          </a:xfrm>
          <a:prstGeom prst="rect">
            <a:avLst/>
          </a:prstGeom>
        </p:spPr>
      </p:pic>
      <p:pic>
        <p:nvPicPr>
          <p:cNvPr id="32" name="Picture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21849" y="5352038"/>
            <a:ext cx="690843" cy="554009"/>
          </a:xfrm>
          <a:prstGeom prst="rect">
            <a:avLst/>
          </a:prstGeom>
        </p:spPr>
      </p:pic>
      <p:sp>
        <p:nvSpPr>
          <p:cNvPr id="2" name="TextBox 1"/>
          <p:cNvSpPr txBox="1"/>
          <p:nvPr/>
        </p:nvSpPr>
        <p:spPr>
          <a:xfrm>
            <a:off x="4247886" y="3980383"/>
            <a:ext cx="7896786" cy="384721"/>
          </a:xfrm>
          <a:prstGeom prst="rect">
            <a:avLst/>
          </a:prstGeom>
          <a:noFill/>
        </p:spPr>
        <p:txBody>
          <a:bodyPr wrap="square" rtlCol="0">
            <a:spAutoFit/>
          </a:bodyPr>
          <a:lstStyle/>
          <a:p>
            <a:pPr algn="ctr"/>
            <a:r>
              <a:rPr lang="en-US" b="1" dirty="0">
                <a:solidFill>
                  <a:schemeClr val="accent1">
                    <a:lumMod val="60000"/>
                    <a:lumOff val="40000"/>
                  </a:schemeClr>
                </a:solidFill>
              </a:rPr>
              <a:t>IGAD member </a:t>
            </a:r>
            <a:r>
              <a:rPr lang="en-US" b="1" dirty="0" smtClean="0">
                <a:solidFill>
                  <a:schemeClr val="accent1">
                    <a:lumMod val="60000"/>
                    <a:lumOff val="40000"/>
                  </a:schemeClr>
                </a:solidFill>
              </a:rPr>
              <a:t>states contributions </a:t>
            </a:r>
            <a:r>
              <a:rPr lang="en-US" b="1" dirty="0">
                <a:solidFill>
                  <a:schemeClr val="accent1">
                    <a:lumMod val="60000"/>
                    <a:lumOff val="40000"/>
                  </a:schemeClr>
                </a:solidFill>
              </a:rPr>
              <a:t>estimated at 1.9 Billion USD</a:t>
            </a:r>
          </a:p>
        </p:txBody>
      </p:sp>
      <p:sp>
        <p:nvSpPr>
          <p:cNvPr id="20" name="TextBox 19"/>
          <p:cNvSpPr txBox="1"/>
          <p:nvPr/>
        </p:nvSpPr>
        <p:spPr>
          <a:xfrm>
            <a:off x="7228369" y="5464265"/>
            <a:ext cx="1201948" cy="461665"/>
          </a:xfrm>
          <a:prstGeom prst="rect">
            <a:avLst/>
          </a:prstGeom>
          <a:noFill/>
        </p:spPr>
        <p:txBody>
          <a:bodyPr wrap="square" rtlCol="0">
            <a:spAutoFit/>
          </a:bodyPr>
          <a:lstStyle/>
          <a:p>
            <a:r>
              <a:rPr lang="en-US" sz="2400" b="1" dirty="0">
                <a:solidFill>
                  <a:schemeClr val="bg1"/>
                </a:solidFill>
                <a:latin typeface="Tahoma" panose="020B0604030504040204" pitchFamily="34" charset="0"/>
                <a:ea typeface="Tahoma" panose="020B0604030504040204" pitchFamily="34" charset="0"/>
                <a:cs typeface="Tahoma" panose="020B0604030504040204" pitchFamily="34" charset="0"/>
              </a:rPr>
              <a:t>$1.1 B</a:t>
            </a:r>
          </a:p>
        </p:txBody>
      </p:sp>
      <p:pic>
        <p:nvPicPr>
          <p:cNvPr id="18" name="Picture 3" descr="C:\Users\sa123\Documents\ICPAC 2019\FSNWG\DESERT LOCUST OUTBREAK\FOOD SECURITY\Latest Strategy\funding met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30317" y="5173150"/>
            <a:ext cx="1375632" cy="75030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317399" y="5173150"/>
            <a:ext cx="1177038" cy="384721"/>
          </a:xfrm>
          <a:prstGeom prst="rect">
            <a:avLst/>
          </a:prstGeom>
          <a:noFill/>
        </p:spPr>
        <p:txBody>
          <a:bodyPr wrap="square" rtlCol="0">
            <a:spAutoFit/>
          </a:bodyPr>
          <a:lstStyle/>
          <a:p>
            <a:r>
              <a:rPr lang="en-US" b="1" dirty="0">
                <a:solidFill>
                  <a:schemeClr val="bg1"/>
                </a:solidFill>
              </a:rPr>
              <a:t>Funded</a:t>
            </a:r>
          </a:p>
        </p:txBody>
      </p:sp>
      <p:sp>
        <p:nvSpPr>
          <p:cNvPr id="21" name="TextBox 20"/>
          <p:cNvSpPr txBox="1"/>
          <p:nvPr/>
        </p:nvSpPr>
        <p:spPr>
          <a:xfrm>
            <a:off x="9819653" y="5162637"/>
            <a:ext cx="1177038" cy="384721"/>
          </a:xfrm>
          <a:prstGeom prst="rect">
            <a:avLst/>
          </a:prstGeom>
          <a:noFill/>
        </p:spPr>
        <p:txBody>
          <a:bodyPr wrap="square" rtlCol="0">
            <a:spAutoFit/>
          </a:bodyPr>
          <a:lstStyle/>
          <a:p>
            <a:r>
              <a:rPr lang="en-US" b="1" dirty="0">
                <a:solidFill>
                  <a:srgbClr val="FF0000"/>
                </a:solidFill>
              </a:rPr>
              <a:t>Gap</a:t>
            </a:r>
          </a:p>
        </p:txBody>
      </p:sp>
      <p:grpSp>
        <p:nvGrpSpPr>
          <p:cNvPr id="11" name="Group 10"/>
          <p:cNvGrpSpPr/>
          <p:nvPr/>
        </p:nvGrpSpPr>
        <p:grpSpPr>
          <a:xfrm>
            <a:off x="207650" y="428221"/>
            <a:ext cx="3739095" cy="2568731"/>
            <a:chOff x="207650" y="140189"/>
            <a:chExt cx="3739095" cy="2568731"/>
          </a:xfrm>
        </p:grpSpPr>
        <p:sp>
          <p:nvSpPr>
            <p:cNvPr id="17" name="Rectangle 16"/>
            <p:cNvSpPr/>
            <p:nvPr/>
          </p:nvSpPr>
          <p:spPr>
            <a:xfrm>
              <a:off x="207650" y="140189"/>
              <a:ext cx="3739094" cy="1272585"/>
            </a:xfrm>
            <a:prstGeom prst="rect">
              <a:avLst/>
            </a:prstGeom>
            <a:noFill/>
            <a:ln>
              <a:noFill/>
            </a:ln>
          </p:spPr>
          <p:txBody>
            <a:bodyPr spcFirstLastPara="1" wrap="square" lIns="0" tIns="0" rIns="0" bIns="0" anchor="b" anchorCtr="0">
              <a:noAutofit/>
            </a:bodyPr>
            <a:lstStyle/>
            <a:p>
              <a:pPr algn="ctr"/>
              <a:r>
                <a:rPr lang="en-US" sz="2000" b="1" dirty="0">
                  <a:solidFill>
                    <a:srgbClr val="FF6600"/>
                  </a:solidFill>
                  <a:latin typeface="Arial" panose="020B0604020202020204" pitchFamily="34" charset="0"/>
                  <a:ea typeface="Arial" panose="020B0604020202020204" pitchFamily="34" charset="0"/>
                  <a:cs typeface="Arial" panose="020B0604020202020204" pitchFamily="34" charset="0"/>
                </a:rPr>
                <a:t>Full Implementation of Humanitarian and Livelihood Assistance  </a:t>
              </a:r>
            </a:p>
            <a:p>
              <a:pPr algn="ctr"/>
              <a:r>
                <a:rPr lang="en-US" sz="2000" b="1" dirty="0" smtClean="0">
                  <a:solidFill>
                    <a:srgbClr val="FF6600"/>
                  </a:solidFill>
                  <a:latin typeface="Arial" panose="020B0604020202020204" pitchFamily="34" charset="0"/>
                  <a:ea typeface="Arial" panose="020B0604020202020204" pitchFamily="34" charset="0"/>
                  <a:cs typeface="Arial" panose="020B0604020202020204" pitchFamily="34" charset="0"/>
                </a:rPr>
                <a:t>Requires</a:t>
              </a:r>
              <a:endParaRPr lang="en-US" sz="1200" dirty="0">
                <a:latin typeface="Times New Roman" panose="02020603050405020304" pitchFamily="18" charset="0"/>
                <a:ea typeface="Times New Roman" panose="02020603050405020304" pitchFamily="18" charset="0"/>
              </a:endParaRPr>
            </a:p>
          </p:txBody>
        </p:sp>
        <p:pic>
          <p:nvPicPr>
            <p:cNvPr id="5" name="Picture 4"/>
            <p:cNvPicPr>
              <a:picLocks noChangeAspect="1"/>
            </p:cNvPicPr>
            <p:nvPr/>
          </p:nvPicPr>
          <p:blipFill>
            <a:blip r:embed="rId5">
              <a:duotone>
                <a:schemeClr val="accent1">
                  <a:shade val="45000"/>
                  <a:satMod val="135000"/>
                </a:schemeClr>
                <a:prstClr val="white"/>
              </a:duotone>
            </a:blip>
            <a:stretch>
              <a:fillRect/>
            </a:stretch>
          </p:blipFill>
          <p:spPr>
            <a:xfrm>
              <a:off x="2723153" y="1657064"/>
              <a:ext cx="1223592" cy="979848"/>
            </a:xfrm>
            <a:prstGeom prst="rect">
              <a:avLst/>
            </a:prstGeom>
          </p:spPr>
        </p:pic>
        <p:sp>
          <p:nvSpPr>
            <p:cNvPr id="6" name="Rectangle 5">
              <a:extLst>
                <a:ext uri="{FF2B5EF4-FFF2-40B4-BE49-F238E27FC236}">
                  <a16:creationId xmlns="" xmlns:a16="http://schemas.microsoft.com/office/drawing/2014/main" id="{E20F435F-7A8B-D444-B9DD-1A37CE34F392}"/>
                </a:ext>
              </a:extLst>
            </p:cNvPr>
            <p:cNvSpPr/>
            <p:nvPr/>
          </p:nvSpPr>
          <p:spPr>
            <a:xfrm>
              <a:off x="551384" y="1477814"/>
              <a:ext cx="2903984" cy="1231106"/>
            </a:xfrm>
            <a:prstGeom prst="rect">
              <a:avLst/>
            </a:prstGeom>
          </p:spPr>
          <p:txBody>
            <a:bodyPr wrap="square">
              <a:spAutoFit/>
            </a:bodyPr>
            <a:lstStyle/>
            <a:p>
              <a:pPr algn="ctr"/>
              <a:r>
                <a:rPr lang="en-GB" sz="5400" b="1" dirty="0">
                  <a:solidFill>
                    <a:srgbClr val="404040"/>
                  </a:solidFill>
                  <a:latin typeface="Arial" panose="020B0604020202020204" pitchFamily="34" charset="0"/>
                  <a:ea typeface="Arial" panose="020B0604020202020204" pitchFamily="34" charset="0"/>
                  <a:cs typeface="Arial" panose="020B0604020202020204" pitchFamily="34" charset="0"/>
                </a:rPr>
                <a:t>5.32</a:t>
              </a:r>
              <a:r>
                <a:rPr lang="en-GB" sz="4000" b="1" dirty="0">
                  <a:solidFill>
                    <a:srgbClr val="404040"/>
                  </a:solidFill>
                  <a:latin typeface="Arial" panose="020B0604020202020204" pitchFamily="34" charset="0"/>
                  <a:ea typeface="Arial" panose="020B0604020202020204" pitchFamily="34" charset="0"/>
                  <a:cs typeface="Arial" panose="020B0604020202020204" pitchFamily="34" charset="0"/>
                </a:rPr>
                <a:t> </a:t>
              </a:r>
            </a:p>
            <a:p>
              <a:pPr algn="ctr"/>
              <a:r>
                <a:rPr lang="en-GB" sz="2000" dirty="0">
                  <a:solidFill>
                    <a:srgbClr val="404040"/>
                  </a:solidFill>
                  <a:latin typeface="Arial" panose="020B0604020202020204" pitchFamily="34" charset="0"/>
                  <a:ea typeface="Arial" panose="020B0604020202020204" pitchFamily="34" charset="0"/>
                  <a:cs typeface="Arial" panose="020B0604020202020204" pitchFamily="34" charset="0"/>
                </a:rPr>
                <a:t>Billion USD</a:t>
              </a:r>
              <a:endParaRPr lang="en-US" sz="2000" dirty="0">
                <a:solidFill>
                  <a:srgbClr val="404040"/>
                </a:solidFill>
                <a:latin typeface="Arial" panose="020B0604020202020204" pitchFamily="34" charset="0"/>
                <a:ea typeface="Arial" panose="020B0604020202020204" pitchFamily="34" charset="0"/>
                <a:cs typeface="Arial" panose="020B0604020202020204" pitchFamily="34" charset="0"/>
              </a:endParaRPr>
            </a:p>
          </p:txBody>
        </p:sp>
      </p:grpSp>
      <p:cxnSp>
        <p:nvCxnSpPr>
          <p:cNvPr id="24" name="Straight Connector 23"/>
          <p:cNvCxnSpPr/>
          <p:nvPr/>
        </p:nvCxnSpPr>
        <p:spPr>
          <a:xfrm>
            <a:off x="93827" y="3717032"/>
            <a:ext cx="3852918" cy="0"/>
          </a:xfrm>
          <a:prstGeom prst="line">
            <a:avLst/>
          </a:prstGeom>
          <a:ln>
            <a:solidFill>
              <a:srgbClr val="FF6600"/>
            </a:solidFill>
          </a:ln>
        </p:spPr>
        <p:style>
          <a:lnRef idx="2">
            <a:schemeClr val="accent1"/>
          </a:lnRef>
          <a:fillRef idx="0">
            <a:schemeClr val="accent1"/>
          </a:fillRef>
          <a:effectRef idx="1">
            <a:schemeClr val="accent1"/>
          </a:effectRef>
          <a:fontRef idx="minor">
            <a:schemeClr val="tx1"/>
          </a:fontRef>
        </p:style>
      </p:cxnSp>
      <p:grpSp>
        <p:nvGrpSpPr>
          <p:cNvPr id="8" name="Group 7"/>
          <p:cNvGrpSpPr/>
          <p:nvPr/>
        </p:nvGrpSpPr>
        <p:grpSpPr>
          <a:xfrm>
            <a:off x="162834" y="4348449"/>
            <a:ext cx="3739094" cy="2214289"/>
            <a:chOff x="93826" y="2833101"/>
            <a:chExt cx="3739094" cy="2214289"/>
          </a:xfrm>
        </p:grpSpPr>
        <p:sp>
          <p:nvSpPr>
            <p:cNvPr id="22" name="Rectangle 21"/>
            <p:cNvSpPr/>
            <p:nvPr/>
          </p:nvSpPr>
          <p:spPr>
            <a:xfrm>
              <a:off x="93826" y="2833101"/>
              <a:ext cx="3739094" cy="955939"/>
            </a:xfrm>
            <a:prstGeom prst="rect">
              <a:avLst/>
            </a:prstGeom>
            <a:noFill/>
            <a:ln>
              <a:noFill/>
            </a:ln>
          </p:spPr>
          <p:txBody>
            <a:bodyPr spcFirstLastPara="1" wrap="square" lIns="0" tIns="0" rIns="0" bIns="0" anchor="b" anchorCtr="0">
              <a:noAutofit/>
            </a:bodyPr>
            <a:lstStyle/>
            <a:p>
              <a:pPr algn="ctr"/>
              <a:r>
                <a:rPr lang="en-US" sz="2000" b="1" dirty="0" smtClean="0">
                  <a:solidFill>
                    <a:srgbClr val="009507"/>
                  </a:solidFill>
                  <a:latin typeface="Arial" panose="020B0604020202020204" pitchFamily="34" charset="0"/>
                  <a:ea typeface="Arial" panose="020B0604020202020204" pitchFamily="34" charset="0"/>
                  <a:cs typeface="Arial" panose="020B0604020202020204" pitchFamily="34" charset="0"/>
                </a:rPr>
                <a:t>Full </a:t>
              </a:r>
              <a:r>
                <a:rPr lang="en-US" sz="2000" b="1" dirty="0">
                  <a:solidFill>
                    <a:srgbClr val="009507"/>
                  </a:solidFill>
                  <a:latin typeface="Arial" panose="020B0604020202020204" pitchFamily="34" charset="0"/>
                  <a:ea typeface="Arial" panose="020B0604020202020204" pitchFamily="34" charset="0"/>
                  <a:cs typeface="Arial" panose="020B0604020202020204" pitchFamily="34" charset="0"/>
                </a:rPr>
                <a:t>Regional </a:t>
              </a:r>
            </a:p>
            <a:p>
              <a:pPr algn="ctr"/>
              <a:r>
                <a:rPr lang="en-US" sz="2000" b="1" dirty="0">
                  <a:solidFill>
                    <a:srgbClr val="009507"/>
                  </a:solidFill>
                  <a:latin typeface="Arial" panose="020B0604020202020204" pitchFamily="34" charset="0"/>
                  <a:ea typeface="Arial" panose="020B0604020202020204" pitchFamily="34" charset="0"/>
                  <a:cs typeface="Arial" panose="020B0604020202020204" pitchFamily="34" charset="0"/>
                </a:rPr>
                <a:t>Implementation </a:t>
              </a:r>
            </a:p>
            <a:p>
              <a:pPr algn="ctr"/>
              <a:r>
                <a:rPr lang="en-US" sz="2000" b="1" dirty="0" smtClean="0">
                  <a:solidFill>
                    <a:srgbClr val="009507"/>
                  </a:solidFill>
                  <a:latin typeface="Arial" panose="020B0604020202020204" pitchFamily="34" charset="0"/>
                  <a:ea typeface="Arial" panose="020B0604020202020204" pitchFamily="34" charset="0"/>
                  <a:cs typeface="Arial" panose="020B0604020202020204" pitchFamily="34" charset="0"/>
                </a:rPr>
                <a:t>Requires</a:t>
              </a:r>
              <a:endParaRPr lang="en-US" sz="1200" dirty="0">
                <a:solidFill>
                  <a:srgbClr val="009507"/>
                </a:solidFill>
                <a:latin typeface="Times New Roman" panose="02020603050405020304" pitchFamily="18" charset="0"/>
                <a:ea typeface="Times New Roman" panose="02020603050405020304" pitchFamily="18" charset="0"/>
              </a:endParaRPr>
            </a:p>
          </p:txBody>
        </p:sp>
        <p:sp>
          <p:nvSpPr>
            <p:cNvPr id="28" name="Rectangle 27">
              <a:extLst>
                <a:ext uri="{FF2B5EF4-FFF2-40B4-BE49-F238E27FC236}">
                  <a16:creationId xmlns="" xmlns:a16="http://schemas.microsoft.com/office/drawing/2014/main" id="{E20F435F-7A8B-D444-B9DD-1A37CE34F392}"/>
                </a:ext>
              </a:extLst>
            </p:cNvPr>
            <p:cNvSpPr/>
            <p:nvPr/>
          </p:nvSpPr>
          <p:spPr>
            <a:xfrm>
              <a:off x="511381" y="3816284"/>
              <a:ext cx="2903984" cy="1231106"/>
            </a:xfrm>
            <a:prstGeom prst="rect">
              <a:avLst/>
            </a:prstGeom>
          </p:spPr>
          <p:txBody>
            <a:bodyPr wrap="square">
              <a:spAutoFit/>
            </a:bodyPr>
            <a:lstStyle/>
            <a:p>
              <a:pPr algn="ctr"/>
              <a:r>
                <a:rPr lang="en-GB" sz="5400" b="1" dirty="0">
                  <a:solidFill>
                    <a:srgbClr val="404040"/>
                  </a:solidFill>
                  <a:latin typeface="Arial" panose="020B0604020202020204" pitchFamily="34" charset="0"/>
                  <a:ea typeface="Arial" panose="020B0604020202020204" pitchFamily="34" charset="0"/>
                  <a:cs typeface="Arial" panose="020B0604020202020204" pitchFamily="34" charset="0"/>
                </a:rPr>
                <a:t>101.2</a:t>
              </a:r>
              <a:r>
                <a:rPr lang="en-GB" sz="4000" b="1" dirty="0">
                  <a:solidFill>
                    <a:srgbClr val="404040"/>
                  </a:solidFill>
                  <a:latin typeface="Arial" panose="020B0604020202020204" pitchFamily="34" charset="0"/>
                  <a:ea typeface="Arial" panose="020B0604020202020204" pitchFamily="34" charset="0"/>
                  <a:cs typeface="Arial" panose="020B0604020202020204" pitchFamily="34" charset="0"/>
                </a:rPr>
                <a:t> </a:t>
              </a:r>
            </a:p>
            <a:p>
              <a:pPr algn="ctr"/>
              <a:r>
                <a:rPr lang="en-GB" sz="2000" dirty="0">
                  <a:solidFill>
                    <a:srgbClr val="404040"/>
                  </a:solidFill>
                  <a:latin typeface="Arial" panose="020B0604020202020204" pitchFamily="34" charset="0"/>
                  <a:ea typeface="Arial" panose="020B0604020202020204" pitchFamily="34" charset="0"/>
                  <a:cs typeface="Arial" panose="020B0604020202020204" pitchFamily="34" charset="0"/>
                </a:rPr>
                <a:t>Million USD</a:t>
              </a:r>
              <a:endParaRPr lang="en-US" sz="2000" dirty="0">
                <a:solidFill>
                  <a:srgbClr val="404040"/>
                </a:solidFill>
                <a:latin typeface="Arial" panose="020B0604020202020204" pitchFamily="34" charset="0"/>
                <a:ea typeface="Arial" panose="020B0604020202020204" pitchFamily="34" charset="0"/>
                <a:cs typeface="Arial" panose="020B0604020202020204" pitchFamily="34" charset="0"/>
              </a:endParaRPr>
            </a:p>
          </p:txBody>
        </p:sp>
        <p:pic>
          <p:nvPicPr>
            <p:cNvPr id="29" name="Picture 28"/>
            <p:cNvPicPr>
              <a:picLocks noChangeAspect="1"/>
            </p:cNvPicPr>
            <p:nvPr/>
          </p:nvPicPr>
          <p:blipFill>
            <a:blip r:embed="rId5">
              <a:duotone>
                <a:schemeClr val="accent1">
                  <a:shade val="45000"/>
                  <a:satMod val="135000"/>
                </a:schemeClr>
                <a:prstClr val="white"/>
              </a:duotone>
            </a:blip>
            <a:stretch>
              <a:fillRect/>
            </a:stretch>
          </p:blipFill>
          <p:spPr>
            <a:xfrm>
              <a:off x="2950388" y="4149081"/>
              <a:ext cx="597040" cy="478108"/>
            </a:xfrm>
            <a:prstGeom prst="rect">
              <a:avLst/>
            </a:prstGeom>
          </p:spPr>
        </p:pic>
      </p:grpSp>
    </p:spTree>
    <p:extLst>
      <p:ext uri="{BB962C8B-B14F-4D97-AF65-F5344CB8AC3E}">
        <p14:creationId xmlns:p14="http://schemas.microsoft.com/office/powerpoint/2010/main" val="27111475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3833D"/>
        </a:solidFill>
        <a:effectLst/>
      </p:bgPr>
    </p:bg>
    <p:spTree>
      <p:nvGrpSpPr>
        <p:cNvPr id="1" name=""/>
        <p:cNvGrpSpPr/>
        <p:nvPr/>
      </p:nvGrpSpPr>
      <p:grpSpPr>
        <a:xfrm>
          <a:off x="0" y="0"/>
          <a:ext cx="0" cy="0"/>
          <a:chOff x="0" y="0"/>
          <a:chExt cx="0" cy="0"/>
        </a:xfrm>
      </p:grpSpPr>
      <p:pic>
        <p:nvPicPr>
          <p:cNvPr id="4" name="Picture 3"/>
          <p:cNvPicPr preferRelativeResize="0">
            <a:picLocks/>
          </p:cNvPicPr>
          <p:nvPr/>
        </p:nvPicPr>
        <p:blipFill>
          <a:blip r:embed="rId2"/>
          <a:srcRect/>
          <a:stretch/>
        </p:blipFill>
        <p:spPr>
          <a:xfrm>
            <a:off x="1055440" y="0"/>
            <a:ext cx="9865096" cy="6858000"/>
          </a:xfrm>
          <a:prstGeom prst="rect">
            <a:avLst/>
          </a:prstGeom>
        </p:spPr>
      </p:pic>
    </p:spTree>
    <p:extLst>
      <p:ext uri="{BB962C8B-B14F-4D97-AF65-F5344CB8AC3E}">
        <p14:creationId xmlns:p14="http://schemas.microsoft.com/office/powerpoint/2010/main" val="942956355"/>
      </p:ext>
    </p:extLst>
  </p:cSld>
  <p:clrMapOvr>
    <a:masterClrMapping/>
  </p:clrMapOvr>
  <p:timing>
    <p:tnLst>
      <p:par>
        <p:cTn id="1" dur="indefinite" restart="never" nodeType="tmRoot"/>
      </p:par>
    </p:tnLst>
  </p:timing>
</p:sld>
</file>

<file path=ppt/theme/theme1.xml><?xml version="1.0" encoding="utf-8"?>
<a:theme xmlns:a="http://schemas.openxmlformats.org/drawingml/2006/main" name="2_IGAD PPT Template">
  <a:themeElements>
    <a:clrScheme name="IGAD">
      <a:dk1>
        <a:sysClr val="windowText" lastClr="000000"/>
      </a:dk1>
      <a:lt1>
        <a:sysClr val="window" lastClr="FFFFFF"/>
      </a:lt1>
      <a:dk2>
        <a:srgbClr val="646463"/>
      </a:dk2>
      <a:lt2>
        <a:srgbClr val="D0D0D0"/>
      </a:lt2>
      <a:accent1>
        <a:srgbClr val="00833F"/>
      </a:accent1>
      <a:accent2>
        <a:srgbClr val="F4BE49"/>
      </a:accent2>
      <a:accent3>
        <a:srgbClr val="004080"/>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IGAD PPT Template.thmx</Template>
  <TotalTime>12816</TotalTime>
  <Words>714</Words>
  <Application>Microsoft Office PowerPoint</Application>
  <PresentationFormat>Custom</PresentationFormat>
  <Paragraphs>128</Paragraphs>
  <Slides>9</Slides>
  <Notes>4</Notes>
  <HiddenSlides>0</HiddenSlides>
  <MMClips>0</MMClips>
  <ScaleCrop>false</ScaleCrop>
  <HeadingPairs>
    <vt:vector size="4" baseType="variant">
      <vt:variant>
        <vt:lpstr>Theme</vt:lpstr>
      </vt:variant>
      <vt:variant>
        <vt:i4>2</vt:i4>
      </vt:variant>
      <vt:variant>
        <vt:lpstr>Slide Titles</vt:lpstr>
      </vt:variant>
      <vt:variant>
        <vt:i4>9</vt:i4>
      </vt:variant>
    </vt:vector>
  </HeadingPairs>
  <TitlesOfParts>
    <vt:vector size="11" baseType="lpstr">
      <vt:lpstr>2_IGAD PPT Template</vt:lpstr>
      <vt:lpstr>Office Theme</vt:lpstr>
      <vt:lpstr>IGAD FOOD SECURITY AND NUTRITION RESPONSE STRATEGY     </vt:lpstr>
      <vt:lpstr>Pre-COVID-19 Humanitarian Situation in the IGAD Region</vt:lpstr>
      <vt:lpstr>PowerPoint Presentation</vt:lpstr>
      <vt:lpstr>Unprecedented TRIPLE EFFECT: Floods, COVID-19, Desert Locust</vt:lpstr>
      <vt:lpstr>PowerPoint Presentation</vt:lpstr>
      <vt:lpstr>PowerPoint Presentation</vt:lpstr>
      <vt:lpstr>PowerPoint Presentation</vt:lpstr>
      <vt:lpstr>PowerPoint Presentation</vt:lpstr>
      <vt:lpstr>PowerPoint Presentation</vt:lpstr>
    </vt:vector>
  </TitlesOfParts>
  <Company>Black Africa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Apple Macintosh</dc:creator>
  <cp:lastModifiedBy>BATUREINE</cp:lastModifiedBy>
  <cp:revision>873</cp:revision>
  <dcterms:created xsi:type="dcterms:W3CDTF">2014-11-18T09:33:09Z</dcterms:created>
  <dcterms:modified xsi:type="dcterms:W3CDTF">2020-08-22T12:16:02Z</dcterms:modified>
</cp:coreProperties>
</file>