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0" r:id="rId2"/>
    <p:sldId id="268" r:id="rId3"/>
    <p:sldId id="292" r:id="rId4"/>
    <p:sldId id="303" r:id="rId5"/>
    <p:sldId id="306" r:id="rId6"/>
    <p:sldId id="293" r:id="rId7"/>
    <p:sldId id="294" r:id="rId8"/>
    <p:sldId id="295" r:id="rId9"/>
    <p:sldId id="296" r:id="rId10"/>
    <p:sldId id="300" r:id="rId11"/>
    <p:sldId id="302" r:id="rId12"/>
    <p:sldId id="299" r:id="rId13"/>
    <p:sldId id="297" r:id="rId14"/>
    <p:sldId id="305" r:id="rId15"/>
    <p:sldId id="307" r:id="rId16"/>
    <p:sldId id="298" r:id="rId17"/>
    <p:sldId id="260" r:id="rId1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7490EA-D411-22E5-28A5-5D4C3BF760BA}" v="21" dt="2020-08-25T10:17:57.812"/>
    <p1510:client id="{C395201E-7E0F-8F6C-D2AF-5964AA3EE2A3}" v="317" dt="2020-08-25T19:29:34.786"/>
    <p1510:client id="{C882F9FB-D969-6ABB-8EF2-C7C5554D0A8B}" v="37" dt="2020-08-25T08:26:05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68"/>
    <p:restoredTop sz="94679"/>
  </p:normalViewPr>
  <p:slideViewPr>
    <p:cSldViewPr snapToGrid="0">
      <p:cViewPr varScale="1">
        <p:scale>
          <a:sx n="110" d="100"/>
          <a:sy n="110" d="100"/>
        </p:scale>
        <p:origin x="-1308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6F43F-70E8-4100-B44F-41CDB929F999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BFD2F-AF53-4A35-8C5B-7EDD9F04B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37935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F0A4F-9DF3-4D87-BA8C-3D59ACAE155F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54EE4-CDB4-4DB5-8E7E-FB133D2C7C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258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List any unusual weather and climate events or trends that impacted the sector in the two seasons that are not normally experienced</a:t>
            </a:r>
          </a:p>
          <a:p>
            <a:endParaRPr lang="en-GB"/>
          </a:p>
          <a:p>
            <a:r>
              <a:rPr lang="en-GB" b="1"/>
              <a:t>For Example, this could relate to: </a:t>
            </a:r>
            <a:r>
              <a:rPr lang="en-GB"/>
              <a:t>Late/delayed or early onset, Short duration (early withdrawal); Prolonged dry spells; Hotter than usual; Seasonal shift;  More stormy weather (rainfall events); Unusually windy; Extreme storms etc</a:t>
            </a:r>
          </a:p>
          <a:p>
            <a:endParaRPr lang="en-GB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4004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x-none" sz="1200">
                <a:latin typeface="Calibri" panose="020F0502020204030204" pitchFamily="34" charset="0"/>
              </a:rPr>
              <a:t>Exceptional rain in OND2019 &amp; JF 2020 (linked to strong IOD &amp; so arguably climate change), as well as MAM 2020, led to record-breaking Lake Victoria water level.  </a:t>
            </a:r>
          </a:p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5820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x-none" sz="1200">
                <a:latin typeface="Calibri" panose="020F0502020204030204" pitchFamily="34" charset="0"/>
              </a:rPr>
              <a:t>JJA: Exceptional rain in West Kenya, following the preceding heavy rains, causing floods in Rift Valley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654EE4-CDB4-4DB5-8E7E-FB133D2C7C8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741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6" y="2130427"/>
            <a:ext cx="8420100" cy="434478"/>
          </a:xfrm>
        </p:spPr>
        <p:txBody>
          <a:bodyPr anchor="t">
            <a:normAutofit/>
          </a:bodyPr>
          <a:lstStyle>
            <a:lvl1pPr algn="ctr">
              <a:defRPr sz="2400" cap="all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6" y="2564919"/>
            <a:ext cx="8420100" cy="338891"/>
          </a:xfrm>
        </p:spPr>
        <p:txBody>
          <a:bodyPr>
            <a:noAutofit/>
          </a:bodyPr>
          <a:lstStyle>
            <a:lvl1pPr marL="0" indent="0" algn="ct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7487-0564-480D-8A7A-0F3868513E7E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9340"/>
            <a:ext cx="4267200" cy="180020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4CD405B-16BA-C344-AAC4-4EF5A1257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38600" y="228600"/>
            <a:ext cx="1494332" cy="147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0458B39-8D0F-EA40-95EE-C0D6CE6B1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5400" y="5854009"/>
            <a:ext cx="838200" cy="82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330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0122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CA7E-0E32-44F6-86D7-EC1D8A6CE8A6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486986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13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7B99F6-96F9-438A-A3A7-D9984BABFD8E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311650" cy="182373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IGAD CLIMATE PREDICTION AND APPLICATIONS CENTRE (</a:t>
            </a:r>
            <a:r>
              <a:rPr lang="en-US" b="1"/>
              <a:t>ICPAC</a:t>
            </a:r>
            <a:r>
              <a:rPr lang="en-US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5300" y="3024202"/>
            <a:ext cx="8420100" cy="442165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3466359"/>
            <a:ext cx="84201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95300" y="5812132"/>
            <a:ext cx="8932582" cy="14941"/>
          </a:xfrm>
          <a:prstGeom prst="line">
            <a:avLst/>
          </a:prstGeom>
          <a:ln w="9525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D:\WNJ\COMMUNICATIONS\IGAD guidelines\IGAD logo\IGAD JPEG - low Rez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991600" y="5908491"/>
            <a:ext cx="762000" cy="801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2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3724-956F-45DF-A65E-EA2718D13D7F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24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017C-9869-486E-ADFF-B3CBA203C337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971800" y="6487000"/>
            <a:ext cx="4232746" cy="182373"/>
          </a:xfrm>
        </p:spPr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912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14"/>
            <a:ext cx="5943600" cy="398929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199529"/>
            <a:ext cx="5943600" cy="4781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A5E0-C1B9-4867-A1E2-5B2A0C6D13BD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0" y="6486987"/>
            <a:ext cx="4311650" cy="182374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154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7921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2446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487001"/>
            <a:ext cx="2311400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646463"/>
                </a:solidFill>
              </a:defRPr>
            </a:lvl1pPr>
          </a:lstStyle>
          <a:p>
            <a:fld id="{D0EE56E8-8AF9-4EAA-BC04-5929A4739BF4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486986"/>
            <a:ext cx="4311650" cy="1823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646463"/>
                </a:solidFill>
              </a:defRPr>
            </a:lvl1pPr>
          </a:lstStyle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7528" y="6487001"/>
            <a:ext cx="388471" cy="182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DB7362-2002-504E-9846-FFD55AE0893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95300" y="5770564"/>
            <a:ext cx="8915400" cy="0"/>
          </a:xfrm>
          <a:prstGeom prst="line">
            <a:avLst/>
          </a:prstGeom>
          <a:ln w="31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0060509-ADA8-EA4E-BD96-2B296B5A979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661399" y="5855689"/>
            <a:ext cx="938678" cy="92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21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4" r:id="rId5"/>
    <p:sldLayoutId id="2147483655" r:id="rId6"/>
    <p:sldLayoutId id="2147483657" r:id="rId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kern="1200" cap="all">
          <a:solidFill>
            <a:srgbClr val="00833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bc.co.ke/plant-2billion-trees-2022/?utm_source=ICPAC_NEWSLETTER&amp;utm_campaign=e8a3e6d9cb-EMAIL_CAMPAIGN_2019_02_25_06_47_COPY_02&amp;utm_medium=email&amp;utm_term=0_0ea0a0abaf-e8a3e6d9cb-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pac.net/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27403" b="11058"/>
          <a:stretch/>
        </p:blipFill>
        <p:spPr>
          <a:xfrm>
            <a:off x="0" y="3429000"/>
            <a:ext cx="9906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666" y="2422526"/>
            <a:ext cx="9228667" cy="731307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Climate CHANGE and ADAPTATION in eastern Africa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Geoffrey </a:t>
            </a:r>
            <a:r>
              <a:rPr lang="en-US" sz="2000" dirty="0" err="1">
                <a:solidFill>
                  <a:schemeClr val="tx1"/>
                </a:solidFill>
                <a:latin typeface="Arial"/>
                <a:cs typeface="Arial"/>
              </a:rPr>
              <a:t>sabiIti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ghacof56 </a:t>
            </a:r>
            <a:r>
              <a:rPr lang="en-US" sz="2000" b="1" dirty="0">
                <a:latin typeface="Arial"/>
                <a:cs typeface="Arial"/>
              </a:rPr>
              <a:t/>
            </a:r>
            <a:br>
              <a:rPr lang="en-US" sz="2000" b="1" dirty="0">
                <a:latin typeface="Arial"/>
                <a:cs typeface="Arial"/>
              </a:rPr>
            </a:br>
            <a:r>
              <a:rPr lang="en-US" sz="2000" b="1" dirty="0">
                <a:latin typeface="Arial"/>
                <a:cs typeface="Arial"/>
              </a:rPr>
              <a:t> 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8366" y="3979333"/>
            <a:ext cx="8919634" cy="491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668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B80ED4-4113-CB4D-B858-106ABDBF9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eastern africa </a:t>
            </a:r>
            <a:r>
              <a:rPr lang="en-US" b="1" dirty="0"/>
              <a:t>is</a:t>
            </a:r>
            <a:r>
              <a:rPr lang="x-none" b="1"/>
              <a:t> get</a:t>
            </a:r>
            <a:r>
              <a:rPr lang="en-US" b="1" dirty="0"/>
              <a:t>ting</a:t>
            </a:r>
            <a:r>
              <a:rPr lang="x-none" b="1"/>
              <a:t> wetter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6FC824-98C4-E14C-9ADE-7FCAC18C1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44607"/>
            <a:ext cx="4076700" cy="45259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fontAlgn="base"/>
            <a:r>
              <a:rPr lang="en-GB" b="1" dirty="0"/>
              <a:t>Current records show that Eastern Africa is getting wetter.</a:t>
            </a:r>
            <a:endParaRPr lang="en-US" dirty="0"/>
          </a:p>
          <a:p>
            <a:pPr fontAlgn="base"/>
            <a:r>
              <a:rPr lang="en-GB" b="1" dirty="0"/>
              <a:t>The region needs to get ready for more surprises of climate extremes, </a:t>
            </a:r>
            <a:r>
              <a:rPr lang="en-GB" dirty="0"/>
              <a:t>which are Poverty Multipliers. </a:t>
            </a:r>
            <a:endParaRPr lang="en-GB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E98863-A6B1-5F44-BA61-B5AACDC71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69C9FB-9A55-DB48-93A9-BB2E50097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51A30F-AEAC-8D4F-9932-E72526C6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95AF67F-B6FD-8343-B50C-BAE1AB724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287836"/>
            <a:ext cx="4191000" cy="2219752"/>
          </a:xfrm>
          <a:prstGeom prst="rect">
            <a:avLst/>
          </a:prstGeom>
        </p:spPr>
      </p:pic>
      <p:pic>
        <p:nvPicPr>
          <p:cNvPr id="33" name="Picture 3" descr="C:\Users\semazzi\Desktop\GHACOF54 Talk\ONDRain_inc2019.png">
            <a:extLst>
              <a:ext uri="{FF2B5EF4-FFF2-40B4-BE49-F238E27FC236}">
                <a16:creationId xmlns:a16="http://schemas.microsoft.com/office/drawing/2014/main" xmlns="" id="{4BAB6C37-2E7F-5245-B7A1-AA0907F44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0100" y="3742070"/>
            <a:ext cx="5100637" cy="182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DF8C1D7-D0A8-47F8-99F0-F85A6FC0F409}"/>
              </a:ext>
            </a:extLst>
          </p:cNvPr>
          <p:cNvSpPr txBox="1"/>
          <p:nvPr/>
        </p:nvSpPr>
        <p:spPr>
          <a:xfrm>
            <a:off x="927666" y="4455145"/>
            <a:ext cx="3385073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>
                <a:solidFill>
                  <a:srgbClr val="C00000"/>
                </a:solidFill>
                <a:ea typeface="+mn-lt"/>
                <a:cs typeface="+mn-lt"/>
              </a:rPr>
              <a:t>NOTE THAT THE COMING OND SEASON IS EXPECTED TO BE DRIER THAN NORMAL</a:t>
            </a:r>
            <a:endParaRPr lang="en-GB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261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B80ED4-4113-CB4D-B858-106ABDBF9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OND Rainy season is getting wetter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E98863-A6B1-5F44-BA61-B5AACDC71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69C9FB-9A55-DB48-93A9-BB2E50097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51A30F-AEAC-8D4F-9932-E72526C6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3" name="Picture 3" descr="C:\Users\semazzi\Desktop\GHACOF54 Talk\ONDRain_inc2019.png">
            <a:extLst>
              <a:ext uri="{FF2B5EF4-FFF2-40B4-BE49-F238E27FC236}">
                <a16:creationId xmlns:a16="http://schemas.microsoft.com/office/drawing/2014/main" xmlns="" id="{4BAB6C37-2E7F-5245-B7A1-AA0907F44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670" y="3721806"/>
            <a:ext cx="7014115" cy="251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semazzi\Desktop\GHACOF54 Talk\MAMRain_inc2019.png">
            <a:extLst>
              <a:ext uri="{FF2B5EF4-FFF2-40B4-BE49-F238E27FC236}">
                <a16:creationId xmlns:a16="http://schemas.microsoft.com/office/drawing/2014/main" xmlns="" id="{1BA7B669-BD0B-1741-9F7E-63B32D879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18100"/>
            <a:ext cx="7001385" cy="251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E197CB1-DC55-D044-B7E6-91707CF2E9BE}"/>
              </a:ext>
            </a:extLst>
          </p:cNvPr>
          <p:cNvSpPr/>
          <p:nvPr/>
        </p:nvSpPr>
        <p:spPr>
          <a:xfrm>
            <a:off x="6964828" y="961890"/>
            <a:ext cx="2565400" cy="563231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altLang="x-none" sz="2400" b="1" dirty="0"/>
              <a:t>The projected increase in extreme IODs </a:t>
            </a:r>
            <a:r>
              <a:rPr lang="en-GB" altLang="x-none" sz="2400" dirty="0"/>
              <a:t>with 1.5 &amp; 2 degree warming, </a:t>
            </a:r>
            <a:r>
              <a:rPr lang="en-GB" altLang="x-none" sz="2400" b="1" dirty="0"/>
              <a:t>will make ONDs like 2019 more frequent. </a:t>
            </a:r>
            <a:endParaRPr lang="x-none" sz="2400" b="1"/>
          </a:p>
          <a:p>
            <a:endParaRPr lang="en-GB" altLang="x-none" sz="2400" b="1" dirty="0">
              <a:cs typeface="Arial"/>
            </a:endParaRPr>
          </a:p>
          <a:p>
            <a:r>
              <a:rPr lang="en-GB" altLang="x-none" sz="2400" b="1" dirty="0">
                <a:solidFill>
                  <a:srgbClr val="C00000"/>
                </a:solidFill>
                <a:cs typeface="Arial"/>
              </a:rPr>
              <a:t>NOTE THAT THE COMING OND SEASON IS EXPECTED TO BE DRIER THAT NORMAL</a:t>
            </a:r>
          </a:p>
        </p:txBody>
      </p:sp>
    </p:spTree>
    <p:extLst>
      <p:ext uri="{BB962C8B-B14F-4D97-AF65-F5344CB8AC3E}">
        <p14:creationId xmlns:p14="http://schemas.microsoft.com/office/powerpoint/2010/main" xmlns="" val="3391819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B80ED4-4113-CB4D-B858-106ABDBF9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335492" cy="855422"/>
          </a:xfrm>
        </p:spPr>
        <p:txBody>
          <a:bodyPr/>
          <a:lstStyle/>
          <a:p>
            <a:r>
              <a:rPr lang="x-none" b="1"/>
              <a:t>Temperatures are rising faster in </a:t>
            </a:r>
            <a:r>
              <a:rPr lang="x-none" b="1" smtClean="0"/>
              <a:t>africa</a:t>
            </a:r>
            <a:endParaRPr lang="x-none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6FC824-98C4-E14C-9ADE-7FCAC18C1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13" y="1337105"/>
            <a:ext cx="4394199" cy="4525963"/>
          </a:xfrm>
        </p:spPr>
        <p:txBody>
          <a:bodyPr>
            <a:normAutofit/>
          </a:bodyPr>
          <a:lstStyle/>
          <a:p>
            <a:r>
              <a:rPr lang="en-GB" sz="2000" b="1" dirty="0" smtClean="0"/>
              <a:t>Some </a:t>
            </a:r>
            <a:r>
              <a:rPr lang="en-GB" sz="2000" b="1" dirty="0"/>
              <a:t>parts of the region have already seen a temperature increase of 2.5 degrees C</a:t>
            </a:r>
          </a:p>
          <a:p>
            <a:r>
              <a:rPr lang="en-GB" sz="2000" b="1" dirty="0"/>
              <a:t>All models show that most parts of Africa will reach the </a:t>
            </a:r>
            <a:r>
              <a:rPr lang="en-GB" sz="2000" b="1" dirty="0" smtClean="0"/>
              <a:t>1.5 </a:t>
            </a:r>
            <a:r>
              <a:rPr lang="en-GB" sz="2000" b="1" dirty="0"/>
              <a:t>degree C limit by 2023</a:t>
            </a:r>
            <a:r>
              <a:rPr lang="en-GB" sz="2000" dirty="0"/>
              <a:t> </a:t>
            </a:r>
          </a:p>
          <a:p>
            <a:r>
              <a:rPr lang="en-GB" sz="2000" dirty="0"/>
              <a:t>The timing for 2 degrees C is ranging from 2030 to 2040 </a:t>
            </a:r>
            <a:endParaRPr lang="en-GB" sz="2000" b="1" dirty="0"/>
          </a:p>
          <a:p>
            <a:r>
              <a:rPr lang="en-GB" sz="2000" b="1" dirty="0">
                <a:solidFill>
                  <a:schemeClr val="accent1"/>
                </a:solidFill>
              </a:rPr>
              <a:t>This gives relevant is the Paris Agreement  </a:t>
            </a:r>
          </a:p>
          <a:p>
            <a:r>
              <a:rPr lang="en-GB" sz="2000" dirty="0"/>
              <a:t>All models also agree that the number of warmest days in Eastern Africa are increasing</a:t>
            </a:r>
          </a:p>
          <a:p>
            <a:endParaRPr lang="x-none" sz="2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51A30F-AEAC-8D4F-9932-E72526C6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Picture 12" descr="ezgif.com-gif-maker.gif">
            <a:extLst>
              <a:ext uri="{FF2B5EF4-FFF2-40B4-BE49-F238E27FC236}">
                <a16:creationId xmlns:a16="http://schemas.microsoft.com/office/drawing/2014/main" xmlns="" id="{02DB5BE5-1ACB-E047-A4C8-EBF359092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9499" y="794373"/>
            <a:ext cx="475615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C5718C8-B9CF-7747-B112-9708DD44110F}"/>
              </a:ext>
            </a:extLst>
          </p:cNvPr>
          <p:cNvSpPr txBox="1"/>
          <p:nvPr/>
        </p:nvSpPr>
        <p:spPr>
          <a:xfrm>
            <a:off x="4953000" y="3460769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Climate Stripes of Temperature change in Africa since 1901</a:t>
            </a:r>
            <a:endParaRPr lang="x-none" sz="110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xmlns="" id="{174042EF-D56F-3743-B0A6-8EEFA04AB8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170"/>
          <a:stretch/>
        </p:blipFill>
        <p:spPr>
          <a:xfrm>
            <a:off x="5029199" y="3777555"/>
            <a:ext cx="4696363" cy="26157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4025266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rgbClr val="008000"/>
                </a:solidFill>
                <a:cs typeface="Arial"/>
              </a:rPr>
              <a:t/>
            </a:r>
            <a:br>
              <a:rPr lang="en-US" b="1">
                <a:solidFill>
                  <a:srgbClr val="008000"/>
                </a:solidFill>
                <a:cs typeface="Arial"/>
              </a:rPr>
            </a:br>
            <a:r>
              <a:rPr lang="en-US" b="1">
                <a:solidFill>
                  <a:srgbClr val="008000"/>
                </a:solidFill>
                <a:cs typeface="Arial"/>
              </a:rPr>
              <a:t>high vulnerability 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397" y="1147140"/>
            <a:ext cx="4464877" cy="4791260"/>
          </a:xfrm>
        </p:spPr>
        <p:txBody>
          <a:bodyPr>
            <a:noAutofit/>
          </a:bodyPr>
          <a:lstStyle/>
          <a:p>
            <a:pPr fontAlgn="base"/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Communities are having very little time to recover between extreme climatic events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Climate change presents a new challenge to already vulnerable communities and threatens to undo the developmental gains made in the region. </a:t>
            </a:r>
          </a:p>
          <a:p>
            <a:pPr fontAlgn="base"/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Climate Services and Early Warning Systems are key to build resilience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49768020903_b92f4d75fc_c.jpg" descr="49768020903_b92f4d75fc_c.jpg">
            <a:extLst>
              <a:ext uri="{FF2B5EF4-FFF2-40B4-BE49-F238E27FC236}">
                <a16:creationId xmlns:a16="http://schemas.microsoft.com/office/drawing/2014/main" xmlns="" id="{EFD56936-C7C6-FA42-972B-40A709315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0"/>
            <a:ext cx="5137078" cy="342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498D95C-B2AC-B446-8905-C7C9FED06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999" y="3429000"/>
            <a:ext cx="513707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2630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28" y="162495"/>
            <a:ext cx="5107347" cy="50978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8000"/>
                </a:solidFill>
                <a:cs typeface="Arial"/>
              </a:rPr>
              <a:t>expected </a:t>
            </a:r>
            <a:r>
              <a:rPr lang="en-US" b="1" dirty="0" smtClean="0">
                <a:solidFill>
                  <a:srgbClr val="008000"/>
                </a:solidFill>
                <a:cs typeface="Arial"/>
              </a:rPr>
              <a:t>MEDIUM-TERM impacts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791" y="570996"/>
            <a:ext cx="4765412" cy="603683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Increase in flood and drought frequencies/intensities leading to: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Water shortage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Pollution (fisheries)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Fluctuation in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power supply</a:t>
            </a:r>
          </a:p>
          <a:p>
            <a:pPr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Reduction in agricultural productivity in some areas (changing crop suitability) </a:t>
            </a:r>
          </a:p>
          <a:p>
            <a:pPr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Fluctuation in pasture supply </a:t>
            </a:r>
          </a:p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Vector born diseases</a:t>
            </a:r>
          </a:p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Damage </a:t>
            </a:r>
            <a:r>
              <a:rPr lang="en-US" sz="2200" dirty="0" smtClean="0">
                <a:latin typeface="Arial"/>
                <a:cs typeface="Arial"/>
              </a:rPr>
              <a:t>to </a:t>
            </a:r>
            <a:r>
              <a:rPr lang="en-US" sz="2200" dirty="0">
                <a:latin typeface="Arial"/>
                <a:cs typeface="Arial"/>
              </a:rPr>
              <a:t>infrastructure (eg. transport </a:t>
            </a:r>
            <a:r>
              <a:rPr lang="en-US" sz="2200" dirty="0" smtClean="0">
                <a:latin typeface="Arial"/>
                <a:cs typeface="Arial"/>
              </a:rPr>
              <a:t>&amp; drainage systems</a:t>
            </a:r>
            <a:r>
              <a:rPr lang="en-US" sz="2200" dirty="0">
                <a:latin typeface="Arial"/>
                <a:cs typeface="Arial"/>
              </a:rPr>
              <a:t>) </a:t>
            </a:r>
          </a:p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Migration – people, animal &amp; plant species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200" dirty="0">
                <a:latin typeface="Arial"/>
                <a:cs typeface="Arial"/>
              </a:rPr>
              <a:t>Wildfires due to extreme temperatures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49768020903_b92f4d75fc_c.jpg" descr="49768020903_b92f4d75fc_c.jpg">
            <a:extLst>
              <a:ext uri="{FF2B5EF4-FFF2-40B4-BE49-F238E27FC236}">
                <a16:creationId xmlns:a16="http://schemas.microsoft.com/office/drawing/2014/main" xmlns="" id="{EFD56936-C7C6-FA42-972B-40A709315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0" y="4965700"/>
            <a:ext cx="2378277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5D10A14-CEE6-5543-9F8F-F2864847B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400" y="484187"/>
            <a:ext cx="4575379" cy="2743200"/>
          </a:xfrm>
          <a:prstGeom prst="rect">
            <a:avLst/>
          </a:prstGeom>
        </p:spPr>
      </p:pic>
      <p:pic>
        <p:nvPicPr>
          <p:cNvPr id="10" name="Picture 8" descr="Image result for floods in west pokot county 2019">
            <a:extLst>
              <a:ext uri="{FF2B5EF4-FFF2-40B4-BE49-F238E27FC236}">
                <a16:creationId xmlns:a16="http://schemas.microsoft.com/office/drawing/2014/main" xmlns="" id="{47C906FC-AFE5-F745-82B1-11F253AD1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3977" y="4965700"/>
            <a:ext cx="2209802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Content Placeholder 7" descr="A car parked next to a body of water&#10;&#10;Description automatically generated">
            <a:extLst>
              <a:ext uri="{FF2B5EF4-FFF2-40B4-BE49-F238E27FC236}">
                <a16:creationId xmlns:a16="http://schemas.microsoft.com/office/drawing/2014/main" xmlns="" id="{C7B88663-1CBE-E341-92BD-7751B4FC3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968"/>
          <a:stretch>
            <a:fillRect/>
          </a:stretch>
        </p:blipFill>
        <p:spPr bwMode="auto">
          <a:xfrm>
            <a:off x="7343977" y="3227387"/>
            <a:ext cx="2209802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semazzi\Desktop\Oxfam_East_Africa_-_A_mass_grave_for_children_in_Dadaab.jpg">
            <a:extLst>
              <a:ext uri="{FF2B5EF4-FFF2-40B4-BE49-F238E27FC236}">
                <a16:creationId xmlns:a16="http://schemas.microsoft.com/office/drawing/2014/main" xmlns="" id="{9BF4441A-5CA0-C747-ADF9-FA755D071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054"/>
          <a:stretch>
            <a:fillRect/>
          </a:stretch>
        </p:blipFill>
        <p:spPr bwMode="auto">
          <a:xfrm>
            <a:off x="4978400" y="3227387"/>
            <a:ext cx="2365924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0554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44488" y="138113"/>
            <a:ext cx="9561512" cy="893762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6600"/>
                </a:solidFill>
                <a:cs typeface="Times New Roman" pitchFamily="18" charset="0"/>
              </a:rPr>
              <a:t>DO THINGS DIFFERENTLY AMIDST COVID-19 AND MULTIPLE CLIMATIC RISKS – SUSTAINABILITY IS KEY</a:t>
            </a:r>
            <a:endParaRPr lang="en-US" sz="2400" dirty="0" smtClean="0">
              <a:solidFill>
                <a:srgbClr val="006600"/>
              </a:solidFill>
              <a:cs typeface="Times New Roman" pitchFamily="18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95300" y="1399511"/>
            <a:ext cx="9282113" cy="38735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sz="2400" dirty="0" smtClean="0"/>
              <a:t>Promote </a:t>
            </a:r>
            <a:r>
              <a:rPr lang="en-US" sz="2400" dirty="0" smtClean="0"/>
              <a:t>robust forecasting and early warning systems, dissemination, uptake and use of information and products at all levels</a:t>
            </a:r>
          </a:p>
          <a:p>
            <a:pPr eaLnBrk="1" hangingPunct="1"/>
            <a:r>
              <a:rPr lang="en-US" sz="2400" dirty="0" smtClean="0"/>
              <a:t>Adopt CC smart technologies for agricultural transformation including Climate smart Agriculture (CSA) practices; affordable yet scalable water harvesting technologies, mechanization of agricultural</a:t>
            </a:r>
          </a:p>
          <a:p>
            <a:pPr eaLnBrk="1" hangingPunct="1"/>
            <a:r>
              <a:rPr lang="en-US" sz="2400" dirty="0" smtClean="0"/>
              <a:t>Adopt water and land resources management practices</a:t>
            </a:r>
          </a:p>
          <a:p>
            <a:pPr eaLnBrk="1" hangingPunct="1"/>
            <a:r>
              <a:rPr lang="en-US" sz="2400" dirty="0" smtClean="0"/>
              <a:t>Environmental protection and restoration, </a:t>
            </a:r>
            <a:r>
              <a:rPr lang="en-US" sz="2400" dirty="0" smtClean="0">
                <a:hlinkClick r:id="rId2"/>
              </a:rPr>
              <a:t>Kenya’s plans to plant 2 billion trees by 2022 on course</a:t>
            </a:r>
            <a:r>
              <a:rPr lang="en-US" sz="2400" dirty="0" smtClean="0"/>
              <a:t>. This is in line with Kenya’s global commitment with respect to climate change, biodiversity conservation, and land degradation.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A027C21-F8AB-4CD8-8FCB-1F1B198585E8}" type="datetime2">
              <a:rPr lang="en-US"/>
              <a:pPr>
                <a:defRPr/>
              </a:pPr>
              <a:t>Tuesday, August 25,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IGAD CLIMATE PREDICTION AND APPLICATIONS CENTRE (</a:t>
            </a:r>
            <a:r>
              <a:rPr lang="en-GB" b="1" smtClean="0"/>
              <a:t>ICPAC</a:t>
            </a:r>
            <a:r>
              <a:rPr lang="en-GB" smtClean="0"/>
              <a:t>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B4F656-1133-437E-9998-F7CE15AF47A4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422087" y="4987737"/>
            <a:ext cx="891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When the climate conditions are right, each sector needs to create positive spillovers across sectors to boost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RESILIENCE</a:t>
            </a: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633413" y="973595"/>
            <a:ext cx="891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itchFamily="34" charset="0"/>
              </a:rPr>
              <a:t>We need to scale-up interventions/initiatives for better results;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A0C434-84C6-EA47-9F62-A2DD0B02E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18612"/>
          </a:xfrm>
        </p:spPr>
        <p:txBody>
          <a:bodyPr>
            <a:normAutofit fontScale="90000"/>
          </a:bodyPr>
          <a:lstStyle/>
          <a:p>
            <a:pPr algn="ctr"/>
            <a:r>
              <a:rPr lang="x-none" b="1"/>
              <a:t>our climate change services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6986207-A8F0-2444-9852-E2C4F65B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xmlns="" id="{FC5505A6-4476-4846-A8A0-6F08F5622789}"/>
              </a:ext>
            </a:extLst>
          </p:cNvPr>
          <p:cNvSpPr txBox="1">
            <a:spLocks/>
          </p:cNvSpPr>
          <p:nvPr/>
        </p:nvSpPr>
        <p:spPr>
          <a:xfrm>
            <a:off x="495299" y="566656"/>
            <a:ext cx="8077201" cy="7763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00833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B5DC283-7615-7A48-BD12-32A6AAFF0B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093"/>
          <a:stretch/>
        </p:blipFill>
        <p:spPr>
          <a:xfrm>
            <a:off x="352540" y="757758"/>
            <a:ext cx="9105117" cy="53381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5B3534-08E8-4276-B60D-49F59913EB50}"/>
              </a:ext>
            </a:extLst>
          </p:cNvPr>
          <p:cNvSpPr txBox="1"/>
          <p:nvPr/>
        </p:nvSpPr>
        <p:spPr>
          <a:xfrm>
            <a:off x="5660319" y="872893"/>
            <a:ext cx="2743199" cy="369332"/>
          </a:xfrm>
          <a:prstGeom prst="rect">
            <a:avLst/>
          </a:prstGeom>
          <a:solidFill>
            <a:srgbClr val="ED7D3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>
                <a:cs typeface="Arial"/>
              </a:rPr>
              <a:t>WWW.ICPAC.NET</a:t>
            </a:r>
          </a:p>
        </p:txBody>
      </p:sp>
    </p:spTree>
    <p:extLst>
      <p:ext uri="{BB962C8B-B14F-4D97-AF65-F5344CB8AC3E}">
        <p14:creationId xmlns:p14="http://schemas.microsoft.com/office/powerpoint/2010/main" xmlns="" val="1336506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/>
          <a:srcRect/>
          <a:stretch/>
        </p:blipFill>
        <p:spPr>
          <a:xfrm>
            <a:off x="-58730" y="-112542"/>
            <a:ext cx="9990521" cy="70598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76400" y="3200400"/>
            <a:ext cx="6422231" cy="786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  <a:p>
            <a:endParaRPr lang="en-GB" sz="24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the Conversation on Twitter</a:t>
            </a: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#GHACOF56</a:t>
            </a:r>
          </a:p>
          <a:p>
            <a:r>
              <a:rPr lang="en-GB"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000" u="sng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www.icpac.net</a:t>
            </a:r>
            <a:endParaRPr lang="en-US" sz="3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073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266" y="240132"/>
            <a:ext cx="4448388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extremes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9CA886-B1F9-1A4A-A1C1-7E8A3AD4B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398" y="1505308"/>
            <a:ext cx="4229100" cy="4752975"/>
          </a:xfrm>
        </p:spPr>
        <p:txBody>
          <a:bodyPr>
            <a:noAutofit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year 2019 concluded a decade of exceptional global heat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retreating ice and record sea levels</a:t>
            </a:r>
          </a:p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COVID19 came at a time when we were already facing an unprecedented desert locust invasion and widespread floods. </a:t>
            </a:r>
          </a:p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In some countries outbreaks of desert locust like this, hadn’t been seen in over 70 years. 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842320-0234-7A46-A4A2-2E129409E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DEA5CC-8566-2B4C-8597-84782613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9" name="d50b54a8e0cc411790946bc9efb6f0b4_8.jpg">
            <a:extLst>
              <a:ext uri="{FF2B5EF4-FFF2-40B4-BE49-F238E27FC236}">
                <a16:creationId xmlns:a16="http://schemas.microsoft.com/office/drawing/2014/main" xmlns="" id="{A1D1DAA2-A444-BA49-A53C-FDE5C1E19B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551" b="20613"/>
          <a:stretch/>
        </p:blipFill>
        <p:spPr>
          <a:xfrm>
            <a:off x="4962311" y="3468116"/>
            <a:ext cx="4943689" cy="33898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FourCyclones.A2003042_lrg.jpg">
            <a:extLst>
              <a:ext uri="{FF2B5EF4-FFF2-40B4-BE49-F238E27FC236}">
                <a16:creationId xmlns:a16="http://schemas.microsoft.com/office/drawing/2014/main" xmlns="" id="{8CE89BA6-574C-3344-AC66-9A91F1A02E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57" r="20395" b="8056"/>
          <a:stretch/>
        </p:blipFill>
        <p:spPr>
          <a:xfrm>
            <a:off x="4962311" y="-1"/>
            <a:ext cx="4943689" cy="345180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078C472-D5FC-0F45-93D7-409ED2A71230}"/>
              </a:ext>
            </a:extLst>
          </p:cNvPr>
          <p:cNvSpPr txBox="1"/>
          <p:nvPr/>
        </p:nvSpPr>
        <p:spPr>
          <a:xfrm>
            <a:off x="5028390" y="3130786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AP: Sunday, May 17, 2020 / Beledweyne, central Somalia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C96C247-3BBD-0940-A6A0-0DD3720112B3}"/>
              </a:ext>
            </a:extLst>
          </p:cNvPr>
          <p:cNvSpPr txBox="1"/>
          <p:nvPr/>
        </p:nvSpPr>
        <p:spPr>
          <a:xfrm>
            <a:off x="5028390" y="653856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FAO: Desert Locust </a:t>
            </a:r>
            <a:endParaRPr lang="x-none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605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63682"/>
            <a:ext cx="4311650" cy="4525963"/>
          </a:xfrm>
        </p:spPr>
        <p:txBody>
          <a:bodyPr>
            <a:normAutofit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March to May season was the wettest on record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in many parts of the region </a:t>
            </a:r>
          </a:p>
          <a:p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There was a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record breaking increase in the water levels of Lake Victoria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which rose to levels beyond those seen in 1964. </a:t>
            </a:r>
          </a:p>
          <a:p>
            <a:r>
              <a:rPr lang="en-GB" altLang="x-none" b="1" dirty="0">
                <a:solidFill>
                  <a:srgbClr val="006600"/>
                </a:solidFill>
              </a:rPr>
              <a:t>Floods due to heavy rainfall are still ongoing across the region</a:t>
            </a:r>
            <a:br>
              <a:rPr lang="en-GB" altLang="x-none" b="1" dirty="0">
                <a:solidFill>
                  <a:srgbClr val="006600"/>
                </a:solidFill>
              </a:rPr>
            </a:br>
            <a:r>
              <a:rPr lang="en-GB" altLang="x-none" b="1" dirty="0">
                <a:solidFill>
                  <a:srgbClr val="006600"/>
                </a:solidFill>
              </a:rPr>
              <a:t>(May - August 2020) </a:t>
            </a:r>
            <a:endParaRPr lang="x-none" sz="2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sz="23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68C66E-777E-574B-A761-A3D845C43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D8FE-7506-41EF-B335-8CA99EA3EAA9}" type="datetime2">
              <a:rPr lang="en-US" smtClean="0"/>
              <a:pPr/>
              <a:t>Tuesday, August 25,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5499A9F-F5A3-0E4F-91AC-D69A6C28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IGAD CLIMATE PREDICTION AND APPLICATIONS CENTRE (</a:t>
            </a:r>
            <a:r>
              <a:rPr lang="en-GB" b="1"/>
              <a:t>ICPAC</a:t>
            </a:r>
            <a:r>
              <a:rPr lang="en-GB"/>
              <a:t>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14" name="Picture 8">
            <a:extLst>
              <a:ext uri="{FF2B5EF4-FFF2-40B4-BE49-F238E27FC236}">
                <a16:creationId xmlns:a16="http://schemas.microsoft.com/office/drawing/2014/main" xmlns="" id="{9C4BF72F-3FC3-E64F-9CEF-4A6245744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94" t="5521" r="14494" b="8255"/>
          <a:stretch>
            <a:fillRect/>
          </a:stretch>
        </p:blipFill>
        <p:spPr bwMode="auto">
          <a:xfrm>
            <a:off x="5299581" y="3960676"/>
            <a:ext cx="3719149" cy="22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1244B23-7FEC-7A42-AD21-95E404373EC5}"/>
              </a:ext>
            </a:extLst>
          </p:cNvPr>
          <p:cNvSpPr txBox="1"/>
          <p:nvPr/>
        </p:nvSpPr>
        <p:spPr>
          <a:xfrm>
            <a:off x="5490295" y="3737562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Lake Victoria water levels </a:t>
            </a:r>
            <a:endParaRPr lang="x-none" sz="11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1CD6EFD-E51C-794E-8515-65BF185A1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295" y="1230118"/>
            <a:ext cx="3737267" cy="212101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86A4FDA-AABF-0E48-8BD9-1C6FCF5CC649}"/>
              </a:ext>
            </a:extLst>
          </p:cNvPr>
          <p:cNvSpPr txBox="1"/>
          <p:nvPr/>
        </p:nvSpPr>
        <p:spPr>
          <a:xfrm>
            <a:off x="5493284" y="3063369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448388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extremes </a:t>
            </a:r>
          </a:p>
        </p:txBody>
      </p:sp>
    </p:spTree>
    <p:extLst>
      <p:ext uri="{BB962C8B-B14F-4D97-AF65-F5344CB8AC3E}">
        <p14:creationId xmlns:p14="http://schemas.microsoft.com/office/powerpoint/2010/main" xmlns="" val="2022056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0_utGnOKx9sp4vhnJF.png" descr="0_utGnOKx9sp4vhnJF.png">
            <a:extLst>
              <a:ext uri="{FF2B5EF4-FFF2-40B4-BE49-F238E27FC236}">
                <a16:creationId xmlns:a16="http://schemas.microsoft.com/office/drawing/2014/main" xmlns="" id="{87A5E1B8-D43E-6443-BA29-F1BBFE5E4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40" y="1764723"/>
            <a:ext cx="2214660" cy="2214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0_BjDz80Cqe5iqTcdc.png" descr="0_BjDz80Cqe5iqTcdc.png">
            <a:extLst>
              <a:ext uri="{FF2B5EF4-FFF2-40B4-BE49-F238E27FC236}">
                <a16:creationId xmlns:a16="http://schemas.microsoft.com/office/drawing/2014/main" xmlns="" id="{6A7AB1FC-A7E0-BB46-BA5D-12321A704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353" y="4325426"/>
            <a:ext cx="2214661" cy="2214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0_AZiTm_Ait7o7Fz2P.png" descr="0_AZiTm_Ait7o7Fz2P.png">
            <a:extLst>
              <a:ext uri="{FF2B5EF4-FFF2-40B4-BE49-F238E27FC236}">
                <a16:creationId xmlns:a16="http://schemas.microsoft.com/office/drawing/2014/main" xmlns="" id="{46B8B43E-86A1-5946-8D07-DA0E0BAEE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693" y="4343301"/>
            <a:ext cx="2214661" cy="2214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0_dB4vjceWi-wRf9gu.png" descr="0_dB4vjceWi-wRf9gu.png">
            <a:extLst>
              <a:ext uri="{FF2B5EF4-FFF2-40B4-BE49-F238E27FC236}">
                <a16:creationId xmlns:a16="http://schemas.microsoft.com/office/drawing/2014/main" xmlns="" id="{2DBD22F0-B7C4-1D42-A3D8-2EBD408932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353" y="1771286"/>
            <a:ext cx="2214661" cy="221466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16" name="Picture 3" descr="9979baa1-3894-4e6a-a992-f404a494d4e0">
            <a:extLst>
              <a:ext uri="{FF2B5EF4-FFF2-40B4-BE49-F238E27FC236}">
                <a16:creationId xmlns:a16="http://schemas.microsoft.com/office/drawing/2014/main" xmlns="" id="{AA0D5F16-64A8-0C40-B42D-10349A48B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5728" y="1764723"/>
            <a:ext cx="3715872" cy="470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A13589-8688-614B-94A4-C4587621430E}"/>
              </a:ext>
            </a:extLst>
          </p:cNvPr>
          <p:cNvSpPr txBox="1"/>
          <p:nvPr/>
        </p:nvSpPr>
        <p:spPr>
          <a:xfrm>
            <a:off x="609600" y="143071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Rainfall anomalies March – April 2020 (ICPAC)  </a:t>
            </a:r>
            <a:endParaRPr lang="x-none" sz="11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5D71FFC-908C-7744-B5C8-5FEC2AE2A0F9}"/>
              </a:ext>
            </a:extLst>
          </p:cNvPr>
          <p:cNvSpPr txBox="1"/>
          <p:nvPr/>
        </p:nvSpPr>
        <p:spPr>
          <a:xfrm>
            <a:off x="5361545" y="143071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Rainfall anomalies 11 June 2020 – 10 August 2020 </a:t>
            </a:r>
            <a:endParaRPr lang="x-none" sz="11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8248650" cy="1325562"/>
          </a:xfrm>
        </p:spPr>
        <p:txBody>
          <a:bodyPr>
            <a:noAutofit/>
          </a:bodyPr>
          <a:lstStyle/>
          <a:p>
            <a:r>
              <a:rPr lang="x-none" b="1"/>
              <a:t/>
            </a:r>
            <a:br>
              <a:rPr lang="x-none" b="1"/>
            </a:br>
            <a:r>
              <a:rPr lang="x-none" b="1"/>
              <a:t>increasing climate </a:t>
            </a:r>
            <a:r>
              <a:rPr lang="en-US" b="1" dirty="0"/>
              <a:t/>
            </a:r>
            <a:br>
              <a:rPr lang="en-US" b="1" dirty="0"/>
            </a:br>
            <a:r>
              <a:rPr lang="x-none" b="1"/>
              <a:t>extremes</a:t>
            </a:r>
            <a:r>
              <a:rPr lang="en-US" b="1" dirty="0"/>
              <a:t> – </a:t>
            </a:r>
            <a:r>
              <a:rPr lang="en-US" b="1" dirty="0">
                <a:solidFill>
                  <a:srgbClr val="FF0000"/>
                </a:solidFill>
              </a:rPr>
              <a:t>EXAMPLES OF RAINFALL ANOMALIES</a:t>
            </a:r>
            <a:r>
              <a:rPr lang="x-none" b="1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780556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BBF2BB4-DF5B-F342-9542-0066C91C5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xmlns="" id="{90A21B22-54DF-3C42-AEA1-B9F514C51A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53000" cy="3414803"/>
          </a:xfrm>
        </p:spPr>
      </p:pic>
      <p:sp>
        <p:nvSpPr>
          <p:cNvPr id="10" name="TextBox 7">
            <a:extLst>
              <a:ext uri="{FF2B5EF4-FFF2-40B4-BE49-F238E27FC236}">
                <a16:creationId xmlns:a16="http://schemas.microsoft.com/office/drawing/2014/main" xmlns="" id="{7E1982DC-720E-EE4C-A2D5-0F7EEE9EB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25" y="595133"/>
            <a:ext cx="43213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2400" dirty="0">
                <a:latin typeface="Calibri"/>
                <a:cs typeface="Arial"/>
              </a:rPr>
              <a:t>May - August 2020: </a:t>
            </a:r>
            <a:r>
              <a:rPr lang="en-GB" sz="2400" b="1" dirty="0">
                <a:latin typeface="Calibri"/>
                <a:cs typeface="Arial"/>
              </a:rPr>
              <a:t>Lake Bogoria and Baringo,</a:t>
            </a:r>
            <a:r>
              <a:rPr lang="en-GB" sz="2400" dirty="0">
                <a:latin typeface="Calibri"/>
                <a:cs typeface="Arial"/>
              </a:rPr>
              <a:t> thousands  of people displaced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A38EF34-B497-1547-9855-A535FBE49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4" r="9797"/>
          <a:stretch/>
        </p:blipFill>
        <p:spPr bwMode="auto">
          <a:xfrm>
            <a:off x="4950619" y="3443198"/>
            <a:ext cx="4955382" cy="344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1A7EBD1C-0F2A-F14D-A6CA-365576D76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187" y="4537488"/>
            <a:ext cx="42902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2400" dirty="0">
                <a:latin typeface="Calibri"/>
                <a:cs typeface="Arial"/>
              </a:rPr>
              <a:t>August 2020: South Sudan, White Nile flooding, media suggests 200 000 displaced </a:t>
            </a:r>
          </a:p>
        </p:txBody>
      </p:sp>
    </p:spTree>
    <p:extLst>
      <p:ext uri="{BB962C8B-B14F-4D97-AF65-F5344CB8AC3E}">
        <p14:creationId xmlns:p14="http://schemas.microsoft.com/office/powerpoint/2010/main" xmlns="" val="187038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4311650" cy="4781550"/>
          </a:xfrm>
        </p:spPr>
        <p:txBody>
          <a:bodyPr>
            <a:noAutofit/>
          </a:bodyPr>
          <a:lstStyle/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 first six months of 2020 were the second warmest of any January-June period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trailing only 2016 in records dating to 1880, with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the year being on track to be one of the top five warmest years on record. </a:t>
            </a:r>
          </a:p>
          <a:p>
            <a:pPr fontAlgn="base"/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During 2019,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8 cyclones developed over the Indian Ocean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, the highest amount since we have records.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BE6EA49-40D3-AB4C-B14A-85F5FDCDFBE9}"/>
              </a:ext>
            </a:extLst>
          </p:cNvPr>
          <p:cNvSpPr txBox="1"/>
          <p:nvPr/>
        </p:nvSpPr>
        <p:spPr>
          <a:xfrm>
            <a:off x="4953000" y="393760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Climate Stripes of Temperature change in Africa since 1901</a:t>
            </a:r>
            <a:endParaRPr lang="x-none" sz="1100"/>
          </a:p>
        </p:txBody>
      </p:sp>
      <p:pic>
        <p:nvPicPr>
          <p:cNvPr id="14" name="Image" descr="Image">
            <a:extLst>
              <a:ext uri="{FF2B5EF4-FFF2-40B4-BE49-F238E27FC236}">
                <a16:creationId xmlns:a16="http://schemas.microsoft.com/office/drawing/2014/main" xmlns="" id="{F482BB11-D53E-C14F-9AE3-CDD559B67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170"/>
          <a:stretch/>
        </p:blipFill>
        <p:spPr>
          <a:xfrm>
            <a:off x="4953000" y="678282"/>
            <a:ext cx="4938617" cy="27507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787EDA1-E6C4-2A4B-A661-3D4CC9FEA5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341"/>
          <a:stretch/>
        </p:blipFill>
        <p:spPr>
          <a:xfrm>
            <a:off x="4953000" y="3416300"/>
            <a:ext cx="4938617" cy="34417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A28C7975-5D3F-5F40-9698-BE202FF95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11" y="274638"/>
            <a:ext cx="5926539" cy="1325562"/>
          </a:xfrm>
        </p:spPr>
        <p:txBody>
          <a:bodyPr>
            <a:noAutofit/>
          </a:bodyPr>
          <a:lstStyle/>
          <a:p>
            <a:r>
              <a:rPr lang="x-none" b="1" dirty="0"/>
              <a:t/>
            </a:r>
            <a:br>
              <a:rPr lang="x-none" b="1" dirty="0"/>
            </a:br>
            <a:r>
              <a:rPr lang="x-none" b="1"/>
              <a:t>TEMPERATURE and</a:t>
            </a:r>
            <a:r>
              <a:rPr lang="en-US" b="1" dirty="0"/>
              <a:t> Tropical CYCLONES</a:t>
            </a:r>
            <a:endParaRPr lang="x-none" b="1"/>
          </a:p>
        </p:txBody>
      </p:sp>
    </p:spTree>
    <p:extLst>
      <p:ext uri="{BB962C8B-B14F-4D97-AF65-F5344CB8AC3E}">
        <p14:creationId xmlns:p14="http://schemas.microsoft.com/office/powerpoint/2010/main" xmlns="" val="1802931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9EDE65-6027-8D43-BD14-B82C3EC8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152900" cy="1053772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8000"/>
                </a:solidFill>
                <a:cs typeface="Arial"/>
              </a:rPr>
              <a:t/>
            </a:r>
            <a:br>
              <a:rPr lang="en-US" b="1">
                <a:solidFill>
                  <a:srgbClr val="008000"/>
                </a:solidFill>
                <a:cs typeface="Arial"/>
              </a:rPr>
            </a:br>
            <a:r>
              <a:rPr lang="en-US" b="1">
                <a:solidFill>
                  <a:srgbClr val="008000"/>
                </a:solidFill>
                <a:cs typeface="Arial"/>
              </a:rPr>
              <a:t>The Indian ocean </a:t>
            </a:r>
            <a:br>
              <a:rPr lang="en-US" b="1">
                <a:solidFill>
                  <a:srgbClr val="008000"/>
                </a:solidFill>
                <a:cs typeface="Arial"/>
              </a:rPr>
            </a:br>
            <a:r>
              <a:rPr lang="en-US" b="1">
                <a:solidFill>
                  <a:srgbClr val="008000"/>
                </a:solidFill>
                <a:cs typeface="Arial"/>
              </a:rPr>
              <a:t>is warming fast 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AEC6B4-A5A4-A14C-BE99-278CEA0D1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524000"/>
            <a:ext cx="4311650" cy="4246570"/>
          </a:xfrm>
        </p:spPr>
        <p:txBody>
          <a:bodyPr>
            <a:noAutofit/>
          </a:bodyPr>
          <a:lstStyle/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western part of the Indian Ocean has been warming rapidly during the past 100 years and it is affecting the frequency of extreme weather events like cyclones  </a:t>
            </a:r>
          </a:p>
          <a:p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The rate of warming is 1.2 C compared to 0.7 in the eastern part of the Indian Ocean (and 0.95 warming of the global surface temperature). </a:t>
            </a:r>
            <a:r>
              <a:rPr lang="en-GB" sz="23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8CDF150-E022-F143-9BBA-C2F23E015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CBB2A9-CE82-5A40-8963-8A97A07B1C43}"/>
              </a:ext>
            </a:extLst>
          </p:cNvPr>
          <p:cNvSpPr txBox="1"/>
          <p:nvPr/>
        </p:nvSpPr>
        <p:spPr>
          <a:xfrm>
            <a:off x="5676422" y="3144478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NECJOGHA: Water levels Lake Victoria </a:t>
            </a:r>
            <a:endParaRPr lang="x-none" sz="110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2540DCD-13B2-7243-8045-B21BD1B9CD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15"/>
          <a:stretch/>
        </p:blipFill>
        <p:spPr>
          <a:xfrm>
            <a:off x="4965700" y="369981"/>
            <a:ext cx="4940300" cy="3059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163D33C-82BB-7749-BC5A-E40A19043301}"/>
              </a:ext>
            </a:extLst>
          </p:cNvPr>
          <p:cNvSpPr txBox="1"/>
          <p:nvPr/>
        </p:nvSpPr>
        <p:spPr>
          <a:xfrm>
            <a:off x="4965700" y="99725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NASA: warming over the Indian Ocean </a:t>
            </a:r>
            <a:endParaRPr lang="x-none" sz="1100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xmlns="" id="{1D32E5BA-CD04-074B-966A-242041D2D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0" y="3474358"/>
            <a:ext cx="4965700" cy="334431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EAE41A0-27C4-E448-980E-15B48D8F084D}"/>
              </a:ext>
            </a:extLst>
          </p:cNvPr>
          <p:cNvSpPr txBox="1"/>
          <p:nvPr/>
        </p:nvSpPr>
        <p:spPr>
          <a:xfrm>
            <a:off x="9296400" y="35052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NOAA</a:t>
            </a:r>
            <a:endParaRPr lang="x-none" sz="1100"/>
          </a:p>
        </p:txBody>
      </p:sp>
      <p:sp>
        <p:nvSpPr>
          <p:cNvPr id="13" name="Oval 12"/>
          <p:cNvSpPr/>
          <p:nvPr/>
        </p:nvSpPr>
        <p:spPr>
          <a:xfrm>
            <a:off x="5572125" y="1495425"/>
            <a:ext cx="942975" cy="1219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7715250" y="1847850"/>
            <a:ext cx="942975" cy="121920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8130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rgbClr val="008000"/>
                </a:solidFill>
                <a:cs typeface="Arial"/>
              </a:rPr>
              <a:t/>
            </a:r>
            <a:br>
              <a:rPr lang="en-US" b="1">
                <a:solidFill>
                  <a:srgbClr val="008000"/>
                </a:solidFill>
                <a:cs typeface="Arial"/>
              </a:rPr>
            </a:br>
            <a:r>
              <a:rPr lang="en-US" b="1">
                <a:solidFill>
                  <a:srgbClr val="008000"/>
                </a:solidFill>
                <a:cs typeface="Arial"/>
              </a:rPr>
              <a:t>more frequent EXTREME POSITIVE IOD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44607"/>
            <a:ext cx="4457700" cy="4525963"/>
          </a:xfrm>
        </p:spPr>
        <p:txBody>
          <a:bodyPr>
            <a:no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In October- December 2019, the Indian Ocean Dipole was in one of the highest positive states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since there are records (1961), bringing floods to Eastern Africa and fires to Australia.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Last October,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Djibouti received in 4 days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338 mm of rainfall,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the amount they normally receive in 2 years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(or double of the annual rainfall, which is 163 mm).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Research shows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that under a warming scenario of 1.5 degrees C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these extreme positive Indian ocean dipoles could happen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twice as often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ositive-indian-ocean-dipole.jpg" descr="Positive-indian-ocean-dipole.jpg">
            <a:extLst>
              <a:ext uri="{FF2B5EF4-FFF2-40B4-BE49-F238E27FC236}">
                <a16:creationId xmlns:a16="http://schemas.microsoft.com/office/drawing/2014/main" xmlns="" id="{7C5F426E-FE93-4641-818B-BA3EF78A1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227" y="1120042"/>
            <a:ext cx="3953771" cy="2633274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0_utGnOKx9sp4vhnJF.png" descr="0_utGnOKx9sp4vhnJF.png">
            <a:extLst>
              <a:ext uri="{FF2B5EF4-FFF2-40B4-BE49-F238E27FC236}">
                <a16:creationId xmlns:a16="http://schemas.microsoft.com/office/drawing/2014/main" xmlns="" id="{42CB4874-0D2D-CC40-AB9D-2CEE74329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041" y="3875086"/>
            <a:ext cx="2490145" cy="249014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F2968A5-8615-624E-A4DB-E6548D9E5B4D}"/>
              </a:ext>
            </a:extLst>
          </p:cNvPr>
          <p:cNvSpPr txBox="1"/>
          <p:nvPr/>
        </p:nvSpPr>
        <p:spPr>
          <a:xfrm>
            <a:off x="6428317" y="6407764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ICPAC</a:t>
            </a:r>
            <a:endParaRPr lang="x-none" sz="1100"/>
          </a:p>
        </p:txBody>
      </p:sp>
    </p:spTree>
    <p:extLst>
      <p:ext uri="{BB962C8B-B14F-4D97-AF65-F5344CB8AC3E}">
        <p14:creationId xmlns:p14="http://schemas.microsoft.com/office/powerpoint/2010/main" xmlns="" val="3498457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3530E9-3D5E-6A43-8D79-3A5D00ED6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4638"/>
            <a:ext cx="4457700" cy="12493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8000"/>
                </a:solidFill>
                <a:cs typeface="Arial"/>
              </a:rPr>
              <a:t>recurrent shocks and changing CHARACTERISTICS OF seasons 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A5924-CCD4-EC4E-BBD0-ADE87489E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376"/>
            <a:ext cx="4152900" cy="4361054"/>
          </a:xfrm>
        </p:spPr>
        <p:txBody>
          <a:bodyPr>
            <a:noAutofit/>
          </a:bodyPr>
          <a:lstStyle/>
          <a:p>
            <a:pPr fontAlgn="base"/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flooding experienced came on the heels of drought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in some parts of the region </a:t>
            </a:r>
          </a:p>
          <a:p>
            <a:pPr fontAlgn="base"/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The durations of the three seasons are getting shorter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due to </a:t>
            </a:r>
            <a:r>
              <a:rPr lang="en-GB" sz="2200" b="1" dirty="0">
                <a:latin typeface="Arial" panose="020B0604020202020204" pitchFamily="34" charset="0"/>
                <a:cs typeface="Arial" panose="020B0604020202020204" pitchFamily="34" charset="0"/>
              </a:rPr>
              <a:t>late onset and early withdrawal of the rains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The decline in the length of the seasons has been found in observations and model simulations. </a:t>
            </a:r>
            <a:endParaRPr lang="x-none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B10197-1382-164A-AA15-4704F78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B7362-2002-504E-9846-FFD55AE0893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37742729576_8a7c3a7cc2_c.jpg" descr="37742729576_8a7c3a7cc2_c.jpg">
            <a:extLst>
              <a:ext uri="{FF2B5EF4-FFF2-40B4-BE49-F238E27FC236}">
                <a16:creationId xmlns:a16="http://schemas.microsoft.com/office/drawing/2014/main" xmlns="" id="{B377A1DF-FF20-0641-A22D-F02B4DF780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83"/>
          <a:stretch/>
        </p:blipFill>
        <p:spPr>
          <a:xfrm>
            <a:off x="4952999" y="0"/>
            <a:ext cx="4953001" cy="342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E9A8874-6C24-7C40-AAB7-4FACA2F90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499" y="4343400"/>
            <a:ext cx="4572000" cy="15105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7C72F3-E678-C54A-950D-F7EA02A8078F}"/>
              </a:ext>
            </a:extLst>
          </p:cNvPr>
          <p:cNvSpPr txBox="1"/>
          <p:nvPr/>
        </p:nvSpPr>
        <p:spPr>
          <a:xfrm>
            <a:off x="5257802" y="5908852"/>
            <a:ext cx="3967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ICPAC</a:t>
            </a:r>
            <a:endParaRPr lang="x-none" sz="1100"/>
          </a:p>
        </p:txBody>
      </p:sp>
    </p:spTree>
    <p:extLst>
      <p:ext uri="{BB962C8B-B14F-4D97-AF65-F5344CB8AC3E}">
        <p14:creationId xmlns:p14="http://schemas.microsoft.com/office/powerpoint/2010/main" xmlns="" val="4063222442"/>
      </p:ext>
    </p:extLst>
  </p:cSld>
  <p:clrMapOvr>
    <a:masterClrMapping/>
  </p:clrMapOvr>
</p:sld>
</file>

<file path=ppt/theme/theme1.xml><?xml version="1.0" encoding="utf-8"?>
<a:theme xmlns:a="http://schemas.openxmlformats.org/drawingml/2006/main" name="IGAD PPT Template">
  <a:themeElements>
    <a:clrScheme name="IGAD">
      <a:dk1>
        <a:sysClr val="windowText" lastClr="000000"/>
      </a:dk1>
      <a:lt1>
        <a:sysClr val="window" lastClr="FFFFFF"/>
      </a:lt1>
      <a:dk2>
        <a:srgbClr val="646463"/>
      </a:dk2>
      <a:lt2>
        <a:srgbClr val="D0D0D0"/>
      </a:lt2>
      <a:accent1>
        <a:srgbClr val="00833F"/>
      </a:accent1>
      <a:accent2>
        <a:srgbClr val="F4BE49"/>
      </a:accent2>
      <a:accent3>
        <a:srgbClr val="00408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IGAD PPT Template.thmx</Template>
  <TotalTime>409</TotalTime>
  <Words>943</Words>
  <Application>Microsoft Office PowerPoint</Application>
  <PresentationFormat>A4 Paper (210x297 mm)</PresentationFormat>
  <Paragraphs>118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IGAD PPT Template</vt:lpstr>
      <vt:lpstr>Climate CHANGE and ADAPTATION in eastern Africa Geoffrey sabiIti, ghacof56    </vt:lpstr>
      <vt:lpstr> increasing climate extremes </vt:lpstr>
      <vt:lpstr> increasing climate extremes </vt:lpstr>
      <vt:lpstr> increasing climate  extremes – EXAMPLES OF RAINFALL ANOMALIES </vt:lpstr>
      <vt:lpstr>Slide 5</vt:lpstr>
      <vt:lpstr> TEMPERATURE and Tropical CYCLONES</vt:lpstr>
      <vt:lpstr> The Indian ocean  is warming fast </vt:lpstr>
      <vt:lpstr> more frequent EXTREME POSITIVE IOD</vt:lpstr>
      <vt:lpstr>recurrent shocks and changing CHARACTERISTICS OF seasons </vt:lpstr>
      <vt:lpstr> eastern africa is getting wetter </vt:lpstr>
      <vt:lpstr> OND Rainy season is getting wetter </vt:lpstr>
      <vt:lpstr>Temperatures are rising faster in africa</vt:lpstr>
      <vt:lpstr> high vulnerability </vt:lpstr>
      <vt:lpstr>expected MEDIUM-TERM impacts</vt:lpstr>
      <vt:lpstr>DO THINGS DIFFERENTLY AMIDST COVID-19 AND MULTIPLE CLIMATIC RISKS – SUSTAINABILITY IS KEY</vt:lpstr>
      <vt:lpstr>our climate change services </vt:lpstr>
      <vt:lpstr>Slide 17</vt:lpstr>
    </vt:vector>
  </TitlesOfParts>
  <Company>Black Africa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 Macintosh</dc:creator>
  <cp:lastModifiedBy>user3</cp:lastModifiedBy>
  <cp:revision>128</cp:revision>
  <dcterms:created xsi:type="dcterms:W3CDTF">2014-11-18T09:33:09Z</dcterms:created>
  <dcterms:modified xsi:type="dcterms:W3CDTF">2020-08-25T19:39:44Z</dcterms:modified>
</cp:coreProperties>
</file>