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70" r:id="rId2"/>
    <p:sldId id="309" r:id="rId3"/>
    <p:sldId id="308" r:id="rId4"/>
    <p:sldId id="310" r:id="rId5"/>
    <p:sldId id="300" r:id="rId6"/>
    <p:sldId id="268" r:id="rId7"/>
    <p:sldId id="292" r:id="rId8"/>
    <p:sldId id="303" r:id="rId9"/>
    <p:sldId id="306" r:id="rId10"/>
    <p:sldId id="305" r:id="rId11"/>
    <p:sldId id="297" r:id="rId12"/>
    <p:sldId id="307" r:id="rId13"/>
    <p:sldId id="298" r:id="rId14"/>
    <p:sldId id="260" r:id="rId15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D7490EA-D411-22E5-28A5-5D4C3BF760BA}" v="21" dt="2020-08-25T10:17:57.812"/>
    <p1510:client id="{C395201E-7E0F-8F6C-D2AF-5964AA3EE2A3}" v="317" dt="2020-08-25T19:29:34.786"/>
    <p1510:client id="{C882F9FB-D969-6ABB-8EF2-C7C5554D0A8B}" v="37" dt="2020-08-25T08:26:05.57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868"/>
    <p:restoredTop sz="94679"/>
  </p:normalViewPr>
  <p:slideViewPr>
    <p:cSldViewPr snapToGrid="0">
      <p:cViewPr varScale="1">
        <p:scale>
          <a:sx n="110" d="100"/>
          <a:sy n="110" d="100"/>
        </p:scale>
        <p:origin x="-1314" y="-90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A6F43F-70E8-4100-B44F-41CDB929F999}" type="datetimeFigureOut">
              <a:rPr lang="en-US" smtClean="0"/>
              <a:pPr/>
              <a:t>8/26/2020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3BFD2F-AF53-4A35-8C5B-7EDD9F04BD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0379350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7F0A4F-9DF3-4D87-BA8C-3D59ACAE155F}" type="datetimeFigureOut">
              <a:rPr lang="en-US" smtClean="0"/>
              <a:pPr/>
              <a:t>8/26/2020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654EE4-CDB4-4DB5-8E7E-FB133D2C7C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625800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List any unusual weather and climate events or trends that impacted the sector in the two seasons that are not normally experienced</a:t>
            </a:r>
          </a:p>
          <a:p>
            <a:endParaRPr lang="en-GB"/>
          </a:p>
          <a:p>
            <a:r>
              <a:rPr lang="en-GB" b="1"/>
              <a:t>For Example, this could relate to: </a:t>
            </a:r>
            <a:r>
              <a:rPr lang="en-GB"/>
              <a:t>Late/delayed or early onset, Short duration (early withdrawal); Prolonged dry spells; Hotter than usual; Seasonal shift;  More stormy weather (rainfall events); Unusually windy; Extreme storms etc</a:t>
            </a:r>
          </a:p>
          <a:p>
            <a:endParaRPr lang="en-GB" i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654EE4-CDB4-4DB5-8E7E-FB133D2C7C82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340046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altLang="x-none" sz="1200">
                <a:latin typeface="Calibri" panose="020F0502020204030204" pitchFamily="34" charset="0"/>
              </a:rPr>
              <a:t>Exceptional rain in OND2019 &amp; JF 2020 (linked to strong IOD &amp; so arguably climate change), as well as MAM 2020, led to record-breaking Lake Victoria water level.  </a:t>
            </a:r>
          </a:p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654EE4-CDB4-4DB5-8E7E-FB133D2C7C82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558207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altLang="x-none" sz="1200">
                <a:latin typeface="Calibri" panose="020F0502020204030204" pitchFamily="34" charset="0"/>
              </a:rPr>
              <a:t>JJA: Exceptional rain in West Kenya, following the preceding heavy rains, causing floods in Rift Valley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654EE4-CDB4-4DB5-8E7E-FB133D2C7C82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57419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78366" y="2130427"/>
            <a:ext cx="8420100" cy="434478"/>
          </a:xfrm>
        </p:spPr>
        <p:txBody>
          <a:bodyPr anchor="t">
            <a:normAutofit/>
          </a:bodyPr>
          <a:lstStyle>
            <a:lvl1pPr algn="ctr">
              <a:defRPr sz="2400" cap="all"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78366" y="2564919"/>
            <a:ext cx="8420100" cy="338891"/>
          </a:xfrm>
        </p:spPr>
        <p:txBody>
          <a:bodyPr>
            <a:noAutofit/>
          </a:bodyPr>
          <a:lstStyle>
            <a:lvl1pPr marL="0" indent="0" algn="ct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17487-0564-480D-8A7A-0F3868513E7E}" type="datetime2">
              <a:rPr lang="en-US" smtClean="0"/>
              <a:pPr/>
              <a:t>Wednesday, August 26,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800" y="6489340"/>
            <a:ext cx="4267200" cy="180020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/>
              <a:t>IGAD CLIMATE PREDICTION AND APPLICATIONS CENTRE (</a:t>
            </a:r>
            <a:r>
              <a:rPr lang="en-GB" b="1"/>
              <a:t>ICPAC</a:t>
            </a:r>
            <a:r>
              <a:rPr lang="en-GB"/>
              <a:t>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B4CD405B-16BA-C344-AAC4-4EF5A125711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38600" y="228600"/>
            <a:ext cx="1494332" cy="147432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B0458B39-8D0F-EA40-95EE-C0D6CE6B196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15400" y="5854009"/>
            <a:ext cx="838200" cy="82697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03303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pPr/>
              <a:t>Wednesday, August 26,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800" y="6487000"/>
            <a:ext cx="4311650" cy="182373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/>
              <a:t>IGAD CLIMATE PREDICTION AND APPLICATIONS CENTRE (</a:t>
            </a:r>
            <a:r>
              <a:rPr lang="en-GB" b="1"/>
              <a:t>ICPAC</a:t>
            </a:r>
            <a:r>
              <a:rPr lang="en-GB"/>
              <a:t>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40122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3024202"/>
            <a:ext cx="8420100" cy="442165"/>
          </a:xfrm>
        </p:spPr>
        <p:txBody>
          <a:bodyPr anchor="t">
            <a:normAutofit/>
          </a:bodyPr>
          <a:lstStyle>
            <a:lvl1pPr algn="l">
              <a:defRPr sz="24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95300" y="3466359"/>
            <a:ext cx="8420100" cy="1500187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FCA7E-0E32-44F6-86D7-EC1D8A6CE8A6}" type="datetime2">
              <a:rPr lang="en-US" smtClean="0"/>
              <a:pPr/>
              <a:t>Wednesday, August 26,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800" y="6486986"/>
            <a:ext cx="4311650" cy="182374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/>
              <a:t>IGAD CLIMATE PREDICTION AND APPLICATIONS CENTRE (</a:t>
            </a:r>
            <a:r>
              <a:rPr lang="en-GB" b="1"/>
              <a:t>ICPAC</a:t>
            </a:r>
            <a:r>
              <a:rPr lang="en-GB"/>
              <a:t>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4134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37B99F6-96F9-438A-A3A7-D9984BABFD8E}" type="datetime2">
              <a:rPr lang="en-US" smtClean="0"/>
              <a:pPr/>
              <a:t>Wednesday, August 26, 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971800" y="6487000"/>
            <a:ext cx="4311650" cy="182373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000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IGAD CLIMATE PREDICTION AND APPLICATIONS CENTRE (</a:t>
            </a:r>
            <a:r>
              <a:rPr lang="en-US" b="1"/>
              <a:t>ICPAC</a:t>
            </a:r>
            <a:r>
              <a:rPr lang="en-US"/>
              <a:t>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95300" y="3024202"/>
            <a:ext cx="8420100" cy="442165"/>
          </a:xfrm>
        </p:spPr>
        <p:txBody>
          <a:bodyPr anchor="t">
            <a:normAutofit/>
          </a:bodyPr>
          <a:lstStyle>
            <a:lvl1pPr algn="l">
              <a:defRPr sz="2400" b="1" cap="all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95300" y="3466359"/>
            <a:ext cx="8420100" cy="1500187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95300" y="5812132"/>
            <a:ext cx="8932582" cy="14941"/>
          </a:xfrm>
          <a:prstGeom prst="line">
            <a:avLst/>
          </a:prstGeom>
          <a:ln w="9525" cmpd="sng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D:\WNJ\COMMUNICATIONS\IGAD guidelines\IGAD logo\IGAD JPEG - low Rez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991600" y="5908491"/>
            <a:ext cx="762000" cy="8016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582556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B3724-956F-45DF-A65E-EA2718D13D7F}" type="datetime2">
              <a:rPr lang="en-US" smtClean="0"/>
              <a:pPr/>
              <a:t>Wednesday, August 26, 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971800" y="6486987"/>
            <a:ext cx="4311650" cy="182374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/>
              <a:t>IGAD CLIMATE PREDICTION AND APPLICATIONS CENTRE (</a:t>
            </a:r>
            <a:r>
              <a:rPr lang="en-GB" b="1"/>
              <a:t>ICPAC</a:t>
            </a:r>
            <a:r>
              <a:rPr lang="en-GB"/>
              <a:t>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22423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4017C-9869-486E-ADFF-B3CBA203C337}" type="datetime2">
              <a:rPr lang="en-US" smtClean="0"/>
              <a:pPr/>
              <a:t>Wednesday, August 26, 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971800" y="6487000"/>
            <a:ext cx="4232746" cy="182373"/>
          </a:xfrm>
        </p:spPr>
        <p:txBody>
          <a:bodyPr/>
          <a:lstStyle/>
          <a:p>
            <a:r>
              <a:rPr lang="en-GB"/>
              <a:t>IGAD CLIMATE PREDICTION AND APPLICATIONS CENTRE (</a:t>
            </a:r>
            <a:r>
              <a:rPr lang="en-GB" b="1"/>
              <a:t>ICPAC</a:t>
            </a:r>
            <a:r>
              <a:rPr lang="en-GB"/>
              <a:t>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89120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14"/>
            <a:ext cx="5943600" cy="398929"/>
          </a:xfrm>
        </p:spPr>
        <p:txBody>
          <a:bodyPr anchor="t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199529"/>
            <a:ext cx="5943600" cy="4781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0A5E0-C1B9-4867-A1E2-5B2A0C6D13BD}" type="datetime2">
              <a:rPr lang="en-US" smtClean="0"/>
              <a:pPr/>
              <a:t>Wednesday, August 26, 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971800" y="6486987"/>
            <a:ext cx="4311650" cy="182374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/>
              <a:t>IGAD CLIMATE PREDICTION AND APPLICATIONS CENTRE (</a:t>
            </a:r>
            <a:r>
              <a:rPr lang="en-GB" b="1"/>
              <a:t>ICPAC</a:t>
            </a:r>
            <a:r>
              <a:rPr lang="en-GB"/>
              <a:t>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61543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79216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244607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487001"/>
            <a:ext cx="2311400" cy="1823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rgbClr val="646463"/>
                </a:solidFill>
              </a:defRPr>
            </a:lvl1pPr>
          </a:lstStyle>
          <a:p>
            <a:fld id="{D0EE56E8-8AF9-4EAA-BC04-5929A4739BF4}" type="datetime2">
              <a:rPr lang="en-US" smtClean="0"/>
              <a:pPr/>
              <a:t>Wednesday, August 26,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71800" y="6486986"/>
            <a:ext cx="4311650" cy="1823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rgbClr val="646463"/>
                </a:solidFill>
              </a:defRPr>
            </a:lvl1pPr>
          </a:lstStyle>
          <a:p>
            <a:r>
              <a:rPr lang="en-GB"/>
              <a:t>IGAD CLIMATE PREDICTION AND APPLICATIONS CENTRE (</a:t>
            </a:r>
            <a:r>
              <a:rPr lang="en-GB" b="1"/>
              <a:t>ICPAC</a:t>
            </a:r>
            <a:r>
              <a:rPr lang="en-GB"/>
              <a:t>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47528" y="6487001"/>
            <a:ext cx="388471" cy="1823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95300" y="5770564"/>
            <a:ext cx="8915400" cy="0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D0060509-ADA8-EA4E-BD96-2B296B5A979E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8661399" y="5855689"/>
            <a:ext cx="938678" cy="92611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82132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8" r:id="rId4"/>
    <p:sldLayoutId id="2147483654" r:id="rId5"/>
    <p:sldLayoutId id="2147483655" r:id="rId6"/>
    <p:sldLayoutId id="2147483657" r:id="rId7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400" kern="1200" cap="all">
          <a:solidFill>
            <a:srgbClr val="00833F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cpac.net/" TargetMode="Externa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t="27403" b="11058"/>
          <a:stretch/>
        </p:blipFill>
        <p:spPr>
          <a:xfrm>
            <a:off x="0" y="3429000"/>
            <a:ext cx="9906000" cy="3429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8666" y="2422526"/>
            <a:ext cx="9228667" cy="731307"/>
          </a:xfrm>
        </p:spPr>
        <p:txBody>
          <a:bodyPr>
            <a:normAutofit fontScale="90000"/>
          </a:bodyPr>
          <a:lstStyle/>
          <a:p>
            <a:pPr algn="l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Climate CHANGE and ADAPTATION in eastern Africa</a:t>
            </a:r>
            <a:r>
              <a:rPr lang="en-US" sz="2000" b="1" dirty="0">
                <a:latin typeface="Arial"/>
                <a:cs typeface="Arial"/>
              </a:rPr>
              <a:t/>
            </a:r>
            <a:br>
              <a:rPr lang="en-US" sz="2000" b="1" dirty="0">
                <a:latin typeface="Arial"/>
                <a:cs typeface="Arial"/>
              </a:rPr>
            </a:br>
            <a:r>
              <a:rPr lang="en-US" sz="2000" dirty="0">
                <a:solidFill>
                  <a:schemeClr val="tx1"/>
                </a:solidFill>
                <a:latin typeface="Arial"/>
                <a:cs typeface="Arial"/>
              </a:rPr>
              <a:t>Geoffrey </a:t>
            </a:r>
            <a:r>
              <a:rPr lang="en-US" sz="2000" dirty="0" err="1">
                <a:solidFill>
                  <a:schemeClr val="tx1"/>
                </a:solidFill>
                <a:latin typeface="Arial"/>
                <a:cs typeface="Arial"/>
              </a:rPr>
              <a:t>sabiIti</a:t>
            </a:r>
            <a:r>
              <a:rPr lang="en-US" sz="2000" dirty="0">
                <a:solidFill>
                  <a:schemeClr val="tx1"/>
                </a:solidFill>
                <a:latin typeface="Arial"/>
                <a:cs typeface="Arial"/>
              </a:rPr>
              <a:t>, 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ghacof56 </a:t>
            </a:r>
            <a:r>
              <a:rPr lang="en-US" sz="2000" b="1" dirty="0">
                <a:latin typeface="Arial"/>
                <a:cs typeface="Arial"/>
              </a:rPr>
              <a:t/>
            </a:r>
            <a:br>
              <a:rPr lang="en-US" sz="2000" b="1" dirty="0">
                <a:latin typeface="Arial"/>
                <a:cs typeface="Arial"/>
              </a:rPr>
            </a:br>
            <a:r>
              <a:rPr lang="en-US" sz="2000" b="1" dirty="0">
                <a:latin typeface="Arial"/>
                <a:cs typeface="Arial"/>
              </a:rPr>
              <a:t>  </a:t>
            </a: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478366" y="3979333"/>
            <a:ext cx="8919634" cy="49106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30668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F3530E9-3D5E-6A43-8D79-3A5D00ED69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028" y="162495"/>
            <a:ext cx="5107347" cy="509784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8000"/>
                </a:solidFill>
                <a:cs typeface="Arial"/>
              </a:rPr>
              <a:t>expected </a:t>
            </a:r>
            <a:r>
              <a:rPr lang="en-US" b="1" dirty="0" smtClean="0">
                <a:solidFill>
                  <a:srgbClr val="008000"/>
                </a:solidFill>
                <a:cs typeface="Arial"/>
              </a:rPr>
              <a:t>MEDIUM-TERM impacts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38A5924-CCD4-EC4E-BBD0-ADE87489E4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2791" y="570996"/>
            <a:ext cx="4765412" cy="6036837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defRPr/>
            </a:pPr>
            <a:r>
              <a:rPr lang="en-US" sz="2200" dirty="0">
                <a:latin typeface="Arial"/>
                <a:cs typeface="Arial"/>
              </a:rPr>
              <a:t>Increase in </a:t>
            </a:r>
            <a:r>
              <a:rPr lang="en-US" sz="2200" dirty="0">
                <a:solidFill>
                  <a:srgbClr val="C00000"/>
                </a:solidFill>
                <a:latin typeface="Arial"/>
                <a:cs typeface="Arial"/>
              </a:rPr>
              <a:t>flood and drought frequencies/intensities</a:t>
            </a:r>
            <a:r>
              <a:rPr lang="en-US" sz="2200" dirty="0">
                <a:latin typeface="Arial"/>
                <a:cs typeface="Arial"/>
              </a:rPr>
              <a:t> leading to: 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Water shortage 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Pollution (fisheries) 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Fluctuation in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power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supply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US" sz="22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Loss of lives &amp; livelihoods</a:t>
            </a:r>
            <a:endParaRPr lang="en-US" sz="22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Reduction in agricultural productivity in some areas (changing crop suitability) </a:t>
            </a:r>
          </a:p>
          <a:p>
            <a:pPr>
              <a:defRPr/>
            </a:pPr>
            <a:r>
              <a:rPr lang="en-US" sz="2200" dirty="0" smtClean="0">
                <a:latin typeface="Arial"/>
                <a:cs typeface="Arial"/>
              </a:rPr>
              <a:t>Vector </a:t>
            </a:r>
            <a:r>
              <a:rPr lang="en-US" sz="2200" dirty="0">
                <a:latin typeface="Arial"/>
                <a:cs typeface="Arial"/>
              </a:rPr>
              <a:t>born diseases</a:t>
            </a:r>
          </a:p>
          <a:p>
            <a:pPr>
              <a:defRPr/>
            </a:pPr>
            <a:r>
              <a:rPr lang="en-US" sz="2200" dirty="0">
                <a:solidFill>
                  <a:srgbClr val="C00000"/>
                </a:solidFill>
                <a:latin typeface="Arial"/>
                <a:cs typeface="Arial"/>
              </a:rPr>
              <a:t>Damage </a:t>
            </a:r>
            <a:r>
              <a:rPr lang="en-US" sz="2200" dirty="0" smtClean="0">
                <a:solidFill>
                  <a:srgbClr val="C00000"/>
                </a:solidFill>
                <a:latin typeface="Arial"/>
                <a:cs typeface="Arial"/>
              </a:rPr>
              <a:t>to </a:t>
            </a:r>
            <a:r>
              <a:rPr lang="en-US" sz="2200" dirty="0">
                <a:solidFill>
                  <a:srgbClr val="C00000"/>
                </a:solidFill>
                <a:latin typeface="Arial"/>
                <a:cs typeface="Arial"/>
              </a:rPr>
              <a:t>infrastructure </a:t>
            </a:r>
            <a:r>
              <a:rPr lang="en-US" sz="2200" dirty="0">
                <a:latin typeface="Arial"/>
                <a:cs typeface="Arial"/>
              </a:rPr>
              <a:t>(eg. transport </a:t>
            </a:r>
            <a:r>
              <a:rPr lang="en-US" sz="2200" dirty="0" smtClean="0">
                <a:latin typeface="Arial"/>
                <a:cs typeface="Arial"/>
              </a:rPr>
              <a:t>&amp; drainage systems</a:t>
            </a:r>
            <a:r>
              <a:rPr lang="en-US" sz="2200" dirty="0">
                <a:latin typeface="Arial"/>
                <a:cs typeface="Arial"/>
              </a:rPr>
              <a:t>) </a:t>
            </a:r>
          </a:p>
          <a:p>
            <a:pPr>
              <a:defRPr/>
            </a:pPr>
            <a:r>
              <a:rPr lang="en-US" sz="2200" dirty="0">
                <a:latin typeface="Arial"/>
                <a:cs typeface="Arial"/>
              </a:rPr>
              <a:t>Migration – people, animal &amp; plant species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sz="2200" dirty="0">
                <a:solidFill>
                  <a:srgbClr val="C00000"/>
                </a:solidFill>
                <a:latin typeface="Arial"/>
                <a:cs typeface="Arial"/>
              </a:rPr>
              <a:t>Wildfires due to extreme temperatures</a:t>
            </a:r>
            <a:endParaRPr lang="en-US" sz="22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CB10197-1382-164A-AA15-4704F784D0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7" name="49768020903_b92f4d75fc_c.jpg" descr="49768020903_b92f4d75fc_c.jpg">
            <a:extLst>
              <a:ext uri="{FF2B5EF4-FFF2-40B4-BE49-F238E27FC236}">
                <a16:creationId xmlns="" xmlns:a16="http://schemas.microsoft.com/office/drawing/2014/main" id="{EFD56936-C7C6-FA42-972B-40A709315C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8400" y="4965700"/>
            <a:ext cx="2378277" cy="1587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E5D10A14-CEE6-5543-9F8F-F2864847B8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8400" y="484187"/>
            <a:ext cx="4575379" cy="2743200"/>
          </a:xfrm>
          <a:prstGeom prst="rect">
            <a:avLst/>
          </a:prstGeom>
        </p:spPr>
      </p:pic>
      <p:pic>
        <p:nvPicPr>
          <p:cNvPr id="10" name="Picture 8" descr="Image result for floods in west pokot county 2019">
            <a:extLst>
              <a:ext uri="{FF2B5EF4-FFF2-40B4-BE49-F238E27FC236}">
                <a16:creationId xmlns="" xmlns:a16="http://schemas.microsoft.com/office/drawing/2014/main" id="{47C906FC-AFE5-F745-82B1-11F253AD18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3977" y="4965700"/>
            <a:ext cx="2209802" cy="158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Content Placeholder 7" descr="A car parked next to a body of water&#10;&#10;Description automatically generated">
            <a:extLst>
              <a:ext uri="{FF2B5EF4-FFF2-40B4-BE49-F238E27FC236}">
                <a16:creationId xmlns="" xmlns:a16="http://schemas.microsoft.com/office/drawing/2014/main" id="{C7B88663-1CBE-E341-92BD-7751B4FC31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41968"/>
          <a:stretch>
            <a:fillRect/>
          </a:stretch>
        </p:blipFill>
        <p:spPr bwMode="auto">
          <a:xfrm>
            <a:off x="7343977" y="3227387"/>
            <a:ext cx="2209802" cy="172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C:\Users\semazzi\Desktop\Oxfam_East_Africa_-_A_mass_grave_for_children_in_Dadaab.jpg">
            <a:extLst>
              <a:ext uri="{FF2B5EF4-FFF2-40B4-BE49-F238E27FC236}">
                <a16:creationId xmlns="" xmlns:a16="http://schemas.microsoft.com/office/drawing/2014/main" id="{9BF4441A-5CA0-C747-ADF9-FA755D0712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7054"/>
          <a:stretch>
            <a:fillRect/>
          </a:stretch>
        </p:blipFill>
        <p:spPr bwMode="auto">
          <a:xfrm>
            <a:off x="4978400" y="3227387"/>
            <a:ext cx="2365924" cy="172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42055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F3530E9-3D5E-6A43-8D79-3A5D00ED6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>
                <a:solidFill>
                  <a:srgbClr val="008000"/>
                </a:solidFill>
                <a:cs typeface="Arial"/>
              </a:rPr>
              <a:t/>
            </a:r>
            <a:br>
              <a:rPr lang="en-US" b="1">
                <a:solidFill>
                  <a:srgbClr val="008000"/>
                </a:solidFill>
                <a:cs typeface="Arial"/>
              </a:rPr>
            </a:br>
            <a:r>
              <a:rPr lang="en-US" b="1">
                <a:solidFill>
                  <a:srgbClr val="008000"/>
                </a:solidFill>
                <a:cs typeface="Arial"/>
              </a:rPr>
              <a:t>high vulnerability 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38A5924-CCD4-EC4E-BBD0-ADE87489E4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2397" y="1147140"/>
            <a:ext cx="4464877" cy="5331298"/>
          </a:xfrm>
        </p:spPr>
        <p:txBody>
          <a:bodyPr>
            <a:noAutofit/>
          </a:bodyPr>
          <a:lstStyle/>
          <a:p>
            <a:pPr fontAlgn="base"/>
            <a:r>
              <a:rPr lang="en-GB" sz="2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Due to climatic and other factors – Environmental and socio-economic</a:t>
            </a:r>
          </a:p>
          <a:p>
            <a:pPr fontAlgn="base"/>
            <a:r>
              <a:rPr lang="en-GB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Communities </a:t>
            </a:r>
            <a:r>
              <a:rPr lang="en-GB" sz="2200" b="1" dirty="0">
                <a:latin typeface="Arial" panose="020B0604020202020204" pitchFamily="34" charset="0"/>
                <a:cs typeface="Arial" panose="020B0604020202020204" pitchFamily="34" charset="0"/>
              </a:rPr>
              <a:t>are having very </a:t>
            </a:r>
            <a:r>
              <a:rPr lang="en-GB" sz="22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little time to recover between extreme climatic events</a:t>
            </a:r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fontAlgn="base"/>
            <a:r>
              <a:rPr lang="en-GB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en-GB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allenges from climate </a:t>
            </a:r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change </a:t>
            </a:r>
            <a:r>
              <a:rPr lang="en-GB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threaten </a:t>
            </a:r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to undo </a:t>
            </a:r>
            <a:r>
              <a:rPr lang="en-GB" sz="2200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developmental gains </a:t>
            </a:r>
            <a:r>
              <a:rPr lang="en-GB" sz="22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made</a:t>
            </a:r>
            <a:endParaRPr lang="en-GB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/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Climate Services and Early Warning Systems are key to build </a:t>
            </a:r>
            <a:r>
              <a:rPr lang="en-GB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resilience across sectors </a:t>
            </a:r>
            <a:endParaRPr lang="en-GB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CB10197-1382-164A-AA15-4704F784D0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7" name="49768020903_b92f4d75fc_c.jpg" descr="49768020903_b92f4d75fc_c.jpg">
            <a:extLst>
              <a:ext uri="{FF2B5EF4-FFF2-40B4-BE49-F238E27FC236}">
                <a16:creationId xmlns="" xmlns:a16="http://schemas.microsoft.com/office/drawing/2014/main" id="{EFD56936-C7C6-FA42-972B-40A709315C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0" y="0"/>
            <a:ext cx="5137078" cy="3429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7498D95C-B2AC-B446-8905-C7C9FED063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2999" y="3429000"/>
            <a:ext cx="5137079" cy="3429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72630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344488" y="138113"/>
            <a:ext cx="9561512" cy="893762"/>
          </a:xfrm>
        </p:spPr>
        <p:txBody>
          <a:bodyPr/>
          <a:lstStyle/>
          <a:p>
            <a:pPr eaLnBrk="1" hangingPunct="1"/>
            <a:r>
              <a:rPr lang="en-US" sz="2400" b="1" dirty="0" smtClean="0">
                <a:solidFill>
                  <a:srgbClr val="006600"/>
                </a:solidFill>
                <a:cs typeface="Times New Roman" pitchFamily="18" charset="0"/>
              </a:rPr>
              <a:t>DO THINGS DIFFERENTLY AMIDST COVID-19 AND MULTIPLE CLIMATIC RISKS – SUSTAINABILITY IS KEY</a:t>
            </a:r>
            <a:endParaRPr lang="en-US" sz="2400" dirty="0" smtClean="0">
              <a:solidFill>
                <a:srgbClr val="006600"/>
              </a:solidFill>
              <a:cs typeface="Times New Roman" pitchFamily="18" charset="0"/>
            </a:endParaRP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327804" y="1434016"/>
            <a:ext cx="9449609" cy="3163863"/>
          </a:xfrm>
        </p:spPr>
        <p:txBody>
          <a:bodyPr>
            <a:normAutofit fontScale="92500"/>
          </a:bodyPr>
          <a:lstStyle/>
          <a:p>
            <a:pPr eaLnBrk="1" hangingPunct="1"/>
            <a:r>
              <a:rPr lang="en-US" sz="2400" dirty="0" smtClean="0"/>
              <a:t>Promote robust </a:t>
            </a:r>
            <a:r>
              <a:rPr lang="en-US" sz="2400" dirty="0" smtClean="0">
                <a:solidFill>
                  <a:srgbClr val="C00000"/>
                </a:solidFill>
              </a:rPr>
              <a:t>forecasting and early warning systems</a:t>
            </a:r>
            <a:r>
              <a:rPr lang="en-US" sz="2400" dirty="0" smtClean="0"/>
              <a:t>, dissemination, uptake and use of information and products at all </a:t>
            </a:r>
            <a:r>
              <a:rPr lang="en-US" sz="2400" dirty="0" smtClean="0"/>
              <a:t>levels</a:t>
            </a:r>
          </a:p>
          <a:p>
            <a:pPr eaLnBrk="1" hangingPunct="1"/>
            <a:r>
              <a:rPr lang="en-US" dirty="0" smtClean="0"/>
              <a:t>Vulnerability and risk assessments – sector interventions</a:t>
            </a:r>
            <a:endParaRPr lang="en-US" sz="2400" dirty="0" smtClean="0"/>
          </a:p>
          <a:p>
            <a:pPr eaLnBrk="1" hangingPunct="1"/>
            <a:r>
              <a:rPr lang="en-US" sz="2400" dirty="0" smtClean="0"/>
              <a:t>Adopt </a:t>
            </a:r>
            <a:r>
              <a:rPr lang="en-US" sz="2400" dirty="0" smtClean="0"/>
              <a:t>climate smart </a:t>
            </a:r>
            <a:r>
              <a:rPr lang="en-US" sz="2400" dirty="0" smtClean="0"/>
              <a:t>technologies for agricultural </a:t>
            </a:r>
            <a:r>
              <a:rPr lang="en-US" sz="2400" dirty="0" smtClean="0"/>
              <a:t>transformation, land and water resources management</a:t>
            </a:r>
            <a:endParaRPr lang="en-US" sz="2400" dirty="0" smtClean="0"/>
          </a:p>
          <a:p>
            <a:pPr eaLnBrk="1" hangingPunct="1"/>
            <a:r>
              <a:rPr lang="en-US" sz="2400" dirty="0" smtClean="0"/>
              <a:t>Environmental </a:t>
            </a:r>
            <a:r>
              <a:rPr lang="en-US" sz="2400" dirty="0" smtClean="0"/>
              <a:t>protection and </a:t>
            </a:r>
            <a:r>
              <a:rPr lang="en-US" sz="2400" dirty="0" smtClean="0"/>
              <a:t>restoration – forest ecosystems, etc</a:t>
            </a:r>
          </a:p>
          <a:p>
            <a:pPr eaLnBrk="1" hangingPunct="1"/>
            <a:r>
              <a:rPr lang="en-US" dirty="0" smtClean="0"/>
              <a:t>Climate proofing of infrastructure – housing, transport, drainage</a:t>
            </a:r>
          </a:p>
          <a:p>
            <a:pPr eaLnBrk="1" hangingPunct="1"/>
            <a:r>
              <a:rPr lang="en-US" sz="2400" dirty="0" smtClean="0"/>
              <a:t>Use of insurance for farmers</a:t>
            </a:r>
            <a:endParaRPr lang="en-US" sz="2400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AA027C21-F8AB-4CD8-8FCB-1F1B198585E8}" type="datetime2">
              <a:rPr lang="en-US"/>
              <a:pPr>
                <a:defRPr/>
              </a:pPr>
              <a:t>Wednesday, August 26,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IGAD CLIMATE PREDICTION AND APPLICATIONS CENTRE (</a:t>
            </a:r>
            <a:r>
              <a:rPr lang="en-GB" b="1" smtClean="0"/>
              <a:t>ICPAC</a:t>
            </a:r>
            <a:r>
              <a:rPr lang="en-GB" smtClean="0"/>
              <a:t>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B4F656-1133-437E-9998-F7CE15AF47A4}" type="slidenum">
              <a:rPr lang="en-US"/>
              <a:pPr>
                <a:defRPr/>
              </a:pPr>
              <a:t>12</a:t>
            </a:fld>
            <a:endParaRPr lang="en-US"/>
          </a:p>
        </p:txBody>
      </p:sp>
      <p:sp>
        <p:nvSpPr>
          <p:cNvPr id="14343" name="TextBox 6"/>
          <p:cNvSpPr txBox="1">
            <a:spLocks noChangeArrowheads="1"/>
          </p:cNvSpPr>
          <p:nvPr/>
        </p:nvSpPr>
        <p:spPr bwMode="auto">
          <a:xfrm>
            <a:off x="422087" y="4616810"/>
            <a:ext cx="8915400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0070C0"/>
                </a:solidFill>
                <a:latin typeface="Calibri" pitchFamily="34" charset="0"/>
              </a:rPr>
              <a:t>When the climate conditions are right, each sector needs to create positive spillovers across sectors to boost </a:t>
            </a:r>
            <a:r>
              <a:rPr lang="en-US" sz="2400" b="1" dirty="0" smtClean="0">
                <a:solidFill>
                  <a:srgbClr val="0070C0"/>
                </a:solidFill>
                <a:latin typeface="Calibri" pitchFamily="34" charset="0"/>
              </a:rPr>
              <a:t>community RESILIENCE</a:t>
            </a:r>
            <a:endParaRPr lang="en-US" sz="2400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4344" name="TextBox 7"/>
          <p:cNvSpPr txBox="1">
            <a:spLocks noChangeArrowheads="1"/>
          </p:cNvSpPr>
          <p:nvPr/>
        </p:nvSpPr>
        <p:spPr bwMode="auto">
          <a:xfrm>
            <a:off x="633413" y="973595"/>
            <a:ext cx="8915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Calibri" pitchFamily="34" charset="0"/>
              </a:rPr>
              <a:t>We need to scale-up interventions/initiatives for better results;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9A0C434-84C6-EA47-9F62-A2DD0B02E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418612"/>
          </a:xfrm>
        </p:spPr>
        <p:txBody>
          <a:bodyPr>
            <a:normAutofit fontScale="90000"/>
          </a:bodyPr>
          <a:lstStyle/>
          <a:p>
            <a:pPr algn="ctr"/>
            <a:r>
              <a:rPr lang="x-none" b="1"/>
              <a:t>our climate change services 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6986207-A8F0-2444-9852-E2C4F65B2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7" name="Title 4">
            <a:extLst>
              <a:ext uri="{FF2B5EF4-FFF2-40B4-BE49-F238E27FC236}">
                <a16:creationId xmlns="" xmlns:a16="http://schemas.microsoft.com/office/drawing/2014/main" id="{FC5505A6-4476-4846-A8A0-6F08F5622789}"/>
              </a:ext>
            </a:extLst>
          </p:cNvPr>
          <p:cNvSpPr txBox="1">
            <a:spLocks/>
          </p:cNvSpPr>
          <p:nvPr/>
        </p:nvSpPr>
        <p:spPr>
          <a:xfrm>
            <a:off x="495299" y="566656"/>
            <a:ext cx="8077201" cy="77637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kern="1200" cap="all">
                <a:solidFill>
                  <a:srgbClr val="00833F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x-none"/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BB5DC283-7615-7A48-BD12-32A6AAFF0B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093"/>
          <a:stretch/>
        </p:blipFill>
        <p:spPr>
          <a:xfrm>
            <a:off x="352540" y="757758"/>
            <a:ext cx="9105117" cy="533813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E45B3534-08E8-4276-B60D-49F59913EB50}"/>
              </a:ext>
            </a:extLst>
          </p:cNvPr>
          <p:cNvSpPr txBox="1"/>
          <p:nvPr/>
        </p:nvSpPr>
        <p:spPr>
          <a:xfrm>
            <a:off x="5660319" y="872893"/>
            <a:ext cx="2743199" cy="369332"/>
          </a:xfrm>
          <a:prstGeom prst="rect">
            <a:avLst/>
          </a:prstGeom>
          <a:solidFill>
            <a:srgbClr val="ED7D3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GB" b="1" dirty="0">
                <a:cs typeface="Arial"/>
              </a:rPr>
              <a:t>WWW.ICPAC.NET</a:t>
            </a:r>
          </a:p>
        </p:txBody>
      </p:sp>
    </p:spTree>
    <p:extLst>
      <p:ext uri="{BB962C8B-B14F-4D97-AF65-F5344CB8AC3E}">
        <p14:creationId xmlns="" xmlns:p14="http://schemas.microsoft.com/office/powerpoint/2010/main" val="13365067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 preferRelativeResize="0">
            <a:picLocks/>
          </p:cNvPicPr>
          <p:nvPr/>
        </p:nvPicPr>
        <p:blipFill>
          <a:blip r:embed="rId2"/>
          <a:srcRect/>
          <a:stretch/>
        </p:blipFill>
        <p:spPr>
          <a:xfrm>
            <a:off x="-58730" y="-112542"/>
            <a:ext cx="9990521" cy="705981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676400" y="3200400"/>
            <a:ext cx="6422231" cy="7863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21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</a:p>
          <a:p>
            <a:endParaRPr lang="en-GB" sz="2400" b="1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Contribute to the Conversation on Twitter</a:t>
            </a:r>
            <a:r>
              <a:rPr lang="en-GB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#GHACOF56</a:t>
            </a:r>
          </a:p>
          <a:p>
            <a:r>
              <a:rPr lang="en-GB" sz="2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sz="3000" u="sng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www.icpac.net</a:t>
            </a:r>
            <a:endParaRPr lang="en-US" sz="30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820735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79EDE65-6027-8D43-BD14-B82C3EC826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257386"/>
            <a:ext cx="4152900" cy="777785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008000"/>
                </a:solidFill>
                <a:cs typeface="Arial"/>
              </a:rPr>
              <a:t>The </a:t>
            </a:r>
            <a:r>
              <a:rPr lang="en-US" b="1" dirty="0">
                <a:solidFill>
                  <a:srgbClr val="008000"/>
                </a:solidFill>
                <a:cs typeface="Arial"/>
              </a:rPr>
              <a:t>Indian ocean </a:t>
            </a:r>
            <a:br>
              <a:rPr lang="en-US" b="1" dirty="0">
                <a:solidFill>
                  <a:srgbClr val="008000"/>
                </a:solidFill>
                <a:cs typeface="Arial"/>
              </a:rPr>
            </a:br>
            <a:r>
              <a:rPr lang="en-US" b="1" dirty="0">
                <a:solidFill>
                  <a:srgbClr val="008000"/>
                </a:solidFill>
                <a:cs typeface="Arial"/>
              </a:rPr>
              <a:t>is warming fast 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3AEC6B4-A5A4-A14C-BE99-278CEA0D15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925" y="1006440"/>
            <a:ext cx="4666890" cy="4747379"/>
          </a:xfrm>
        </p:spPr>
        <p:txBody>
          <a:bodyPr>
            <a:no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western part of the Indian Ocean has been warming rapidly during the past 100 years and it is affecting the frequency of extreme weather events like cyclones  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The rate of warming is 1.2 C compared to 0.7 in the eastern part of the Indian Ocean (and 0.95 warming of the global surface temperature). </a:t>
            </a:r>
            <a:r>
              <a:rPr lang="en-GB" sz="23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8CDF150-E022-F143-9BBA-C2F23E0154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2CCBB2A9-CE82-5A40-8963-8A97A07B1C43}"/>
              </a:ext>
            </a:extLst>
          </p:cNvPr>
          <p:cNvSpPr txBox="1"/>
          <p:nvPr/>
        </p:nvSpPr>
        <p:spPr>
          <a:xfrm>
            <a:off x="5676422" y="3144478"/>
            <a:ext cx="39677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>
                <a:solidFill>
                  <a:schemeClr val="bg1"/>
                </a:solidFill>
              </a:rPr>
              <a:t>NECJOGHA: Water levels Lake Victoria </a:t>
            </a:r>
            <a:endParaRPr lang="x-none" sz="1100">
              <a:solidFill>
                <a:schemeClr val="bg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D2540DCD-13B2-7243-8045-B21BD1B9CD1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615"/>
          <a:stretch/>
        </p:blipFill>
        <p:spPr>
          <a:xfrm>
            <a:off x="4965700" y="369981"/>
            <a:ext cx="4940300" cy="305901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2163D33C-82BB-7749-BC5A-E40A19043301}"/>
              </a:ext>
            </a:extLst>
          </p:cNvPr>
          <p:cNvSpPr txBox="1"/>
          <p:nvPr/>
        </p:nvSpPr>
        <p:spPr>
          <a:xfrm>
            <a:off x="4965700" y="99725"/>
            <a:ext cx="39677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/>
              <a:t>NASA: warming over the Indian Ocean </a:t>
            </a:r>
            <a:endParaRPr lang="x-none" sz="1100"/>
          </a:p>
        </p:txBody>
      </p:sp>
      <p:pic>
        <p:nvPicPr>
          <p:cNvPr id="11" name="Image" descr="Image">
            <a:extLst>
              <a:ext uri="{FF2B5EF4-FFF2-40B4-BE49-F238E27FC236}">
                <a16:creationId xmlns="" xmlns:a16="http://schemas.microsoft.com/office/drawing/2014/main" id="{1D32E5BA-CD04-074B-966A-242041D2D78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38031"/>
          <a:stretch>
            <a:fillRect/>
          </a:stretch>
        </p:blipFill>
        <p:spPr>
          <a:xfrm>
            <a:off x="4940300" y="3517488"/>
            <a:ext cx="4965700" cy="2072427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1EAE41A0-27C4-E448-980E-15B48D8F084D}"/>
              </a:ext>
            </a:extLst>
          </p:cNvPr>
          <p:cNvSpPr txBox="1"/>
          <p:nvPr/>
        </p:nvSpPr>
        <p:spPr>
          <a:xfrm>
            <a:off x="9296400" y="3505200"/>
            <a:ext cx="60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/>
              <a:t>NOAA</a:t>
            </a:r>
            <a:endParaRPr lang="x-none" sz="1100"/>
          </a:p>
        </p:txBody>
      </p:sp>
      <p:sp>
        <p:nvSpPr>
          <p:cNvPr id="13" name="Oval 12"/>
          <p:cNvSpPr/>
          <p:nvPr/>
        </p:nvSpPr>
        <p:spPr>
          <a:xfrm>
            <a:off x="5572125" y="1495425"/>
            <a:ext cx="942975" cy="1219200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7715250" y="1847850"/>
            <a:ext cx="942975" cy="1219200"/>
          </a:xfrm>
          <a:prstGeom prst="ellipse">
            <a:avLst/>
          </a:prstGeom>
          <a:noFill/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448130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3AEC6B4-A5A4-A14C-BE99-278CEA0D15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0546" y="1099873"/>
            <a:ext cx="5063706" cy="4429659"/>
          </a:xfrm>
        </p:spPr>
        <p:txBody>
          <a:bodyPr>
            <a:noAutofit/>
          </a:bodyPr>
          <a:lstStyle/>
          <a:p>
            <a:pPr fontAlgn="base"/>
            <a:r>
              <a:rPr lang="en-GB" sz="2300" dirty="0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n-GB" sz="2300" b="1" dirty="0">
                <a:latin typeface="Arial" panose="020B0604020202020204" pitchFamily="34" charset="0"/>
                <a:cs typeface="Arial" panose="020B0604020202020204" pitchFamily="34" charset="0"/>
              </a:rPr>
              <a:t> first six months of 2020 were the second warmest of any January-June period</a:t>
            </a:r>
            <a:r>
              <a:rPr lang="en-GB" sz="2300" dirty="0">
                <a:latin typeface="Arial" panose="020B0604020202020204" pitchFamily="34" charset="0"/>
                <a:cs typeface="Arial" panose="020B0604020202020204" pitchFamily="34" charset="0"/>
              </a:rPr>
              <a:t>, trailing only 2016 in records dating to 1880, with </a:t>
            </a:r>
            <a:r>
              <a:rPr lang="en-GB" sz="2300" b="1" dirty="0">
                <a:latin typeface="Arial" panose="020B0604020202020204" pitchFamily="34" charset="0"/>
                <a:cs typeface="Arial" panose="020B0604020202020204" pitchFamily="34" charset="0"/>
              </a:rPr>
              <a:t>the year being on track to be one of the top five warmest years on record. </a:t>
            </a:r>
          </a:p>
          <a:p>
            <a:pPr fontAlgn="base"/>
            <a:endParaRPr lang="en-GB" sz="23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/>
            <a:r>
              <a:rPr lang="en-GB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During </a:t>
            </a:r>
            <a:r>
              <a:rPr lang="en-GB" sz="2300" dirty="0">
                <a:latin typeface="Arial" panose="020B0604020202020204" pitchFamily="34" charset="0"/>
                <a:cs typeface="Arial" panose="020B0604020202020204" pitchFamily="34" charset="0"/>
              </a:rPr>
              <a:t>2019, </a:t>
            </a:r>
            <a:r>
              <a:rPr lang="en-GB" sz="2300" b="1" dirty="0">
                <a:latin typeface="Arial" panose="020B0604020202020204" pitchFamily="34" charset="0"/>
                <a:cs typeface="Arial" panose="020B0604020202020204" pitchFamily="34" charset="0"/>
              </a:rPr>
              <a:t>8 cyclones developed over the Indian Ocean</a:t>
            </a:r>
            <a:r>
              <a:rPr lang="en-GB" sz="2300" dirty="0">
                <a:latin typeface="Arial" panose="020B0604020202020204" pitchFamily="34" charset="0"/>
                <a:cs typeface="Arial" panose="020B0604020202020204" pitchFamily="34" charset="0"/>
              </a:rPr>
              <a:t>, the highest amount since we have records</a:t>
            </a:r>
            <a:r>
              <a:rPr lang="en-GB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8CDF150-E022-F143-9BBA-C2F23E0154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2CCBB2A9-CE82-5A40-8963-8A97A07B1C43}"/>
              </a:ext>
            </a:extLst>
          </p:cNvPr>
          <p:cNvSpPr txBox="1"/>
          <p:nvPr/>
        </p:nvSpPr>
        <p:spPr>
          <a:xfrm>
            <a:off x="5676422" y="3144478"/>
            <a:ext cx="39677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>
                <a:solidFill>
                  <a:schemeClr val="bg1"/>
                </a:solidFill>
              </a:rPr>
              <a:t>NECJOGHA: Water levels Lake Victoria </a:t>
            </a:r>
            <a:endParaRPr lang="x-none" sz="110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EBE6EA49-40D3-AB4C-B14A-85F5FDCDFBE9}"/>
              </a:ext>
            </a:extLst>
          </p:cNvPr>
          <p:cNvSpPr txBox="1"/>
          <p:nvPr/>
        </p:nvSpPr>
        <p:spPr>
          <a:xfrm>
            <a:off x="5177276" y="618036"/>
            <a:ext cx="39677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/>
              <a:t>Climate Stripes of Temperature change in Africa since 1901</a:t>
            </a:r>
            <a:endParaRPr lang="x-none" sz="1100"/>
          </a:p>
        </p:txBody>
      </p:sp>
      <p:pic>
        <p:nvPicPr>
          <p:cNvPr id="14" name="Image" descr="Image">
            <a:extLst>
              <a:ext uri="{FF2B5EF4-FFF2-40B4-BE49-F238E27FC236}">
                <a16:creationId xmlns="" xmlns:a16="http://schemas.microsoft.com/office/drawing/2014/main" id="{F482BB11-D53E-C14F-9AE3-CDD559B6788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0170"/>
          <a:stretch/>
        </p:blipFill>
        <p:spPr>
          <a:xfrm>
            <a:off x="5376925" y="914399"/>
            <a:ext cx="3840973" cy="2139351"/>
          </a:xfrm>
          <a:prstGeom prst="rect">
            <a:avLst/>
          </a:prstGeom>
          <a:ln w="12700">
            <a:miter lim="400000"/>
          </a:ln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C787EDA1-E6C4-2A4B-A661-3D4CC9FEA58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341"/>
          <a:stretch/>
        </p:blipFill>
        <p:spPr>
          <a:xfrm>
            <a:off x="5384299" y="3071244"/>
            <a:ext cx="3828691" cy="26681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="" xmlns:a16="http://schemas.microsoft.com/office/drawing/2014/main" id="{A28C7975-5D3F-5F40-9698-BE202FF95B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411" y="222882"/>
            <a:ext cx="8070563" cy="812290"/>
          </a:xfrm>
        </p:spPr>
        <p:txBody>
          <a:bodyPr>
            <a:noAutofit/>
          </a:bodyPr>
          <a:lstStyle/>
          <a:p>
            <a:r>
              <a:rPr lang="x-none" b="1" smtClean="0"/>
              <a:t>TEMPERATURE </a:t>
            </a:r>
            <a:r>
              <a:rPr lang="x-none" b="1"/>
              <a:t>and</a:t>
            </a:r>
            <a:r>
              <a:rPr lang="en-US" b="1" dirty="0"/>
              <a:t> Tropical CYCLONES</a:t>
            </a:r>
            <a:endParaRPr lang="x-none" b="1"/>
          </a:p>
        </p:txBody>
      </p:sp>
    </p:spTree>
    <p:extLst>
      <p:ext uri="{BB962C8B-B14F-4D97-AF65-F5344CB8AC3E}">
        <p14:creationId xmlns="" xmlns:p14="http://schemas.microsoft.com/office/powerpoint/2010/main" val="1802931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DB80ED4-4113-CB4D-B858-106ABDBF96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274638"/>
            <a:ext cx="4335492" cy="855422"/>
          </a:xfrm>
        </p:spPr>
        <p:txBody>
          <a:bodyPr/>
          <a:lstStyle/>
          <a:p>
            <a:r>
              <a:rPr lang="x-none" b="1"/>
              <a:t>Temperatures are rising faster in </a:t>
            </a:r>
            <a:r>
              <a:rPr lang="x-none" b="1" smtClean="0"/>
              <a:t>africa</a:t>
            </a:r>
            <a:endParaRPr lang="x-none" b="1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76FC824-98C4-E14C-9ADE-7FCAC18C1B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013" y="1259472"/>
            <a:ext cx="4394199" cy="2242854"/>
          </a:xfrm>
        </p:spPr>
        <p:txBody>
          <a:bodyPr>
            <a:normAutofit/>
          </a:bodyPr>
          <a:lstStyle/>
          <a:p>
            <a:r>
              <a:rPr lang="en-GB" sz="2000" b="1" dirty="0" smtClean="0"/>
              <a:t>Some </a:t>
            </a:r>
            <a:r>
              <a:rPr lang="en-GB" sz="2000" b="1" dirty="0"/>
              <a:t>parts of the region have already seen a temperature increase of 2.5 degrees C</a:t>
            </a:r>
          </a:p>
          <a:p>
            <a:r>
              <a:rPr lang="en-GB" sz="2000" b="1" dirty="0" smtClean="0"/>
              <a:t>Most </a:t>
            </a:r>
            <a:r>
              <a:rPr lang="en-GB" sz="2000" b="1" dirty="0" smtClean="0"/>
              <a:t>models </a:t>
            </a:r>
            <a:r>
              <a:rPr lang="en-GB" sz="2000" b="1" dirty="0"/>
              <a:t>show that most parts of Africa will reach the </a:t>
            </a:r>
            <a:r>
              <a:rPr lang="en-GB" sz="2000" b="1" dirty="0" smtClean="0"/>
              <a:t>1.5 </a:t>
            </a:r>
            <a:r>
              <a:rPr lang="en-GB" sz="2000" b="1" dirty="0"/>
              <a:t>degree C limit by 2023</a:t>
            </a:r>
            <a:r>
              <a:rPr lang="en-GB" sz="2000" dirty="0"/>
              <a:t>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051A30F-AEAC-8D4F-9932-E72526C61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7" name="Picture 12" descr="ezgif.com-gif-maker.gif">
            <a:extLst>
              <a:ext uri="{FF2B5EF4-FFF2-40B4-BE49-F238E27FC236}">
                <a16:creationId xmlns="" xmlns:a16="http://schemas.microsoft.com/office/drawing/2014/main" id="{02DB5BE5-1ACB-E047-A4C8-EBF3590926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499" y="794373"/>
            <a:ext cx="4756150" cy="237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43463" y="3467816"/>
            <a:ext cx="8962845" cy="20962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indent="-342900">
              <a:spcBef>
                <a:spcPct val="20000"/>
              </a:spcBef>
              <a:buFont typeface="Arial"/>
              <a:buChar char="•"/>
            </a:pPr>
            <a:r>
              <a:rPr lang="en-GB" sz="2200" dirty="0" smtClean="0"/>
              <a:t>The timing for 2 degrees C is ranging from 2030 to 2040 </a:t>
            </a:r>
          </a:p>
          <a:p>
            <a:pPr marL="342900" indent="-342900">
              <a:spcBef>
                <a:spcPct val="20000"/>
              </a:spcBef>
              <a:buFont typeface="Arial"/>
              <a:buChar char="•"/>
            </a:pPr>
            <a:r>
              <a:rPr lang="en-GB" sz="2200" b="1" dirty="0" smtClean="0">
                <a:solidFill>
                  <a:srgbClr val="0070C0"/>
                </a:solidFill>
              </a:rPr>
              <a:t>This gives relevant is the Paris Agreement </a:t>
            </a:r>
            <a:r>
              <a:rPr lang="en-GB" sz="2200" b="1" dirty="0" smtClean="0">
                <a:solidFill>
                  <a:srgbClr val="0070C0"/>
                </a:solidFill>
              </a:rPr>
              <a:t>– Adaptation, Mitigation and Financing of interventions </a:t>
            </a:r>
            <a:endParaRPr lang="en-GB" sz="2200" b="1" dirty="0" smtClean="0">
              <a:solidFill>
                <a:srgbClr val="0070C0"/>
              </a:solidFill>
            </a:endParaRPr>
          </a:p>
          <a:p>
            <a:pPr marL="342900" indent="-342900">
              <a:spcBef>
                <a:spcPct val="20000"/>
              </a:spcBef>
              <a:buFont typeface="Arial"/>
              <a:buChar char="•"/>
            </a:pPr>
            <a:r>
              <a:rPr lang="en-GB" sz="2200" dirty="0" smtClean="0"/>
              <a:t>Most models </a:t>
            </a:r>
            <a:r>
              <a:rPr lang="en-GB" sz="2200" dirty="0" smtClean="0"/>
              <a:t>also agree that the number of warmest days in Eastern Africa are increasing</a:t>
            </a:r>
          </a:p>
          <a:p>
            <a:pPr marL="342900" indent="-342900">
              <a:spcBef>
                <a:spcPct val="20000"/>
              </a:spcBef>
              <a:buFont typeface="Arial"/>
              <a:buChar char="•"/>
            </a:pPr>
            <a:endParaRPr lang="en-US" sz="2200" dirty="0" smtClean="0"/>
          </a:p>
        </p:txBody>
      </p:sp>
    </p:spTree>
    <p:extLst>
      <p:ext uri="{BB962C8B-B14F-4D97-AF65-F5344CB8AC3E}">
        <p14:creationId xmlns="" xmlns:p14="http://schemas.microsoft.com/office/powerpoint/2010/main" val="4025266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DB80ED4-4113-CB4D-B858-106ABDBF9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x-none" b="1"/>
              <a:t/>
            </a:r>
            <a:br>
              <a:rPr lang="x-none" b="1"/>
            </a:br>
            <a:r>
              <a:rPr lang="x-none" b="1"/>
              <a:t>eastern africa </a:t>
            </a:r>
            <a:r>
              <a:rPr lang="en-US" b="1" dirty="0"/>
              <a:t>is</a:t>
            </a:r>
            <a:r>
              <a:rPr lang="x-none" b="1"/>
              <a:t> get</a:t>
            </a:r>
            <a:r>
              <a:rPr lang="en-US" b="1" dirty="0"/>
              <a:t>ting</a:t>
            </a:r>
            <a:r>
              <a:rPr lang="x-none" b="1"/>
              <a:t> wetter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76FC824-98C4-E14C-9ADE-7FCAC18C1B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1244607"/>
            <a:ext cx="4076700" cy="4525963"/>
          </a:xfrm>
        </p:spPr>
        <p:txBody>
          <a:bodyPr vert="horz" lIns="91440" tIns="45720" rIns="91440" bIns="45720" rtlCol="0" anchor="t">
            <a:normAutofit/>
          </a:bodyPr>
          <a:lstStyle/>
          <a:p>
            <a:pPr fontAlgn="base"/>
            <a:r>
              <a:rPr lang="en-GB" b="1" dirty="0"/>
              <a:t>Current records show that Eastern Africa is getting wetter.</a:t>
            </a:r>
            <a:endParaRPr lang="en-US" dirty="0"/>
          </a:p>
          <a:p>
            <a:pPr fontAlgn="base"/>
            <a:r>
              <a:rPr lang="en-GB" b="1" dirty="0"/>
              <a:t>The region needs to get ready for more surprises of climate extremes, </a:t>
            </a:r>
            <a:r>
              <a:rPr lang="en-GB" dirty="0"/>
              <a:t>which are Poverty Multipliers. </a:t>
            </a:r>
            <a:endParaRPr lang="en-GB" b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EE98863-A6B1-5F44-BA61-B5AACDC715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pPr/>
              <a:t>Wednesday, August 26, 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A69C9FB-9A55-DB48-93A9-BB2E50097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IGAD CLIMATE PREDICTION AND APPLICATIONS CENTRE (</a:t>
            </a:r>
            <a:r>
              <a:rPr lang="en-GB" b="1"/>
              <a:t>ICPAC</a:t>
            </a:r>
            <a:r>
              <a:rPr lang="en-GB"/>
              <a:t>)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051A30F-AEAC-8D4F-9932-E72526C61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32" name="Picture 31">
            <a:extLst>
              <a:ext uri="{FF2B5EF4-FFF2-40B4-BE49-F238E27FC236}">
                <a16:creationId xmlns="" xmlns:a16="http://schemas.microsoft.com/office/drawing/2014/main" id="{995AF67F-B6FD-8343-B50C-BAE1AB7246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0" y="1287836"/>
            <a:ext cx="4191000" cy="2219752"/>
          </a:xfrm>
          <a:prstGeom prst="rect">
            <a:avLst/>
          </a:prstGeom>
        </p:spPr>
      </p:pic>
      <p:pic>
        <p:nvPicPr>
          <p:cNvPr id="33" name="Picture 3" descr="C:\Users\semazzi\Desktop\GHACOF54 Talk\ONDRain_inc2019.png">
            <a:extLst>
              <a:ext uri="{FF2B5EF4-FFF2-40B4-BE49-F238E27FC236}">
                <a16:creationId xmlns="" xmlns:a16="http://schemas.microsoft.com/office/drawing/2014/main" id="{4BAB6C37-2E7F-5245-B7A1-AA0907F446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0100" y="3742070"/>
            <a:ext cx="5100637" cy="1828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ADF8C1D7-D0A8-47F8-99F0-F85A6FC0F409}"/>
              </a:ext>
            </a:extLst>
          </p:cNvPr>
          <p:cNvSpPr txBox="1"/>
          <p:nvPr/>
        </p:nvSpPr>
        <p:spPr>
          <a:xfrm>
            <a:off x="927666" y="4455145"/>
            <a:ext cx="3385073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b="1" dirty="0">
                <a:solidFill>
                  <a:srgbClr val="C00000"/>
                </a:solidFill>
                <a:ea typeface="+mn-lt"/>
                <a:cs typeface="+mn-lt"/>
              </a:rPr>
              <a:t>NOTE THAT THE COMING OND SEASON IS EXPECTED TO BE DRIER THAN NORMAL</a:t>
            </a:r>
            <a:endParaRPr lang="en-GB" dirty="0">
              <a:cs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49261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28C7975-5D3F-5F40-9698-BE202FF95B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266" y="240132"/>
            <a:ext cx="5569070" cy="1325562"/>
          </a:xfrm>
        </p:spPr>
        <p:txBody>
          <a:bodyPr>
            <a:noAutofit/>
          </a:bodyPr>
          <a:lstStyle/>
          <a:p>
            <a:r>
              <a:rPr lang="x-none" b="1"/>
              <a:t/>
            </a:r>
            <a:br>
              <a:rPr lang="x-none" b="1"/>
            </a:br>
            <a:r>
              <a:rPr lang="x-none" b="1"/>
              <a:t>increasing climate extremes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C9CA886-B1F9-1A4A-A1C1-7E8A3AD4B2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283" y="1186146"/>
            <a:ext cx="5267151" cy="3722283"/>
          </a:xfrm>
        </p:spPr>
        <p:txBody>
          <a:bodyPr>
            <a:noAutofit/>
          </a:bodyPr>
          <a:lstStyle/>
          <a:p>
            <a:r>
              <a:rPr lang="en-GB" sz="2300" b="1" dirty="0">
                <a:latin typeface="Arial" panose="020B0604020202020204" pitchFamily="34" charset="0"/>
                <a:cs typeface="Arial" panose="020B0604020202020204" pitchFamily="34" charset="0"/>
              </a:rPr>
              <a:t>The year 2019 concluded a decade of exceptional global heat</a:t>
            </a:r>
            <a:r>
              <a:rPr lang="en-GB" sz="2300" dirty="0">
                <a:latin typeface="Arial" panose="020B0604020202020204" pitchFamily="34" charset="0"/>
                <a:cs typeface="Arial" panose="020B0604020202020204" pitchFamily="34" charset="0"/>
              </a:rPr>
              <a:t>, retreating ice and record sea </a:t>
            </a:r>
            <a:r>
              <a:rPr lang="en-GB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levels</a:t>
            </a:r>
            <a:endParaRPr lang="en-GB" sz="2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/>
            <a:r>
              <a:rPr lang="en-GB" sz="2300" dirty="0">
                <a:latin typeface="Arial" panose="020B0604020202020204" pitchFamily="34" charset="0"/>
                <a:cs typeface="Arial" panose="020B0604020202020204" pitchFamily="34" charset="0"/>
              </a:rPr>
              <a:t>COVID19 came at a time when we were already facing an unprecedented desert locust invasion and widespread floods</a:t>
            </a:r>
            <a:r>
              <a:rPr lang="en-GB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GB" sz="23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fontAlgn="base"/>
            <a:r>
              <a:rPr lang="en-GB" sz="2300" dirty="0">
                <a:latin typeface="Arial" panose="020B0604020202020204" pitchFamily="34" charset="0"/>
                <a:cs typeface="Arial" panose="020B0604020202020204" pitchFamily="34" charset="0"/>
              </a:rPr>
              <a:t>In some countries outbreaks of desert locust like this, hadn’t been seen in over 70 years. 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8842320-0234-7A46-A4A2-2E129409E1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pPr/>
              <a:t>Wednesday, August 26, 2020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8DEA5CC-8566-2B4C-8597-847826137B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9" name="d50b54a8e0cc411790946bc9efb6f0b4_8.jpg">
            <a:extLst>
              <a:ext uri="{FF2B5EF4-FFF2-40B4-BE49-F238E27FC236}">
                <a16:creationId xmlns="" xmlns:a16="http://schemas.microsoft.com/office/drawing/2014/main" id="{A1D1DAA2-A444-BA49-A53C-FDE5C1E19BE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9551" b="20613"/>
          <a:stretch/>
        </p:blipFill>
        <p:spPr>
          <a:xfrm>
            <a:off x="5999234" y="3303929"/>
            <a:ext cx="3811880" cy="2613803"/>
          </a:xfrm>
          <a:prstGeom prst="rect">
            <a:avLst/>
          </a:prstGeom>
          <a:ln w="12700">
            <a:miter lim="400000"/>
          </a:ln>
        </p:spPr>
      </p:pic>
      <p:pic>
        <p:nvPicPr>
          <p:cNvPr id="10" name="FourCyclones.A2003042_lrg.jpg">
            <a:extLst>
              <a:ext uri="{FF2B5EF4-FFF2-40B4-BE49-F238E27FC236}">
                <a16:creationId xmlns="" xmlns:a16="http://schemas.microsoft.com/office/drawing/2014/main" id="{8CE89BA6-574C-3344-AC66-9A91F1A02EF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757" r="20395" b="8056"/>
          <a:stretch/>
        </p:blipFill>
        <p:spPr>
          <a:xfrm>
            <a:off x="5986736" y="552063"/>
            <a:ext cx="3841630" cy="2682319"/>
          </a:xfrm>
          <a:prstGeom prst="rect">
            <a:avLst/>
          </a:prstGeom>
          <a:ln w="12700">
            <a:miter lim="400000"/>
          </a:ln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F078C472-D5FC-0F45-93D7-409ED2A71230}"/>
              </a:ext>
            </a:extLst>
          </p:cNvPr>
          <p:cNvSpPr txBox="1"/>
          <p:nvPr/>
        </p:nvSpPr>
        <p:spPr>
          <a:xfrm>
            <a:off x="5028390" y="3130786"/>
            <a:ext cx="39677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>
                <a:solidFill>
                  <a:schemeClr val="bg1"/>
                </a:solidFill>
              </a:rPr>
              <a:t>AP: Sunday, May 17, 2020 / Beledweyne, central Somalia</a:t>
            </a:r>
            <a:endParaRPr lang="x-none" sz="1100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FC96C247-3BBD-0940-A6A0-0DD3720112B3}"/>
              </a:ext>
            </a:extLst>
          </p:cNvPr>
          <p:cNvSpPr txBox="1"/>
          <p:nvPr/>
        </p:nvSpPr>
        <p:spPr>
          <a:xfrm>
            <a:off x="5028390" y="6538568"/>
            <a:ext cx="39677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>
                <a:solidFill>
                  <a:schemeClr val="bg1"/>
                </a:solidFill>
              </a:rPr>
              <a:t>FAO: Desert Locust </a:t>
            </a:r>
            <a:endParaRPr lang="x-none" sz="11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5660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3AEC6B4-A5A4-A14C-BE99-278CEA0D15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1463682"/>
            <a:ext cx="4784066" cy="4525963"/>
          </a:xfrm>
        </p:spPr>
        <p:txBody>
          <a:bodyPr>
            <a:normAutofit lnSpcReduction="10000"/>
          </a:bodyPr>
          <a:lstStyle/>
          <a:p>
            <a:r>
              <a:rPr lang="en-GB" sz="2300" b="1" dirty="0">
                <a:latin typeface="Arial" panose="020B0604020202020204" pitchFamily="34" charset="0"/>
                <a:cs typeface="Arial" panose="020B0604020202020204" pitchFamily="34" charset="0"/>
              </a:rPr>
              <a:t>The March to May </a:t>
            </a:r>
            <a:r>
              <a:rPr lang="en-GB" sz="23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season 2020 </a:t>
            </a:r>
            <a:r>
              <a:rPr lang="en-GB" sz="2300" b="1" dirty="0">
                <a:latin typeface="Arial" panose="020B0604020202020204" pitchFamily="34" charset="0"/>
                <a:cs typeface="Arial" panose="020B0604020202020204" pitchFamily="34" charset="0"/>
              </a:rPr>
              <a:t>was the wettest on record </a:t>
            </a:r>
            <a:r>
              <a:rPr lang="en-GB" sz="2300" dirty="0">
                <a:latin typeface="Arial" panose="020B0604020202020204" pitchFamily="34" charset="0"/>
                <a:cs typeface="Arial" panose="020B0604020202020204" pitchFamily="34" charset="0"/>
              </a:rPr>
              <a:t>in many parts of the region </a:t>
            </a:r>
          </a:p>
          <a:p>
            <a:r>
              <a:rPr lang="en-GB" sz="2300" dirty="0">
                <a:latin typeface="Arial" panose="020B0604020202020204" pitchFamily="34" charset="0"/>
                <a:cs typeface="Arial" panose="020B0604020202020204" pitchFamily="34" charset="0"/>
              </a:rPr>
              <a:t>There was a </a:t>
            </a:r>
            <a:r>
              <a:rPr lang="en-GB" sz="2300" b="1" dirty="0">
                <a:latin typeface="Arial" panose="020B0604020202020204" pitchFamily="34" charset="0"/>
                <a:cs typeface="Arial" panose="020B0604020202020204" pitchFamily="34" charset="0"/>
              </a:rPr>
              <a:t>record breaking increase in the water levels of Lake Victoria</a:t>
            </a:r>
            <a:r>
              <a:rPr lang="en-GB" sz="2300" dirty="0">
                <a:latin typeface="Arial" panose="020B0604020202020204" pitchFamily="34" charset="0"/>
                <a:cs typeface="Arial" panose="020B0604020202020204" pitchFamily="34" charset="0"/>
              </a:rPr>
              <a:t>, which rose to levels beyond those seen in 1964. </a:t>
            </a:r>
          </a:p>
          <a:p>
            <a:r>
              <a:rPr lang="en-GB" altLang="x-none" b="1" dirty="0">
                <a:solidFill>
                  <a:srgbClr val="006600"/>
                </a:solidFill>
              </a:rPr>
              <a:t>Floods due to heavy rainfall are still ongoing across the region</a:t>
            </a:r>
            <a:br>
              <a:rPr lang="en-GB" altLang="x-none" b="1" dirty="0">
                <a:solidFill>
                  <a:srgbClr val="006600"/>
                </a:solidFill>
              </a:rPr>
            </a:br>
            <a:r>
              <a:rPr lang="en-GB" altLang="x-none" b="1" dirty="0">
                <a:solidFill>
                  <a:srgbClr val="006600"/>
                </a:solidFill>
              </a:rPr>
              <a:t>(May - August 2020) </a:t>
            </a:r>
            <a:endParaRPr lang="x-none" sz="23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x-none" sz="230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968C66E-777E-574B-A761-A3D845C43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pPr/>
              <a:t>Wednesday, August 26, 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5499A9F-F5A3-0E4F-91AC-D69A6C284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IGAD CLIMATE PREDICTION AND APPLICATIONS CENTRE (</a:t>
            </a:r>
            <a:r>
              <a:rPr lang="en-GB" b="1"/>
              <a:t>ICPAC</a:t>
            </a:r>
            <a:r>
              <a:rPr lang="en-GB"/>
              <a:t>)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8CDF150-E022-F143-9BBA-C2F23E0154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2CCBB2A9-CE82-5A40-8963-8A97A07B1C43}"/>
              </a:ext>
            </a:extLst>
          </p:cNvPr>
          <p:cNvSpPr txBox="1"/>
          <p:nvPr/>
        </p:nvSpPr>
        <p:spPr>
          <a:xfrm>
            <a:off x="5676422" y="3144478"/>
            <a:ext cx="39677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>
                <a:solidFill>
                  <a:schemeClr val="bg1"/>
                </a:solidFill>
              </a:rPr>
              <a:t>NECJOGHA: Water levels Lake Victoria </a:t>
            </a:r>
            <a:endParaRPr lang="x-none" sz="1100">
              <a:solidFill>
                <a:schemeClr val="bg1"/>
              </a:solidFill>
            </a:endParaRPr>
          </a:p>
        </p:txBody>
      </p:sp>
      <p:pic>
        <p:nvPicPr>
          <p:cNvPr id="14" name="Picture 8">
            <a:extLst>
              <a:ext uri="{FF2B5EF4-FFF2-40B4-BE49-F238E27FC236}">
                <a16:creationId xmlns="" xmlns:a16="http://schemas.microsoft.com/office/drawing/2014/main" id="{9C4BF72F-3FC3-E64F-9CEF-4A6245744B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494" t="5521" r="14494" b="8255"/>
          <a:stretch>
            <a:fillRect/>
          </a:stretch>
        </p:blipFill>
        <p:spPr bwMode="auto">
          <a:xfrm>
            <a:off x="5299581" y="3960676"/>
            <a:ext cx="3719149" cy="2203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21244B23-7FEC-7A42-AD21-95E404373EC5}"/>
              </a:ext>
            </a:extLst>
          </p:cNvPr>
          <p:cNvSpPr txBox="1"/>
          <p:nvPr/>
        </p:nvSpPr>
        <p:spPr>
          <a:xfrm>
            <a:off x="5490295" y="3737562"/>
            <a:ext cx="39677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/>
              <a:t>Lake Victoria water levels </a:t>
            </a:r>
            <a:endParaRPr lang="x-none" sz="1100"/>
          </a:p>
        </p:txBody>
      </p:sp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21CD6EFD-E51C-794E-8515-65BF185A14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0295" y="1230118"/>
            <a:ext cx="3737267" cy="212101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A86A4FDA-AABF-0E48-8BD9-1C6FCF5CC649}"/>
              </a:ext>
            </a:extLst>
          </p:cNvPr>
          <p:cNvSpPr txBox="1"/>
          <p:nvPr/>
        </p:nvSpPr>
        <p:spPr>
          <a:xfrm>
            <a:off x="5493284" y="3063369"/>
            <a:ext cx="39677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>
                <a:solidFill>
                  <a:schemeClr val="bg1"/>
                </a:solidFill>
              </a:rPr>
              <a:t>NECJOGHA: Water levels Lake Victoria </a:t>
            </a:r>
            <a:endParaRPr lang="x-none" sz="1100">
              <a:solidFill>
                <a:schemeClr val="bg1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="" xmlns:a16="http://schemas.microsoft.com/office/drawing/2014/main" id="{A28C7975-5D3F-5F40-9698-BE202FF95B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274638"/>
            <a:ext cx="4448388" cy="1325562"/>
          </a:xfrm>
        </p:spPr>
        <p:txBody>
          <a:bodyPr>
            <a:noAutofit/>
          </a:bodyPr>
          <a:lstStyle/>
          <a:p>
            <a:r>
              <a:rPr lang="x-none" b="1"/>
              <a:t/>
            </a:r>
            <a:br>
              <a:rPr lang="x-none" b="1"/>
            </a:br>
            <a:r>
              <a:rPr lang="x-none" b="1"/>
              <a:t>increasing climate extremes </a:t>
            </a:r>
          </a:p>
        </p:txBody>
      </p:sp>
    </p:spTree>
    <p:extLst>
      <p:ext uri="{BB962C8B-B14F-4D97-AF65-F5344CB8AC3E}">
        <p14:creationId xmlns="" xmlns:p14="http://schemas.microsoft.com/office/powerpoint/2010/main" val="2022056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8CDF150-E022-F143-9BBA-C2F23E0154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7" name="0_utGnOKx9sp4vhnJF.png" descr="0_utGnOKx9sp4vhnJF.png">
            <a:extLst>
              <a:ext uri="{FF2B5EF4-FFF2-40B4-BE49-F238E27FC236}">
                <a16:creationId xmlns="" xmlns:a16="http://schemas.microsoft.com/office/drawing/2014/main" id="{87A5E1B8-D43E-6443-BA29-F1BBFE5E40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40" y="1764723"/>
            <a:ext cx="2214660" cy="2214660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0_BjDz80Cqe5iqTcdc.png" descr="0_BjDz80Cqe5iqTcdc.png">
            <a:extLst>
              <a:ext uri="{FF2B5EF4-FFF2-40B4-BE49-F238E27FC236}">
                <a16:creationId xmlns="" xmlns:a16="http://schemas.microsoft.com/office/drawing/2014/main" id="{6A7AB1FC-A7E0-BB46-BA5D-12321A704C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32353" y="4325426"/>
            <a:ext cx="2214661" cy="2214661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0_AZiTm_Ait7o7Fz2P.png" descr="0_AZiTm_Ait7o7Fz2P.png">
            <a:extLst>
              <a:ext uri="{FF2B5EF4-FFF2-40B4-BE49-F238E27FC236}">
                <a16:creationId xmlns="" xmlns:a16="http://schemas.microsoft.com/office/drawing/2014/main" id="{46B8B43E-86A1-5946-8D07-DA0E0BAEE0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693" y="4343301"/>
            <a:ext cx="2214661" cy="221466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" name="0_dB4vjceWi-wRf9gu.png" descr="0_dB4vjceWi-wRf9gu.png">
            <a:extLst>
              <a:ext uri="{FF2B5EF4-FFF2-40B4-BE49-F238E27FC236}">
                <a16:creationId xmlns="" xmlns:a16="http://schemas.microsoft.com/office/drawing/2014/main" id="{2DBD22F0-B7C4-1D42-A3D8-2EBD408932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32353" y="1771286"/>
            <a:ext cx="2214661" cy="2214661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2CCBB2A9-CE82-5A40-8963-8A97A07B1C43}"/>
              </a:ext>
            </a:extLst>
          </p:cNvPr>
          <p:cNvSpPr txBox="1"/>
          <p:nvPr/>
        </p:nvSpPr>
        <p:spPr>
          <a:xfrm>
            <a:off x="5676422" y="3144478"/>
            <a:ext cx="39677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>
                <a:solidFill>
                  <a:schemeClr val="bg1"/>
                </a:solidFill>
              </a:rPr>
              <a:t>NECJOGHA: Water levels Lake Victoria </a:t>
            </a:r>
            <a:endParaRPr lang="x-none" sz="1100">
              <a:solidFill>
                <a:schemeClr val="bg1"/>
              </a:solidFill>
            </a:endParaRPr>
          </a:p>
        </p:txBody>
      </p:sp>
      <p:pic>
        <p:nvPicPr>
          <p:cNvPr id="16" name="Picture 3" descr="9979baa1-3894-4e6a-a992-f404a494d4e0">
            <a:extLst>
              <a:ext uri="{FF2B5EF4-FFF2-40B4-BE49-F238E27FC236}">
                <a16:creationId xmlns="" xmlns:a16="http://schemas.microsoft.com/office/drawing/2014/main" id="{AA0D5F16-64A8-0C40-B42D-10349A48B2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728" y="1764723"/>
            <a:ext cx="3715872" cy="4703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01A13589-8688-614B-94A4-C4587621430E}"/>
              </a:ext>
            </a:extLst>
          </p:cNvPr>
          <p:cNvSpPr txBox="1"/>
          <p:nvPr/>
        </p:nvSpPr>
        <p:spPr>
          <a:xfrm>
            <a:off x="609600" y="1430718"/>
            <a:ext cx="39677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/>
              <a:t>Rainfall anomalies March – April 2020 (ICPAC)  </a:t>
            </a:r>
            <a:endParaRPr lang="x-none" sz="1100"/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B5D71FFC-908C-7744-B5C8-5FEC2AE2A0F9}"/>
              </a:ext>
            </a:extLst>
          </p:cNvPr>
          <p:cNvSpPr txBox="1"/>
          <p:nvPr/>
        </p:nvSpPr>
        <p:spPr>
          <a:xfrm>
            <a:off x="5361545" y="1430718"/>
            <a:ext cx="39677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/>
              <a:t>Rainfall anomalies 11 June 2020 – 10 August 2020 </a:t>
            </a:r>
            <a:endParaRPr lang="x-none" sz="1100"/>
          </a:p>
        </p:txBody>
      </p:sp>
      <p:sp>
        <p:nvSpPr>
          <p:cNvPr id="14" name="Title 1">
            <a:extLst>
              <a:ext uri="{FF2B5EF4-FFF2-40B4-BE49-F238E27FC236}">
                <a16:creationId xmlns="" xmlns:a16="http://schemas.microsoft.com/office/drawing/2014/main" id="{A28C7975-5D3F-5F40-9698-BE202FF95B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274638"/>
            <a:ext cx="8248650" cy="1325562"/>
          </a:xfrm>
        </p:spPr>
        <p:txBody>
          <a:bodyPr>
            <a:noAutofit/>
          </a:bodyPr>
          <a:lstStyle/>
          <a:p>
            <a:r>
              <a:rPr lang="x-none" b="1"/>
              <a:t/>
            </a:r>
            <a:br>
              <a:rPr lang="x-none" b="1"/>
            </a:br>
            <a:r>
              <a:rPr lang="x-none" b="1"/>
              <a:t>increasing climate </a:t>
            </a:r>
            <a:r>
              <a:rPr lang="en-US" b="1" dirty="0"/>
              <a:t/>
            </a:r>
            <a:br>
              <a:rPr lang="en-US" b="1" dirty="0"/>
            </a:br>
            <a:r>
              <a:rPr lang="x-none" b="1"/>
              <a:t>extremes</a:t>
            </a:r>
            <a:r>
              <a:rPr lang="en-US" b="1" dirty="0"/>
              <a:t> – </a:t>
            </a:r>
            <a:r>
              <a:rPr lang="en-US" b="1" dirty="0">
                <a:solidFill>
                  <a:srgbClr val="FF0000"/>
                </a:solidFill>
              </a:rPr>
              <a:t>EXAMPLES OF RAINFALL ANOMALIES</a:t>
            </a:r>
            <a:r>
              <a:rPr lang="x-none" b="1">
                <a:solidFill>
                  <a:srgbClr val="FF0000"/>
                </a:solidFill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780556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BBF2BB4-DF5B-F342-9542-0066C91C5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9" name="Content Placeholder 6">
            <a:extLst>
              <a:ext uri="{FF2B5EF4-FFF2-40B4-BE49-F238E27FC236}">
                <a16:creationId xmlns="" xmlns:a16="http://schemas.microsoft.com/office/drawing/2014/main" id="{90A21B22-54DF-3C42-AEA1-B9F514C51A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4953000" cy="3414803"/>
          </a:xfrm>
        </p:spPr>
      </p:pic>
      <p:sp>
        <p:nvSpPr>
          <p:cNvPr id="10" name="TextBox 7">
            <a:extLst>
              <a:ext uri="{FF2B5EF4-FFF2-40B4-BE49-F238E27FC236}">
                <a16:creationId xmlns="" xmlns:a16="http://schemas.microsoft.com/office/drawing/2014/main" id="{7E1982DC-720E-EE4C-A2D5-0F7EEE9EB6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7625" y="595133"/>
            <a:ext cx="432137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sz="2400" dirty="0">
                <a:latin typeface="Calibri"/>
                <a:cs typeface="Arial"/>
              </a:rPr>
              <a:t>May - August 2020: </a:t>
            </a:r>
            <a:r>
              <a:rPr lang="en-GB" sz="2400" b="1" dirty="0">
                <a:latin typeface="Calibri"/>
                <a:cs typeface="Arial"/>
              </a:rPr>
              <a:t>Lake Bogoria and Baringo,</a:t>
            </a:r>
            <a:r>
              <a:rPr lang="en-GB" sz="2400" dirty="0">
                <a:latin typeface="Calibri"/>
                <a:cs typeface="Arial"/>
              </a:rPr>
              <a:t> thousands  of people displaced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6A38EF34-B497-1547-9855-A535FBE495B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404" r="9797"/>
          <a:stretch/>
        </p:blipFill>
        <p:spPr bwMode="auto">
          <a:xfrm>
            <a:off x="4950619" y="3443198"/>
            <a:ext cx="4955382" cy="3443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5">
            <a:extLst>
              <a:ext uri="{FF2B5EF4-FFF2-40B4-BE49-F238E27FC236}">
                <a16:creationId xmlns="" xmlns:a16="http://schemas.microsoft.com/office/drawing/2014/main" id="{1A7EBD1C-0F2A-F14D-A6CA-365576D76D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187" y="4537488"/>
            <a:ext cx="429021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sz="2400" dirty="0">
                <a:latin typeface="Calibri"/>
                <a:cs typeface="Arial"/>
              </a:rPr>
              <a:t>August 2020: South Sudan, White Nile flooding, media suggests 200 000 displaced </a:t>
            </a:r>
          </a:p>
        </p:txBody>
      </p:sp>
    </p:spTree>
    <p:extLst>
      <p:ext uri="{BB962C8B-B14F-4D97-AF65-F5344CB8AC3E}">
        <p14:creationId xmlns="" xmlns:p14="http://schemas.microsoft.com/office/powerpoint/2010/main" val="1870387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GAD PPT Template">
  <a:themeElements>
    <a:clrScheme name="IGAD">
      <a:dk1>
        <a:sysClr val="windowText" lastClr="000000"/>
      </a:dk1>
      <a:lt1>
        <a:sysClr val="window" lastClr="FFFFFF"/>
      </a:lt1>
      <a:dk2>
        <a:srgbClr val="646463"/>
      </a:dk2>
      <a:lt2>
        <a:srgbClr val="D0D0D0"/>
      </a:lt2>
      <a:accent1>
        <a:srgbClr val="00833F"/>
      </a:accent1>
      <a:accent2>
        <a:srgbClr val="F4BE49"/>
      </a:accent2>
      <a:accent3>
        <a:srgbClr val="004080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IGAD PPT Template.thmx</Template>
  <TotalTime>494</TotalTime>
  <Words>755</Words>
  <Application>Microsoft Office PowerPoint</Application>
  <PresentationFormat>A4 Paper (210x297 mm)</PresentationFormat>
  <Paragraphs>102</Paragraphs>
  <Slides>14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IGAD PPT Template</vt:lpstr>
      <vt:lpstr>Climate CHANGE and ADAPTATION in eastern Africa Geoffrey sabiIti, ghacof56    </vt:lpstr>
      <vt:lpstr>The Indian ocean  is warming fast </vt:lpstr>
      <vt:lpstr>TEMPERATURE and Tropical CYCLONES</vt:lpstr>
      <vt:lpstr>Temperatures are rising faster in africa</vt:lpstr>
      <vt:lpstr> eastern africa is getting wetter </vt:lpstr>
      <vt:lpstr> increasing climate extremes </vt:lpstr>
      <vt:lpstr> increasing climate extremes </vt:lpstr>
      <vt:lpstr> increasing climate  extremes – EXAMPLES OF RAINFALL ANOMALIES </vt:lpstr>
      <vt:lpstr>Slide 9</vt:lpstr>
      <vt:lpstr>expected MEDIUM-TERM impacts</vt:lpstr>
      <vt:lpstr> high vulnerability </vt:lpstr>
      <vt:lpstr>DO THINGS DIFFERENTLY AMIDST COVID-19 AND MULTIPLE CLIMATIC RISKS – SUSTAINABILITY IS KEY</vt:lpstr>
      <vt:lpstr>our climate change services </vt:lpstr>
      <vt:lpstr>Slide 14</vt:lpstr>
    </vt:vector>
  </TitlesOfParts>
  <Company>Black Africa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Apple Macintosh</dc:creator>
  <cp:lastModifiedBy>user3</cp:lastModifiedBy>
  <cp:revision>136</cp:revision>
  <dcterms:created xsi:type="dcterms:W3CDTF">2014-11-18T09:33:09Z</dcterms:created>
  <dcterms:modified xsi:type="dcterms:W3CDTF">2020-08-26T07:10:24Z</dcterms:modified>
</cp:coreProperties>
</file>