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handoutMasterIdLst>
    <p:handoutMasterId r:id="rId8"/>
  </p:handoutMasterIdLst>
  <p:sldIdLst>
    <p:sldId id="270" r:id="rId2"/>
    <p:sldId id="265" r:id="rId3"/>
    <p:sldId id="266" r:id="rId4"/>
    <p:sldId id="268" r:id="rId5"/>
    <p:sldId id="260" r:id="rId6"/>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9504" autoAdjust="0"/>
  </p:normalViewPr>
  <p:slideViewPr>
    <p:cSldViewPr snapToObjects="1">
      <p:cViewPr varScale="1">
        <p:scale>
          <a:sx n="57" d="100"/>
          <a:sy n="57" d="100"/>
        </p:scale>
        <p:origin x="1216" y="4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8/26/2020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8/26/2020</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 most significant positive impacts for the sector and from good practices, for both seasons in one list in one slide (minimum font 24)</a:t>
            </a:r>
          </a:p>
          <a:p>
            <a:r>
              <a:rPr lang="en-GB" dirty="0"/>
              <a:t>Consider national, sub-national and local levels </a:t>
            </a:r>
          </a:p>
          <a:p>
            <a:r>
              <a:rPr lang="en-GB" dirty="0"/>
              <a:t>Mention any other factors that influenced, other than climate </a:t>
            </a:r>
            <a:endParaRPr lang="en-GB" sz="1200" i="0" dirty="0">
              <a:solidFill>
                <a:srgbClr val="FF0000"/>
              </a:solidFill>
            </a:endParaRPr>
          </a:p>
          <a:p>
            <a:endParaRPr lang="en-GB"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2</a:t>
            </a:fld>
            <a:endParaRPr lang="en-US"/>
          </a:p>
        </p:txBody>
      </p:sp>
    </p:spTree>
    <p:extLst>
      <p:ext uri="{BB962C8B-B14F-4D97-AF65-F5344CB8AC3E}">
        <p14:creationId xmlns:p14="http://schemas.microsoft.com/office/powerpoint/2010/main" val="1226489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List most significant negative impacts for the sector and how they were mitigated, for both seasons in one list in one slide (minimum font 24)</a:t>
            </a:r>
          </a:p>
          <a:p>
            <a:r>
              <a:rPr lang="en-GB" dirty="0"/>
              <a:t>Consider national, sub-national and local levels </a:t>
            </a:r>
          </a:p>
          <a:p>
            <a:r>
              <a:rPr lang="en-GB" dirty="0"/>
              <a:t>Mention any other factors that influenced, other than climate </a:t>
            </a:r>
          </a:p>
        </p:txBody>
      </p:sp>
      <p:sp>
        <p:nvSpPr>
          <p:cNvPr id="4" name="Slide Number Placeholder 3"/>
          <p:cNvSpPr>
            <a:spLocks noGrp="1"/>
          </p:cNvSpPr>
          <p:nvPr>
            <p:ph type="sldNum" sz="quarter" idx="5"/>
          </p:nvPr>
        </p:nvSpPr>
        <p:spPr/>
        <p:txBody>
          <a:bodyPr/>
          <a:lstStyle/>
          <a:p>
            <a:fld id="{50654EE4-CDB4-4DB5-8E7E-FB133D2C7C82}" type="slidenum">
              <a:rPr lang="en-US" smtClean="0"/>
              <a:pPr/>
              <a:t>3</a:t>
            </a:fld>
            <a:endParaRPr lang="en-US"/>
          </a:p>
        </p:txBody>
      </p:sp>
    </p:spTree>
    <p:extLst>
      <p:ext uri="{BB962C8B-B14F-4D97-AF65-F5344CB8AC3E}">
        <p14:creationId xmlns:p14="http://schemas.microsoft.com/office/powerpoint/2010/main" val="1899660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 any unusual weather and climate events or trends that impacted the sector in the two seasons that are not normally experienced</a:t>
            </a:r>
          </a:p>
          <a:p>
            <a:endParaRPr lang="en-GB" dirty="0"/>
          </a:p>
          <a:p>
            <a:r>
              <a:rPr lang="en-GB" b="1" dirty="0"/>
              <a:t>For Example, this could relate to: </a:t>
            </a:r>
            <a:r>
              <a:rPr lang="en-GB" dirty="0"/>
              <a:t>Late/delayed or early onset, Short duration (early withdrawal); Prolonged dry spells; Hotter than usual; Seasonal shift;  More stormy weather (rainfall events); Unusually windy; Extreme storms etc</a:t>
            </a:r>
          </a:p>
          <a:p>
            <a:endParaRPr lang="en-GB" i="0"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4</a:t>
            </a:fld>
            <a:endParaRPr lang="en-US"/>
          </a:p>
        </p:txBody>
      </p:sp>
    </p:spTree>
    <p:extLst>
      <p:ext uri="{BB962C8B-B14F-4D97-AF65-F5344CB8AC3E}">
        <p14:creationId xmlns:p14="http://schemas.microsoft.com/office/powerpoint/2010/main" val="28340046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Wednesday, August 26, 2020</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a16="http://schemas.microsoft.com/office/drawing/2014/main" id="{B4CD405B-16BA-C344-AAC4-4EF5A125711C}"/>
              </a:ext>
            </a:extLst>
          </p:cNvPr>
          <p:cNvPicPr>
            <a:picLocks noChangeAspect="1"/>
          </p:cNvPicPr>
          <p:nvPr userDrawn="1"/>
        </p:nvPicPr>
        <p:blipFill>
          <a:blip r:embed="rId2"/>
          <a:stretch>
            <a:fillRect/>
          </a:stretch>
        </p:blipFill>
        <p:spPr>
          <a:xfrm>
            <a:off x="4038600" y="228600"/>
            <a:ext cx="1494332" cy="1474325"/>
          </a:xfrm>
          <a:prstGeom prst="rect">
            <a:avLst/>
          </a:prstGeom>
        </p:spPr>
      </p:pic>
      <p:pic>
        <p:nvPicPr>
          <p:cNvPr id="11" name="Picture 10">
            <a:extLst>
              <a:ext uri="{FF2B5EF4-FFF2-40B4-BE49-F238E27FC236}">
                <a16:creationId xmlns:a16="http://schemas.microsoft.com/office/drawing/2014/main" id="{B0458B39-8D0F-EA40-95EE-C0D6CE6B1966}"/>
              </a:ext>
            </a:extLst>
          </p:cNvPr>
          <p:cNvPicPr>
            <a:picLocks noChangeAspect="1"/>
          </p:cNvPicPr>
          <p:nvPr userDrawn="1"/>
        </p:nvPicPr>
        <p:blipFill>
          <a:blip r:embed="rId2"/>
          <a:stretch>
            <a:fillRect/>
          </a:stretch>
        </p:blipFill>
        <p:spPr>
          <a:xfrm>
            <a:off x="8915400" y="5854009"/>
            <a:ext cx="838200"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Wednesday, August 26, 2020</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Wednesday, August 26, 2020</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bg1"/>
                </a:solidFill>
              </a:defRPr>
            </a:lvl1pPr>
          </a:lstStyle>
          <a:p>
            <a:r>
              <a:rPr lang="en-GB"/>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cxnSp>
        <p:nvCxnSpPr>
          <p:cNvPr id="11" name="Straight Connector 10"/>
          <p:cNvCxnSpPr/>
          <p:nvPr userDrawn="1"/>
        </p:nvCxnSpPr>
        <p:spPr>
          <a:xfrm>
            <a:off x="495300" y="5812132"/>
            <a:ext cx="8932582" cy="14941"/>
          </a:xfrm>
          <a:prstGeom prst="line">
            <a:avLst/>
          </a:prstGeom>
          <a:ln w="9525" cmpd="sng">
            <a:solidFill>
              <a:schemeClr val="bg1"/>
            </a:solidFill>
          </a:ln>
        </p:spPr>
        <p:style>
          <a:lnRef idx="2">
            <a:schemeClr val="accent1"/>
          </a:lnRef>
          <a:fillRef idx="0">
            <a:schemeClr val="accent1"/>
          </a:fillRef>
          <a:effectRef idx="1">
            <a:schemeClr val="accent1"/>
          </a:effectRef>
          <a:fontRef idx="minor">
            <a:schemeClr val="tx1"/>
          </a:fontRef>
        </p:style>
      </p:cxnSp>
      <p:pic>
        <p:nvPicPr>
          <p:cNvPr id="10" name="Picture 2" descr="D:\WNJ\COMMUNICATIONS\IGAD guidelines\IGAD logo\IGAD JPEG - low Rez.jpg"/>
          <p:cNvPicPr>
            <a:picLocks noChangeAspect="1" noChangeArrowheads="1"/>
          </p:cNvPicPr>
          <p:nvPr userDrawn="1"/>
        </p:nvPicPr>
        <p:blipFill>
          <a:blip r:embed="rId2"/>
          <a:srcRect/>
          <a:stretch>
            <a:fillRect/>
          </a:stretch>
        </p:blipFill>
        <p:spPr bwMode="auto">
          <a:xfrm>
            <a:off x="8991600" y="5908491"/>
            <a:ext cx="762000"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Wednesday, August 26, 2020</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Wednesday, August 26, 2020</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Wednesday, August 26, 2020</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Wednesday, August 26, 2020</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cxnSp>
        <p:nvCxnSpPr>
          <p:cNvPr id="9" name="Straight Connector 8"/>
          <p:cNvCxnSpPr/>
          <p:nvPr userDrawn="1"/>
        </p:nvCxnSpPr>
        <p:spPr>
          <a:xfrm>
            <a:off x="495300" y="5770564"/>
            <a:ext cx="8915400" cy="0"/>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D0060509-ADA8-EA4E-BD96-2B296B5A979E}"/>
              </a:ext>
            </a:extLst>
          </p:cNvPr>
          <p:cNvPicPr>
            <a:picLocks noChangeAspect="1"/>
          </p:cNvPicPr>
          <p:nvPr userDrawn="1"/>
        </p:nvPicPr>
        <p:blipFill>
          <a:blip r:embed="rId9"/>
          <a:stretch>
            <a:fillRect/>
          </a:stretch>
        </p:blipFill>
        <p:spPr>
          <a:xfrm>
            <a:off x="8661399" y="5855689"/>
            <a:ext cx="938678"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icpac.net/"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t="27403" b="11058"/>
          <a:stretch/>
        </p:blipFill>
        <p:spPr>
          <a:xfrm>
            <a:off x="0" y="3429000"/>
            <a:ext cx="9906000" cy="3429000"/>
          </a:xfrm>
          <a:prstGeom prst="rect">
            <a:avLst/>
          </a:prstGeom>
        </p:spPr>
      </p:pic>
      <p:sp>
        <p:nvSpPr>
          <p:cNvPr id="2" name="Title 1"/>
          <p:cNvSpPr>
            <a:spLocks noGrp="1"/>
          </p:cNvSpPr>
          <p:nvPr>
            <p:ph type="ctrTitle"/>
          </p:nvPr>
        </p:nvSpPr>
        <p:spPr>
          <a:xfrm>
            <a:off x="338666" y="1914197"/>
            <a:ext cx="9228667" cy="731307"/>
          </a:xfrm>
        </p:spPr>
        <p:txBody>
          <a:bodyPr>
            <a:normAutofit fontScale="90000"/>
          </a:bodyPr>
          <a:lstStyle/>
          <a:p>
            <a:pPr algn="l"/>
            <a:r>
              <a:rPr lang="en-US" sz="2800" b="1" dirty="0">
                <a:latin typeface="Arial" panose="020B0604020202020204" pitchFamily="34" charset="0"/>
                <a:cs typeface="Arial" panose="020B0604020202020204" pitchFamily="34" charset="0"/>
              </a:rPr>
              <a:t>SECTOR (</a:t>
            </a:r>
            <a:r>
              <a:rPr lang="en-US" sz="2800" b="1" dirty="0">
                <a:solidFill>
                  <a:srgbClr val="C00000"/>
                </a:solidFill>
                <a:latin typeface="Arial" panose="020B0604020202020204" pitchFamily="34" charset="0"/>
                <a:cs typeface="Arial" panose="020B0604020202020204" pitchFamily="34" charset="0"/>
              </a:rPr>
              <a:t>Conflict Early warning</a:t>
            </a:r>
            <a:r>
              <a:rPr lang="en-US" sz="2800" b="1" dirty="0">
                <a:latin typeface="Arial" panose="020B0604020202020204" pitchFamily="34" charset="0"/>
                <a:cs typeface="Arial" panose="020B0604020202020204" pitchFamily="34" charset="0"/>
              </a:rPr>
              <a:t>) </a:t>
            </a:r>
            <a:br>
              <a:rPr lang="en-US" sz="2800" b="1" dirty="0">
                <a:solidFill>
                  <a:srgbClr val="008000"/>
                </a:solidFill>
                <a:latin typeface="Arial"/>
                <a:cs typeface="Arial"/>
              </a:rPr>
            </a:br>
            <a:r>
              <a:rPr lang="en-US" sz="2000" b="1" dirty="0">
                <a:solidFill>
                  <a:schemeClr val="tx1"/>
                </a:solidFill>
                <a:latin typeface="Arial" panose="020B0604020202020204" pitchFamily="34" charset="0"/>
                <a:cs typeface="Arial" panose="020B0604020202020204" pitchFamily="34" charset="0"/>
              </a:rPr>
              <a:t>Seasonal analysis of the impacts of march to may </a:t>
            </a:r>
            <a:br>
              <a:rPr lang="en-US" sz="2000" b="1" dirty="0">
                <a:solidFill>
                  <a:schemeClr val="tx1"/>
                </a:solidFill>
                <a:latin typeface="Arial" panose="020B0604020202020204" pitchFamily="34" charset="0"/>
                <a:cs typeface="Arial" panose="020B0604020202020204" pitchFamily="34" charset="0"/>
              </a:rPr>
            </a:br>
            <a:r>
              <a:rPr lang="en-US" sz="2000" b="1" dirty="0">
                <a:solidFill>
                  <a:schemeClr val="tx1"/>
                </a:solidFill>
                <a:latin typeface="Arial" panose="020B0604020202020204" pitchFamily="34" charset="0"/>
                <a:cs typeface="Arial" panose="020B0604020202020204" pitchFamily="34" charset="0"/>
              </a:rPr>
              <a:t>and JUNE to July / August 2020</a:t>
            </a:r>
            <a:br>
              <a:rPr lang="en-US" sz="2000" b="1" dirty="0">
                <a:latin typeface="Arial"/>
                <a:cs typeface="Arial"/>
              </a:rPr>
            </a:br>
            <a:r>
              <a:rPr lang="en-US" sz="2000" dirty="0">
                <a:solidFill>
                  <a:schemeClr val="tx1"/>
                </a:solidFill>
                <a:latin typeface="Arial"/>
                <a:cs typeface="Arial"/>
              </a:rPr>
              <a:t>by (</a:t>
            </a:r>
            <a:r>
              <a:rPr lang="en-US" sz="2000" dirty="0">
                <a:solidFill>
                  <a:srgbClr val="C00000"/>
                </a:solidFill>
                <a:latin typeface="Arial"/>
                <a:cs typeface="Arial"/>
              </a:rPr>
              <a:t>Abubakr Salih Babiker</a:t>
            </a:r>
            <a:r>
              <a:rPr lang="en-US" sz="2000" dirty="0">
                <a:solidFill>
                  <a:schemeClr val="tx1"/>
                </a:solidFill>
                <a:latin typeface="Arial"/>
                <a:cs typeface="Arial"/>
              </a:rPr>
              <a:t>), </a:t>
            </a:r>
            <a:r>
              <a:rPr lang="en-US" sz="2000" dirty="0">
                <a:solidFill>
                  <a:schemeClr val="tx1"/>
                </a:solidFill>
                <a:latin typeface="Arial" panose="020B0604020202020204" pitchFamily="34" charset="0"/>
                <a:cs typeface="Arial" panose="020B0604020202020204" pitchFamily="34" charset="0"/>
              </a:rPr>
              <a:t>ghacof56, Sector reporting </a:t>
            </a:r>
            <a:r>
              <a:rPr lang="en-US" sz="2000" dirty="0">
                <a:solidFill>
                  <a:schemeClr val="tx1"/>
                </a:solidFill>
                <a:latin typeface="Arial"/>
                <a:cs typeface="Arial"/>
              </a:rPr>
              <a:t> </a:t>
            </a:r>
            <a:br>
              <a:rPr lang="en-US" sz="2000" b="1" dirty="0">
                <a:latin typeface="Arial"/>
                <a:cs typeface="Arial"/>
              </a:rPr>
            </a:br>
            <a:r>
              <a:rPr lang="en-US" sz="2000" b="1" dirty="0">
                <a:latin typeface="Arial"/>
                <a:cs typeface="Arial"/>
              </a:rPr>
              <a:t>  </a:t>
            </a:r>
          </a:p>
        </p:txBody>
      </p:sp>
      <p:sp>
        <p:nvSpPr>
          <p:cNvPr id="5" name="Subtitle 2"/>
          <p:cNvSpPr txBox="1">
            <a:spLocks/>
          </p:cNvSpPr>
          <p:nvPr/>
        </p:nvSpPr>
        <p:spPr>
          <a:xfrm>
            <a:off x="478366" y="3979333"/>
            <a:ext cx="8919634" cy="49106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dirty="0"/>
          </a:p>
        </p:txBody>
      </p:sp>
    </p:spTree>
    <p:extLst>
      <p:ext uri="{BB962C8B-B14F-4D97-AF65-F5344CB8AC3E}">
        <p14:creationId xmlns:p14="http://schemas.microsoft.com/office/powerpoint/2010/main" val="2630668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F93141-0E8C-448B-A405-D784638EB7F9}"/>
              </a:ext>
            </a:extLst>
          </p:cNvPr>
          <p:cNvSpPr>
            <a:spLocks noGrp="1"/>
          </p:cNvSpPr>
          <p:nvPr>
            <p:ph idx="1"/>
          </p:nvPr>
        </p:nvSpPr>
        <p:spPr>
          <a:xfrm>
            <a:off x="495300" y="1258344"/>
            <a:ext cx="8915400" cy="4228056"/>
          </a:xfrm>
        </p:spPr>
        <p:txBody>
          <a:bodyPr/>
          <a:lstStyle/>
          <a:p>
            <a:pPr algn="just"/>
            <a:r>
              <a:rPr lang="en-GB" dirty="0"/>
              <a:t>The MAM and JJA seasons were mostly wetter than usual over a wide area of the region, which helped in generating adequate pasture and water resources leading to stability of the rural communities,</a:t>
            </a:r>
          </a:p>
          <a:p>
            <a:pPr algn="just"/>
            <a:endParaRPr lang="en-GB" dirty="0"/>
          </a:p>
          <a:p>
            <a:pPr algn="just"/>
            <a:r>
              <a:rPr lang="en-GB" dirty="0"/>
              <a:t>As a result, the cross-border movement was reduced as well as the conflict related to natural resources,</a:t>
            </a:r>
          </a:p>
          <a:p>
            <a:pPr algn="just"/>
            <a:endParaRPr lang="en-GB" dirty="0"/>
          </a:p>
          <a:p>
            <a:pPr algn="just"/>
            <a:endParaRPr lang="en-GB" dirty="0"/>
          </a:p>
        </p:txBody>
      </p:sp>
      <p:sp>
        <p:nvSpPr>
          <p:cNvPr id="4" name="Date Placeholder 3">
            <a:extLst>
              <a:ext uri="{FF2B5EF4-FFF2-40B4-BE49-F238E27FC236}">
                <a16:creationId xmlns:a16="http://schemas.microsoft.com/office/drawing/2014/main" id="{428CB73A-2F07-439D-9B6B-092A6746E9D2}"/>
              </a:ext>
            </a:extLst>
          </p:cNvPr>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a:extLst>
              <a:ext uri="{FF2B5EF4-FFF2-40B4-BE49-F238E27FC236}">
                <a16:creationId xmlns:a16="http://schemas.microsoft.com/office/drawing/2014/main" id="{E9E3F87B-BF73-4479-85C8-57B0876D9C8F}"/>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9C332F62-2E49-4397-A590-F2327A0401A2}"/>
              </a:ext>
            </a:extLst>
          </p:cNvPr>
          <p:cNvSpPr>
            <a:spLocks noGrp="1"/>
          </p:cNvSpPr>
          <p:nvPr>
            <p:ph type="sldNum" sz="quarter" idx="12"/>
          </p:nvPr>
        </p:nvSpPr>
        <p:spPr/>
        <p:txBody>
          <a:bodyPr/>
          <a:lstStyle/>
          <a:p>
            <a:fld id="{B1DB7362-2002-504E-9846-FFD55AE08938}" type="slidenum">
              <a:rPr lang="en-US" smtClean="0"/>
              <a:pPr/>
              <a:t>2</a:t>
            </a:fld>
            <a:endParaRPr lang="en-US"/>
          </a:p>
        </p:txBody>
      </p:sp>
      <p:sp>
        <p:nvSpPr>
          <p:cNvPr id="10" name="Title 9">
            <a:extLst>
              <a:ext uri="{FF2B5EF4-FFF2-40B4-BE49-F238E27FC236}">
                <a16:creationId xmlns:a16="http://schemas.microsoft.com/office/drawing/2014/main" id="{B3A07F5D-FA09-AD41-83B4-0B2C157F150A}"/>
              </a:ext>
            </a:extLst>
          </p:cNvPr>
          <p:cNvSpPr>
            <a:spLocks noGrp="1"/>
          </p:cNvSpPr>
          <p:nvPr>
            <p:ph type="title"/>
          </p:nvPr>
        </p:nvSpPr>
        <p:spPr/>
        <p:txBody>
          <a:bodyPr>
            <a:normAutofit fontScale="90000"/>
          </a:bodyPr>
          <a:lstStyle/>
          <a:p>
            <a:br>
              <a:rPr lang="en-US" b="1" dirty="0"/>
            </a:br>
            <a:r>
              <a:rPr lang="en-US" b="1" dirty="0"/>
              <a:t>MAM and JJA 2020 summary of </a:t>
            </a:r>
            <a:r>
              <a:rPr lang="en-US" b="1" dirty="0">
                <a:solidFill>
                  <a:schemeClr val="accent3">
                    <a:lumMod val="60000"/>
                    <a:lumOff val="40000"/>
                  </a:schemeClr>
                </a:solidFill>
              </a:rPr>
              <a:t>positive</a:t>
            </a:r>
            <a:r>
              <a:rPr lang="en-US" b="1" dirty="0"/>
              <a:t> IMPACTS</a:t>
            </a:r>
            <a:endParaRPr lang="en-KE" dirty="0"/>
          </a:p>
        </p:txBody>
      </p:sp>
    </p:spTree>
    <p:extLst>
      <p:ext uri="{BB962C8B-B14F-4D97-AF65-F5344CB8AC3E}">
        <p14:creationId xmlns:p14="http://schemas.microsoft.com/office/powerpoint/2010/main" val="385102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EC2C62-FF3C-485E-8D9F-BA2A86123B69}"/>
              </a:ext>
            </a:extLst>
          </p:cNvPr>
          <p:cNvSpPr>
            <a:spLocks noGrp="1"/>
          </p:cNvSpPr>
          <p:nvPr>
            <p:ph idx="1"/>
          </p:nvPr>
        </p:nvSpPr>
        <p:spPr/>
        <p:txBody>
          <a:bodyPr>
            <a:normAutofit/>
          </a:bodyPr>
          <a:lstStyle/>
          <a:p>
            <a:pPr algn="just"/>
            <a:r>
              <a:rPr lang="en-GB" dirty="0"/>
              <a:t>Animals are healthy and kept in the same locations that led to increasing insecurity due to criminality and other socio-economic factors</a:t>
            </a:r>
          </a:p>
          <a:p>
            <a:pPr algn="just"/>
            <a:endParaRPr lang="en-GB" dirty="0"/>
          </a:p>
          <a:p>
            <a:pPr algn="just"/>
            <a:r>
              <a:rPr lang="en-GB" dirty="0"/>
              <a:t>Lockdown due to COVID-19 limited movement and mobilization of local communities. This led to more of security intervention rather than community-resolving mechanisms. </a:t>
            </a:r>
          </a:p>
          <a:p>
            <a:pPr algn="just"/>
            <a:endParaRPr lang="en-GB" dirty="0"/>
          </a:p>
          <a:p>
            <a:pPr algn="just"/>
            <a:r>
              <a:rPr lang="en-US" dirty="0"/>
              <a:t>The lockdown also limited the ability to disseminate the advisories to the community in the ground. </a:t>
            </a:r>
            <a:endParaRPr lang="en-KE" dirty="0"/>
          </a:p>
          <a:p>
            <a:pPr algn="just"/>
            <a:endParaRPr lang="en-GB" dirty="0"/>
          </a:p>
        </p:txBody>
      </p:sp>
      <p:sp>
        <p:nvSpPr>
          <p:cNvPr id="4" name="Date Placeholder 3">
            <a:extLst>
              <a:ext uri="{FF2B5EF4-FFF2-40B4-BE49-F238E27FC236}">
                <a16:creationId xmlns:a16="http://schemas.microsoft.com/office/drawing/2014/main" id="{D152998E-1041-4A3E-9CE5-CF2D081CC827}"/>
              </a:ext>
            </a:extLst>
          </p:cNvPr>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a:extLst>
              <a:ext uri="{FF2B5EF4-FFF2-40B4-BE49-F238E27FC236}">
                <a16:creationId xmlns:a16="http://schemas.microsoft.com/office/drawing/2014/main" id="{CF46A11C-A744-4BAE-A330-76ECB84BDB0E}"/>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70C6335A-357B-4B74-9B67-352BE0434598}"/>
              </a:ext>
            </a:extLst>
          </p:cNvPr>
          <p:cNvSpPr>
            <a:spLocks noGrp="1"/>
          </p:cNvSpPr>
          <p:nvPr>
            <p:ph type="sldNum" sz="quarter" idx="12"/>
          </p:nvPr>
        </p:nvSpPr>
        <p:spPr/>
        <p:txBody>
          <a:bodyPr/>
          <a:lstStyle/>
          <a:p>
            <a:fld id="{B1DB7362-2002-504E-9846-FFD55AE08938}" type="slidenum">
              <a:rPr lang="en-US" smtClean="0"/>
              <a:pPr/>
              <a:t>3</a:t>
            </a:fld>
            <a:endParaRPr lang="en-US"/>
          </a:p>
        </p:txBody>
      </p:sp>
      <p:sp>
        <p:nvSpPr>
          <p:cNvPr id="9" name="Title 8">
            <a:extLst>
              <a:ext uri="{FF2B5EF4-FFF2-40B4-BE49-F238E27FC236}">
                <a16:creationId xmlns:a16="http://schemas.microsoft.com/office/drawing/2014/main" id="{FE8E2AA4-84AF-694A-B8C1-A55C772DDD6E}"/>
              </a:ext>
            </a:extLst>
          </p:cNvPr>
          <p:cNvSpPr>
            <a:spLocks noGrp="1"/>
          </p:cNvSpPr>
          <p:nvPr>
            <p:ph type="title"/>
          </p:nvPr>
        </p:nvSpPr>
        <p:spPr/>
        <p:txBody>
          <a:bodyPr>
            <a:noAutofit/>
          </a:bodyPr>
          <a:lstStyle/>
          <a:p>
            <a:br>
              <a:rPr lang="en-US" b="1" dirty="0"/>
            </a:br>
            <a:r>
              <a:rPr lang="en-US" b="1" dirty="0"/>
              <a:t>MAM and JJA 2020 </a:t>
            </a:r>
            <a:r>
              <a:rPr lang="en-US" b="1" dirty="0">
                <a:solidFill>
                  <a:srgbClr val="FF0000"/>
                </a:solidFill>
              </a:rPr>
              <a:t>NEGATIVE</a:t>
            </a:r>
            <a:r>
              <a:rPr lang="en-US" b="1" dirty="0"/>
              <a:t> IMPACTS</a:t>
            </a:r>
            <a:endParaRPr lang="en-KE" dirty="0"/>
          </a:p>
        </p:txBody>
      </p:sp>
    </p:spTree>
    <p:extLst>
      <p:ext uri="{BB962C8B-B14F-4D97-AF65-F5344CB8AC3E}">
        <p14:creationId xmlns:p14="http://schemas.microsoft.com/office/powerpoint/2010/main" val="3174990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C7975-5D3F-5F40-9698-BE202FF95BE5}"/>
              </a:ext>
            </a:extLst>
          </p:cNvPr>
          <p:cNvSpPr>
            <a:spLocks noGrp="1"/>
          </p:cNvSpPr>
          <p:nvPr>
            <p:ph type="title"/>
          </p:nvPr>
        </p:nvSpPr>
        <p:spPr/>
        <p:txBody>
          <a:bodyPr>
            <a:noAutofit/>
          </a:bodyPr>
          <a:lstStyle/>
          <a:p>
            <a:br>
              <a:rPr lang="en-US" b="1" dirty="0"/>
            </a:br>
            <a:r>
              <a:rPr lang="en-US" b="1" dirty="0"/>
              <a:t>summary long-term observed changes </a:t>
            </a:r>
            <a:endParaRPr lang="en-KE" b="1" dirty="0"/>
          </a:p>
        </p:txBody>
      </p:sp>
      <p:sp>
        <p:nvSpPr>
          <p:cNvPr id="3" name="Content Placeholder 2">
            <a:extLst>
              <a:ext uri="{FF2B5EF4-FFF2-40B4-BE49-F238E27FC236}">
                <a16:creationId xmlns:a16="http://schemas.microsoft.com/office/drawing/2014/main" id="{CC9CA886-B1F9-1A4A-A1C1-7E8A3AD4B2DF}"/>
              </a:ext>
            </a:extLst>
          </p:cNvPr>
          <p:cNvSpPr>
            <a:spLocks noGrp="1"/>
          </p:cNvSpPr>
          <p:nvPr>
            <p:ph idx="1"/>
          </p:nvPr>
        </p:nvSpPr>
        <p:spPr>
          <a:xfrm>
            <a:off x="495300" y="1244607"/>
            <a:ext cx="9182100" cy="4525963"/>
          </a:xfrm>
        </p:spPr>
        <p:txBody>
          <a:bodyPr>
            <a:normAutofit/>
          </a:bodyPr>
          <a:lstStyle/>
          <a:p>
            <a:r>
              <a:rPr lang="en-US" dirty="0"/>
              <a:t>Where resources are available there is a need for a mechanism to resolve conflict and maintain justice and retribution.  </a:t>
            </a:r>
          </a:p>
          <a:p>
            <a:endParaRPr lang="en-US" dirty="0"/>
          </a:p>
          <a:p>
            <a:r>
              <a:rPr lang="en-US" dirty="0"/>
              <a:t>For the first time, the Turkana who leave in Uganda moved back to Kenya due to the experienced hostility and to the equally good climate conditions in the Kenyan side as well. </a:t>
            </a:r>
          </a:p>
          <a:p>
            <a:endParaRPr lang="en-US" dirty="0"/>
          </a:p>
          <a:p>
            <a:r>
              <a:rPr lang="en-US" dirty="0"/>
              <a:t>Lockdown revealed the need for investment in the sustainability of the communication channels and community mechanisms to keep functioning even during a time of a Pandemic</a:t>
            </a:r>
          </a:p>
        </p:txBody>
      </p:sp>
      <p:sp>
        <p:nvSpPr>
          <p:cNvPr id="4" name="Date Placeholder 3">
            <a:extLst>
              <a:ext uri="{FF2B5EF4-FFF2-40B4-BE49-F238E27FC236}">
                <a16:creationId xmlns:a16="http://schemas.microsoft.com/office/drawing/2014/main" id="{78842320-0234-7A46-A4A2-2E129409E177}"/>
              </a:ext>
            </a:extLst>
          </p:cNvPr>
          <p:cNvSpPr>
            <a:spLocks noGrp="1"/>
          </p:cNvSpPr>
          <p:nvPr>
            <p:ph type="dt" sz="half" idx="10"/>
          </p:nvPr>
        </p:nvSpPr>
        <p:spPr/>
        <p:txBody>
          <a:bodyPr/>
          <a:lstStyle/>
          <a:p>
            <a:fld id="{DE19D8FE-7506-41EF-B335-8CA99EA3EAA9}" type="datetime2">
              <a:rPr lang="en-US" smtClean="0"/>
              <a:pPr/>
              <a:t>Wednesday, August 26, 2020</a:t>
            </a:fld>
            <a:endParaRPr lang="en-US" dirty="0"/>
          </a:p>
        </p:txBody>
      </p:sp>
      <p:sp>
        <p:nvSpPr>
          <p:cNvPr id="5" name="Footer Placeholder 4">
            <a:extLst>
              <a:ext uri="{FF2B5EF4-FFF2-40B4-BE49-F238E27FC236}">
                <a16:creationId xmlns:a16="http://schemas.microsoft.com/office/drawing/2014/main" id="{CA39A204-B67D-FA4A-8D54-8EC71369976A}"/>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E8DEA5CC-8566-2B4C-8597-847826137B37}"/>
              </a:ext>
            </a:extLst>
          </p:cNvPr>
          <p:cNvSpPr>
            <a:spLocks noGrp="1"/>
          </p:cNvSpPr>
          <p:nvPr>
            <p:ph type="sldNum" sz="quarter" idx="12"/>
          </p:nvPr>
        </p:nvSpPr>
        <p:spPr/>
        <p:txBody>
          <a:bodyPr/>
          <a:lstStyle/>
          <a:p>
            <a:fld id="{B1DB7362-2002-504E-9846-FFD55AE08938}" type="slidenum">
              <a:rPr lang="en-US" smtClean="0"/>
              <a:pPr/>
              <a:t>4</a:t>
            </a:fld>
            <a:endParaRPr lang="en-US"/>
          </a:p>
        </p:txBody>
      </p:sp>
    </p:spTree>
    <p:extLst>
      <p:ext uri="{BB962C8B-B14F-4D97-AF65-F5344CB8AC3E}">
        <p14:creationId xmlns:p14="http://schemas.microsoft.com/office/powerpoint/2010/main" val="1256605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referRelativeResize="0">
            <a:picLocks/>
          </p:cNvPicPr>
          <p:nvPr/>
        </p:nvPicPr>
        <p:blipFill>
          <a:blip r:embed="rId2"/>
          <a:srcRect/>
          <a:stretch/>
        </p:blipFill>
        <p:spPr>
          <a:xfrm>
            <a:off x="-58730" y="-112542"/>
            <a:ext cx="9990521" cy="7059810"/>
          </a:xfrm>
          <a:prstGeom prst="rect">
            <a:avLst/>
          </a:prstGeom>
        </p:spPr>
      </p:pic>
      <p:sp>
        <p:nvSpPr>
          <p:cNvPr id="5" name="Title 1"/>
          <p:cNvSpPr txBox="1">
            <a:spLocks/>
          </p:cNvSpPr>
          <p:nvPr/>
        </p:nvSpPr>
        <p:spPr>
          <a:xfrm>
            <a:off x="1676400" y="3200400"/>
            <a:ext cx="6422231" cy="78634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100" dirty="0">
              <a:solidFill>
                <a:schemeClr val="bg1"/>
              </a:solidFill>
              <a:latin typeface="Arial" panose="020B0604020202020204" pitchFamily="34" charset="0"/>
              <a:cs typeface="Arial" panose="020B0604020202020204" pitchFamily="34" charset="0"/>
            </a:endParaRPr>
          </a:p>
          <a:p>
            <a:r>
              <a:rPr lang="en-GB" sz="3200" b="1" dirty="0">
                <a:solidFill>
                  <a:schemeClr val="accent2"/>
                </a:solidFill>
                <a:latin typeface="Arial" panose="020B0604020202020204" pitchFamily="34" charset="0"/>
                <a:cs typeface="Arial" panose="020B0604020202020204" pitchFamily="34" charset="0"/>
              </a:rPr>
              <a:t>THANK YOU!</a:t>
            </a:r>
          </a:p>
          <a:p>
            <a:endParaRPr lang="en-GB" sz="2400" b="1" dirty="0">
              <a:solidFill>
                <a:schemeClr val="accent2"/>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Contribute to the Conversation on Twitter</a:t>
            </a:r>
            <a:br>
              <a:rPr lang="en-GB" sz="2400" b="1" dirty="0">
                <a:solidFill>
                  <a:schemeClr val="bg1"/>
                </a:solidFill>
                <a:latin typeface="Arial" panose="020B0604020202020204" pitchFamily="34" charset="0"/>
                <a:cs typeface="Arial" panose="020B0604020202020204" pitchFamily="34" charset="0"/>
              </a:rPr>
            </a:br>
            <a:r>
              <a:rPr lang="en-GB" sz="2400" b="1" dirty="0">
                <a:solidFill>
                  <a:schemeClr val="bg1"/>
                </a:solidFill>
                <a:latin typeface="Arial" panose="020B0604020202020204" pitchFamily="34" charset="0"/>
                <a:cs typeface="Arial" panose="020B0604020202020204" pitchFamily="34" charset="0"/>
              </a:rPr>
              <a:t>#GHACOF56</a:t>
            </a:r>
          </a:p>
          <a:p>
            <a:r>
              <a:rPr lang="en-GB" sz="2100" dirty="0">
                <a:solidFill>
                  <a:schemeClr val="bg1"/>
                </a:solidFill>
                <a:latin typeface="Arial" panose="020B0604020202020204" pitchFamily="34" charset="0"/>
                <a:cs typeface="Arial" panose="020B0604020202020204" pitchFamily="34" charset="0"/>
              </a:rPr>
              <a:t> </a:t>
            </a:r>
          </a:p>
          <a:p>
            <a:r>
              <a:rPr lang="en-GB" sz="3000" u="sng"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www.icpac.net</a:t>
            </a:r>
            <a:endParaRPr lang="en-US"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2073561"/>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5022</TotalTime>
  <Words>464</Words>
  <Application>Microsoft Office PowerPoint</Application>
  <PresentationFormat>A4 Paper (210x297 mm)</PresentationFormat>
  <Paragraphs>44</Paragraphs>
  <Slides>5</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IGAD PPT Template</vt:lpstr>
      <vt:lpstr>SECTOR (Conflict Early warning)  Seasonal analysis of the impacts of march to may  and JUNE to July / August 2020 by (Abubakr Salih Babiker), ghacof56, Sector reporting     </vt:lpstr>
      <vt:lpstr> MAM and JJA 2020 summary of positive IMPACTS</vt:lpstr>
      <vt:lpstr> MAM and JJA 2020 NEGATIVE IMPACTS</vt:lpstr>
      <vt:lpstr> summary long-term observed changes </vt:lpstr>
      <vt:lpstr>PowerPoint Presentation</vt:lpstr>
    </vt:vector>
  </TitlesOfParts>
  <Company>Black Africa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Abubakr Salih Babiker</cp:lastModifiedBy>
  <cp:revision>222</cp:revision>
  <dcterms:created xsi:type="dcterms:W3CDTF">2014-11-18T09:33:09Z</dcterms:created>
  <dcterms:modified xsi:type="dcterms:W3CDTF">2020-08-26T05:44:31Z</dcterms:modified>
</cp:coreProperties>
</file>