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handoutMasterIdLst>
    <p:handoutMasterId r:id="rId8"/>
  </p:handoutMasterIdLst>
  <p:sldIdLst>
    <p:sldId id="270" r:id="rId2"/>
    <p:sldId id="265" r:id="rId3"/>
    <p:sldId id="268" r:id="rId4"/>
    <p:sldId id="266" r:id="rId5"/>
    <p:sldId id="260" r:id="rId6"/>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89504" autoAdjust="0"/>
  </p:normalViewPr>
  <p:slideViewPr>
    <p:cSldViewPr snapToObjects="1">
      <p:cViewPr varScale="1">
        <p:scale>
          <a:sx n="57" d="100"/>
          <a:sy n="57" d="100"/>
        </p:scale>
        <p:origin x="1216" y="4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8/26/2020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8/26/2020</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List the most significant implications of OND forecast for the sector (and which countries they are likely to occur).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For example, for enhanced rainfall, a positive implication is:  </a:t>
            </a:r>
            <a:r>
              <a:rPr lang="en-GB" sz="1200" i="1" dirty="0"/>
              <a:t>Groundwater recharge (BDI, KEN, SOM, TAN, UGA)   </a:t>
            </a:r>
            <a:r>
              <a:rPr lang="en-GB" sz="1200" i="0" dirty="0"/>
              <a:t>a negative implication could be </a:t>
            </a:r>
            <a:r>
              <a:rPr lang="en-GB" sz="1200" i="1" dirty="0"/>
              <a:t>flooding (in specific countries)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Take note of the multiple risks prevalent in the region and likely to affect the sector – climate, COVID-19, desert locusts, economy, security </a:t>
            </a:r>
            <a:r>
              <a:rPr lang="en-US" sz="1200" i="0" dirty="0" err="1">
                <a:solidFill>
                  <a:srgbClr val="FF0000"/>
                </a:solidFill>
              </a:rPr>
              <a:t>etc</a:t>
            </a:r>
            <a:r>
              <a:rPr lang="en-US" sz="1200" i="0" dirty="0">
                <a:solidFill>
                  <a:srgbClr val="FF0000"/>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EG. COVID-19 related restrictions in movements, border closures, quarantines, lockdown in most places, job &amp; income losses, supply chain and trade disruptions created efforts by countries trying to limit the spread of the Corona Virus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Desert Locust invasion in agricultural areas have potentially damaged the livelihoods in cultivated and grazing areas, income and food source of local populations</a:t>
            </a:r>
            <a:endParaRPr lang="en-GB"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dirty="0">
              <a:solidFill>
                <a:srgbClr val="FF0000"/>
              </a:solidFill>
            </a:endParaRPr>
          </a:p>
          <a:p>
            <a:endParaRPr lang="en-GB"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2</a:t>
            </a:fld>
            <a:endParaRPr lang="en-US"/>
          </a:p>
        </p:txBody>
      </p:sp>
    </p:spTree>
    <p:extLst>
      <p:ext uri="{BB962C8B-B14F-4D97-AF65-F5344CB8AC3E}">
        <p14:creationId xmlns:p14="http://schemas.microsoft.com/office/powerpoint/2010/main" val="1226489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Present realistic response measures (advisories) that are specific to this sector, forecast and season for each climatic zone</a:t>
            </a:r>
          </a:p>
          <a:p>
            <a:pPr marL="171450" indent="-171450">
              <a:buFont typeface="Arial" panose="020B0604020202020204" pitchFamily="34" charset="0"/>
              <a:buChar char="•"/>
            </a:pPr>
            <a:r>
              <a:rPr lang="en-GB" i="0" dirty="0"/>
              <a:t>Relate to the positive and negative implications and impacts</a:t>
            </a:r>
          </a:p>
          <a:p>
            <a:pPr marL="171450" indent="-171450">
              <a:buFont typeface="Arial" panose="020B0604020202020204" pitchFamily="34" charset="0"/>
              <a:buChar char="•"/>
            </a:pPr>
            <a:r>
              <a:rPr lang="en-GB" i="0" dirty="0"/>
              <a:t>Take note of any risks to realising the strategies</a:t>
            </a:r>
          </a:p>
          <a:p>
            <a:pPr marL="171450" indent="-171450">
              <a:buFont typeface="Arial" panose="020B0604020202020204" pitchFamily="34" charset="0"/>
              <a:buChar char="•"/>
            </a:pPr>
            <a:r>
              <a:rPr lang="en-GB" i="0" dirty="0"/>
              <a:t>Integrate climate change and uncertainties in the measures</a:t>
            </a:r>
          </a:p>
          <a:p>
            <a:pPr marL="171450" indent="-171450">
              <a:buFont typeface="Arial" panose="020B0604020202020204" pitchFamily="34" charset="0"/>
              <a:buChar char="•"/>
            </a:pPr>
            <a:r>
              <a:rPr lang="en-GB" i="0" dirty="0"/>
              <a:t>Note that individual countries require advisories to help them develop detailed management strategies </a:t>
            </a:r>
          </a:p>
        </p:txBody>
      </p:sp>
      <p:sp>
        <p:nvSpPr>
          <p:cNvPr id="4" name="Slide Number Placeholder 3"/>
          <p:cNvSpPr>
            <a:spLocks noGrp="1"/>
          </p:cNvSpPr>
          <p:nvPr>
            <p:ph type="sldNum" sz="quarter" idx="5"/>
          </p:nvPr>
        </p:nvSpPr>
        <p:spPr/>
        <p:txBody>
          <a:bodyPr/>
          <a:lstStyle/>
          <a:p>
            <a:fld id="{50654EE4-CDB4-4DB5-8E7E-FB133D2C7C82}" type="slidenum">
              <a:rPr lang="en-US" smtClean="0"/>
              <a:pPr/>
              <a:t>3</a:t>
            </a:fld>
            <a:endParaRPr lang="en-US"/>
          </a:p>
        </p:txBody>
      </p:sp>
    </p:spTree>
    <p:extLst>
      <p:ext uri="{BB962C8B-B14F-4D97-AF65-F5344CB8AC3E}">
        <p14:creationId xmlns:p14="http://schemas.microsoft.com/office/powerpoint/2010/main" val="2834004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i="0" dirty="0"/>
              <a:t>Give </a:t>
            </a:r>
            <a:r>
              <a:rPr lang="en-GB" b="1" i="0" dirty="0"/>
              <a:t>highlights of most significant expected positive and negative impacts </a:t>
            </a:r>
            <a:r>
              <a:rPr lang="en-GB" i="0" dirty="0"/>
              <a:t>that will result from the implications, based on past season, current status, OND forecast and climate change, in specific countries or locations within the region. </a:t>
            </a:r>
          </a:p>
          <a:p>
            <a:pPr algn="just"/>
            <a:r>
              <a:rPr lang="en-GB" i="0" dirty="0" err="1"/>
              <a:t>Eg.</a:t>
            </a:r>
            <a:r>
              <a:rPr lang="en-GB" i="0" dirty="0"/>
              <a:t> Ground water recharge (implication) results in successful irrigation in dry spells and food and income security (impact).  Flooding (implication) results in disease, displaced people, and food insecurity (impact)</a:t>
            </a:r>
          </a:p>
          <a:p>
            <a:pPr algn="just"/>
            <a:endParaRPr lang="en-GB" b="0" i="0" dirty="0"/>
          </a:p>
          <a:p>
            <a:pPr algn="just"/>
            <a:r>
              <a:rPr lang="en-GB" b="0" i="0" dirty="0"/>
              <a:t>NB: Highlight only areas with major positive or negative impacts (</a:t>
            </a:r>
            <a:r>
              <a:rPr lang="en-GB" b="0" i="0" dirty="0">
                <a:solidFill>
                  <a:srgbClr val="FF0000"/>
                </a:solidFill>
              </a:rPr>
              <a:t>hotspots</a:t>
            </a:r>
            <a:r>
              <a:rPr lang="en-GB" b="0" i="0" dirty="0"/>
              <a:t>) on people, ecosystems, economy, services among others</a:t>
            </a:r>
          </a:p>
          <a:p>
            <a:endParaRPr lang="en-GB"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4</a:t>
            </a:fld>
            <a:endParaRPr lang="en-US"/>
          </a:p>
        </p:txBody>
      </p:sp>
    </p:spTree>
    <p:extLst>
      <p:ext uri="{BB962C8B-B14F-4D97-AF65-F5344CB8AC3E}">
        <p14:creationId xmlns:p14="http://schemas.microsoft.com/office/powerpoint/2010/main" val="18996604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Wednesday, August 26, 2020</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a16="http://schemas.microsoft.com/office/drawing/2014/main" id="{B4CD405B-16BA-C344-AAC4-4EF5A125711C}"/>
              </a:ext>
            </a:extLst>
          </p:cNvPr>
          <p:cNvPicPr>
            <a:picLocks noChangeAspect="1"/>
          </p:cNvPicPr>
          <p:nvPr userDrawn="1"/>
        </p:nvPicPr>
        <p:blipFill>
          <a:blip r:embed="rId2"/>
          <a:stretch>
            <a:fillRect/>
          </a:stretch>
        </p:blipFill>
        <p:spPr>
          <a:xfrm>
            <a:off x="4038600" y="228600"/>
            <a:ext cx="1494332" cy="1474325"/>
          </a:xfrm>
          <a:prstGeom prst="rect">
            <a:avLst/>
          </a:prstGeom>
        </p:spPr>
      </p:pic>
      <p:pic>
        <p:nvPicPr>
          <p:cNvPr id="11" name="Picture 10">
            <a:extLst>
              <a:ext uri="{FF2B5EF4-FFF2-40B4-BE49-F238E27FC236}">
                <a16:creationId xmlns:a16="http://schemas.microsoft.com/office/drawing/2014/main" id="{B0458B39-8D0F-EA40-95EE-C0D6CE6B1966}"/>
              </a:ext>
            </a:extLst>
          </p:cNvPr>
          <p:cNvPicPr>
            <a:picLocks noChangeAspect="1"/>
          </p:cNvPicPr>
          <p:nvPr userDrawn="1"/>
        </p:nvPicPr>
        <p:blipFill>
          <a:blip r:embed="rId2"/>
          <a:stretch>
            <a:fillRect/>
          </a:stretch>
        </p:blipFill>
        <p:spPr>
          <a:xfrm>
            <a:off x="8915400" y="5854009"/>
            <a:ext cx="838200"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Wednesday, August 26, 2020</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Wednesday, August 26, 2020</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bg1"/>
                </a:solidFill>
              </a:defRPr>
            </a:lvl1pPr>
          </a:lstStyle>
          <a:p>
            <a:r>
              <a:rPr lang="en-GB"/>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cxnSp>
        <p:nvCxnSpPr>
          <p:cNvPr id="11" name="Straight Connector 10"/>
          <p:cNvCxnSpPr/>
          <p:nvPr userDrawn="1"/>
        </p:nvCxnSpPr>
        <p:spPr>
          <a:xfrm>
            <a:off x="495300" y="5812132"/>
            <a:ext cx="8932582" cy="14941"/>
          </a:xfrm>
          <a:prstGeom prst="line">
            <a:avLst/>
          </a:prstGeom>
          <a:ln w="9525" cmpd="sng">
            <a:solidFill>
              <a:schemeClr val="bg1"/>
            </a:solidFill>
          </a:ln>
        </p:spPr>
        <p:style>
          <a:lnRef idx="2">
            <a:schemeClr val="accent1"/>
          </a:lnRef>
          <a:fillRef idx="0">
            <a:schemeClr val="accent1"/>
          </a:fillRef>
          <a:effectRef idx="1">
            <a:schemeClr val="accent1"/>
          </a:effectRef>
          <a:fontRef idx="minor">
            <a:schemeClr val="tx1"/>
          </a:fontRef>
        </p:style>
      </p:cxnSp>
      <p:pic>
        <p:nvPicPr>
          <p:cNvPr id="10" name="Picture 2" descr="D:\WNJ\COMMUNICATIONS\IGAD guidelines\IGAD logo\IGAD JPEG - low Rez.jpg"/>
          <p:cNvPicPr>
            <a:picLocks noChangeAspect="1" noChangeArrowheads="1"/>
          </p:cNvPicPr>
          <p:nvPr userDrawn="1"/>
        </p:nvPicPr>
        <p:blipFill>
          <a:blip r:embed="rId2"/>
          <a:srcRect/>
          <a:stretch>
            <a:fillRect/>
          </a:stretch>
        </p:blipFill>
        <p:spPr bwMode="auto">
          <a:xfrm>
            <a:off x="8991600" y="5908491"/>
            <a:ext cx="762000"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Wednesday, August 26, 2020</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Wednesday, August 26, 2020</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Wednesday, August 26, 2020</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Wednesday, August 26, 2020</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cxnSp>
        <p:nvCxnSpPr>
          <p:cNvPr id="9" name="Straight Connector 8"/>
          <p:cNvCxnSpPr/>
          <p:nvPr userDrawn="1"/>
        </p:nvCxnSpPr>
        <p:spPr>
          <a:xfrm>
            <a:off x="495300" y="5770564"/>
            <a:ext cx="8915400" cy="0"/>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D0060509-ADA8-EA4E-BD96-2B296B5A979E}"/>
              </a:ext>
            </a:extLst>
          </p:cNvPr>
          <p:cNvPicPr>
            <a:picLocks noChangeAspect="1"/>
          </p:cNvPicPr>
          <p:nvPr userDrawn="1"/>
        </p:nvPicPr>
        <p:blipFill>
          <a:blip r:embed="rId9"/>
          <a:stretch>
            <a:fillRect/>
          </a:stretch>
        </p:blipFill>
        <p:spPr>
          <a:xfrm>
            <a:off x="8661399" y="5855689"/>
            <a:ext cx="938678"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icpac.net/"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t="27403" b="11058"/>
          <a:stretch/>
        </p:blipFill>
        <p:spPr>
          <a:xfrm>
            <a:off x="0" y="3429000"/>
            <a:ext cx="9906000" cy="3429000"/>
          </a:xfrm>
          <a:prstGeom prst="rect">
            <a:avLst/>
          </a:prstGeom>
        </p:spPr>
      </p:pic>
      <p:sp>
        <p:nvSpPr>
          <p:cNvPr id="2" name="Title 1"/>
          <p:cNvSpPr>
            <a:spLocks noGrp="1"/>
          </p:cNvSpPr>
          <p:nvPr>
            <p:ph type="ctrTitle"/>
          </p:nvPr>
        </p:nvSpPr>
        <p:spPr>
          <a:xfrm>
            <a:off x="338666" y="1914197"/>
            <a:ext cx="9228667" cy="731307"/>
          </a:xfrm>
        </p:spPr>
        <p:txBody>
          <a:bodyPr>
            <a:normAutofit fontScale="90000"/>
          </a:bodyPr>
          <a:lstStyle/>
          <a:p>
            <a:pPr algn="l"/>
            <a:r>
              <a:rPr lang="en-US" sz="2800" b="1" dirty="0">
                <a:latin typeface="Arial" panose="020B0604020202020204" pitchFamily="34" charset="0"/>
                <a:cs typeface="Arial" panose="020B0604020202020204" pitchFamily="34" charset="0"/>
              </a:rPr>
              <a:t>SECTOR (</a:t>
            </a:r>
            <a:r>
              <a:rPr lang="en-US" sz="2800" b="1" dirty="0">
                <a:solidFill>
                  <a:srgbClr val="C00000"/>
                </a:solidFill>
                <a:latin typeface="Arial" panose="020B0604020202020204" pitchFamily="34" charset="0"/>
                <a:cs typeface="Arial" panose="020B0604020202020204" pitchFamily="34" charset="0"/>
              </a:rPr>
              <a:t>Conflict early warning</a:t>
            </a:r>
            <a:r>
              <a:rPr lang="en-US" sz="2800" b="1" dirty="0">
                <a:latin typeface="Arial" panose="020B0604020202020204" pitchFamily="34" charset="0"/>
                <a:cs typeface="Arial" panose="020B0604020202020204" pitchFamily="34" charset="0"/>
              </a:rPr>
              <a:t>) </a:t>
            </a:r>
            <a:br>
              <a:rPr lang="en-US" sz="2800" b="1" dirty="0">
                <a:solidFill>
                  <a:srgbClr val="008000"/>
                </a:solidFill>
                <a:latin typeface="Arial"/>
                <a:cs typeface="Arial"/>
              </a:rPr>
            </a:br>
            <a:r>
              <a:rPr lang="en-US" sz="2000" b="1" dirty="0">
                <a:solidFill>
                  <a:schemeClr val="tx1"/>
                </a:solidFill>
                <a:latin typeface="Arial" panose="020B0604020202020204" pitchFamily="34" charset="0"/>
                <a:cs typeface="Arial" panose="020B0604020202020204" pitchFamily="34" charset="0"/>
              </a:rPr>
              <a:t>Analysis OF sectoral IMPLICATIONS, impacts and RESPONSE strategies for October to December 2020 season</a:t>
            </a:r>
            <a:br>
              <a:rPr lang="en-US" sz="2000" b="1" dirty="0">
                <a:latin typeface="Arial"/>
                <a:cs typeface="Arial"/>
              </a:rPr>
            </a:br>
            <a:r>
              <a:rPr lang="en-US" sz="2000" dirty="0">
                <a:solidFill>
                  <a:schemeClr val="tx1"/>
                </a:solidFill>
                <a:latin typeface="Arial"/>
                <a:cs typeface="Arial"/>
              </a:rPr>
              <a:t>by (</a:t>
            </a:r>
            <a:r>
              <a:rPr lang="en-US" sz="2000" dirty="0">
                <a:solidFill>
                  <a:srgbClr val="C00000"/>
                </a:solidFill>
                <a:latin typeface="Arial"/>
                <a:cs typeface="Arial"/>
              </a:rPr>
              <a:t>Andrew </a:t>
            </a:r>
            <a:r>
              <a:rPr lang="en-US" sz="2000" dirty="0" err="1">
                <a:solidFill>
                  <a:srgbClr val="C00000"/>
                </a:solidFill>
                <a:latin typeface="Arial"/>
                <a:cs typeface="Arial"/>
              </a:rPr>
              <a:t>Malinga</a:t>
            </a:r>
            <a:r>
              <a:rPr lang="en-US" sz="2000" dirty="0">
                <a:solidFill>
                  <a:schemeClr val="tx1"/>
                </a:solidFill>
                <a:latin typeface="Arial"/>
                <a:cs typeface="Arial"/>
              </a:rPr>
              <a:t>), </a:t>
            </a:r>
            <a:r>
              <a:rPr lang="en-US" sz="2000" dirty="0">
                <a:solidFill>
                  <a:schemeClr val="tx1"/>
                </a:solidFill>
                <a:latin typeface="Arial" panose="020B0604020202020204" pitchFamily="34" charset="0"/>
                <a:cs typeface="Arial" panose="020B0604020202020204" pitchFamily="34" charset="0"/>
              </a:rPr>
              <a:t>ghacof56, Sector reporting </a:t>
            </a:r>
            <a:r>
              <a:rPr lang="en-US" sz="2000" dirty="0">
                <a:solidFill>
                  <a:schemeClr val="tx1"/>
                </a:solidFill>
                <a:latin typeface="Arial"/>
                <a:cs typeface="Arial"/>
              </a:rPr>
              <a:t> </a:t>
            </a:r>
            <a:br>
              <a:rPr lang="en-US" sz="2000" b="1" dirty="0">
                <a:latin typeface="Arial"/>
                <a:cs typeface="Arial"/>
              </a:rPr>
            </a:br>
            <a:r>
              <a:rPr lang="en-US" sz="2000" b="1" dirty="0">
                <a:latin typeface="Arial"/>
                <a:cs typeface="Arial"/>
              </a:rPr>
              <a:t>  </a:t>
            </a:r>
          </a:p>
        </p:txBody>
      </p:sp>
      <p:sp>
        <p:nvSpPr>
          <p:cNvPr id="5" name="Subtitle 2"/>
          <p:cNvSpPr txBox="1">
            <a:spLocks/>
          </p:cNvSpPr>
          <p:nvPr/>
        </p:nvSpPr>
        <p:spPr>
          <a:xfrm>
            <a:off x="478366" y="3979333"/>
            <a:ext cx="8919634" cy="49106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dirty="0"/>
          </a:p>
        </p:txBody>
      </p:sp>
    </p:spTree>
    <p:extLst>
      <p:ext uri="{BB962C8B-B14F-4D97-AF65-F5344CB8AC3E}">
        <p14:creationId xmlns:p14="http://schemas.microsoft.com/office/powerpoint/2010/main" val="2338303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F93141-0E8C-448B-A405-D784638EB7F9}"/>
              </a:ext>
            </a:extLst>
          </p:cNvPr>
          <p:cNvSpPr>
            <a:spLocks noGrp="1"/>
          </p:cNvSpPr>
          <p:nvPr>
            <p:ph idx="1"/>
          </p:nvPr>
        </p:nvSpPr>
        <p:spPr>
          <a:xfrm>
            <a:off x="495300" y="1258344"/>
            <a:ext cx="8915400" cy="4228056"/>
          </a:xfrm>
        </p:spPr>
        <p:txBody>
          <a:bodyPr>
            <a:normAutofit lnSpcReduction="10000"/>
          </a:bodyPr>
          <a:lstStyle/>
          <a:p>
            <a:pPr algn="just"/>
            <a:r>
              <a:rPr lang="en-GB" dirty="0"/>
              <a:t>Cross-boarder migration and internal migration, especially in Kenya. People tend to move to highlands where the pasture still green. This is expected to happen during October following the pasture dissipation by the end of September,</a:t>
            </a:r>
          </a:p>
          <a:p>
            <a:pPr marL="0" indent="0" algn="just">
              <a:buNone/>
            </a:pPr>
            <a:endParaRPr lang="en-GB" dirty="0"/>
          </a:p>
          <a:p>
            <a:pPr algn="just"/>
            <a:r>
              <a:rPr lang="en-GB" dirty="0"/>
              <a:t>Migration brings pastoral communities into proximity and some communities have a history of conflicts. This might lead to new cycles of conflict.</a:t>
            </a:r>
          </a:p>
          <a:p>
            <a:pPr algn="just"/>
            <a:endParaRPr lang="en-GB" dirty="0"/>
          </a:p>
          <a:p>
            <a:pPr algn="just"/>
            <a:r>
              <a:rPr lang="en-GB" dirty="0"/>
              <a:t>The drier than usual conditions in 2016 led to wide spread conflict which, provides an insight for might happen this year.</a:t>
            </a:r>
          </a:p>
          <a:p>
            <a:pPr algn="just"/>
            <a:endParaRPr lang="en-GB" dirty="0"/>
          </a:p>
        </p:txBody>
      </p:sp>
      <p:sp>
        <p:nvSpPr>
          <p:cNvPr id="4" name="Date Placeholder 3">
            <a:extLst>
              <a:ext uri="{FF2B5EF4-FFF2-40B4-BE49-F238E27FC236}">
                <a16:creationId xmlns:a16="http://schemas.microsoft.com/office/drawing/2014/main" id="{428CB73A-2F07-439D-9B6B-092A6746E9D2}"/>
              </a:ext>
            </a:extLst>
          </p:cNvPr>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a:extLst>
              <a:ext uri="{FF2B5EF4-FFF2-40B4-BE49-F238E27FC236}">
                <a16:creationId xmlns:a16="http://schemas.microsoft.com/office/drawing/2014/main" id="{E9E3F87B-BF73-4479-85C8-57B0876D9C8F}"/>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9C332F62-2E49-4397-A590-F2327A0401A2}"/>
              </a:ext>
            </a:extLst>
          </p:cNvPr>
          <p:cNvSpPr>
            <a:spLocks noGrp="1"/>
          </p:cNvSpPr>
          <p:nvPr>
            <p:ph type="sldNum" sz="quarter" idx="12"/>
          </p:nvPr>
        </p:nvSpPr>
        <p:spPr/>
        <p:txBody>
          <a:bodyPr/>
          <a:lstStyle/>
          <a:p>
            <a:fld id="{B1DB7362-2002-504E-9846-FFD55AE08938}" type="slidenum">
              <a:rPr lang="en-US" smtClean="0"/>
              <a:pPr/>
              <a:t>2</a:t>
            </a:fld>
            <a:endParaRPr lang="en-US"/>
          </a:p>
        </p:txBody>
      </p:sp>
      <p:sp>
        <p:nvSpPr>
          <p:cNvPr id="10" name="Title 9">
            <a:extLst>
              <a:ext uri="{FF2B5EF4-FFF2-40B4-BE49-F238E27FC236}">
                <a16:creationId xmlns:a16="http://schemas.microsoft.com/office/drawing/2014/main" id="{B3A07F5D-FA09-AD41-83B4-0B2C157F150A}"/>
              </a:ext>
            </a:extLst>
          </p:cNvPr>
          <p:cNvSpPr>
            <a:spLocks noGrp="1"/>
          </p:cNvSpPr>
          <p:nvPr>
            <p:ph type="title"/>
          </p:nvPr>
        </p:nvSpPr>
        <p:spPr/>
        <p:txBody>
          <a:bodyPr>
            <a:normAutofit fontScale="90000"/>
          </a:bodyPr>
          <a:lstStyle/>
          <a:p>
            <a:br>
              <a:rPr lang="en-GB" b="1" dirty="0"/>
            </a:br>
            <a:r>
              <a:rPr lang="en-GB" b="1" dirty="0"/>
              <a:t>Sector implications OND 2020 seasonal forecast</a:t>
            </a:r>
            <a:endParaRPr lang="en-KE" dirty="0"/>
          </a:p>
        </p:txBody>
      </p:sp>
    </p:spTree>
    <p:extLst>
      <p:ext uri="{BB962C8B-B14F-4D97-AF65-F5344CB8AC3E}">
        <p14:creationId xmlns:p14="http://schemas.microsoft.com/office/powerpoint/2010/main" val="385102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C7975-5D3F-5F40-9698-BE202FF95BE5}"/>
              </a:ext>
            </a:extLst>
          </p:cNvPr>
          <p:cNvSpPr>
            <a:spLocks noGrp="1"/>
          </p:cNvSpPr>
          <p:nvPr>
            <p:ph type="title"/>
          </p:nvPr>
        </p:nvSpPr>
        <p:spPr/>
        <p:txBody>
          <a:bodyPr>
            <a:noAutofit/>
          </a:bodyPr>
          <a:lstStyle/>
          <a:p>
            <a:br>
              <a:rPr lang="en-KE" b="1" dirty="0"/>
            </a:br>
            <a:r>
              <a:rPr lang="en-KE" b="1" dirty="0"/>
              <a:t>KEY RESPONSE MEASURES</a:t>
            </a:r>
          </a:p>
        </p:txBody>
      </p:sp>
      <p:sp>
        <p:nvSpPr>
          <p:cNvPr id="3" name="Content Placeholder 2">
            <a:extLst>
              <a:ext uri="{FF2B5EF4-FFF2-40B4-BE49-F238E27FC236}">
                <a16:creationId xmlns:a16="http://schemas.microsoft.com/office/drawing/2014/main" id="{CC9CA886-B1F9-1A4A-A1C1-7E8A3AD4B2DF}"/>
              </a:ext>
            </a:extLst>
          </p:cNvPr>
          <p:cNvSpPr>
            <a:spLocks noGrp="1"/>
          </p:cNvSpPr>
          <p:nvPr>
            <p:ph idx="1"/>
          </p:nvPr>
        </p:nvSpPr>
        <p:spPr/>
        <p:txBody>
          <a:bodyPr/>
          <a:lstStyle/>
          <a:p>
            <a:r>
              <a:rPr lang="en-US" dirty="0"/>
              <a:t>Cross-border peace councils should be revived to facilitate community dialogue before the start of the season </a:t>
            </a:r>
          </a:p>
          <a:p>
            <a:r>
              <a:rPr lang="en-US" dirty="0"/>
              <a:t>Resources management committees need to have direct communication with the local administration to assist in settling disputes to avoid revenge attack,</a:t>
            </a:r>
          </a:p>
          <a:p>
            <a:r>
              <a:rPr lang="en-US" dirty="0"/>
              <a:t>Government and NGOs are advised to provide water, fodder, and other types of support to mitigate the impact of this drier-than usual condition. </a:t>
            </a:r>
          </a:p>
          <a:p>
            <a:r>
              <a:rPr lang="en-US" dirty="0"/>
              <a:t>CEWARN is working on a proposal to support the security agencies in monitoring the movement of animals and tracking stolen animals. </a:t>
            </a:r>
            <a:endParaRPr lang="en-KE" dirty="0"/>
          </a:p>
        </p:txBody>
      </p:sp>
      <p:sp>
        <p:nvSpPr>
          <p:cNvPr id="4" name="Date Placeholder 3">
            <a:extLst>
              <a:ext uri="{FF2B5EF4-FFF2-40B4-BE49-F238E27FC236}">
                <a16:creationId xmlns:a16="http://schemas.microsoft.com/office/drawing/2014/main" id="{78842320-0234-7A46-A4A2-2E129409E177}"/>
              </a:ext>
            </a:extLst>
          </p:cNvPr>
          <p:cNvSpPr>
            <a:spLocks noGrp="1"/>
          </p:cNvSpPr>
          <p:nvPr>
            <p:ph type="dt" sz="half" idx="10"/>
          </p:nvPr>
        </p:nvSpPr>
        <p:spPr/>
        <p:txBody>
          <a:bodyPr/>
          <a:lstStyle/>
          <a:p>
            <a:fld id="{DE19D8FE-7506-41EF-B335-8CA99EA3EAA9}" type="datetime2">
              <a:rPr lang="en-US" smtClean="0"/>
              <a:pPr/>
              <a:t>Wednesday, August 26, 2020</a:t>
            </a:fld>
            <a:endParaRPr lang="en-US" dirty="0"/>
          </a:p>
        </p:txBody>
      </p:sp>
      <p:sp>
        <p:nvSpPr>
          <p:cNvPr id="5" name="Footer Placeholder 4">
            <a:extLst>
              <a:ext uri="{FF2B5EF4-FFF2-40B4-BE49-F238E27FC236}">
                <a16:creationId xmlns:a16="http://schemas.microsoft.com/office/drawing/2014/main" id="{CA39A204-B67D-FA4A-8D54-8EC71369976A}"/>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E8DEA5CC-8566-2B4C-8597-847826137B37}"/>
              </a:ext>
            </a:extLst>
          </p:cNvPr>
          <p:cNvSpPr>
            <a:spLocks noGrp="1"/>
          </p:cNvSpPr>
          <p:nvPr>
            <p:ph type="sldNum" sz="quarter" idx="12"/>
          </p:nvPr>
        </p:nvSpPr>
        <p:spPr/>
        <p:txBody>
          <a:bodyPr/>
          <a:lstStyle/>
          <a:p>
            <a:fld id="{B1DB7362-2002-504E-9846-FFD55AE08938}" type="slidenum">
              <a:rPr lang="en-US" smtClean="0"/>
              <a:pPr/>
              <a:t>3</a:t>
            </a:fld>
            <a:endParaRPr lang="en-US"/>
          </a:p>
        </p:txBody>
      </p:sp>
    </p:spTree>
    <p:extLst>
      <p:ext uri="{BB962C8B-B14F-4D97-AF65-F5344CB8AC3E}">
        <p14:creationId xmlns:p14="http://schemas.microsoft.com/office/powerpoint/2010/main" val="1256605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EC2C62-FF3C-485E-8D9F-BA2A86123B69}"/>
              </a:ext>
            </a:extLst>
          </p:cNvPr>
          <p:cNvSpPr>
            <a:spLocks noGrp="1"/>
          </p:cNvSpPr>
          <p:nvPr>
            <p:ph idx="1"/>
          </p:nvPr>
        </p:nvSpPr>
        <p:spPr>
          <a:xfrm>
            <a:off x="495300" y="1295400"/>
            <a:ext cx="8915400" cy="4525963"/>
          </a:xfrm>
        </p:spPr>
        <p:txBody>
          <a:bodyPr>
            <a:normAutofit lnSpcReduction="10000"/>
          </a:bodyPr>
          <a:lstStyle/>
          <a:p>
            <a:pPr algn="just"/>
            <a:r>
              <a:rPr lang="en-GB" b="1" dirty="0"/>
              <a:t>Climate and environmental changes:</a:t>
            </a:r>
            <a:r>
              <a:rPr lang="en-GB" dirty="0"/>
              <a:t> increasing trend of desertification and changes in land use, expansion of agriculture, and grazing land leading to human-wildlife conflict. Farming is also expanding on the expense of grazing land leading to conflict between farmers and pastoralists.</a:t>
            </a:r>
          </a:p>
          <a:p>
            <a:pPr algn="just"/>
            <a:endParaRPr lang="en-GB" dirty="0"/>
          </a:p>
          <a:p>
            <a:pPr algn="just"/>
            <a:r>
              <a:rPr lang="en-GB" b="1" dirty="0"/>
              <a:t>Desert Locust </a:t>
            </a:r>
            <a:r>
              <a:rPr lang="en-GB" dirty="0"/>
              <a:t>exerted extra pressure on community livelihoods affecting pasture and vegetation cover.</a:t>
            </a:r>
          </a:p>
          <a:p>
            <a:pPr marL="0" indent="0" algn="just">
              <a:buNone/>
            </a:pPr>
            <a:endParaRPr lang="en-GB" dirty="0"/>
          </a:p>
          <a:p>
            <a:pPr algn="just"/>
            <a:r>
              <a:rPr lang="en-GB" b="1" dirty="0"/>
              <a:t>COVID-19</a:t>
            </a:r>
            <a:r>
              <a:rPr lang="en-GB" dirty="0"/>
              <a:t> limited the dissemination of forecast and early warning material to the local communities, and the response and mobilization capacity, and availability of resources.</a:t>
            </a:r>
          </a:p>
        </p:txBody>
      </p:sp>
      <p:sp>
        <p:nvSpPr>
          <p:cNvPr id="4" name="Date Placeholder 3">
            <a:extLst>
              <a:ext uri="{FF2B5EF4-FFF2-40B4-BE49-F238E27FC236}">
                <a16:creationId xmlns:a16="http://schemas.microsoft.com/office/drawing/2014/main" id="{D152998E-1041-4A3E-9CE5-CF2D081CC827}"/>
              </a:ext>
            </a:extLst>
          </p:cNvPr>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a:extLst>
              <a:ext uri="{FF2B5EF4-FFF2-40B4-BE49-F238E27FC236}">
                <a16:creationId xmlns:a16="http://schemas.microsoft.com/office/drawing/2014/main" id="{CF46A11C-A744-4BAE-A330-76ECB84BDB0E}"/>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70C6335A-357B-4B74-9B67-352BE0434598}"/>
              </a:ext>
            </a:extLst>
          </p:cNvPr>
          <p:cNvSpPr>
            <a:spLocks noGrp="1"/>
          </p:cNvSpPr>
          <p:nvPr>
            <p:ph type="sldNum" sz="quarter" idx="12"/>
          </p:nvPr>
        </p:nvSpPr>
        <p:spPr/>
        <p:txBody>
          <a:bodyPr/>
          <a:lstStyle/>
          <a:p>
            <a:fld id="{B1DB7362-2002-504E-9846-FFD55AE08938}" type="slidenum">
              <a:rPr lang="en-US" smtClean="0"/>
              <a:pPr/>
              <a:t>4</a:t>
            </a:fld>
            <a:endParaRPr lang="en-US"/>
          </a:p>
        </p:txBody>
      </p:sp>
      <p:sp>
        <p:nvSpPr>
          <p:cNvPr id="9" name="Title 8">
            <a:extLst>
              <a:ext uri="{FF2B5EF4-FFF2-40B4-BE49-F238E27FC236}">
                <a16:creationId xmlns:a16="http://schemas.microsoft.com/office/drawing/2014/main" id="{FE8E2AA4-84AF-694A-B8C1-A55C772DDD6E}"/>
              </a:ext>
            </a:extLst>
          </p:cNvPr>
          <p:cNvSpPr>
            <a:spLocks noGrp="1"/>
          </p:cNvSpPr>
          <p:nvPr>
            <p:ph type="title"/>
          </p:nvPr>
        </p:nvSpPr>
        <p:spPr/>
        <p:txBody>
          <a:bodyPr>
            <a:noAutofit/>
          </a:bodyPr>
          <a:lstStyle/>
          <a:p>
            <a:br>
              <a:rPr lang="en-GB" b="1" dirty="0"/>
            </a:br>
            <a:r>
              <a:rPr lang="en-GB" b="1" dirty="0"/>
              <a:t>Expected sectoral IMPACTS FOR OND 2020 season </a:t>
            </a:r>
            <a:br>
              <a:rPr lang="en-KE" b="1" dirty="0"/>
            </a:br>
            <a:endParaRPr lang="en-KE" dirty="0"/>
          </a:p>
        </p:txBody>
      </p:sp>
    </p:spTree>
    <p:extLst>
      <p:ext uri="{BB962C8B-B14F-4D97-AF65-F5344CB8AC3E}">
        <p14:creationId xmlns:p14="http://schemas.microsoft.com/office/powerpoint/2010/main" val="3174990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referRelativeResize="0">
            <a:picLocks/>
          </p:cNvPicPr>
          <p:nvPr/>
        </p:nvPicPr>
        <p:blipFill>
          <a:blip r:embed="rId2"/>
          <a:srcRect/>
          <a:stretch/>
        </p:blipFill>
        <p:spPr>
          <a:xfrm>
            <a:off x="-58730" y="-112542"/>
            <a:ext cx="9990521" cy="7059810"/>
          </a:xfrm>
          <a:prstGeom prst="rect">
            <a:avLst/>
          </a:prstGeom>
        </p:spPr>
      </p:pic>
      <p:sp>
        <p:nvSpPr>
          <p:cNvPr id="5" name="Title 1"/>
          <p:cNvSpPr txBox="1">
            <a:spLocks/>
          </p:cNvSpPr>
          <p:nvPr/>
        </p:nvSpPr>
        <p:spPr>
          <a:xfrm>
            <a:off x="1676400" y="3200400"/>
            <a:ext cx="6422231" cy="78634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100" dirty="0">
              <a:solidFill>
                <a:schemeClr val="bg1"/>
              </a:solidFill>
              <a:latin typeface="Arial" panose="020B0604020202020204" pitchFamily="34" charset="0"/>
              <a:cs typeface="Arial" panose="020B0604020202020204" pitchFamily="34" charset="0"/>
            </a:endParaRPr>
          </a:p>
          <a:p>
            <a:r>
              <a:rPr lang="en-GB" sz="3200" b="1" dirty="0">
                <a:solidFill>
                  <a:schemeClr val="accent2"/>
                </a:solidFill>
                <a:latin typeface="Arial" panose="020B0604020202020204" pitchFamily="34" charset="0"/>
                <a:cs typeface="Arial" panose="020B0604020202020204" pitchFamily="34" charset="0"/>
              </a:rPr>
              <a:t>THANK YOU!</a:t>
            </a:r>
          </a:p>
          <a:p>
            <a:endParaRPr lang="en-GB" sz="2400" b="1" dirty="0">
              <a:solidFill>
                <a:schemeClr val="accent2"/>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Contribute to the Conversation on Twitter</a:t>
            </a:r>
            <a:br>
              <a:rPr lang="en-GB" sz="2400" b="1" dirty="0">
                <a:solidFill>
                  <a:schemeClr val="bg1"/>
                </a:solidFill>
                <a:latin typeface="Arial" panose="020B0604020202020204" pitchFamily="34" charset="0"/>
                <a:cs typeface="Arial" panose="020B0604020202020204" pitchFamily="34" charset="0"/>
              </a:rPr>
            </a:br>
            <a:r>
              <a:rPr lang="en-GB" sz="2400" b="1" dirty="0">
                <a:solidFill>
                  <a:schemeClr val="bg1"/>
                </a:solidFill>
                <a:latin typeface="Arial" panose="020B0604020202020204" pitchFamily="34" charset="0"/>
                <a:cs typeface="Arial" panose="020B0604020202020204" pitchFamily="34" charset="0"/>
              </a:rPr>
              <a:t>#GHACOF56</a:t>
            </a:r>
          </a:p>
          <a:p>
            <a:r>
              <a:rPr lang="en-GB" sz="2100" dirty="0">
                <a:solidFill>
                  <a:schemeClr val="bg1"/>
                </a:solidFill>
                <a:latin typeface="Arial" panose="020B0604020202020204" pitchFamily="34" charset="0"/>
                <a:cs typeface="Arial" panose="020B0604020202020204" pitchFamily="34" charset="0"/>
              </a:rPr>
              <a:t> </a:t>
            </a:r>
          </a:p>
          <a:p>
            <a:r>
              <a:rPr lang="en-GB" sz="3000" u="sng"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www.icpac.net</a:t>
            </a:r>
            <a:endParaRPr lang="en-US"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5548515"/>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4785</TotalTime>
  <Words>680</Words>
  <Application>Microsoft Office PowerPoint</Application>
  <PresentationFormat>A4 Paper (210x297 mm)</PresentationFormat>
  <Paragraphs>52</Paragraphs>
  <Slides>5</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IGAD PPT Template</vt:lpstr>
      <vt:lpstr>SECTOR (Conflict early warning)  Analysis OF sectoral IMPLICATIONS, impacts and RESPONSE strategies for October to December 2020 season by (Andrew Malinga), ghacof56, Sector reporting     </vt:lpstr>
      <vt:lpstr> Sector implications OND 2020 seasonal forecast</vt:lpstr>
      <vt:lpstr> KEY RESPONSE MEASURES</vt:lpstr>
      <vt:lpstr> Expected sectoral IMPACTS FOR OND 2020 season  </vt:lpstr>
      <vt:lpstr>PowerPoint Presentation</vt:lpstr>
    </vt:vector>
  </TitlesOfParts>
  <Company>Black Africa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Abubakr Salih Babiker</cp:lastModifiedBy>
  <cp:revision>212</cp:revision>
  <dcterms:created xsi:type="dcterms:W3CDTF">2014-11-18T09:33:09Z</dcterms:created>
  <dcterms:modified xsi:type="dcterms:W3CDTF">2020-08-26T04:17:58Z</dcterms:modified>
</cp:coreProperties>
</file>