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0" r:id="rId2"/>
    <p:sldId id="266" r:id="rId3"/>
    <p:sldId id="265" r:id="rId4"/>
    <p:sldId id="279" r:id="rId5"/>
    <p:sldId id="281" r:id="rId6"/>
    <p:sldId id="274" r:id="rId7"/>
    <p:sldId id="273" r:id="rId8"/>
    <p:sldId id="272" r:id="rId9"/>
    <p:sldId id="283" r:id="rId10"/>
    <p:sldId id="277" r:id="rId11"/>
    <p:sldId id="278" r:id="rId12"/>
    <p:sldId id="282" r:id="rId13"/>
    <p:sldId id="260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0" autoAdjust="0"/>
    <p:restoredTop sz="89504" autoAdjust="0"/>
  </p:normalViewPr>
  <p:slideViewPr>
    <p:cSldViewPr snapToObjects="1">
      <p:cViewPr varScale="1">
        <p:scale>
          <a:sx n="71" d="100"/>
          <a:sy n="71" d="100"/>
        </p:scale>
        <p:origin x="924" y="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>
        <p:scale>
          <a:sx n="167" d="100"/>
          <a:sy n="167" d="100"/>
        </p:scale>
        <p:origin x="1520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GB" i="0" dirty="0"/>
              <a:t>Give </a:t>
            </a:r>
            <a:r>
              <a:rPr lang="en-GB" b="1" i="0" dirty="0"/>
              <a:t>highlights of most significant expected positive and negative impacts </a:t>
            </a:r>
            <a:r>
              <a:rPr lang="en-GB" i="0" dirty="0"/>
              <a:t>that will result from the implications, based on past season, current status, OND forecast and climate change, in specific countries or locations within the region. </a:t>
            </a:r>
          </a:p>
          <a:p>
            <a:pPr algn="just"/>
            <a:r>
              <a:rPr lang="en-GB" i="0" dirty="0" err="1"/>
              <a:t>Eg.</a:t>
            </a:r>
            <a:r>
              <a:rPr lang="en-GB" i="0" dirty="0"/>
              <a:t> Ground water recharge (implication) results in successful irrigation in dry spells and food and income security (impact).  Flooding (implication) results in disease, displaced people, and food insecurity (impact)</a:t>
            </a:r>
          </a:p>
          <a:p>
            <a:pPr algn="just"/>
            <a:endParaRPr lang="en-GB" b="0" i="0" dirty="0"/>
          </a:p>
          <a:p>
            <a:pPr algn="just"/>
            <a:r>
              <a:rPr lang="en-GB" b="0" i="0" dirty="0"/>
              <a:t>NB: Highlight only areas with major positive or negative impacts (</a:t>
            </a:r>
            <a:r>
              <a:rPr lang="en-GB" b="0" i="0" dirty="0">
                <a:solidFill>
                  <a:srgbClr val="FF0000"/>
                </a:solidFill>
              </a:rPr>
              <a:t>hotspots</a:t>
            </a:r>
            <a:r>
              <a:rPr lang="en-GB" b="0" i="0" dirty="0"/>
              <a:t>) on people, ecosystems, economy, services among others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60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>
                <a:solidFill>
                  <a:srgbClr val="FF0000"/>
                </a:solidFill>
              </a:rPr>
              <a:t>List the most significant implications of OND forecast for the sector (and which countries they are likely to occur).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>
                <a:solidFill>
                  <a:srgbClr val="FF0000"/>
                </a:solidFill>
              </a:rPr>
              <a:t>For example, for enhanced rainfall, a positive implication is:  </a:t>
            </a:r>
            <a:r>
              <a:rPr lang="en-GB" sz="1200" i="1" dirty="0"/>
              <a:t>Groundwater recharge (BDI, KEN, SOM, TAN, UGA)   </a:t>
            </a:r>
            <a:r>
              <a:rPr lang="en-GB" sz="1200" i="0" dirty="0"/>
              <a:t>a negative implication could be </a:t>
            </a:r>
            <a:r>
              <a:rPr lang="en-GB" sz="1200" i="1" dirty="0"/>
              <a:t>flooding (in specific countries)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>
                <a:solidFill>
                  <a:srgbClr val="FF0000"/>
                </a:solidFill>
              </a:rPr>
              <a:t>Take note of the multiple risks prevalent in the region and likely to affect the sector – climate, COVID-19, desert locusts, economy, security </a:t>
            </a:r>
            <a:r>
              <a:rPr lang="en-US" sz="1200" i="0" dirty="0" err="1">
                <a:solidFill>
                  <a:srgbClr val="FF0000"/>
                </a:solidFill>
              </a:rPr>
              <a:t>etc</a:t>
            </a:r>
            <a:r>
              <a:rPr lang="en-US" sz="1200" i="0" dirty="0">
                <a:solidFill>
                  <a:srgbClr val="FF0000"/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>
                <a:solidFill>
                  <a:srgbClr val="FF0000"/>
                </a:solidFill>
              </a:rPr>
              <a:t>EG. COVID-19 related restrictions in movements, border closures, quarantines, lockdown in most places, job &amp; income losses, supply chain and trade disruptions created efforts by countries trying to limit the spread of the Corona Virus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>
                <a:solidFill>
                  <a:srgbClr val="FF0000"/>
                </a:solidFill>
              </a:rPr>
              <a:t>Desert Locust invasion in agricultural areas have potentially damaged the livelihoods in cultivated and grazing areas, income and food source of local populations</a:t>
            </a:r>
            <a:endParaRPr lang="en-GB" sz="1200" i="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9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025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82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Present realistic response measures (advisories) that are specific to this sector, forecast and season for each climatic zone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Relate to the positive and negative implications and impacts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Take note of any risks to realising the strategies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Integrate climate change and uncertainties in the measures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Note that individual countries require advisories to help them develop detailed management strategies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83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Present realistic response measures (advisories) that are specific to this sector, forecast and season for each climatic zone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Relate to the positive and negative implications and impacts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Take note of any risks to realising the strategies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Integrate climate change and uncertainties in the measures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dirty="0"/>
              <a:t>Note that individual countries require advisories to help them develop detailed management strategies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59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953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54EE4-CDB4-4DB5-8E7E-FB133D2C7C82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4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420100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19"/>
            <a:ext cx="8420100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9340"/>
            <a:ext cx="4267200" cy="180020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4CD405B-16BA-C344-AAC4-4EF5A1257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38600" y="228600"/>
            <a:ext cx="1494332" cy="1474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0458B39-8D0F-EA40-95EE-C0D6CE6B19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5400" y="5854009"/>
            <a:ext cx="838200" cy="82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6986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pPr/>
              <a:t>Wednesday, August 26, 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000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IGAD CLIMATE PREDICTION AND APPLICATIONS CENTRE (</a:t>
            </a:r>
            <a:r>
              <a:rPr lang="en-US" b="1" dirty="0"/>
              <a:t>ICPAC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95300" y="5812132"/>
            <a:ext cx="8932582" cy="14941"/>
          </a:xfrm>
          <a:prstGeom prst="line">
            <a:avLst/>
          </a:prstGeom>
          <a:ln w="9525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NJ\COMMUNICATIONS\IGAD guidelines\IGAD logo\IGAD JPEG - low Rez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991600" y="5908491"/>
            <a:ext cx="762000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2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232746" cy="182373"/>
          </a:xfrm>
        </p:spPr>
        <p:txBody>
          <a:bodyPr/>
          <a:lstStyle/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14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pPr/>
              <a:t>Wednesday, August 26,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0" y="6486986"/>
            <a:ext cx="4311650" cy="1823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646463"/>
                </a:solidFill>
              </a:defRPr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95300" y="5770564"/>
            <a:ext cx="8915400" cy="0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0060509-ADA8-EA4E-BD96-2B296B5A979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661399" y="5855689"/>
            <a:ext cx="938678" cy="92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4" r:id="rId5"/>
    <p:sldLayoutId id="2147483655" r:id="rId6"/>
    <p:sldLayoutId id="2147483657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560" y="2607733"/>
            <a:ext cx="9228667" cy="13716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DISASTER RISK MANAGEMENT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SECTOR</a:t>
            </a: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IMPACTS OF THE JUNE TO AUGUST 2020 SEASON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ghacof56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Sector reporting 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 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78366" y="3979333"/>
            <a:ext cx="8919634" cy="491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648072"/>
          </a:xfrm>
        </p:spPr>
        <p:txBody>
          <a:bodyPr>
            <a:noAutofit/>
          </a:bodyPr>
          <a:lstStyle/>
          <a:p>
            <a:r>
              <a:rPr lang="en-US" sz="2800" b="1" dirty="0"/>
              <a:t>Measures Taken </a:t>
            </a:r>
            <a:endParaRPr lang="en-GB" sz="28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10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836712"/>
            <a:ext cx="9145017" cy="4752528"/>
          </a:xfrm>
        </p:spPr>
        <p:txBody>
          <a:bodyPr>
            <a:normAutofit lnSpcReduction="10000"/>
          </a:bodyPr>
          <a:lstStyle/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National governments have taken measures in </a:t>
            </a:r>
            <a:r>
              <a:rPr lang="en-GB" dirty="0"/>
              <a:t>put restrictions in movement to contain the </a:t>
            </a:r>
            <a:r>
              <a:rPr lang="en-GB" dirty="0" smtClean="0"/>
              <a:t>pandemic, relocate people from high risk areas,, issuing early warning alerts and coordination of emergency responses in the forefront.</a:t>
            </a:r>
          </a:p>
          <a:p>
            <a:pPr marL="0" indent="0" algn="just">
              <a:buClr>
                <a:srgbClr val="006600"/>
              </a:buClr>
              <a:buNone/>
            </a:pPr>
            <a:endParaRPr lang="en-GB" sz="1200" dirty="0" smtClean="0"/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/>
              <a:t>Most of the countries reported have issued alerts and early warnings though there is still a limitation in reaching the last mile and taking early action</a:t>
            </a:r>
            <a:r>
              <a:rPr lang="en-GB" dirty="0" smtClean="0"/>
              <a:t>.</a:t>
            </a:r>
          </a:p>
          <a:p>
            <a:pPr marL="0" indent="0" algn="just">
              <a:buClr>
                <a:srgbClr val="006600"/>
              </a:buClr>
              <a:buNone/>
            </a:pPr>
            <a:endParaRPr lang="en-GB" sz="1600" dirty="0"/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/>
              <a:t>Mobilizing resources both domestic (army, crowed-sourcing…etc.) and partners to respond to the flood emergencies. </a:t>
            </a:r>
          </a:p>
          <a:p>
            <a:pPr marL="0" indent="0" algn="just">
              <a:buNone/>
            </a:pPr>
            <a:r>
              <a:rPr lang="en-GB" sz="2600" dirty="0" smtClean="0"/>
              <a:t> 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sz="2600" dirty="0" smtClean="0"/>
          </a:p>
          <a:p>
            <a:pPr algn="just"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95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12" y="188640"/>
            <a:ext cx="8928993" cy="648072"/>
          </a:xfrm>
        </p:spPr>
        <p:txBody>
          <a:bodyPr>
            <a:noAutofit/>
          </a:bodyPr>
          <a:lstStyle/>
          <a:p>
            <a:r>
              <a:rPr lang="en-US" sz="2800" b="1" dirty="0"/>
              <a:t>Lessons</a:t>
            </a:r>
            <a:r>
              <a:rPr lang="en-US" sz="2800" b="1" dirty="0" smtClean="0">
                <a:solidFill>
                  <a:srgbClr val="0B612D"/>
                </a:solidFill>
                <a:latin typeface="Tw Cen MT" panose="020B0602020104020603" pitchFamily="34" charset="0"/>
              </a:rPr>
              <a:t> </a:t>
            </a:r>
            <a:endParaRPr lang="en-GB" sz="3600" dirty="0">
              <a:solidFill>
                <a:srgbClr val="0B612D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11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7" y="908720"/>
            <a:ext cx="9145017" cy="5040560"/>
          </a:xfrm>
        </p:spPr>
        <p:txBody>
          <a:bodyPr>
            <a:noAutofit/>
          </a:bodyPr>
          <a:lstStyle/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/>
              <a:t>The regional </a:t>
            </a:r>
            <a:r>
              <a:rPr lang="en-GB" dirty="0" smtClean="0"/>
              <a:t>and national climate </a:t>
            </a:r>
            <a:r>
              <a:rPr lang="en-GB" dirty="0"/>
              <a:t>forecast </a:t>
            </a:r>
            <a:r>
              <a:rPr lang="en-GB" dirty="0" smtClean="0"/>
              <a:t>should </a:t>
            </a:r>
            <a:r>
              <a:rPr lang="en-GB" dirty="0"/>
              <a:t>be taken very seriously and needs to inform the </a:t>
            </a:r>
            <a:r>
              <a:rPr lang="en-GB" dirty="0" smtClean="0"/>
              <a:t>disaster preparedness, </a:t>
            </a:r>
            <a:r>
              <a:rPr lang="en-GB" dirty="0"/>
              <a:t>contingency </a:t>
            </a:r>
            <a:r>
              <a:rPr lang="en-GB" dirty="0" smtClean="0"/>
              <a:t>and response plans. </a:t>
            </a:r>
          </a:p>
          <a:p>
            <a:pPr marL="0" indent="0" algn="just">
              <a:buNone/>
            </a:pPr>
            <a:endParaRPr lang="en-GB" dirty="0" smtClean="0"/>
          </a:p>
          <a:p>
            <a:pPr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Establishing early </a:t>
            </a:r>
            <a:r>
              <a:rPr lang="en-GB" dirty="0"/>
              <a:t>warning and response centres closer to flood prone areas </a:t>
            </a:r>
            <a:r>
              <a:rPr lang="en-GB" dirty="0" smtClean="0"/>
              <a:t>has several advantages (decentralise DRR).</a:t>
            </a:r>
          </a:p>
          <a:p>
            <a:pPr marL="0" indent="0">
              <a:buNone/>
            </a:pPr>
            <a:endParaRPr lang="en-GB" dirty="0"/>
          </a:p>
          <a:p>
            <a:pPr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/>
              <a:t>Restrictions due to </a:t>
            </a:r>
            <a:r>
              <a:rPr lang="en-GB" dirty="0" smtClean="0"/>
              <a:t>COVID-19 pandemic, </a:t>
            </a:r>
            <a:r>
              <a:rPr lang="en-GB" dirty="0"/>
              <a:t>weak </a:t>
            </a:r>
            <a:r>
              <a:rPr lang="en-GB" dirty="0" smtClean="0"/>
              <a:t>coordination among the relevant sectors at national level, lack </a:t>
            </a:r>
            <a:r>
              <a:rPr lang="en-GB" dirty="0"/>
              <a:t>of resources and poor access to the affected areas </a:t>
            </a:r>
            <a:r>
              <a:rPr lang="en-GB" dirty="0" smtClean="0"/>
              <a:t>for risk communication and emergency response are </a:t>
            </a:r>
            <a:r>
              <a:rPr lang="en-GB" dirty="0"/>
              <a:t>identified as key challenges </a:t>
            </a:r>
            <a:r>
              <a:rPr lang="en-GB" dirty="0" smtClean="0"/>
              <a:t>for an effective </a:t>
            </a:r>
            <a:r>
              <a:rPr lang="en-GB" dirty="0" smtClean="0"/>
              <a:t>disaster risk reduction.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858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" y="670719"/>
            <a:ext cx="8915400" cy="792162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Acknowledgement </a:t>
            </a:r>
            <a:endParaRPr lang="en-US" sz="28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0540" y="1676400"/>
            <a:ext cx="90662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 smtClean="0"/>
              <a:t>DRM Technical Advisory Committee members for providing information on the impacts of June to August 2020 season.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GB" sz="28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 smtClean="0"/>
              <a:t>The </a:t>
            </a:r>
            <a:r>
              <a:rPr lang="en-GB" sz="2800" dirty="0" smtClean="0"/>
              <a:t>sources for materials used (photos, maps…)</a:t>
            </a:r>
            <a:endParaRPr lang="en-US" sz="28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1400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>
            <a:off x="-58730" y="-112542"/>
            <a:ext cx="9990521" cy="70598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76400" y="3200400"/>
            <a:ext cx="6422231" cy="786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  <a:p>
            <a:endParaRPr lang="en-GB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the Conversation on Twitter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#GHACOF56</a:t>
            </a:r>
          </a:p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www.icpac.net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54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52998E-1041-4A3E-9CE5-CF2D081CC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F46A11C-A744-4BAE-A330-76ECB84BD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C6335A-357B-4B74-9B67-352BE0434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FE8E2AA4-84AF-694A-B8C1-A55C772DD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806" y="184667"/>
            <a:ext cx="8915400" cy="882133"/>
          </a:xfrm>
        </p:spPr>
        <p:txBody>
          <a:bodyPr>
            <a:noAutofit/>
          </a:bodyPr>
          <a:lstStyle/>
          <a:p>
            <a:r>
              <a:rPr lang="en-GB" b="1" dirty="0" smtClean="0"/>
              <a:t>Major Disaster Events</a:t>
            </a:r>
            <a:endParaRPr lang="aa-ET" dirty="0"/>
          </a:p>
        </p:txBody>
      </p:sp>
      <p:sp>
        <p:nvSpPr>
          <p:cNvPr id="14" name="TextBox 13"/>
          <p:cNvSpPr txBox="1"/>
          <p:nvPr/>
        </p:nvSpPr>
        <p:spPr>
          <a:xfrm>
            <a:off x="1885555" y="3720027"/>
            <a:ext cx="163662" cy="25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>
                <a:solidFill>
                  <a:schemeClr val="bg2">
                    <a:lumMod val="75000"/>
                  </a:schemeClr>
                </a:solidFill>
              </a:rPr>
              <a:t>t</a:t>
            </a:r>
            <a:endParaRPr lang="en-US" sz="9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000977"/>
            <a:ext cx="7180728" cy="464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9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F93141-0E8C-448B-A405-D784638EB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58344"/>
            <a:ext cx="8915400" cy="4228056"/>
          </a:xfrm>
        </p:spPr>
        <p:txBody>
          <a:bodyPr>
            <a:normAutofit/>
          </a:bodyPr>
          <a:lstStyle/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The JJA season, as forecasted was above normal for equatorial and norther countries that brought heavy rains, floods, and wind storms in many places. </a:t>
            </a:r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The above normal rains resulted in availability of abundant water for various uses (domestic, pasture, energy, ..etc.) </a:t>
            </a:r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This, however, also affected millions of lives and livelihoods including displacement of hundreds of  thousands of people, dam collapse in Sudan and other associated risks. </a:t>
            </a:r>
          </a:p>
          <a:p>
            <a:pPr algn="just"/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28CB73A-2F07-439D-9B6B-092A6746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E3F87B-BF73-4479-85C8-57B0876D9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332F62-2E49-4397-A590-F2327A040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B3A07F5D-FA09-AD41-83B4-0B2C157F1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1000"/>
            <a:ext cx="8915400" cy="487362"/>
          </a:xfrm>
        </p:spPr>
        <p:txBody>
          <a:bodyPr>
            <a:normAutofit fontScale="90000"/>
          </a:bodyPr>
          <a:lstStyle/>
          <a:p>
            <a:r>
              <a:rPr lang="en-GB" sz="29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Impacts </a:t>
            </a:r>
            <a:r>
              <a:rPr lang="en-GB" sz="2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JJA </a:t>
            </a:r>
            <a:r>
              <a:rPr lang="en-GB" sz="29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season</a:t>
            </a:r>
            <a:endParaRPr lang="aa-ET" sz="2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0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98991"/>
            <a:ext cx="8928993" cy="432048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 Pandemic </a:t>
            </a: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  <a:t/>
            </a:r>
            <a:br>
              <a:rPr lang="en-US" b="1" dirty="0">
                <a:solidFill>
                  <a:srgbClr val="006600"/>
                </a:solidFill>
                <a:latin typeface="Tw Cen MT" panose="020B0602020104020603" pitchFamily="34" charset="0"/>
              </a:rPr>
            </a:br>
            <a:endParaRPr lang="en-GB" sz="3600" dirty="0">
              <a:solidFill>
                <a:srgbClr val="006600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4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251" y="1219200"/>
            <a:ext cx="3644949" cy="4586064"/>
          </a:xfrm>
        </p:spPr>
        <p:txBody>
          <a:bodyPr>
            <a:normAutofit/>
          </a:bodyPr>
          <a:lstStyle/>
          <a:p>
            <a:pPr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COVID-19 cases passed the 100,000 mark last Sunday.</a:t>
            </a:r>
          </a:p>
          <a:p>
            <a:pPr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2,312 deaths and 50% has recovered so far. </a:t>
            </a:r>
          </a:p>
          <a:p>
            <a:pPr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The impacts of COVID-19 is a lived experience for all of us in all aspects.  </a:t>
            </a:r>
            <a:endParaRPr lang="en-US" dirty="0" smtClean="0"/>
          </a:p>
        </p:txBody>
      </p:sp>
      <p:pic>
        <p:nvPicPr>
          <p:cNvPr id="3" name="Picture 2" descr="Image p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064" y="1219200"/>
            <a:ext cx="5227229" cy="403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3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46284"/>
            <a:ext cx="8928993" cy="432048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floods</a:t>
            </a:r>
            <a:endParaRPr lang="en-GB" sz="2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>
                <a:solidFill>
                  <a:srgbClr val="646463"/>
                </a:solidFill>
              </a:rPr>
              <a:pPr/>
              <a:t>5</a:t>
            </a:fld>
            <a:endParaRPr lang="en-US">
              <a:solidFill>
                <a:srgbClr val="646463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309DA18-992F-DC46-AD05-9310187B1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251" y="1219200"/>
            <a:ext cx="9464277" cy="4586064"/>
          </a:xfrm>
        </p:spPr>
        <p:txBody>
          <a:bodyPr>
            <a:normAutofit/>
          </a:bodyPr>
          <a:lstStyle/>
          <a:p>
            <a:pPr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It was reported that over 1.5 million </a:t>
            </a:r>
            <a:r>
              <a:rPr lang="en-US" dirty="0"/>
              <a:t>people have been affected by floods </a:t>
            </a:r>
            <a:r>
              <a:rPr lang="en-US" dirty="0" smtClean="0"/>
              <a:t>mainly in South Sudan, Ethiopia, Sudan, Somalia, and Uganda. This has caused humanitarian emergencies and call for appeal in some countries. </a:t>
            </a:r>
          </a:p>
          <a:p>
            <a:pPr marL="0" indent="0">
              <a:buClr>
                <a:srgbClr val="006600"/>
              </a:buClr>
              <a:buNone/>
            </a:pPr>
            <a:endParaRPr lang="en-US" dirty="0" smtClean="0"/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Floods and windstorms displaced thousands and damaged/destroyed </a:t>
            </a:r>
            <a:r>
              <a:rPr lang="en-US" dirty="0" smtClean="0"/>
              <a:t>houses and roads that have limited movement of people and goods. </a:t>
            </a:r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endParaRPr lang="en-GB" dirty="0"/>
          </a:p>
          <a:p>
            <a:pPr algn="just">
              <a:buClr>
                <a:srgbClr val="006600"/>
              </a:buClr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362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566" y="225448"/>
            <a:ext cx="4262548" cy="28225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64918" y="79177"/>
            <a:ext cx="196829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err="1" smtClean="0"/>
              <a:t>Asaita</a:t>
            </a:r>
            <a:r>
              <a:rPr lang="en-GB" sz="1400" b="1" dirty="0" smtClean="0"/>
              <a:t>, Afar, Ethiopia</a:t>
            </a:r>
            <a:endParaRPr lang="en-US" sz="1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b="32222"/>
          <a:stretch/>
        </p:blipFill>
        <p:spPr>
          <a:xfrm>
            <a:off x="47348" y="228600"/>
            <a:ext cx="5552561" cy="2822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08042" y="96016"/>
            <a:ext cx="168642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err="1" smtClean="0"/>
              <a:t>Bor</a:t>
            </a:r>
            <a:r>
              <a:rPr lang="en-GB" sz="1400" b="1" dirty="0" smtClean="0"/>
              <a:t>, South Sudan</a:t>
            </a:r>
            <a:endParaRPr lang="en-US" sz="1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061" y="3123259"/>
            <a:ext cx="5707539" cy="26127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29000" y="3351311"/>
            <a:ext cx="252184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400" b="1" dirty="0" smtClean="0"/>
              <a:t>Dam Collapse, Bout, Sudan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78907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561" y="697197"/>
            <a:ext cx="3694335" cy="2774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561" y="3600035"/>
            <a:ext cx="3688892" cy="21149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91178" y="3399980"/>
            <a:ext cx="1556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Afar, Ethiopia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04546" y="239145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Afgoyee</a:t>
            </a:r>
            <a:r>
              <a:rPr lang="en-GB" dirty="0" smtClean="0"/>
              <a:t>, Somalia</a:t>
            </a:r>
            <a:endParaRPr lang="en-US" dirty="0"/>
          </a:p>
        </p:txBody>
      </p:sp>
      <p:pic>
        <p:nvPicPr>
          <p:cNvPr id="1026" name="Picture 2" descr="http://floodlist.com/wp-content/uploads/2020/08/floods-sudan-august-2020-sudan-red-cresce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36" y="1104653"/>
            <a:ext cx="5812202" cy="387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90371" y="63925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Sudan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99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842320-0234-7A46-A4A2-2E129409E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39A204-B67D-FA4A-8D54-8EC713699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DEA5CC-8566-2B4C-8597-84782613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960" y="152400"/>
            <a:ext cx="6841515" cy="54912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4353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842320-0234-7A46-A4A2-2E129409E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39A204-B67D-FA4A-8D54-8EC713699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DEA5CC-8566-2B4C-8597-84782613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696" y="152400"/>
            <a:ext cx="6928173" cy="5562600"/>
          </a:xfrm>
          <a:prstGeom prst="rect">
            <a:avLst/>
          </a:prstGeom>
          <a:ln w="3175"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6760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GAD PPT Template">
  <a:themeElements>
    <a:clrScheme name="IGAD">
      <a:dk1>
        <a:sysClr val="windowText" lastClr="000000"/>
      </a:dk1>
      <a:lt1>
        <a:sysClr val="window" lastClr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10685</TotalTime>
  <Words>903</Words>
  <Application>Microsoft Office PowerPoint</Application>
  <PresentationFormat>A4 Paper (210x297 mm)</PresentationFormat>
  <Paragraphs>116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Tw Cen MT</vt:lpstr>
      <vt:lpstr>Wingdings</vt:lpstr>
      <vt:lpstr>IGAD PPT Template</vt:lpstr>
      <vt:lpstr>DISASTER RISK MANAGEMENT SECTOR IMPACTS OF THE JUNE TO AUGUST 2020 SEASON ghacof56, Sector reporting     </vt:lpstr>
      <vt:lpstr>Major Disaster Events</vt:lpstr>
      <vt:lpstr>Impacts of JJA 2020 season</vt:lpstr>
      <vt:lpstr>COVID-19 Pandemic   </vt:lpstr>
      <vt:lpstr>floods</vt:lpstr>
      <vt:lpstr>PowerPoint Presentation</vt:lpstr>
      <vt:lpstr>PowerPoint Presentation</vt:lpstr>
      <vt:lpstr>PowerPoint Presentation</vt:lpstr>
      <vt:lpstr>PowerPoint Presentation</vt:lpstr>
      <vt:lpstr>Measures Taken </vt:lpstr>
      <vt:lpstr>Lessons </vt:lpstr>
      <vt:lpstr>Acknowledgement </vt:lpstr>
      <vt:lpstr>PowerPoint Presentation</vt:lpstr>
    </vt:vector>
  </TitlesOfParts>
  <Company>Black Africa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Ahmed Amdihun</cp:lastModifiedBy>
  <cp:revision>280</cp:revision>
  <dcterms:created xsi:type="dcterms:W3CDTF">2014-11-18T09:33:09Z</dcterms:created>
  <dcterms:modified xsi:type="dcterms:W3CDTF">2020-08-26T04:24:06Z</dcterms:modified>
</cp:coreProperties>
</file>