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0"/>
  </p:notesMasterIdLst>
  <p:handoutMasterIdLst>
    <p:handoutMasterId r:id="rId11"/>
  </p:handoutMasterIdLst>
  <p:sldIdLst>
    <p:sldId id="270" r:id="rId2"/>
    <p:sldId id="265" r:id="rId3"/>
    <p:sldId id="266" r:id="rId4"/>
    <p:sldId id="268" r:id="rId5"/>
    <p:sldId id="273" r:id="rId6"/>
    <p:sldId id="271" r:id="rId7"/>
    <p:sldId id="272" r:id="rId8"/>
    <p:sldId id="260" r:id="rId9"/>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89504" autoAdjust="0"/>
  </p:normalViewPr>
  <p:slideViewPr>
    <p:cSldViewPr snapToObjects="1">
      <p:cViewPr varScale="1">
        <p:scale>
          <a:sx n="63" d="100"/>
          <a:sy n="63" d="100"/>
        </p:scale>
        <p:origin x="1362" y="66"/>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p:scale>
          <a:sx n="167" d="100"/>
          <a:sy n="167" d="100"/>
        </p:scale>
        <p:origin x="1520" y="14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8A6F43F-70E8-4100-B44F-41CDB929F999}" type="datetimeFigureOut">
              <a:rPr lang="en-US" smtClean="0"/>
              <a:pPr/>
              <a:t>8/26/2020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53BFD2F-AF53-4A35-8C5B-7EDD9F04BDDD}" type="slidenum">
              <a:rPr lang="en-US" smtClean="0"/>
              <a:pPr/>
              <a:t>‹#›</a:t>
            </a:fld>
            <a:endParaRPr lang="en-US"/>
          </a:p>
        </p:txBody>
      </p:sp>
    </p:spTree>
    <p:extLst>
      <p:ext uri="{BB962C8B-B14F-4D97-AF65-F5344CB8AC3E}">
        <p14:creationId xmlns:p14="http://schemas.microsoft.com/office/powerpoint/2010/main" val="120379350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7F0A4F-9DF3-4D87-BA8C-3D59ACAE155F}" type="datetimeFigureOut">
              <a:rPr lang="en-US" smtClean="0"/>
              <a:pPr/>
              <a:t>8/26/2020</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654EE4-CDB4-4DB5-8E7E-FB133D2C7C82}" type="slidenum">
              <a:rPr lang="en-US" smtClean="0"/>
              <a:pPr/>
              <a:t>‹#›</a:t>
            </a:fld>
            <a:endParaRPr lang="en-US"/>
          </a:p>
        </p:txBody>
      </p:sp>
    </p:spTree>
    <p:extLst>
      <p:ext uri="{BB962C8B-B14F-4D97-AF65-F5344CB8AC3E}">
        <p14:creationId xmlns:p14="http://schemas.microsoft.com/office/powerpoint/2010/main" val="24625800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rgbClr val="FF0000"/>
                </a:solidFill>
              </a:rPr>
              <a:t>List the most significant implications of OND forecast for the sector (and which countries they are likely to occur).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rgbClr val="FF0000"/>
                </a:solidFill>
              </a:rPr>
              <a:t>For example, for enhanced rainfall, a positive implication is:  </a:t>
            </a:r>
            <a:r>
              <a:rPr lang="en-GB" sz="1200" i="1" dirty="0"/>
              <a:t>Groundwater recharge (BDI, KEN, SOM, TAN, UGA)   </a:t>
            </a:r>
            <a:r>
              <a:rPr lang="en-GB" sz="1200" i="0" dirty="0"/>
              <a:t>a negative implication could be </a:t>
            </a:r>
            <a:r>
              <a:rPr lang="en-GB" sz="1200" i="1" dirty="0"/>
              <a:t>flooding (in specific countries)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rgbClr val="FF0000"/>
                </a:solidFill>
              </a:rPr>
              <a:t>Take note of the multiple risks prevalent in the region and likely to affect the sector – climate, COVID-19, desert locusts, economy, security </a:t>
            </a:r>
            <a:r>
              <a:rPr lang="en-US" sz="1200" i="0" dirty="0" err="1">
                <a:solidFill>
                  <a:srgbClr val="FF0000"/>
                </a:solidFill>
              </a:rPr>
              <a:t>etc</a:t>
            </a:r>
            <a:r>
              <a:rPr lang="en-US" sz="1200" i="0" dirty="0">
                <a:solidFill>
                  <a:srgbClr val="FF0000"/>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rgbClr val="FF0000"/>
                </a:solidFill>
              </a:rPr>
              <a:t>EG. COVID-19 related restrictions in movements, border closures, quarantines, lockdown in most places, job &amp; income losses, supply chain and trade disruptions created efforts by countries trying to limit the spread of the Corona Virus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solidFill>
                  <a:srgbClr val="FF0000"/>
                </a:solidFill>
              </a:rPr>
              <a:t>Desert Locust invasion in agricultural areas have potentially damaged the livelihoods in cultivated and grazing areas, income and food source of local populations</a:t>
            </a:r>
            <a:endParaRPr lang="en-GB" sz="1200" i="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i="0" dirty="0">
              <a:solidFill>
                <a:srgbClr val="FF0000"/>
              </a:solidFill>
            </a:endParaRPr>
          </a:p>
          <a:p>
            <a:endParaRPr lang="en-GB" dirty="0"/>
          </a:p>
        </p:txBody>
      </p:sp>
      <p:sp>
        <p:nvSpPr>
          <p:cNvPr id="4" name="Slide Number Placeholder 3"/>
          <p:cNvSpPr>
            <a:spLocks noGrp="1"/>
          </p:cNvSpPr>
          <p:nvPr>
            <p:ph type="sldNum" sz="quarter" idx="5"/>
          </p:nvPr>
        </p:nvSpPr>
        <p:spPr/>
        <p:txBody>
          <a:bodyPr/>
          <a:lstStyle/>
          <a:p>
            <a:fld id="{50654EE4-CDB4-4DB5-8E7E-FB133D2C7C82}" type="slidenum">
              <a:rPr lang="en-US" smtClean="0"/>
              <a:pPr/>
              <a:t>2</a:t>
            </a:fld>
            <a:endParaRPr lang="en-US"/>
          </a:p>
        </p:txBody>
      </p:sp>
    </p:spTree>
    <p:extLst>
      <p:ext uri="{BB962C8B-B14F-4D97-AF65-F5344CB8AC3E}">
        <p14:creationId xmlns:p14="http://schemas.microsoft.com/office/powerpoint/2010/main" val="1226489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i="0" dirty="0"/>
              <a:t>Give </a:t>
            </a:r>
            <a:r>
              <a:rPr lang="en-GB" b="1" i="0" dirty="0"/>
              <a:t>highlights of most significant expected positive and negative impacts </a:t>
            </a:r>
            <a:r>
              <a:rPr lang="en-GB" i="0" dirty="0"/>
              <a:t>that will result from the implications, based on past season, current status, OND forecast and climate change, in specific countries or locations within the region. </a:t>
            </a:r>
          </a:p>
          <a:p>
            <a:pPr algn="just"/>
            <a:r>
              <a:rPr lang="en-GB" i="0" dirty="0" err="1"/>
              <a:t>Eg.</a:t>
            </a:r>
            <a:r>
              <a:rPr lang="en-GB" i="0" dirty="0"/>
              <a:t> Ground water recharge (implication) results in successful irrigation in dry spells and food and income security (impact).  Flooding (implication) results in disease, displaced people, and food insecurity (impact)</a:t>
            </a:r>
          </a:p>
          <a:p>
            <a:pPr algn="just"/>
            <a:endParaRPr lang="en-GB" b="0" i="0" dirty="0"/>
          </a:p>
          <a:p>
            <a:pPr algn="just"/>
            <a:r>
              <a:rPr lang="en-GB" b="0" i="0" dirty="0"/>
              <a:t>NB: Highlight only areas with major positive or negative impacts (</a:t>
            </a:r>
            <a:r>
              <a:rPr lang="en-GB" b="0" i="0" dirty="0">
                <a:solidFill>
                  <a:srgbClr val="FF0000"/>
                </a:solidFill>
              </a:rPr>
              <a:t>hotspots</a:t>
            </a:r>
            <a:r>
              <a:rPr lang="en-GB" b="0" i="0" dirty="0"/>
              <a:t>) on people, ecosystems, economy, services among others</a:t>
            </a:r>
          </a:p>
          <a:p>
            <a:endParaRPr lang="en-GB" dirty="0"/>
          </a:p>
        </p:txBody>
      </p:sp>
      <p:sp>
        <p:nvSpPr>
          <p:cNvPr id="4" name="Slide Number Placeholder 3"/>
          <p:cNvSpPr>
            <a:spLocks noGrp="1"/>
          </p:cNvSpPr>
          <p:nvPr>
            <p:ph type="sldNum" sz="quarter" idx="5"/>
          </p:nvPr>
        </p:nvSpPr>
        <p:spPr/>
        <p:txBody>
          <a:bodyPr/>
          <a:lstStyle/>
          <a:p>
            <a:fld id="{50654EE4-CDB4-4DB5-8E7E-FB133D2C7C82}" type="slidenum">
              <a:rPr lang="en-US" smtClean="0"/>
              <a:pPr/>
              <a:t>3</a:t>
            </a:fld>
            <a:endParaRPr lang="en-US"/>
          </a:p>
        </p:txBody>
      </p:sp>
    </p:spTree>
    <p:extLst>
      <p:ext uri="{BB962C8B-B14F-4D97-AF65-F5344CB8AC3E}">
        <p14:creationId xmlns:p14="http://schemas.microsoft.com/office/powerpoint/2010/main" val="18996604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dirty="0"/>
              <a:t>Present realistic response measures (advisories) that are specific to this sector, forecast and season for each climatic zone</a:t>
            </a:r>
          </a:p>
          <a:p>
            <a:pPr marL="171450" indent="-171450">
              <a:buFont typeface="Arial" panose="020B0604020202020204" pitchFamily="34" charset="0"/>
              <a:buChar char="•"/>
            </a:pPr>
            <a:r>
              <a:rPr lang="en-GB" i="0" dirty="0"/>
              <a:t>Relate to the positive and negative implications and impacts</a:t>
            </a:r>
          </a:p>
          <a:p>
            <a:pPr marL="171450" indent="-171450">
              <a:buFont typeface="Arial" panose="020B0604020202020204" pitchFamily="34" charset="0"/>
              <a:buChar char="•"/>
            </a:pPr>
            <a:r>
              <a:rPr lang="en-GB" i="0" dirty="0"/>
              <a:t>Take note of any risks to realising the strategies</a:t>
            </a:r>
          </a:p>
          <a:p>
            <a:pPr marL="171450" indent="-171450">
              <a:buFont typeface="Arial" panose="020B0604020202020204" pitchFamily="34" charset="0"/>
              <a:buChar char="•"/>
            </a:pPr>
            <a:r>
              <a:rPr lang="en-GB" i="0" dirty="0"/>
              <a:t>Integrate climate change and uncertainties in the measures</a:t>
            </a:r>
          </a:p>
          <a:p>
            <a:pPr marL="171450" indent="-171450">
              <a:buFont typeface="Arial" panose="020B0604020202020204" pitchFamily="34" charset="0"/>
              <a:buChar char="•"/>
            </a:pPr>
            <a:r>
              <a:rPr lang="en-GB" i="0" dirty="0"/>
              <a:t>Note that individual countries require advisories to help them develop detailed management strategies </a:t>
            </a:r>
          </a:p>
        </p:txBody>
      </p:sp>
      <p:sp>
        <p:nvSpPr>
          <p:cNvPr id="4" name="Slide Number Placeholder 3"/>
          <p:cNvSpPr>
            <a:spLocks noGrp="1"/>
          </p:cNvSpPr>
          <p:nvPr>
            <p:ph type="sldNum" sz="quarter" idx="5"/>
          </p:nvPr>
        </p:nvSpPr>
        <p:spPr/>
        <p:txBody>
          <a:bodyPr/>
          <a:lstStyle/>
          <a:p>
            <a:fld id="{50654EE4-CDB4-4DB5-8E7E-FB133D2C7C82}" type="slidenum">
              <a:rPr lang="en-US" smtClean="0"/>
              <a:pPr/>
              <a:t>4</a:t>
            </a:fld>
            <a:endParaRPr lang="en-US"/>
          </a:p>
        </p:txBody>
      </p:sp>
    </p:spTree>
    <p:extLst>
      <p:ext uri="{BB962C8B-B14F-4D97-AF65-F5344CB8AC3E}">
        <p14:creationId xmlns:p14="http://schemas.microsoft.com/office/powerpoint/2010/main" val="2834004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dirty="0"/>
              <a:t>Present realistic response measures (advisories) that are specific to this sector, forecast and season for each climatic zone</a:t>
            </a:r>
          </a:p>
          <a:p>
            <a:pPr marL="171450" indent="-171450">
              <a:buFont typeface="Arial" panose="020B0604020202020204" pitchFamily="34" charset="0"/>
              <a:buChar char="•"/>
            </a:pPr>
            <a:r>
              <a:rPr lang="en-GB" i="0" dirty="0"/>
              <a:t>Relate to the positive and negative implications and impacts</a:t>
            </a:r>
          </a:p>
          <a:p>
            <a:pPr marL="171450" indent="-171450">
              <a:buFont typeface="Arial" panose="020B0604020202020204" pitchFamily="34" charset="0"/>
              <a:buChar char="•"/>
            </a:pPr>
            <a:r>
              <a:rPr lang="en-GB" i="0" dirty="0"/>
              <a:t>Take note of any risks to realising the strategies</a:t>
            </a:r>
          </a:p>
          <a:p>
            <a:pPr marL="171450" indent="-171450">
              <a:buFont typeface="Arial" panose="020B0604020202020204" pitchFamily="34" charset="0"/>
              <a:buChar char="•"/>
            </a:pPr>
            <a:r>
              <a:rPr lang="en-GB" i="0" dirty="0"/>
              <a:t>Integrate climate change and uncertainties in the measures</a:t>
            </a:r>
          </a:p>
          <a:p>
            <a:pPr marL="171450" indent="-171450">
              <a:buFont typeface="Arial" panose="020B0604020202020204" pitchFamily="34" charset="0"/>
              <a:buChar char="•"/>
            </a:pPr>
            <a:r>
              <a:rPr lang="en-GB" i="0" dirty="0"/>
              <a:t>Note that individual countries require advisories to help them develop detailed management strategies </a:t>
            </a:r>
          </a:p>
        </p:txBody>
      </p:sp>
      <p:sp>
        <p:nvSpPr>
          <p:cNvPr id="4" name="Slide Number Placeholder 3"/>
          <p:cNvSpPr>
            <a:spLocks noGrp="1"/>
          </p:cNvSpPr>
          <p:nvPr>
            <p:ph type="sldNum" sz="quarter" idx="5"/>
          </p:nvPr>
        </p:nvSpPr>
        <p:spPr/>
        <p:txBody>
          <a:bodyPr/>
          <a:lstStyle/>
          <a:p>
            <a:fld id="{50654EE4-CDB4-4DB5-8E7E-FB133D2C7C82}" type="slidenum">
              <a:rPr lang="en-US" smtClean="0"/>
              <a:pPr/>
              <a:t>5</a:t>
            </a:fld>
            <a:endParaRPr lang="en-US"/>
          </a:p>
        </p:txBody>
      </p:sp>
    </p:spTree>
    <p:extLst>
      <p:ext uri="{BB962C8B-B14F-4D97-AF65-F5344CB8AC3E}">
        <p14:creationId xmlns:p14="http://schemas.microsoft.com/office/powerpoint/2010/main" val="34112303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0" dirty="0"/>
              <a:t>Present realistic response measures (advisories) that are specific to this sector, forecast and season for each climatic zone</a:t>
            </a:r>
          </a:p>
          <a:p>
            <a:pPr marL="171450" indent="-171450">
              <a:buFont typeface="Arial" panose="020B0604020202020204" pitchFamily="34" charset="0"/>
              <a:buChar char="•"/>
            </a:pPr>
            <a:r>
              <a:rPr lang="en-GB" i="0" dirty="0"/>
              <a:t>Relate to the positive and negative implications and impacts</a:t>
            </a:r>
          </a:p>
          <a:p>
            <a:pPr marL="171450" indent="-171450">
              <a:buFont typeface="Arial" panose="020B0604020202020204" pitchFamily="34" charset="0"/>
              <a:buChar char="•"/>
            </a:pPr>
            <a:r>
              <a:rPr lang="en-GB" i="0" dirty="0"/>
              <a:t>Take note of any risks to realising the strategies</a:t>
            </a:r>
          </a:p>
          <a:p>
            <a:pPr marL="171450" indent="-171450">
              <a:buFont typeface="Arial" panose="020B0604020202020204" pitchFamily="34" charset="0"/>
              <a:buChar char="•"/>
            </a:pPr>
            <a:r>
              <a:rPr lang="en-GB" i="0" dirty="0"/>
              <a:t>Integrate climate change and uncertainties in the measures</a:t>
            </a:r>
          </a:p>
          <a:p>
            <a:pPr marL="171450" indent="-171450">
              <a:buFont typeface="Arial" panose="020B0604020202020204" pitchFamily="34" charset="0"/>
              <a:buChar char="•"/>
            </a:pPr>
            <a:r>
              <a:rPr lang="en-GB" i="0" dirty="0"/>
              <a:t>Note that individual countries require advisories to help them develop detailed management strategies </a:t>
            </a:r>
          </a:p>
        </p:txBody>
      </p:sp>
      <p:sp>
        <p:nvSpPr>
          <p:cNvPr id="4" name="Slide Number Placeholder 3"/>
          <p:cNvSpPr>
            <a:spLocks noGrp="1"/>
          </p:cNvSpPr>
          <p:nvPr>
            <p:ph type="sldNum" sz="quarter" idx="5"/>
          </p:nvPr>
        </p:nvSpPr>
        <p:spPr/>
        <p:txBody>
          <a:bodyPr/>
          <a:lstStyle/>
          <a:p>
            <a:fld id="{50654EE4-CDB4-4DB5-8E7E-FB133D2C7C82}" type="slidenum">
              <a:rPr lang="en-US" smtClean="0"/>
              <a:pPr/>
              <a:t>6</a:t>
            </a:fld>
            <a:endParaRPr lang="en-US"/>
          </a:p>
        </p:txBody>
      </p:sp>
    </p:spTree>
    <p:extLst>
      <p:ext uri="{BB962C8B-B14F-4D97-AF65-F5344CB8AC3E}">
        <p14:creationId xmlns:p14="http://schemas.microsoft.com/office/powerpoint/2010/main" val="32240065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78366" y="2130427"/>
            <a:ext cx="8420100" cy="434478"/>
          </a:xfrm>
        </p:spPr>
        <p:txBody>
          <a:bodyPr anchor="t">
            <a:normAutofit/>
          </a:bodyPr>
          <a:lstStyle>
            <a:lvl1pPr algn="ctr">
              <a:defRPr sz="2400" cap="all">
                <a:solidFill>
                  <a:schemeClr val="accent1"/>
                </a:solidFill>
              </a:defRPr>
            </a:lvl1pPr>
          </a:lstStyle>
          <a:p>
            <a:r>
              <a:rPr lang="en-GB" dirty="0"/>
              <a:t>CLICK TO EDIT MASTER TITLE STYLE</a:t>
            </a:r>
            <a:endParaRPr lang="en-US" dirty="0"/>
          </a:p>
        </p:txBody>
      </p:sp>
      <p:sp>
        <p:nvSpPr>
          <p:cNvPr id="3" name="Subtitle 2"/>
          <p:cNvSpPr>
            <a:spLocks noGrp="1"/>
          </p:cNvSpPr>
          <p:nvPr>
            <p:ph type="subTitle" idx="1" hasCustomPrompt="1"/>
          </p:nvPr>
        </p:nvSpPr>
        <p:spPr>
          <a:xfrm>
            <a:off x="478366" y="2564919"/>
            <a:ext cx="8420100" cy="338891"/>
          </a:xfrm>
        </p:spPr>
        <p:txBody>
          <a:bodyPr>
            <a:noAutofit/>
          </a:bodyPr>
          <a:lstStyle>
            <a:lvl1pPr marL="0" indent="0" algn="ct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51D17487-0564-480D-8A7A-0F3868513E7E}" type="datetime2">
              <a:rPr lang="en-US" smtClean="0"/>
              <a:pPr/>
              <a:t>Wednesday, August 26, 2020</a:t>
            </a:fld>
            <a:endParaRPr lang="en-US"/>
          </a:p>
        </p:txBody>
      </p:sp>
      <p:sp>
        <p:nvSpPr>
          <p:cNvPr id="5" name="Footer Placeholder 4"/>
          <p:cNvSpPr>
            <a:spLocks noGrp="1"/>
          </p:cNvSpPr>
          <p:nvPr>
            <p:ph type="ftr" sz="quarter" idx="11"/>
          </p:nvPr>
        </p:nvSpPr>
        <p:spPr>
          <a:xfrm>
            <a:off x="2971800" y="6489340"/>
            <a:ext cx="4267200" cy="180020"/>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pic>
        <p:nvPicPr>
          <p:cNvPr id="8" name="Picture 7">
            <a:extLst>
              <a:ext uri="{FF2B5EF4-FFF2-40B4-BE49-F238E27FC236}">
                <a16:creationId xmlns:a16="http://schemas.microsoft.com/office/drawing/2014/main" xmlns="" id="{B4CD405B-16BA-C344-AAC4-4EF5A125711C}"/>
              </a:ext>
            </a:extLst>
          </p:cNvPr>
          <p:cNvPicPr>
            <a:picLocks noChangeAspect="1"/>
          </p:cNvPicPr>
          <p:nvPr userDrawn="1"/>
        </p:nvPicPr>
        <p:blipFill>
          <a:blip r:embed="rId2"/>
          <a:stretch>
            <a:fillRect/>
          </a:stretch>
        </p:blipFill>
        <p:spPr>
          <a:xfrm>
            <a:off x="4038600" y="228600"/>
            <a:ext cx="1494332" cy="1474325"/>
          </a:xfrm>
          <a:prstGeom prst="rect">
            <a:avLst/>
          </a:prstGeom>
        </p:spPr>
      </p:pic>
      <p:pic>
        <p:nvPicPr>
          <p:cNvPr id="11" name="Picture 10">
            <a:extLst>
              <a:ext uri="{FF2B5EF4-FFF2-40B4-BE49-F238E27FC236}">
                <a16:creationId xmlns:a16="http://schemas.microsoft.com/office/drawing/2014/main" xmlns="" id="{B0458B39-8D0F-EA40-95EE-C0D6CE6B1966}"/>
              </a:ext>
            </a:extLst>
          </p:cNvPr>
          <p:cNvPicPr>
            <a:picLocks noChangeAspect="1"/>
          </p:cNvPicPr>
          <p:nvPr userDrawn="1"/>
        </p:nvPicPr>
        <p:blipFill>
          <a:blip r:embed="rId2"/>
          <a:stretch>
            <a:fillRect/>
          </a:stretch>
        </p:blipFill>
        <p:spPr>
          <a:xfrm>
            <a:off x="8915400" y="5854009"/>
            <a:ext cx="838200" cy="826978"/>
          </a:xfrm>
          <a:prstGeom prst="rect">
            <a:avLst/>
          </a:prstGeom>
        </p:spPr>
      </p:pic>
    </p:spTree>
    <p:extLst>
      <p:ext uri="{BB962C8B-B14F-4D97-AF65-F5344CB8AC3E}">
        <p14:creationId xmlns:p14="http://schemas.microsoft.com/office/powerpoint/2010/main" val="1703303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all"/>
            </a:lvl1p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E19D8FE-7506-41EF-B335-8CA99EA3EAA9}" type="datetime2">
              <a:rPr lang="en-US" smtClean="0"/>
              <a:pPr/>
              <a:t>Wednesday, August 26, 2020</a:t>
            </a:fld>
            <a:endParaRPr lang="en-US"/>
          </a:p>
        </p:txBody>
      </p:sp>
      <p:sp>
        <p:nvSpPr>
          <p:cNvPr id="5" name="Footer Placeholder 4"/>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440122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5300" y="3024202"/>
            <a:ext cx="8420100" cy="442165"/>
          </a:xfrm>
        </p:spPr>
        <p:txBody>
          <a:bodyPr anchor="t">
            <a:normAutofit/>
          </a:bodyPr>
          <a:lstStyle>
            <a:lvl1pPr algn="l">
              <a:defRPr sz="2400" b="1" cap="all"/>
            </a:lvl1pPr>
          </a:lstStyle>
          <a:p>
            <a:r>
              <a:rPr lang="en-GB"/>
              <a:t>Click to edit Master title style</a:t>
            </a:r>
            <a:endParaRPr lang="en-US" dirty="0"/>
          </a:p>
        </p:txBody>
      </p:sp>
      <p:sp>
        <p:nvSpPr>
          <p:cNvPr id="3"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sp>
        <p:nvSpPr>
          <p:cNvPr id="4" name="Date Placeholder 3"/>
          <p:cNvSpPr>
            <a:spLocks noGrp="1"/>
          </p:cNvSpPr>
          <p:nvPr>
            <p:ph type="dt" sz="half" idx="10"/>
          </p:nvPr>
        </p:nvSpPr>
        <p:spPr/>
        <p:txBody>
          <a:bodyPr/>
          <a:lstStyle/>
          <a:p>
            <a:fld id="{B15FCA7E-0E32-44F6-86D7-EC1D8A6CE8A6}" type="datetime2">
              <a:rPr lang="en-US" smtClean="0"/>
              <a:pPr/>
              <a:t>Wednesday, August 26, 2020</a:t>
            </a:fld>
            <a:endParaRPr lang="en-US"/>
          </a:p>
        </p:txBody>
      </p:sp>
      <p:sp>
        <p:nvSpPr>
          <p:cNvPr id="5" name="Footer Placeholder 4"/>
          <p:cNvSpPr>
            <a:spLocks noGrp="1"/>
          </p:cNvSpPr>
          <p:nvPr>
            <p:ph type="ftr" sz="quarter" idx="11"/>
          </p:nvPr>
        </p:nvSpPr>
        <p:spPr>
          <a:xfrm>
            <a:off x="2971800" y="6486986"/>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344134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2">
    <p:bg>
      <p:bgPr>
        <a:solidFill>
          <a:schemeClr val="accent1"/>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rgbClr val="FFFFFF"/>
                </a:solidFill>
              </a:defRPr>
            </a:lvl1pPr>
          </a:lstStyle>
          <a:p>
            <a:fld id="{D37B99F6-96F9-438A-A3A7-D9984BABFD8E}" type="datetime2">
              <a:rPr lang="en-US" smtClean="0"/>
              <a:pPr/>
              <a:t>Wednesday, August 26, 2020</a:t>
            </a:fld>
            <a:endParaRPr lang="en-US" dirty="0"/>
          </a:p>
        </p:txBody>
      </p:sp>
      <p:sp>
        <p:nvSpPr>
          <p:cNvPr id="4" name="Footer Placeholder 3"/>
          <p:cNvSpPr>
            <a:spLocks noGrp="1"/>
          </p:cNvSpPr>
          <p:nvPr>
            <p:ph type="ftr" sz="quarter" idx="11"/>
          </p:nvPr>
        </p:nvSpPr>
        <p:spPr>
          <a:xfrm>
            <a:off x="2971800" y="6487000"/>
            <a:ext cx="4311650" cy="182373"/>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lang="en-US" sz="1000" kern="1200" dirty="0" smtClean="0">
                <a:solidFill>
                  <a:srgbClr val="FFFFFF"/>
                </a:solidFill>
                <a:latin typeface="+mn-lt"/>
                <a:ea typeface="+mn-ea"/>
                <a:cs typeface="+mn-cs"/>
              </a:defRPr>
            </a:lvl1pPr>
          </a:lstStyle>
          <a:p>
            <a:r>
              <a:rPr lang="en-US" dirty="0"/>
              <a:t>IGAD CLIMATE PREDICTION AND APPLICATIONS CENTRE (</a:t>
            </a:r>
            <a:r>
              <a:rPr lang="en-US" b="1" dirty="0"/>
              <a:t>ICPAC</a:t>
            </a:r>
            <a:r>
              <a:rPr lang="en-US" dirty="0"/>
              <a:t>)</a:t>
            </a: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1DB7362-2002-504E-9846-FFD55AE08938}" type="slidenum">
              <a:rPr lang="en-US" smtClean="0"/>
              <a:pPr/>
              <a:t>‹#›</a:t>
            </a:fld>
            <a:endParaRPr lang="en-US"/>
          </a:p>
        </p:txBody>
      </p:sp>
      <p:sp>
        <p:nvSpPr>
          <p:cNvPr id="8" name="Title 1"/>
          <p:cNvSpPr>
            <a:spLocks noGrp="1"/>
          </p:cNvSpPr>
          <p:nvPr>
            <p:ph type="title"/>
          </p:nvPr>
        </p:nvSpPr>
        <p:spPr>
          <a:xfrm>
            <a:off x="495300" y="3024202"/>
            <a:ext cx="8420100" cy="442165"/>
          </a:xfrm>
        </p:spPr>
        <p:txBody>
          <a:bodyPr anchor="t">
            <a:normAutofit/>
          </a:bodyPr>
          <a:lstStyle>
            <a:lvl1pPr algn="l">
              <a:defRPr sz="2400" b="1" cap="all">
                <a:solidFill>
                  <a:schemeClr val="bg1"/>
                </a:solidFill>
              </a:defRPr>
            </a:lvl1pPr>
          </a:lstStyle>
          <a:p>
            <a:r>
              <a:rPr lang="en-GB"/>
              <a:t>Click to edit Master title style</a:t>
            </a:r>
            <a:endParaRPr lang="en-US" dirty="0"/>
          </a:p>
        </p:txBody>
      </p:sp>
      <p:sp>
        <p:nvSpPr>
          <p:cNvPr id="9" name="Text Placeholder 2"/>
          <p:cNvSpPr>
            <a:spLocks noGrp="1"/>
          </p:cNvSpPr>
          <p:nvPr>
            <p:ph type="body" idx="1" hasCustomPrompt="1"/>
          </p:nvPr>
        </p:nvSpPr>
        <p:spPr>
          <a:xfrm>
            <a:off x="495300" y="3466359"/>
            <a:ext cx="8420100" cy="1500187"/>
          </a:xfrm>
        </p:spPr>
        <p:txBody>
          <a:bodyPr anchor="t"/>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cxnSp>
        <p:nvCxnSpPr>
          <p:cNvPr id="11" name="Straight Connector 10"/>
          <p:cNvCxnSpPr/>
          <p:nvPr userDrawn="1"/>
        </p:nvCxnSpPr>
        <p:spPr>
          <a:xfrm>
            <a:off x="495300" y="5812132"/>
            <a:ext cx="8932582" cy="14941"/>
          </a:xfrm>
          <a:prstGeom prst="line">
            <a:avLst/>
          </a:prstGeom>
          <a:ln w="9525" cmpd="sng">
            <a:solidFill>
              <a:schemeClr val="bg1"/>
            </a:solidFill>
          </a:ln>
        </p:spPr>
        <p:style>
          <a:lnRef idx="2">
            <a:schemeClr val="accent1"/>
          </a:lnRef>
          <a:fillRef idx="0">
            <a:schemeClr val="accent1"/>
          </a:fillRef>
          <a:effectRef idx="1">
            <a:schemeClr val="accent1"/>
          </a:effectRef>
          <a:fontRef idx="minor">
            <a:schemeClr val="tx1"/>
          </a:fontRef>
        </p:style>
      </p:cxnSp>
      <p:pic>
        <p:nvPicPr>
          <p:cNvPr id="10" name="Picture 2" descr="D:\WNJ\COMMUNICATIONS\IGAD guidelines\IGAD logo\IGAD JPEG - low Rez.jpg"/>
          <p:cNvPicPr>
            <a:picLocks noChangeAspect="1" noChangeArrowheads="1"/>
          </p:cNvPicPr>
          <p:nvPr userDrawn="1"/>
        </p:nvPicPr>
        <p:blipFill>
          <a:blip r:embed="rId2"/>
          <a:srcRect/>
          <a:stretch>
            <a:fillRect/>
          </a:stretch>
        </p:blipFill>
        <p:spPr bwMode="auto">
          <a:xfrm>
            <a:off x="8991600" y="5908491"/>
            <a:ext cx="762000" cy="801687"/>
          </a:xfrm>
          <a:prstGeom prst="rect">
            <a:avLst/>
          </a:prstGeom>
          <a:noFill/>
        </p:spPr>
      </p:pic>
    </p:spTree>
    <p:extLst>
      <p:ext uri="{BB962C8B-B14F-4D97-AF65-F5344CB8AC3E}">
        <p14:creationId xmlns:p14="http://schemas.microsoft.com/office/powerpoint/2010/main" val="582556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5C5B3724-956F-45DF-A65E-EA2718D13D7F}" type="datetime2">
              <a:rPr lang="en-US" smtClean="0"/>
              <a:pPr/>
              <a:t>Wednesday, August 26, 2020</a:t>
            </a:fld>
            <a:endParaRPr lang="en-US"/>
          </a:p>
        </p:txBody>
      </p:sp>
      <p:sp>
        <p:nvSpPr>
          <p:cNvPr id="4" name="Footer Placeholder 3"/>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5" name="Slide Number Placeholder 4"/>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522423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B4017C-9869-486E-ADFF-B3CBA203C337}" type="datetime2">
              <a:rPr lang="en-US" smtClean="0"/>
              <a:pPr/>
              <a:t>Wednesday, August 26, 2020</a:t>
            </a:fld>
            <a:endParaRPr lang="en-US"/>
          </a:p>
        </p:txBody>
      </p:sp>
      <p:sp>
        <p:nvSpPr>
          <p:cNvPr id="3" name="Footer Placeholder 2"/>
          <p:cNvSpPr>
            <a:spLocks noGrp="1"/>
          </p:cNvSpPr>
          <p:nvPr>
            <p:ph type="ftr" sz="quarter" idx="11"/>
          </p:nvPr>
        </p:nvSpPr>
        <p:spPr>
          <a:xfrm>
            <a:off x="2971800" y="6487000"/>
            <a:ext cx="4232746" cy="182373"/>
          </a:xfrm>
        </p:spPr>
        <p:txBody>
          <a:bodyPr/>
          <a:lstStyle/>
          <a:p>
            <a:r>
              <a:rPr lang="en-GB" dirty="0"/>
              <a:t>IGAD CLIMATE PREDICTION AND APPLICATIONS CENTRE (</a:t>
            </a:r>
            <a:r>
              <a:rPr lang="en-GB" b="1" dirty="0"/>
              <a:t>ICPAC</a:t>
            </a:r>
            <a:r>
              <a:rPr lang="en-GB" dirty="0"/>
              <a:t>)</a:t>
            </a:r>
            <a:endParaRPr lang="en-US" dirty="0"/>
          </a:p>
        </p:txBody>
      </p:sp>
      <p:sp>
        <p:nvSpPr>
          <p:cNvPr id="4" name="Slide Number Placeholder 3"/>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1789120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14"/>
            <a:ext cx="5943600" cy="398929"/>
          </a:xfrm>
        </p:spPr>
        <p:txBody>
          <a:bodyPr anchor="t"/>
          <a:lstStyle>
            <a:lvl1pPr algn="l">
              <a:defRPr sz="2000" b="1"/>
            </a:lvl1pPr>
          </a:lstStyle>
          <a:p>
            <a:r>
              <a:rPr lang="en-GB"/>
              <a:t>Click to edit Master title style</a:t>
            </a:r>
            <a:endParaRPr lang="en-US" dirty="0"/>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Drag picture to placeholder or click icon to add</a:t>
            </a:r>
            <a:endParaRPr lang="en-US"/>
          </a:p>
        </p:txBody>
      </p:sp>
      <p:sp>
        <p:nvSpPr>
          <p:cNvPr id="4" name="Text Placeholder 3"/>
          <p:cNvSpPr>
            <a:spLocks noGrp="1"/>
          </p:cNvSpPr>
          <p:nvPr>
            <p:ph type="body" sz="half" idx="2"/>
          </p:nvPr>
        </p:nvSpPr>
        <p:spPr>
          <a:xfrm>
            <a:off x="1941645" y="5199529"/>
            <a:ext cx="5943600" cy="4781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07B0A5E0-C1B9-4867-A1E2-5B2A0C6D13BD}" type="datetime2">
              <a:rPr lang="en-US" smtClean="0"/>
              <a:pPr/>
              <a:t>Wednesday, August 26, 2020</a:t>
            </a:fld>
            <a:endParaRPr lang="en-US"/>
          </a:p>
        </p:txBody>
      </p:sp>
      <p:sp>
        <p:nvSpPr>
          <p:cNvPr id="6" name="Footer Placeholder 5"/>
          <p:cNvSpPr>
            <a:spLocks noGrp="1"/>
          </p:cNvSpPr>
          <p:nvPr>
            <p:ph type="ftr" sz="quarter" idx="11"/>
          </p:nvPr>
        </p:nvSpPr>
        <p:spPr>
          <a:xfrm>
            <a:off x="2971800" y="6486987"/>
            <a:ext cx="4311650" cy="182374"/>
          </a:xfrm>
        </p:spPr>
        <p:txBody>
          <a:bodyPr/>
          <a:lstStyle>
            <a:lvl1pPr marL="0" marR="0" indent="0" algn="ctr" defTabSz="457200" rtl="0" eaLnBrk="1" fontAlgn="auto" latinLnBrk="0" hangingPunct="1">
              <a:lnSpc>
                <a:spcPct val="100000"/>
              </a:lnSpc>
              <a:spcBef>
                <a:spcPts val="0"/>
              </a:spcBef>
              <a:spcAft>
                <a:spcPts val="0"/>
              </a:spcAft>
              <a:buClrTx/>
              <a:buSzTx/>
              <a:buFontTx/>
              <a:buNone/>
              <a:tabLst/>
              <a:defRPr/>
            </a:lvl1pPr>
          </a:lstStyle>
          <a:p>
            <a:r>
              <a:rPr lang="en-GB" dirty="0"/>
              <a:t>IGAD CLIMATE PREDICTION AND APPLICATIONS CENTRE (</a:t>
            </a:r>
            <a:r>
              <a:rPr lang="en-GB" b="1" dirty="0"/>
              <a:t>ICPAC</a:t>
            </a:r>
            <a:r>
              <a:rPr lang="en-GB" dirty="0"/>
              <a:t>)</a:t>
            </a:r>
            <a:endParaRPr lang="en-US" dirty="0"/>
          </a:p>
        </p:txBody>
      </p:sp>
      <p:sp>
        <p:nvSpPr>
          <p:cNvPr id="7" name="Slide Number Placeholder 6"/>
          <p:cNvSpPr>
            <a:spLocks noGrp="1"/>
          </p:cNvSpPr>
          <p:nvPr>
            <p:ph type="sldNum" sz="quarter" idx="12"/>
          </p:nvPr>
        </p:nvSpPr>
        <p:spPr/>
        <p:txBody>
          <a:bodyPr/>
          <a:lstStyle/>
          <a:p>
            <a:fld id="{B1DB7362-2002-504E-9846-FFD55AE08938}" type="slidenum">
              <a:rPr lang="en-US" smtClean="0"/>
              <a:pPr/>
              <a:t>‹#›</a:t>
            </a:fld>
            <a:endParaRPr lang="en-US"/>
          </a:p>
        </p:txBody>
      </p:sp>
    </p:spTree>
    <p:extLst>
      <p:ext uri="{BB962C8B-B14F-4D97-AF65-F5344CB8AC3E}">
        <p14:creationId xmlns:p14="http://schemas.microsoft.com/office/powerpoint/2010/main" val="961543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79216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495300" y="1244607"/>
            <a:ext cx="8915400" cy="4525963"/>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495300" y="6487001"/>
            <a:ext cx="2311400" cy="182373"/>
          </a:xfrm>
          <a:prstGeom prst="rect">
            <a:avLst/>
          </a:prstGeom>
        </p:spPr>
        <p:txBody>
          <a:bodyPr vert="horz" lIns="91440" tIns="45720" rIns="91440" bIns="45720" rtlCol="0" anchor="ctr"/>
          <a:lstStyle>
            <a:lvl1pPr algn="l">
              <a:defRPr sz="1000">
                <a:solidFill>
                  <a:srgbClr val="646463"/>
                </a:solidFill>
              </a:defRPr>
            </a:lvl1pPr>
          </a:lstStyle>
          <a:p>
            <a:fld id="{D0EE56E8-8AF9-4EAA-BC04-5929A4739BF4}" type="datetime2">
              <a:rPr lang="en-US" smtClean="0"/>
              <a:pPr/>
              <a:t>Wednesday, August 26, 2020</a:t>
            </a:fld>
            <a:endParaRPr lang="en-US" dirty="0"/>
          </a:p>
        </p:txBody>
      </p:sp>
      <p:sp>
        <p:nvSpPr>
          <p:cNvPr id="5" name="Footer Placeholder 4"/>
          <p:cNvSpPr>
            <a:spLocks noGrp="1"/>
          </p:cNvSpPr>
          <p:nvPr>
            <p:ph type="ftr" sz="quarter" idx="3"/>
          </p:nvPr>
        </p:nvSpPr>
        <p:spPr>
          <a:xfrm>
            <a:off x="2971800" y="6486986"/>
            <a:ext cx="4311650" cy="182374"/>
          </a:xfrm>
          <a:prstGeom prst="rect">
            <a:avLst/>
          </a:prstGeom>
        </p:spPr>
        <p:txBody>
          <a:bodyPr vert="horz" lIns="91440" tIns="45720" rIns="91440" bIns="45720" rtlCol="0" anchor="ctr"/>
          <a:lstStyle>
            <a:lvl1pPr algn="ctr">
              <a:defRPr sz="1000">
                <a:solidFill>
                  <a:srgbClr val="646463"/>
                </a:solidFill>
              </a:defRPr>
            </a:lvl1pPr>
          </a:lstStyle>
          <a:p>
            <a:r>
              <a:rPr lang="en-GB" dirty="0"/>
              <a:t>IGAD CLIMATE PREDICTION AND APPLICATIONS CENTRE (</a:t>
            </a:r>
            <a:r>
              <a:rPr lang="en-GB" b="1" dirty="0"/>
              <a:t>ICPAC</a:t>
            </a:r>
            <a:r>
              <a:rPr lang="en-GB" dirty="0"/>
              <a:t>)</a:t>
            </a:r>
            <a:endParaRPr lang="en-US" dirty="0"/>
          </a:p>
        </p:txBody>
      </p:sp>
      <p:sp>
        <p:nvSpPr>
          <p:cNvPr id="6" name="Slide Number Placeholder 5"/>
          <p:cNvSpPr>
            <a:spLocks noGrp="1"/>
          </p:cNvSpPr>
          <p:nvPr>
            <p:ph type="sldNum" sz="quarter" idx="4"/>
          </p:nvPr>
        </p:nvSpPr>
        <p:spPr>
          <a:xfrm>
            <a:off x="8247528" y="6487001"/>
            <a:ext cx="388471" cy="182373"/>
          </a:xfrm>
          <a:prstGeom prst="rect">
            <a:avLst/>
          </a:prstGeom>
        </p:spPr>
        <p:txBody>
          <a:bodyPr vert="horz" lIns="91440" tIns="45720" rIns="91440" bIns="45720" rtlCol="0" anchor="ctr"/>
          <a:lstStyle>
            <a:lvl1pPr algn="ctr">
              <a:defRPr sz="1000">
                <a:solidFill>
                  <a:schemeClr val="tx2"/>
                </a:solidFill>
              </a:defRPr>
            </a:lvl1pPr>
          </a:lstStyle>
          <a:p>
            <a:fld id="{B1DB7362-2002-504E-9846-FFD55AE08938}" type="slidenum">
              <a:rPr lang="en-US" smtClean="0"/>
              <a:pPr/>
              <a:t>‹#›</a:t>
            </a:fld>
            <a:endParaRPr lang="en-US"/>
          </a:p>
        </p:txBody>
      </p:sp>
      <p:cxnSp>
        <p:nvCxnSpPr>
          <p:cNvPr id="9" name="Straight Connector 8"/>
          <p:cNvCxnSpPr/>
          <p:nvPr userDrawn="1"/>
        </p:nvCxnSpPr>
        <p:spPr>
          <a:xfrm>
            <a:off x="495300" y="5770564"/>
            <a:ext cx="8915400" cy="0"/>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0" name="Picture 9">
            <a:extLst>
              <a:ext uri="{FF2B5EF4-FFF2-40B4-BE49-F238E27FC236}">
                <a16:creationId xmlns:a16="http://schemas.microsoft.com/office/drawing/2014/main" xmlns="" id="{D0060509-ADA8-EA4E-BD96-2B296B5A979E}"/>
              </a:ext>
            </a:extLst>
          </p:cNvPr>
          <p:cNvPicPr>
            <a:picLocks noChangeAspect="1"/>
          </p:cNvPicPr>
          <p:nvPr userDrawn="1"/>
        </p:nvPicPr>
        <p:blipFill>
          <a:blip r:embed="rId9"/>
          <a:stretch>
            <a:fillRect/>
          </a:stretch>
        </p:blipFill>
        <p:spPr>
          <a:xfrm>
            <a:off x="8661399" y="5855689"/>
            <a:ext cx="938678" cy="926111"/>
          </a:xfrm>
          <a:prstGeom prst="rect">
            <a:avLst/>
          </a:prstGeom>
        </p:spPr>
      </p:pic>
    </p:spTree>
    <p:extLst>
      <p:ext uri="{BB962C8B-B14F-4D97-AF65-F5344CB8AC3E}">
        <p14:creationId xmlns:p14="http://schemas.microsoft.com/office/powerpoint/2010/main" val="13821324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8" r:id="rId4"/>
    <p:sldLayoutId id="2147483654" r:id="rId5"/>
    <p:sldLayoutId id="2147483655" r:id="rId6"/>
    <p:sldLayoutId id="2147483657" r:id="rId7"/>
  </p:sldLayoutIdLst>
  <p:hf hdr="0"/>
  <p:txStyles>
    <p:titleStyle>
      <a:lvl1pPr algn="l" defTabSz="457200" rtl="0" eaLnBrk="1" latinLnBrk="0" hangingPunct="1">
        <a:spcBef>
          <a:spcPct val="0"/>
        </a:spcBef>
        <a:buNone/>
        <a:defRPr sz="2400" kern="1200" cap="all">
          <a:solidFill>
            <a:srgbClr val="00833F"/>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8666" y="2481463"/>
            <a:ext cx="9228667" cy="1743403"/>
          </a:xfrm>
        </p:spPr>
        <p:txBody>
          <a:bodyPr>
            <a:normAutofit fontScale="90000"/>
          </a:bodyPr>
          <a:lstStyle/>
          <a:p>
            <a:r>
              <a:rPr lang="en-US" sz="3600" b="1" dirty="0" smtClean="0">
                <a:latin typeface="Arial" panose="020B0604020202020204" pitchFamily="34" charset="0"/>
                <a:cs typeface="Arial" panose="020B0604020202020204" pitchFamily="34" charset="0"/>
              </a:rPr>
              <a:t>disaster risk </a:t>
            </a:r>
            <a:r>
              <a:rPr lang="en-US" sz="3600" b="1" dirty="0">
                <a:latin typeface="Arial" panose="020B0604020202020204" pitchFamily="34" charset="0"/>
                <a:cs typeface="Arial" panose="020B0604020202020204" pitchFamily="34" charset="0"/>
              </a:rPr>
              <a:t>management </a:t>
            </a:r>
            <a:r>
              <a:rPr lang="en-US" sz="3600" b="1" dirty="0" smtClean="0">
                <a:latin typeface="Arial" panose="020B0604020202020204" pitchFamily="34" charset="0"/>
                <a:cs typeface="Arial" panose="020B0604020202020204" pitchFamily="34" charset="0"/>
              </a:rPr>
              <a:t>SECTOR</a:t>
            </a:r>
            <a:br>
              <a:rPr lang="en-US" sz="3600" b="1" dirty="0" smtClean="0">
                <a:latin typeface="Arial" panose="020B0604020202020204" pitchFamily="34" charset="0"/>
                <a:cs typeface="Arial" panose="020B0604020202020204" pitchFamily="34" charset="0"/>
              </a:rPr>
            </a:br>
            <a:r>
              <a:rPr lang="en-US" sz="3600" b="1" dirty="0" smtClean="0">
                <a:latin typeface="Arial" panose="020B0604020202020204" pitchFamily="34" charset="0"/>
                <a:cs typeface="Arial" panose="020B0604020202020204" pitchFamily="34" charset="0"/>
              </a:rPr>
              <a:t> </a:t>
            </a:r>
            <a:r>
              <a:rPr lang="en-US" sz="2800" b="1" dirty="0">
                <a:solidFill>
                  <a:srgbClr val="008000"/>
                </a:solidFill>
                <a:latin typeface="Arial"/>
                <a:cs typeface="Arial"/>
              </a:rPr>
              <a:t/>
            </a:r>
            <a:br>
              <a:rPr lang="en-US" sz="2800" b="1" dirty="0">
                <a:solidFill>
                  <a:srgbClr val="008000"/>
                </a:solidFill>
                <a:latin typeface="Arial"/>
                <a:cs typeface="Arial"/>
              </a:rPr>
            </a:br>
            <a:r>
              <a:rPr lang="en-US" sz="2200" b="1" dirty="0">
                <a:solidFill>
                  <a:schemeClr val="tx1"/>
                </a:solidFill>
                <a:latin typeface="Arial" panose="020B0604020202020204" pitchFamily="34" charset="0"/>
                <a:cs typeface="Arial" panose="020B0604020202020204" pitchFamily="34" charset="0"/>
              </a:rPr>
              <a:t>Analysis OF sectoral IMPLICATIONS, impacts and </a:t>
            </a:r>
            <a:r>
              <a:rPr lang="en-US" sz="2200" b="1" dirty="0" smtClean="0">
                <a:solidFill>
                  <a:schemeClr val="tx1"/>
                </a:solidFill>
                <a:latin typeface="Arial" panose="020B0604020202020204" pitchFamily="34" charset="0"/>
                <a:cs typeface="Arial" panose="020B0604020202020204" pitchFamily="34" charset="0"/>
              </a:rPr>
              <a:t>Preparedness/RESPONSE </a:t>
            </a:r>
            <a:r>
              <a:rPr lang="en-US" sz="2200" b="1" dirty="0" smtClean="0">
                <a:solidFill>
                  <a:schemeClr val="tx1"/>
                </a:solidFill>
                <a:latin typeface="Arial" panose="020B0604020202020204" pitchFamily="34" charset="0"/>
                <a:cs typeface="Arial" panose="020B0604020202020204" pitchFamily="34" charset="0"/>
              </a:rPr>
              <a:t>Measures for </a:t>
            </a:r>
            <a:br>
              <a:rPr lang="en-US" sz="2200" b="1" dirty="0" smtClean="0">
                <a:solidFill>
                  <a:schemeClr val="tx1"/>
                </a:solidFill>
                <a:latin typeface="Arial" panose="020B0604020202020204" pitchFamily="34" charset="0"/>
                <a:cs typeface="Arial" panose="020B0604020202020204" pitchFamily="34" charset="0"/>
              </a:rPr>
            </a:br>
            <a:r>
              <a:rPr lang="en-US" sz="2200" b="1" dirty="0" smtClean="0">
                <a:solidFill>
                  <a:schemeClr val="tx1"/>
                </a:solidFill>
                <a:latin typeface="Arial" panose="020B0604020202020204" pitchFamily="34" charset="0"/>
                <a:cs typeface="Arial" panose="020B0604020202020204" pitchFamily="34" charset="0"/>
              </a:rPr>
              <a:t>October </a:t>
            </a:r>
            <a:r>
              <a:rPr lang="en-US" sz="2200" b="1" dirty="0">
                <a:solidFill>
                  <a:schemeClr val="tx1"/>
                </a:solidFill>
                <a:latin typeface="Arial" panose="020B0604020202020204" pitchFamily="34" charset="0"/>
                <a:cs typeface="Arial" panose="020B0604020202020204" pitchFamily="34" charset="0"/>
              </a:rPr>
              <a:t>to December 2020 </a:t>
            </a:r>
            <a:r>
              <a:rPr lang="en-US" sz="2200" b="1" dirty="0" smtClean="0">
                <a:solidFill>
                  <a:schemeClr val="tx1"/>
                </a:solidFill>
                <a:latin typeface="Arial" panose="020B0604020202020204" pitchFamily="34" charset="0"/>
                <a:cs typeface="Arial" panose="020B0604020202020204" pitchFamily="34" charset="0"/>
              </a:rPr>
              <a:t>season</a:t>
            </a:r>
            <a:br>
              <a:rPr lang="en-US" sz="2200" b="1" dirty="0" smtClean="0">
                <a:solidFill>
                  <a:schemeClr val="tx1"/>
                </a:solidFill>
                <a:latin typeface="Arial" panose="020B0604020202020204" pitchFamily="34" charset="0"/>
                <a:cs typeface="Arial" panose="020B0604020202020204" pitchFamily="34" charset="0"/>
              </a:rPr>
            </a:br>
            <a:r>
              <a:rPr lang="en-US" sz="2000" b="1" dirty="0">
                <a:latin typeface="Arial"/>
                <a:cs typeface="Arial"/>
              </a:rPr>
              <a:t/>
            </a:r>
            <a:br>
              <a:rPr lang="en-US" sz="2000" b="1" dirty="0">
                <a:latin typeface="Arial"/>
                <a:cs typeface="Arial"/>
              </a:rPr>
            </a:br>
            <a:r>
              <a:rPr lang="en-US" sz="2200" dirty="0" smtClean="0">
                <a:solidFill>
                  <a:schemeClr val="tx1"/>
                </a:solidFill>
                <a:latin typeface="Arial" panose="020B0604020202020204" pitchFamily="34" charset="0"/>
                <a:cs typeface="Arial" panose="020B0604020202020204" pitchFamily="34" charset="0"/>
              </a:rPr>
              <a:t>ghacof56</a:t>
            </a:r>
            <a:r>
              <a:rPr lang="en-US" sz="2200" dirty="0">
                <a:solidFill>
                  <a:schemeClr val="tx1"/>
                </a:solidFill>
                <a:latin typeface="Arial" panose="020B0604020202020204" pitchFamily="34" charset="0"/>
                <a:cs typeface="Arial" panose="020B0604020202020204" pitchFamily="34" charset="0"/>
              </a:rPr>
              <a:t>, Sector reporting </a:t>
            </a:r>
            <a:r>
              <a:rPr lang="en-US" sz="2200" dirty="0">
                <a:solidFill>
                  <a:schemeClr val="tx1"/>
                </a:solidFill>
                <a:latin typeface="Arial"/>
                <a:cs typeface="Arial"/>
              </a:rPr>
              <a:t> </a:t>
            </a:r>
            <a:r>
              <a:rPr lang="en-US" sz="2000" b="1" dirty="0">
                <a:latin typeface="Arial"/>
                <a:cs typeface="Arial"/>
              </a:rPr>
              <a:t/>
            </a:r>
            <a:br>
              <a:rPr lang="en-US" sz="2000" b="1" dirty="0">
                <a:latin typeface="Arial"/>
                <a:cs typeface="Arial"/>
              </a:rPr>
            </a:br>
            <a:r>
              <a:rPr lang="en-US" sz="2000" b="1" dirty="0">
                <a:latin typeface="Arial"/>
                <a:cs typeface="Arial"/>
              </a:rPr>
              <a:t>  </a:t>
            </a:r>
          </a:p>
        </p:txBody>
      </p:sp>
      <p:sp>
        <p:nvSpPr>
          <p:cNvPr id="5" name="Subtitle 2"/>
          <p:cNvSpPr txBox="1">
            <a:spLocks/>
          </p:cNvSpPr>
          <p:nvPr/>
        </p:nvSpPr>
        <p:spPr>
          <a:xfrm>
            <a:off x="478366" y="3979333"/>
            <a:ext cx="8919634" cy="491067"/>
          </a:xfrm>
          <a:prstGeom prst="rect">
            <a:avLst/>
          </a:prstGeom>
        </p:spPr>
        <p:txBody>
          <a:bodyPr vert="horz" lIns="91440" tIns="45720" rIns="91440" bIns="45720" rtlCol="0">
            <a:normAutofit fontScale="9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dirty="0"/>
          </a:p>
        </p:txBody>
      </p:sp>
    </p:spTree>
    <p:extLst>
      <p:ext uri="{BB962C8B-B14F-4D97-AF65-F5344CB8AC3E}">
        <p14:creationId xmlns:p14="http://schemas.microsoft.com/office/powerpoint/2010/main" val="23383034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2BF93141-0E8C-448B-A405-D784638EB7F9}"/>
              </a:ext>
            </a:extLst>
          </p:cNvPr>
          <p:cNvSpPr>
            <a:spLocks noGrp="1"/>
          </p:cNvSpPr>
          <p:nvPr>
            <p:ph idx="1"/>
          </p:nvPr>
        </p:nvSpPr>
        <p:spPr>
          <a:xfrm>
            <a:off x="495300" y="1258344"/>
            <a:ext cx="8915400" cy="4228056"/>
          </a:xfrm>
        </p:spPr>
        <p:txBody>
          <a:bodyPr>
            <a:normAutofit/>
          </a:bodyPr>
          <a:lstStyle/>
          <a:p>
            <a:pPr algn="just">
              <a:buClr>
                <a:srgbClr val="006600"/>
              </a:buClr>
              <a:buFont typeface="Wingdings" panose="05000000000000000000" pitchFamily="2" charset="2"/>
              <a:buChar char="§"/>
            </a:pPr>
            <a:r>
              <a:rPr lang="en-GB" dirty="0" smtClean="0"/>
              <a:t>The below normal </a:t>
            </a:r>
            <a:r>
              <a:rPr lang="en-GB" dirty="0"/>
              <a:t>rains for countries </a:t>
            </a:r>
            <a:r>
              <a:rPr lang="en-GB" dirty="0" smtClean="0"/>
              <a:t>along or </a:t>
            </a:r>
            <a:r>
              <a:rPr lang="en-GB" dirty="0"/>
              <a:t>south of the equator </a:t>
            </a:r>
            <a:r>
              <a:rPr lang="en-GB" dirty="0" smtClean="0"/>
              <a:t>and increased temperatures might result in dry-spells to moderate drought conditions for some areas.  </a:t>
            </a:r>
          </a:p>
          <a:p>
            <a:pPr algn="just">
              <a:buClr>
                <a:srgbClr val="006600"/>
              </a:buClr>
              <a:buFont typeface="Wingdings" panose="05000000000000000000" pitchFamily="2" charset="2"/>
              <a:buChar char="§"/>
            </a:pPr>
            <a:r>
              <a:rPr lang="en-GB" dirty="0" smtClean="0"/>
              <a:t>This, however, should be interpreted with caution given the good moisture conditions.  </a:t>
            </a:r>
          </a:p>
          <a:p>
            <a:pPr algn="just">
              <a:buClr>
                <a:srgbClr val="006600"/>
              </a:buClr>
              <a:buFont typeface="Wingdings" panose="05000000000000000000" pitchFamily="2" charset="2"/>
              <a:buChar char="§"/>
            </a:pPr>
            <a:r>
              <a:rPr lang="en-GB" dirty="0" smtClean="0"/>
              <a:t>There is also a slight indication of enhanced rains that might result in floods in western areas of Uganda (Rwenzori and </a:t>
            </a:r>
            <a:r>
              <a:rPr lang="en-GB" dirty="0" err="1" smtClean="0"/>
              <a:t>Amuru</a:t>
            </a:r>
            <a:r>
              <a:rPr lang="en-GB" dirty="0" smtClean="0"/>
              <a:t>) and the Red Sea cost of Sudan.  </a:t>
            </a:r>
          </a:p>
          <a:p>
            <a:pPr algn="just">
              <a:buClr>
                <a:srgbClr val="006600"/>
              </a:buClr>
              <a:buFont typeface="Wingdings" panose="05000000000000000000" pitchFamily="2" charset="2"/>
              <a:buChar char="§"/>
            </a:pPr>
            <a:r>
              <a:rPr lang="en-GB" dirty="0" smtClean="0"/>
              <a:t>The situation might also favour another round of Desert Locust and other pest invasion</a:t>
            </a:r>
            <a:r>
              <a:rPr lang="en-US" altLang="en-GB" dirty="0">
                <a:solidFill>
                  <a:schemeClr val="accent2"/>
                </a:solidFill>
              </a:rPr>
              <a:t> </a:t>
            </a:r>
            <a:r>
              <a:rPr lang="en-US" altLang="en-GB" dirty="0"/>
              <a:t>(</a:t>
            </a:r>
            <a:r>
              <a:rPr lang="en-US" altLang="en-GB" dirty="0" err="1" smtClean="0"/>
              <a:t>Quelea</a:t>
            </a:r>
            <a:r>
              <a:rPr lang="en-US" altLang="en-GB" dirty="0" smtClean="0"/>
              <a:t> birds </a:t>
            </a:r>
            <a:r>
              <a:rPr lang="en-US" altLang="en-GB" dirty="0"/>
              <a:t>in Sudan)</a:t>
            </a:r>
            <a:r>
              <a:rPr lang="en-GB" dirty="0" smtClean="0"/>
              <a:t>.  </a:t>
            </a:r>
            <a:endParaRPr lang="en-GB" dirty="0"/>
          </a:p>
        </p:txBody>
      </p:sp>
      <p:sp>
        <p:nvSpPr>
          <p:cNvPr id="4" name="Date Placeholder 3">
            <a:extLst>
              <a:ext uri="{FF2B5EF4-FFF2-40B4-BE49-F238E27FC236}">
                <a16:creationId xmlns:a16="http://schemas.microsoft.com/office/drawing/2014/main" xmlns="" id="{428CB73A-2F07-439D-9B6B-092A6746E9D2}"/>
              </a:ext>
            </a:extLst>
          </p:cNvPr>
          <p:cNvSpPr>
            <a:spLocks noGrp="1"/>
          </p:cNvSpPr>
          <p:nvPr>
            <p:ph type="dt" sz="half" idx="10"/>
          </p:nvPr>
        </p:nvSpPr>
        <p:spPr/>
        <p:txBody>
          <a:bodyPr/>
          <a:lstStyle/>
          <a:p>
            <a:fld id="{DE19D8FE-7506-41EF-B335-8CA99EA3EAA9}" type="datetime2">
              <a:rPr lang="en-US" smtClean="0"/>
              <a:pPr/>
              <a:t>Wednesday, August 26, 2020</a:t>
            </a:fld>
            <a:endParaRPr lang="en-US"/>
          </a:p>
        </p:txBody>
      </p:sp>
      <p:sp>
        <p:nvSpPr>
          <p:cNvPr id="5" name="Footer Placeholder 4">
            <a:extLst>
              <a:ext uri="{FF2B5EF4-FFF2-40B4-BE49-F238E27FC236}">
                <a16:creationId xmlns:a16="http://schemas.microsoft.com/office/drawing/2014/main" xmlns="" id="{E9E3F87B-BF73-4479-85C8-57B0876D9C8F}"/>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xmlns="" id="{9C332F62-2E49-4397-A590-F2327A0401A2}"/>
              </a:ext>
            </a:extLst>
          </p:cNvPr>
          <p:cNvSpPr>
            <a:spLocks noGrp="1"/>
          </p:cNvSpPr>
          <p:nvPr>
            <p:ph type="sldNum" sz="quarter" idx="12"/>
          </p:nvPr>
        </p:nvSpPr>
        <p:spPr/>
        <p:txBody>
          <a:bodyPr/>
          <a:lstStyle/>
          <a:p>
            <a:fld id="{B1DB7362-2002-504E-9846-FFD55AE08938}" type="slidenum">
              <a:rPr lang="en-US" smtClean="0"/>
              <a:pPr/>
              <a:t>2</a:t>
            </a:fld>
            <a:endParaRPr lang="en-US"/>
          </a:p>
        </p:txBody>
      </p:sp>
      <p:sp>
        <p:nvSpPr>
          <p:cNvPr id="10" name="Title 9">
            <a:extLst>
              <a:ext uri="{FF2B5EF4-FFF2-40B4-BE49-F238E27FC236}">
                <a16:creationId xmlns:a16="http://schemas.microsoft.com/office/drawing/2014/main" xmlns="" id="{B3A07F5D-FA09-AD41-83B4-0B2C157F150A}"/>
              </a:ext>
            </a:extLst>
          </p:cNvPr>
          <p:cNvSpPr>
            <a:spLocks noGrp="1"/>
          </p:cNvSpPr>
          <p:nvPr>
            <p:ph type="title"/>
          </p:nvPr>
        </p:nvSpPr>
        <p:spPr/>
        <p:txBody>
          <a:bodyPr>
            <a:normAutofit fontScale="90000"/>
          </a:bodyPr>
          <a:lstStyle/>
          <a:p>
            <a:r>
              <a:rPr lang="en-GB" b="1" dirty="0"/>
              <a:t/>
            </a:r>
            <a:br>
              <a:rPr lang="en-GB" b="1" dirty="0"/>
            </a:br>
            <a:r>
              <a:rPr lang="en-GB" sz="2700" b="1" dirty="0"/>
              <a:t>Sector</a:t>
            </a:r>
            <a:r>
              <a:rPr lang="en-GB" b="1" dirty="0"/>
              <a:t> </a:t>
            </a:r>
            <a:r>
              <a:rPr lang="en-GB" sz="2700" b="1" u="sng" dirty="0"/>
              <a:t>implications</a:t>
            </a:r>
            <a:r>
              <a:rPr lang="en-GB" sz="2700" b="1" dirty="0"/>
              <a:t> OND 2020 seasonal forecast</a:t>
            </a:r>
            <a:endParaRPr lang="aa-ET" sz="2700" b="1" dirty="0"/>
          </a:p>
        </p:txBody>
      </p:sp>
    </p:spTree>
    <p:extLst>
      <p:ext uri="{BB962C8B-B14F-4D97-AF65-F5344CB8AC3E}">
        <p14:creationId xmlns:p14="http://schemas.microsoft.com/office/powerpoint/2010/main" val="3851021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11EC2C62-FF3C-485E-8D9F-BA2A86123B69}"/>
              </a:ext>
            </a:extLst>
          </p:cNvPr>
          <p:cNvSpPr>
            <a:spLocks noGrp="1"/>
          </p:cNvSpPr>
          <p:nvPr>
            <p:ph idx="1"/>
          </p:nvPr>
        </p:nvSpPr>
        <p:spPr/>
        <p:txBody>
          <a:bodyPr>
            <a:normAutofit/>
          </a:bodyPr>
          <a:lstStyle/>
          <a:p>
            <a:pPr algn="just">
              <a:buClr>
                <a:srgbClr val="006600"/>
              </a:buClr>
              <a:buFont typeface="Wingdings" panose="05000000000000000000" pitchFamily="2" charset="2"/>
              <a:buChar char="§"/>
            </a:pPr>
            <a:r>
              <a:rPr lang="en-GB" dirty="0" smtClean="0"/>
              <a:t>The region has been experiencing multiple disasters since last year and the below normal rains might aggravate the food insecurity and humanitarian situation in the region.  </a:t>
            </a:r>
          </a:p>
          <a:p>
            <a:pPr marL="0" indent="0" algn="just">
              <a:buClr>
                <a:srgbClr val="006600"/>
              </a:buClr>
              <a:buNone/>
            </a:pPr>
            <a:endParaRPr lang="en-GB" dirty="0" smtClean="0"/>
          </a:p>
          <a:p>
            <a:pPr algn="just">
              <a:buClr>
                <a:srgbClr val="006600"/>
              </a:buClr>
              <a:buFont typeface="Wingdings" panose="05000000000000000000" pitchFamily="2" charset="2"/>
              <a:buChar char="§"/>
            </a:pPr>
            <a:r>
              <a:rPr lang="en-GB" dirty="0" smtClean="0"/>
              <a:t>The </a:t>
            </a:r>
            <a:r>
              <a:rPr lang="en-GB" dirty="0"/>
              <a:t>warmer than normal temperature </a:t>
            </a:r>
            <a:r>
              <a:rPr lang="en-GB" dirty="0" smtClean="0"/>
              <a:t>might also affect livelihoods and some </a:t>
            </a:r>
            <a:r>
              <a:rPr lang="en-GB" dirty="0"/>
              <a:t>economic sectors </a:t>
            </a:r>
            <a:r>
              <a:rPr lang="en-GB" dirty="0" smtClean="0"/>
              <a:t>including mining </a:t>
            </a:r>
            <a:r>
              <a:rPr lang="en-GB" dirty="0"/>
              <a:t>(Sudan), </a:t>
            </a:r>
            <a:r>
              <a:rPr lang="en-GB" dirty="0" smtClean="0"/>
              <a:t>and Agriculture (due to dry spells and pests). </a:t>
            </a:r>
          </a:p>
          <a:p>
            <a:pPr marL="0" indent="0" algn="just">
              <a:buClr>
                <a:srgbClr val="006600"/>
              </a:buClr>
              <a:buNone/>
            </a:pPr>
            <a:endParaRPr lang="en-GB" dirty="0" smtClean="0"/>
          </a:p>
          <a:p>
            <a:pPr algn="just">
              <a:buClr>
                <a:srgbClr val="006600"/>
              </a:buClr>
              <a:buFont typeface="Wingdings" panose="05000000000000000000" pitchFamily="2" charset="2"/>
              <a:buChar char="§"/>
            </a:pPr>
            <a:r>
              <a:rPr lang="en-GB" dirty="0" smtClean="0"/>
              <a:t>The drier condition will contribute to shortage of  pasture and water that can trigger resource based conflicts. </a:t>
            </a:r>
            <a:endParaRPr lang="en-GB" dirty="0"/>
          </a:p>
        </p:txBody>
      </p:sp>
      <p:sp>
        <p:nvSpPr>
          <p:cNvPr id="4" name="Date Placeholder 3">
            <a:extLst>
              <a:ext uri="{FF2B5EF4-FFF2-40B4-BE49-F238E27FC236}">
                <a16:creationId xmlns:a16="http://schemas.microsoft.com/office/drawing/2014/main" xmlns="" id="{D152998E-1041-4A3E-9CE5-CF2D081CC827}"/>
              </a:ext>
            </a:extLst>
          </p:cNvPr>
          <p:cNvSpPr>
            <a:spLocks noGrp="1"/>
          </p:cNvSpPr>
          <p:nvPr>
            <p:ph type="dt" sz="half" idx="10"/>
          </p:nvPr>
        </p:nvSpPr>
        <p:spPr/>
        <p:txBody>
          <a:bodyPr/>
          <a:lstStyle/>
          <a:p>
            <a:fld id="{DE19D8FE-7506-41EF-B335-8CA99EA3EAA9}" type="datetime2">
              <a:rPr lang="en-US" smtClean="0"/>
              <a:pPr/>
              <a:t>Wednesday, August 26, 2020</a:t>
            </a:fld>
            <a:endParaRPr lang="en-US"/>
          </a:p>
        </p:txBody>
      </p:sp>
      <p:sp>
        <p:nvSpPr>
          <p:cNvPr id="5" name="Footer Placeholder 4">
            <a:extLst>
              <a:ext uri="{FF2B5EF4-FFF2-40B4-BE49-F238E27FC236}">
                <a16:creationId xmlns:a16="http://schemas.microsoft.com/office/drawing/2014/main" xmlns="" id="{CF46A11C-A744-4BAE-A330-76ECB84BDB0E}"/>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xmlns="" id="{70C6335A-357B-4B74-9B67-352BE0434598}"/>
              </a:ext>
            </a:extLst>
          </p:cNvPr>
          <p:cNvSpPr>
            <a:spLocks noGrp="1"/>
          </p:cNvSpPr>
          <p:nvPr>
            <p:ph type="sldNum" sz="quarter" idx="12"/>
          </p:nvPr>
        </p:nvSpPr>
        <p:spPr/>
        <p:txBody>
          <a:bodyPr/>
          <a:lstStyle/>
          <a:p>
            <a:fld id="{B1DB7362-2002-504E-9846-FFD55AE08938}" type="slidenum">
              <a:rPr lang="en-US" smtClean="0"/>
              <a:pPr/>
              <a:t>3</a:t>
            </a:fld>
            <a:endParaRPr lang="en-US"/>
          </a:p>
        </p:txBody>
      </p:sp>
      <p:sp>
        <p:nvSpPr>
          <p:cNvPr id="9" name="Title 8">
            <a:extLst>
              <a:ext uri="{FF2B5EF4-FFF2-40B4-BE49-F238E27FC236}">
                <a16:creationId xmlns:a16="http://schemas.microsoft.com/office/drawing/2014/main" xmlns="" id="{FE8E2AA4-84AF-694A-B8C1-A55C772DDD6E}"/>
              </a:ext>
            </a:extLst>
          </p:cNvPr>
          <p:cNvSpPr>
            <a:spLocks noGrp="1"/>
          </p:cNvSpPr>
          <p:nvPr>
            <p:ph type="title"/>
          </p:nvPr>
        </p:nvSpPr>
        <p:spPr/>
        <p:txBody>
          <a:bodyPr>
            <a:noAutofit/>
          </a:bodyPr>
          <a:lstStyle/>
          <a:p>
            <a:r>
              <a:rPr lang="en-GB" b="1" dirty="0"/>
              <a:t/>
            </a:r>
            <a:br>
              <a:rPr lang="en-GB" b="1" dirty="0"/>
            </a:br>
            <a:r>
              <a:rPr lang="en-GB" b="1" dirty="0"/>
              <a:t>Expected sectoral </a:t>
            </a:r>
            <a:r>
              <a:rPr lang="en-GB" b="1" u="sng" dirty="0"/>
              <a:t>IMPACTS</a:t>
            </a:r>
            <a:r>
              <a:rPr lang="en-GB" b="1" dirty="0"/>
              <a:t> FOR OND 2020 season </a:t>
            </a:r>
            <a:r>
              <a:rPr lang="aa-ET" b="1" dirty="0"/>
              <a:t/>
            </a:r>
            <a:br>
              <a:rPr lang="aa-ET" b="1" dirty="0"/>
            </a:br>
            <a:endParaRPr lang="aa-ET" dirty="0"/>
          </a:p>
        </p:txBody>
      </p:sp>
    </p:spTree>
    <p:extLst>
      <p:ext uri="{BB962C8B-B14F-4D97-AF65-F5344CB8AC3E}">
        <p14:creationId xmlns:p14="http://schemas.microsoft.com/office/powerpoint/2010/main" val="31749902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28C7975-5D3F-5F40-9698-BE202FF95BE5}"/>
              </a:ext>
            </a:extLst>
          </p:cNvPr>
          <p:cNvSpPr>
            <a:spLocks noGrp="1"/>
          </p:cNvSpPr>
          <p:nvPr>
            <p:ph type="title"/>
          </p:nvPr>
        </p:nvSpPr>
        <p:spPr/>
        <p:txBody>
          <a:bodyPr>
            <a:noAutofit/>
          </a:bodyPr>
          <a:lstStyle/>
          <a:p>
            <a:r>
              <a:rPr lang="aa-ET" b="1" dirty="0"/>
              <a:t/>
            </a:r>
            <a:br>
              <a:rPr lang="aa-ET" b="1" dirty="0"/>
            </a:br>
            <a:r>
              <a:rPr lang="aa-ET" b="1" dirty="0"/>
              <a:t>KEY </a:t>
            </a:r>
            <a:r>
              <a:rPr lang="en-GB" b="1" dirty="0" smtClean="0"/>
              <a:t>Preparedness/</a:t>
            </a:r>
            <a:r>
              <a:rPr lang="aa-ET" b="1" dirty="0" smtClean="0"/>
              <a:t>RESPONSE </a:t>
            </a:r>
            <a:r>
              <a:rPr lang="aa-ET" b="1" dirty="0"/>
              <a:t>MEASURES</a:t>
            </a:r>
          </a:p>
        </p:txBody>
      </p:sp>
      <p:sp>
        <p:nvSpPr>
          <p:cNvPr id="3" name="Content Placeholder 2">
            <a:extLst>
              <a:ext uri="{FF2B5EF4-FFF2-40B4-BE49-F238E27FC236}">
                <a16:creationId xmlns:a16="http://schemas.microsoft.com/office/drawing/2014/main" xmlns="" id="{CC9CA886-B1F9-1A4A-A1C1-7E8A3AD4B2DF}"/>
              </a:ext>
            </a:extLst>
          </p:cNvPr>
          <p:cNvSpPr>
            <a:spLocks noGrp="1"/>
          </p:cNvSpPr>
          <p:nvPr>
            <p:ph idx="1"/>
          </p:nvPr>
        </p:nvSpPr>
        <p:spPr/>
        <p:txBody>
          <a:bodyPr>
            <a:normAutofit fontScale="92500" lnSpcReduction="10000"/>
          </a:bodyPr>
          <a:lstStyle/>
          <a:p>
            <a:pPr algn="just">
              <a:buClr>
                <a:srgbClr val="006600"/>
              </a:buClr>
              <a:buFont typeface="Wingdings" panose="05000000000000000000" pitchFamily="2" charset="2"/>
              <a:buChar char="§"/>
            </a:pPr>
            <a:r>
              <a:rPr lang="en-GB" dirty="0" smtClean="0"/>
              <a:t>In order to address the complex emergencies, countries are developing/updating </a:t>
            </a:r>
            <a:r>
              <a:rPr lang="en-GB" dirty="0"/>
              <a:t>a  </a:t>
            </a:r>
            <a:r>
              <a:rPr lang="en-GB" b="1" u="sng" dirty="0"/>
              <a:t>multi-sectoral response </a:t>
            </a:r>
            <a:r>
              <a:rPr lang="en-GB" b="1" u="sng" dirty="0" smtClean="0"/>
              <a:t>plans</a:t>
            </a:r>
            <a:r>
              <a:rPr lang="en-GB" b="1" dirty="0" smtClean="0"/>
              <a:t> </a:t>
            </a:r>
            <a:r>
              <a:rPr lang="en-GB" dirty="0" smtClean="0"/>
              <a:t>in close coordination with all the relevant sectors such as health, agriculture, water...etc. and partners for improved </a:t>
            </a:r>
            <a:r>
              <a:rPr lang="en-GB" dirty="0"/>
              <a:t>coordination and efficient resource utilization </a:t>
            </a:r>
            <a:r>
              <a:rPr lang="en-US" altLang="en-GB" dirty="0"/>
              <a:t>for response purposes</a:t>
            </a:r>
            <a:r>
              <a:rPr lang="en-GB" dirty="0"/>
              <a:t>. </a:t>
            </a:r>
          </a:p>
          <a:p>
            <a:pPr algn="just">
              <a:buClr>
                <a:srgbClr val="006600"/>
              </a:buClr>
              <a:buFont typeface="Wingdings" panose="05000000000000000000" pitchFamily="2" charset="2"/>
              <a:buChar char="§"/>
            </a:pPr>
            <a:r>
              <a:rPr lang="en-GB" dirty="0"/>
              <a:t>The complex disasters coupled with limited/poor road condition, weak communication and </a:t>
            </a:r>
            <a:r>
              <a:rPr lang="en-GB" dirty="0" smtClean="0"/>
              <a:t>inadequate </a:t>
            </a:r>
            <a:r>
              <a:rPr lang="en-GB" dirty="0"/>
              <a:t>cooperation from the public </a:t>
            </a:r>
            <a:r>
              <a:rPr lang="en-GB" dirty="0" smtClean="0"/>
              <a:t>especially for COVID-19 hampers </a:t>
            </a:r>
            <a:r>
              <a:rPr lang="en-GB" dirty="0"/>
              <a:t>effective risk reduction and response (South Sudan).  </a:t>
            </a:r>
            <a:endParaRPr lang="en-GB" dirty="0" smtClean="0"/>
          </a:p>
          <a:p>
            <a:pPr algn="just">
              <a:buClr>
                <a:srgbClr val="006600"/>
              </a:buClr>
              <a:buFont typeface="Wingdings" panose="05000000000000000000" pitchFamily="2" charset="2"/>
              <a:buChar char="§"/>
            </a:pPr>
            <a:r>
              <a:rPr lang="en-GB" dirty="0"/>
              <a:t>Water harvesting and food </a:t>
            </a:r>
            <a:r>
              <a:rPr lang="en-GB" dirty="0" smtClean="0"/>
              <a:t>stocking (</a:t>
            </a:r>
            <a:r>
              <a:rPr lang="en-GB" dirty="0"/>
              <a:t>Uganda), </a:t>
            </a:r>
            <a:r>
              <a:rPr lang="en-GB" dirty="0" smtClean="0"/>
              <a:t>monitoring Desert </a:t>
            </a:r>
            <a:r>
              <a:rPr lang="en-GB" dirty="0"/>
              <a:t>Locust </a:t>
            </a:r>
            <a:r>
              <a:rPr lang="en-GB" dirty="0" smtClean="0"/>
              <a:t>movements (Ethiopia, Sudan), and monitoring and planning for conflicts associated  with movements in search of pasture and water (South Sudan) are some of </a:t>
            </a:r>
            <a:r>
              <a:rPr lang="en-GB" dirty="0"/>
              <a:t>the identified </a:t>
            </a:r>
            <a:r>
              <a:rPr lang="en-GB" dirty="0" smtClean="0"/>
              <a:t>measures. </a:t>
            </a:r>
            <a:endParaRPr lang="en-GB" dirty="0"/>
          </a:p>
        </p:txBody>
      </p:sp>
      <p:sp>
        <p:nvSpPr>
          <p:cNvPr id="4" name="Date Placeholder 3">
            <a:extLst>
              <a:ext uri="{FF2B5EF4-FFF2-40B4-BE49-F238E27FC236}">
                <a16:creationId xmlns:a16="http://schemas.microsoft.com/office/drawing/2014/main" xmlns="" id="{78842320-0234-7A46-A4A2-2E129409E177}"/>
              </a:ext>
            </a:extLst>
          </p:cNvPr>
          <p:cNvSpPr>
            <a:spLocks noGrp="1"/>
          </p:cNvSpPr>
          <p:nvPr>
            <p:ph type="dt" sz="half" idx="10"/>
          </p:nvPr>
        </p:nvSpPr>
        <p:spPr/>
        <p:txBody>
          <a:bodyPr/>
          <a:lstStyle/>
          <a:p>
            <a:fld id="{DE19D8FE-7506-41EF-B335-8CA99EA3EAA9}" type="datetime2">
              <a:rPr lang="en-US" smtClean="0"/>
              <a:pPr/>
              <a:t>Wednesday, August 26, 2020</a:t>
            </a:fld>
            <a:endParaRPr lang="en-US" dirty="0"/>
          </a:p>
        </p:txBody>
      </p:sp>
      <p:sp>
        <p:nvSpPr>
          <p:cNvPr id="5" name="Footer Placeholder 4">
            <a:extLst>
              <a:ext uri="{FF2B5EF4-FFF2-40B4-BE49-F238E27FC236}">
                <a16:creationId xmlns:a16="http://schemas.microsoft.com/office/drawing/2014/main" xmlns="" id="{CA39A204-B67D-FA4A-8D54-8EC71369976A}"/>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xmlns="" id="{E8DEA5CC-8566-2B4C-8597-847826137B37}"/>
              </a:ext>
            </a:extLst>
          </p:cNvPr>
          <p:cNvSpPr>
            <a:spLocks noGrp="1"/>
          </p:cNvSpPr>
          <p:nvPr>
            <p:ph type="sldNum" sz="quarter" idx="12"/>
          </p:nvPr>
        </p:nvSpPr>
        <p:spPr/>
        <p:txBody>
          <a:bodyPr/>
          <a:lstStyle/>
          <a:p>
            <a:fld id="{B1DB7362-2002-504E-9846-FFD55AE08938}" type="slidenum">
              <a:rPr lang="en-US" smtClean="0"/>
              <a:pPr/>
              <a:t>4</a:t>
            </a:fld>
            <a:endParaRPr lang="en-US"/>
          </a:p>
        </p:txBody>
      </p:sp>
    </p:spTree>
    <p:extLst>
      <p:ext uri="{BB962C8B-B14F-4D97-AF65-F5344CB8AC3E}">
        <p14:creationId xmlns:p14="http://schemas.microsoft.com/office/powerpoint/2010/main" val="12566057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28C7975-5D3F-5F40-9698-BE202FF95BE5}"/>
              </a:ext>
            </a:extLst>
          </p:cNvPr>
          <p:cNvSpPr>
            <a:spLocks noGrp="1"/>
          </p:cNvSpPr>
          <p:nvPr>
            <p:ph type="title"/>
          </p:nvPr>
        </p:nvSpPr>
        <p:spPr/>
        <p:txBody>
          <a:bodyPr>
            <a:noAutofit/>
          </a:bodyPr>
          <a:lstStyle/>
          <a:p>
            <a:pPr algn="r"/>
            <a:r>
              <a:rPr lang="aa-ET" b="1" dirty="0"/>
              <a:t/>
            </a:r>
            <a:br>
              <a:rPr lang="aa-ET" b="1" dirty="0"/>
            </a:br>
            <a:r>
              <a:rPr lang="aa-ET" b="1" dirty="0"/>
              <a:t>KEY </a:t>
            </a:r>
            <a:r>
              <a:rPr lang="en-GB" b="1" dirty="0" smtClean="0"/>
              <a:t>Preparedness/</a:t>
            </a:r>
            <a:r>
              <a:rPr lang="aa-ET" b="1" dirty="0" smtClean="0"/>
              <a:t>RESPONSE MEASURES</a:t>
            </a:r>
            <a:r>
              <a:rPr lang="en-GB" b="1" dirty="0" smtClean="0"/>
              <a:t>…Cont’d</a:t>
            </a:r>
            <a:endParaRPr lang="aa-ET" b="1" dirty="0"/>
          </a:p>
        </p:txBody>
      </p:sp>
      <p:sp>
        <p:nvSpPr>
          <p:cNvPr id="3" name="Content Placeholder 2">
            <a:extLst>
              <a:ext uri="{FF2B5EF4-FFF2-40B4-BE49-F238E27FC236}">
                <a16:creationId xmlns:a16="http://schemas.microsoft.com/office/drawing/2014/main" xmlns="" id="{CC9CA886-B1F9-1A4A-A1C1-7E8A3AD4B2DF}"/>
              </a:ext>
            </a:extLst>
          </p:cNvPr>
          <p:cNvSpPr>
            <a:spLocks noGrp="1"/>
          </p:cNvSpPr>
          <p:nvPr>
            <p:ph idx="1"/>
          </p:nvPr>
        </p:nvSpPr>
        <p:spPr/>
        <p:txBody>
          <a:bodyPr>
            <a:normAutofit/>
          </a:bodyPr>
          <a:lstStyle/>
          <a:p>
            <a:pPr algn="just">
              <a:buClr>
                <a:srgbClr val="006600"/>
              </a:buClr>
              <a:buFont typeface="Wingdings" panose="05000000000000000000" pitchFamily="2" charset="2"/>
              <a:buChar char="§"/>
            </a:pPr>
            <a:r>
              <a:rPr lang="en-GB" dirty="0" smtClean="0"/>
              <a:t>Five </a:t>
            </a:r>
            <a:r>
              <a:rPr lang="en-GB" dirty="0"/>
              <a:t>of the six member states </a:t>
            </a:r>
            <a:r>
              <a:rPr lang="en-GB" dirty="0" smtClean="0"/>
              <a:t>have </a:t>
            </a:r>
            <a:r>
              <a:rPr lang="en-GB" dirty="0"/>
              <a:t>declared state of emergency and </a:t>
            </a:r>
            <a:r>
              <a:rPr lang="en-GB" dirty="0" smtClean="0"/>
              <a:t>some issued </a:t>
            </a:r>
            <a:r>
              <a:rPr lang="en-GB" dirty="0"/>
              <a:t>appeals to address the humanitarian emergencies caused by multiple disasters.  </a:t>
            </a:r>
            <a:endParaRPr lang="en-GB" dirty="0" smtClean="0"/>
          </a:p>
          <a:p>
            <a:pPr marL="0" indent="0" algn="just">
              <a:buClr>
                <a:srgbClr val="006600"/>
              </a:buClr>
              <a:buNone/>
            </a:pPr>
            <a:endParaRPr lang="aa-ET" dirty="0"/>
          </a:p>
          <a:p>
            <a:pPr algn="just">
              <a:buClr>
                <a:srgbClr val="006600"/>
              </a:buClr>
              <a:buFont typeface="Wingdings" panose="05000000000000000000" pitchFamily="2" charset="2"/>
              <a:buChar char="§"/>
            </a:pPr>
            <a:r>
              <a:rPr lang="en-GB" dirty="0" smtClean="0"/>
              <a:t>Detailed disaster preparedness and contingency plans for drier conditions, warmer temperature and associated risks will be prepared based on the regional and downscaled national forecasts in collaboration with the national Met. Office and other sectors. </a:t>
            </a:r>
          </a:p>
        </p:txBody>
      </p:sp>
      <p:sp>
        <p:nvSpPr>
          <p:cNvPr id="4" name="Date Placeholder 3">
            <a:extLst>
              <a:ext uri="{FF2B5EF4-FFF2-40B4-BE49-F238E27FC236}">
                <a16:creationId xmlns:a16="http://schemas.microsoft.com/office/drawing/2014/main" xmlns="" id="{78842320-0234-7A46-A4A2-2E129409E177}"/>
              </a:ext>
            </a:extLst>
          </p:cNvPr>
          <p:cNvSpPr>
            <a:spLocks noGrp="1"/>
          </p:cNvSpPr>
          <p:nvPr>
            <p:ph type="dt" sz="half" idx="10"/>
          </p:nvPr>
        </p:nvSpPr>
        <p:spPr/>
        <p:txBody>
          <a:bodyPr/>
          <a:lstStyle/>
          <a:p>
            <a:fld id="{DE19D8FE-7506-41EF-B335-8CA99EA3EAA9}" type="datetime2">
              <a:rPr lang="en-US" smtClean="0"/>
              <a:pPr/>
              <a:t>Wednesday, August 26, 2020</a:t>
            </a:fld>
            <a:endParaRPr lang="en-US" dirty="0"/>
          </a:p>
        </p:txBody>
      </p:sp>
      <p:sp>
        <p:nvSpPr>
          <p:cNvPr id="5" name="Footer Placeholder 4">
            <a:extLst>
              <a:ext uri="{FF2B5EF4-FFF2-40B4-BE49-F238E27FC236}">
                <a16:creationId xmlns:a16="http://schemas.microsoft.com/office/drawing/2014/main" xmlns="" id="{CA39A204-B67D-FA4A-8D54-8EC71369976A}"/>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xmlns="" id="{E8DEA5CC-8566-2B4C-8597-847826137B37}"/>
              </a:ext>
            </a:extLst>
          </p:cNvPr>
          <p:cNvSpPr>
            <a:spLocks noGrp="1"/>
          </p:cNvSpPr>
          <p:nvPr>
            <p:ph type="sldNum" sz="quarter" idx="12"/>
          </p:nvPr>
        </p:nvSpPr>
        <p:spPr/>
        <p:txBody>
          <a:bodyPr/>
          <a:lstStyle/>
          <a:p>
            <a:fld id="{B1DB7362-2002-504E-9846-FFD55AE08938}" type="slidenum">
              <a:rPr lang="en-US" smtClean="0"/>
              <a:pPr/>
              <a:t>5</a:t>
            </a:fld>
            <a:endParaRPr lang="en-US"/>
          </a:p>
        </p:txBody>
      </p:sp>
    </p:spTree>
    <p:extLst>
      <p:ext uri="{BB962C8B-B14F-4D97-AF65-F5344CB8AC3E}">
        <p14:creationId xmlns:p14="http://schemas.microsoft.com/office/powerpoint/2010/main" val="1789390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28C7975-5D3F-5F40-9698-BE202FF95BE5}"/>
              </a:ext>
            </a:extLst>
          </p:cNvPr>
          <p:cNvSpPr>
            <a:spLocks noGrp="1"/>
          </p:cNvSpPr>
          <p:nvPr>
            <p:ph type="title"/>
          </p:nvPr>
        </p:nvSpPr>
        <p:spPr/>
        <p:txBody>
          <a:bodyPr>
            <a:noAutofit/>
          </a:bodyPr>
          <a:lstStyle/>
          <a:p>
            <a:r>
              <a:rPr lang="aa-ET" b="1" dirty="0"/>
              <a:t/>
            </a:r>
            <a:br>
              <a:rPr lang="aa-ET" b="1" dirty="0"/>
            </a:br>
            <a:r>
              <a:rPr lang="aa-ET" b="1" dirty="0"/>
              <a:t>KEY RESPONSE </a:t>
            </a:r>
            <a:r>
              <a:rPr lang="aa-ET" b="1" dirty="0" smtClean="0"/>
              <a:t>MEASURES</a:t>
            </a:r>
            <a:r>
              <a:rPr lang="en-GB" b="1" dirty="0" smtClean="0"/>
              <a:t> </a:t>
            </a:r>
            <a:r>
              <a:rPr lang="en-GB" b="1" dirty="0" smtClean="0">
                <a:solidFill>
                  <a:srgbClr val="FFC000"/>
                </a:solidFill>
              </a:rPr>
              <a:t>(General) </a:t>
            </a:r>
            <a:endParaRPr lang="aa-ET" b="1" dirty="0">
              <a:solidFill>
                <a:srgbClr val="FFC000"/>
              </a:solidFill>
            </a:endParaRPr>
          </a:p>
        </p:txBody>
      </p:sp>
      <p:sp>
        <p:nvSpPr>
          <p:cNvPr id="3" name="Content Placeholder 2">
            <a:extLst>
              <a:ext uri="{FF2B5EF4-FFF2-40B4-BE49-F238E27FC236}">
                <a16:creationId xmlns:a16="http://schemas.microsoft.com/office/drawing/2014/main" xmlns="" id="{CC9CA886-B1F9-1A4A-A1C1-7E8A3AD4B2DF}"/>
              </a:ext>
            </a:extLst>
          </p:cNvPr>
          <p:cNvSpPr>
            <a:spLocks noGrp="1"/>
          </p:cNvSpPr>
          <p:nvPr>
            <p:ph idx="1"/>
          </p:nvPr>
        </p:nvSpPr>
        <p:spPr/>
        <p:txBody>
          <a:bodyPr/>
          <a:lstStyle/>
          <a:p>
            <a:pPr algn="just">
              <a:buClr>
                <a:srgbClr val="006600"/>
              </a:buClr>
              <a:buFont typeface="Wingdings" panose="05000000000000000000" pitchFamily="2" charset="2"/>
              <a:buChar char="§"/>
            </a:pPr>
            <a:r>
              <a:rPr lang="en-GB" dirty="0" smtClean="0"/>
              <a:t>Establishing national multi-hazard early warning centre which will be linked with the (upcoming) regional disaster operation centre.</a:t>
            </a:r>
          </a:p>
          <a:p>
            <a:pPr algn="just">
              <a:buClr>
                <a:srgbClr val="006600"/>
              </a:buClr>
              <a:buFont typeface="Wingdings" panose="05000000000000000000" pitchFamily="2" charset="2"/>
              <a:buChar char="§"/>
            </a:pPr>
            <a:r>
              <a:rPr lang="en-GB" dirty="0" smtClean="0"/>
              <a:t>Disaster risk reduction measures needs to be based on evidences from impact based forecasting and early warning systems. </a:t>
            </a:r>
          </a:p>
          <a:p>
            <a:pPr algn="just">
              <a:buClr>
                <a:srgbClr val="006600"/>
              </a:buClr>
              <a:buFont typeface="Wingdings" panose="05000000000000000000" pitchFamily="2" charset="2"/>
              <a:buChar char="§"/>
            </a:pPr>
            <a:endParaRPr lang="en-GB" dirty="0" smtClean="0"/>
          </a:p>
          <a:p>
            <a:pPr algn="just">
              <a:buClr>
                <a:srgbClr val="006600"/>
              </a:buClr>
              <a:buFont typeface="Wingdings" panose="05000000000000000000" pitchFamily="2" charset="2"/>
              <a:buChar char="§"/>
            </a:pPr>
            <a:endParaRPr lang="en-GB" dirty="0" smtClean="0"/>
          </a:p>
          <a:p>
            <a:pPr algn="just">
              <a:buClr>
                <a:srgbClr val="006600"/>
              </a:buClr>
              <a:buFont typeface="Wingdings" panose="05000000000000000000" pitchFamily="2" charset="2"/>
              <a:buChar char="§"/>
            </a:pPr>
            <a:endParaRPr lang="en-GB" dirty="0" smtClean="0"/>
          </a:p>
          <a:p>
            <a:pPr algn="just">
              <a:buClr>
                <a:srgbClr val="006600"/>
              </a:buClr>
              <a:buFont typeface="Wingdings" panose="05000000000000000000" pitchFamily="2" charset="2"/>
              <a:buChar char="§"/>
            </a:pPr>
            <a:endParaRPr lang="aa-ET" dirty="0"/>
          </a:p>
        </p:txBody>
      </p:sp>
      <p:sp>
        <p:nvSpPr>
          <p:cNvPr id="4" name="Date Placeholder 3">
            <a:extLst>
              <a:ext uri="{FF2B5EF4-FFF2-40B4-BE49-F238E27FC236}">
                <a16:creationId xmlns:a16="http://schemas.microsoft.com/office/drawing/2014/main" xmlns="" id="{78842320-0234-7A46-A4A2-2E129409E177}"/>
              </a:ext>
            </a:extLst>
          </p:cNvPr>
          <p:cNvSpPr>
            <a:spLocks noGrp="1"/>
          </p:cNvSpPr>
          <p:nvPr>
            <p:ph type="dt" sz="half" idx="10"/>
          </p:nvPr>
        </p:nvSpPr>
        <p:spPr/>
        <p:txBody>
          <a:bodyPr/>
          <a:lstStyle/>
          <a:p>
            <a:fld id="{DE19D8FE-7506-41EF-B335-8CA99EA3EAA9}" type="datetime2">
              <a:rPr lang="en-US" smtClean="0"/>
              <a:pPr/>
              <a:t>Wednesday, August 26, 2020</a:t>
            </a:fld>
            <a:endParaRPr lang="en-US" dirty="0"/>
          </a:p>
        </p:txBody>
      </p:sp>
      <p:sp>
        <p:nvSpPr>
          <p:cNvPr id="5" name="Footer Placeholder 4">
            <a:extLst>
              <a:ext uri="{FF2B5EF4-FFF2-40B4-BE49-F238E27FC236}">
                <a16:creationId xmlns:a16="http://schemas.microsoft.com/office/drawing/2014/main" xmlns="" id="{CA39A204-B67D-FA4A-8D54-8EC71369976A}"/>
              </a:ext>
            </a:extLst>
          </p:cNvPr>
          <p:cNvSpPr>
            <a:spLocks noGrp="1"/>
          </p:cNvSpPr>
          <p:nvPr>
            <p:ph type="ftr" sz="quarter" idx="11"/>
          </p:nvPr>
        </p:nvSpPr>
        <p:spPr/>
        <p:txBody>
          <a:bodyPr/>
          <a:lstStyle/>
          <a:p>
            <a:r>
              <a:rPr lang="en-GB"/>
              <a:t>IGAD CLIMATE PREDICTION AND APPLICATIONS CENTRE (</a:t>
            </a:r>
            <a:r>
              <a:rPr lang="en-GB" b="1"/>
              <a:t>ICPAC</a:t>
            </a:r>
            <a:r>
              <a:rPr lang="en-GB"/>
              <a:t>)</a:t>
            </a:r>
            <a:endParaRPr lang="en-US" dirty="0"/>
          </a:p>
        </p:txBody>
      </p:sp>
      <p:sp>
        <p:nvSpPr>
          <p:cNvPr id="6" name="Slide Number Placeholder 5">
            <a:extLst>
              <a:ext uri="{FF2B5EF4-FFF2-40B4-BE49-F238E27FC236}">
                <a16:creationId xmlns:a16="http://schemas.microsoft.com/office/drawing/2014/main" xmlns="" id="{E8DEA5CC-8566-2B4C-8597-847826137B37}"/>
              </a:ext>
            </a:extLst>
          </p:cNvPr>
          <p:cNvSpPr>
            <a:spLocks noGrp="1"/>
          </p:cNvSpPr>
          <p:nvPr>
            <p:ph type="sldNum" sz="quarter" idx="12"/>
          </p:nvPr>
        </p:nvSpPr>
        <p:spPr/>
        <p:txBody>
          <a:bodyPr/>
          <a:lstStyle/>
          <a:p>
            <a:fld id="{B1DB7362-2002-504E-9846-FFD55AE08938}" type="slidenum">
              <a:rPr lang="en-US" smtClean="0"/>
              <a:pPr/>
              <a:t>6</a:t>
            </a:fld>
            <a:endParaRPr lang="en-US"/>
          </a:p>
        </p:txBody>
      </p:sp>
    </p:spTree>
    <p:extLst>
      <p:ext uri="{BB962C8B-B14F-4D97-AF65-F5344CB8AC3E}">
        <p14:creationId xmlns:p14="http://schemas.microsoft.com/office/powerpoint/2010/main" val="31945963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B4017C-9869-486E-ADFF-B3CBA203C337}" type="datetime2">
              <a:rPr lang="en-US" smtClean="0"/>
              <a:pPr/>
              <a:t>Wednesday, August 26, 2020</a:t>
            </a:fld>
            <a:endParaRPr lang="en-US"/>
          </a:p>
        </p:txBody>
      </p:sp>
      <p:sp>
        <p:nvSpPr>
          <p:cNvPr id="3" name="Footer Placeholder 2"/>
          <p:cNvSpPr>
            <a:spLocks noGrp="1"/>
          </p:cNvSpPr>
          <p:nvPr>
            <p:ph type="ftr" sz="quarter" idx="11"/>
          </p:nvPr>
        </p:nvSpPr>
        <p:spPr/>
        <p:txBody>
          <a:bodyPr/>
          <a:lstStyle/>
          <a:p>
            <a:r>
              <a:rPr lang="en-GB" smtClean="0"/>
              <a:t>IGAD CLIMATE PREDICTION AND APPLICATIONS CENTRE (</a:t>
            </a:r>
            <a:r>
              <a:rPr lang="en-GB" b="1" smtClean="0"/>
              <a:t>ICPAC</a:t>
            </a:r>
            <a:r>
              <a:rPr lang="en-GB" smtClean="0"/>
              <a:t>)</a:t>
            </a:r>
            <a:endParaRPr lang="en-US" dirty="0"/>
          </a:p>
        </p:txBody>
      </p:sp>
      <p:sp>
        <p:nvSpPr>
          <p:cNvPr id="4" name="Slide Number Placeholder 3"/>
          <p:cNvSpPr>
            <a:spLocks noGrp="1"/>
          </p:cNvSpPr>
          <p:nvPr>
            <p:ph type="sldNum" sz="quarter" idx="12"/>
          </p:nvPr>
        </p:nvSpPr>
        <p:spPr/>
        <p:txBody>
          <a:bodyPr/>
          <a:lstStyle/>
          <a:p>
            <a:fld id="{B1DB7362-2002-504E-9846-FFD55AE08938}" type="slidenum">
              <a:rPr lang="en-US" smtClean="0"/>
              <a:pPr/>
              <a:t>7</a:t>
            </a:fld>
            <a:endParaRPr lang="en-US"/>
          </a:p>
        </p:txBody>
      </p:sp>
      <p:pic>
        <p:nvPicPr>
          <p:cNvPr id="5" name="Picture 4"/>
          <p:cNvPicPr>
            <a:picLocks noChangeAspect="1"/>
          </p:cNvPicPr>
          <p:nvPr/>
        </p:nvPicPr>
        <p:blipFill rotWithShape="1">
          <a:blip r:embed="rId2"/>
          <a:srcRect l="3077" r="3846"/>
          <a:stretch/>
        </p:blipFill>
        <p:spPr>
          <a:xfrm>
            <a:off x="152400" y="914400"/>
            <a:ext cx="9665524" cy="4495800"/>
          </a:xfrm>
          <a:prstGeom prst="rect">
            <a:avLst/>
          </a:prstGeom>
        </p:spPr>
      </p:pic>
    </p:spTree>
    <p:extLst>
      <p:ext uri="{BB962C8B-B14F-4D97-AF65-F5344CB8AC3E}">
        <p14:creationId xmlns:p14="http://schemas.microsoft.com/office/powerpoint/2010/main" val="5475840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referRelativeResize="0">
            <a:picLocks/>
          </p:cNvPicPr>
          <p:nvPr/>
        </p:nvPicPr>
        <p:blipFill>
          <a:blip r:embed="rId2"/>
          <a:srcRect/>
          <a:stretch/>
        </p:blipFill>
        <p:spPr>
          <a:xfrm>
            <a:off x="-58730" y="-112542"/>
            <a:ext cx="9990521" cy="7059810"/>
          </a:xfrm>
          <a:prstGeom prst="rect">
            <a:avLst/>
          </a:prstGeom>
        </p:spPr>
      </p:pic>
      <p:sp>
        <p:nvSpPr>
          <p:cNvPr id="5" name="Title 1"/>
          <p:cNvSpPr txBox="1">
            <a:spLocks/>
          </p:cNvSpPr>
          <p:nvPr/>
        </p:nvSpPr>
        <p:spPr>
          <a:xfrm>
            <a:off x="1676400" y="3200400"/>
            <a:ext cx="6422231" cy="78634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endParaRPr lang="en-GB" sz="2100" dirty="0">
              <a:solidFill>
                <a:schemeClr val="bg1"/>
              </a:solidFill>
              <a:latin typeface="Arial" panose="020B0604020202020204" pitchFamily="34" charset="0"/>
              <a:cs typeface="Arial" panose="020B0604020202020204" pitchFamily="34" charset="0"/>
            </a:endParaRPr>
          </a:p>
          <a:p>
            <a:r>
              <a:rPr lang="en-GB" sz="3200" b="1" dirty="0">
                <a:solidFill>
                  <a:schemeClr val="accent2"/>
                </a:solidFill>
                <a:latin typeface="Arial" panose="020B0604020202020204" pitchFamily="34" charset="0"/>
                <a:cs typeface="Arial" panose="020B0604020202020204" pitchFamily="34" charset="0"/>
              </a:rPr>
              <a:t>THANK YOU!</a:t>
            </a:r>
          </a:p>
          <a:p>
            <a:endParaRPr lang="en-GB" sz="2400" b="1" dirty="0">
              <a:solidFill>
                <a:schemeClr val="accent2"/>
              </a:solidFill>
              <a:latin typeface="Arial" panose="020B0604020202020204" pitchFamily="34" charset="0"/>
              <a:cs typeface="Arial" panose="020B0604020202020204" pitchFamily="34" charset="0"/>
            </a:endParaRPr>
          </a:p>
          <a:p>
            <a:r>
              <a:rPr lang="en-GB" sz="2400" dirty="0">
                <a:solidFill>
                  <a:schemeClr val="bg1"/>
                </a:solidFill>
                <a:latin typeface="Arial" panose="020B0604020202020204" pitchFamily="34" charset="0"/>
                <a:cs typeface="Arial" panose="020B0604020202020204" pitchFamily="34" charset="0"/>
              </a:rPr>
              <a:t>Contribute to the Conversation on Twitter</a:t>
            </a:r>
            <a:r>
              <a:rPr lang="en-GB" sz="2400" b="1" dirty="0">
                <a:solidFill>
                  <a:schemeClr val="bg1"/>
                </a:solidFill>
                <a:latin typeface="Arial" panose="020B0604020202020204" pitchFamily="34" charset="0"/>
                <a:cs typeface="Arial" panose="020B0604020202020204" pitchFamily="34" charset="0"/>
              </a:rPr>
              <a:t/>
            </a:r>
            <a:br>
              <a:rPr lang="en-GB" sz="2400" b="1" dirty="0">
                <a:solidFill>
                  <a:schemeClr val="bg1"/>
                </a:solidFill>
                <a:latin typeface="Arial" panose="020B0604020202020204" pitchFamily="34" charset="0"/>
                <a:cs typeface="Arial" panose="020B0604020202020204" pitchFamily="34" charset="0"/>
              </a:rPr>
            </a:br>
            <a:r>
              <a:rPr lang="en-GB" sz="2400" b="1" dirty="0">
                <a:solidFill>
                  <a:schemeClr val="bg1"/>
                </a:solidFill>
                <a:latin typeface="Arial" panose="020B0604020202020204" pitchFamily="34" charset="0"/>
                <a:cs typeface="Arial" panose="020B0604020202020204" pitchFamily="34" charset="0"/>
              </a:rPr>
              <a:t>#GHACOF56</a:t>
            </a:r>
          </a:p>
          <a:p>
            <a:r>
              <a:rPr lang="en-GB" sz="2100" dirty="0">
                <a:solidFill>
                  <a:schemeClr val="bg1"/>
                </a:solidFill>
                <a:latin typeface="Arial" panose="020B0604020202020204" pitchFamily="34" charset="0"/>
                <a:cs typeface="Arial" panose="020B0604020202020204" pitchFamily="34" charset="0"/>
              </a:rPr>
              <a:t> </a:t>
            </a:r>
          </a:p>
          <a:p>
            <a:r>
              <a:rPr lang="en-GB" sz="3000" u="sng" dirty="0">
                <a:solidFill>
                  <a:schemeClr val="bg1"/>
                </a:solidFill>
                <a:latin typeface="Arial" panose="020B0604020202020204" pitchFamily="34" charset="0"/>
                <a:cs typeface="Arial" panose="020B0604020202020204" pitchFamily="34" charset="0"/>
              </a:rPr>
              <a:t>www.icpac.net</a:t>
            </a:r>
            <a:endParaRPr lang="en-US" sz="30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95548515"/>
      </p:ext>
    </p:extLst>
  </p:cSld>
  <p:clrMapOvr>
    <a:masterClrMapping/>
  </p:clrMapOvr>
  <p:timing>
    <p:tnLst>
      <p:par>
        <p:cTn id="1" dur="indefinite" restart="never" nodeType="tmRoot"/>
      </p:par>
    </p:tnLst>
  </p:timing>
</p:sld>
</file>

<file path=ppt/theme/theme1.xml><?xml version="1.0" encoding="utf-8"?>
<a:theme xmlns:a="http://schemas.openxmlformats.org/drawingml/2006/main" name="IGAD PPT Template">
  <a:themeElements>
    <a:clrScheme name="IGAD">
      <a:dk1>
        <a:sysClr val="windowText" lastClr="000000"/>
      </a:dk1>
      <a:lt1>
        <a:sysClr val="window" lastClr="FFFFFF"/>
      </a:lt1>
      <a:dk2>
        <a:srgbClr val="646463"/>
      </a:dk2>
      <a:lt2>
        <a:srgbClr val="D0D0D0"/>
      </a:lt2>
      <a:accent1>
        <a:srgbClr val="00833F"/>
      </a:accent1>
      <a:accent2>
        <a:srgbClr val="F4BE49"/>
      </a:accent2>
      <a:accent3>
        <a:srgbClr val="004080"/>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IGAD PPT Template.thmx</Template>
  <TotalTime>5013</TotalTime>
  <Words>907</Words>
  <Application>Microsoft Office PowerPoint</Application>
  <PresentationFormat>A4 Paper (210x297 mm)</PresentationFormat>
  <Paragraphs>80</Paragraphs>
  <Slides>8</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Wingdings</vt:lpstr>
      <vt:lpstr>IGAD PPT Template</vt:lpstr>
      <vt:lpstr>disaster risk management SECTOR   Analysis OF sectoral IMPLICATIONS, impacts and Preparedness/RESPONSE Measures for  October to December 2020 season  ghacof56, Sector reporting     </vt:lpstr>
      <vt:lpstr> Sector implications OND 2020 seasonal forecast</vt:lpstr>
      <vt:lpstr> Expected sectoral IMPACTS FOR OND 2020 season  </vt:lpstr>
      <vt:lpstr> KEY Preparedness/RESPONSE MEASURES</vt:lpstr>
      <vt:lpstr> KEY Preparedness/RESPONSE MEASURES…Cont’d</vt:lpstr>
      <vt:lpstr> KEY RESPONSE MEASURES (General) </vt:lpstr>
      <vt:lpstr>PowerPoint Presentation</vt:lpstr>
      <vt:lpstr>PowerPoint Presentation</vt:lpstr>
    </vt:vector>
  </TitlesOfParts>
  <Company>Black Africa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Apple Macintosh</dc:creator>
  <cp:lastModifiedBy>Ahmed Amdihun</cp:lastModifiedBy>
  <cp:revision>220</cp:revision>
  <dcterms:created xsi:type="dcterms:W3CDTF">2014-11-18T09:33:09Z</dcterms:created>
  <dcterms:modified xsi:type="dcterms:W3CDTF">2020-08-26T04:49:04Z</dcterms:modified>
</cp:coreProperties>
</file>