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0" r:id="rId2"/>
    <p:sldId id="360" r:id="rId3"/>
    <p:sldId id="265" r:id="rId4"/>
    <p:sldId id="266" r:id="rId5"/>
    <p:sldId id="268" r:id="rId6"/>
    <p:sldId id="353" r:id="rId7"/>
    <p:sldId id="354" r:id="rId8"/>
    <p:sldId id="362" r:id="rId9"/>
    <p:sldId id="260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89504" autoAdjust="0"/>
  </p:normalViewPr>
  <p:slideViewPr>
    <p:cSldViewPr snapToObjects="1">
      <p:cViewPr varScale="1">
        <p:scale>
          <a:sx n="67" d="100"/>
          <a:sy n="67" d="100"/>
        </p:scale>
        <p:origin x="1314" y="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List the most significant implications of OND forecast for the sector (and which countries they are likely to occur).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For example, for enhanced rainfall, a positive implication is:  </a:t>
            </a:r>
            <a:r>
              <a:rPr lang="en-GB" sz="1200" i="1" dirty="0"/>
              <a:t>Groundwater recharge (BDI, KEN, SOM, TAN, UGA)   </a:t>
            </a:r>
            <a:r>
              <a:rPr lang="en-GB" sz="1200" i="0" dirty="0"/>
              <a:t>a negative implication could be </a:t>
            </a:r>
            <a:r>
              <a:rPr lang="en-GB" sz="1200" i="1" dirty="0"/>
              <a:t>flooding (in specific countries)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Take note of the multiple risks prevalent in the region and likely to affect the sector – climate, COVID-19, desert locusts, economy, security </a:t>
            </a:r>
            <a:r>
              <a:rPr lang="en-US" sz="1200" i="0" dirty="0" err="1">
                <a:solidFill>
                  <a:srgbClr val="FF0000"/>
                </a:solidFill>
              </a:rPr>
              <a:t>etc</a:t>
            </a:r>
            <a:r>
              <a:rPr lang="en-US" sz="1200" i="0" dirty="0">
                <a:solidFill>
                  <a:srgbClr val="FF0000"/>
                </a:solidFill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EG. COVID-19 related restrictions in movements, border closures, quarantines, lockdown in most places, job &amp; income losses, supply chain and trade disruptions created efforts by countries trying to limit the spread of the Corona Virus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Desert Locust invasion in agricultural areas have potentially damaged the livelihoods in cultivated and grazing areas, income and food source of local populations</a:t>
            </a:r>
            <a:endParaRPr lang="en-GB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i="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89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i="0" dirty="0"/>
              <a:t>Give </a:t>
            </a:r>
            <a:r>
              <a:rPr lang="en-GB" b="1" i="0" dirty="0"/>
              <a:t>highlights of most significant expected positive and negative impacts </a:t>
            </a:r>
            <a:r>
              <a:rPr lang="en-GB" i="0" dirty="0"/>
              <a:t>that will result from the implications, based on past season, current status, OND forecast and climate change, in specific countries or locations within the region. </a:t>
            </a:r>
          </a:p>
          <a:p>
            <a:pPr algn="just"/>
            <a:r>
              <a:rPr lang="en-GB" i="0" dirty="0" err="1"/>
              <a:t>Eg.</a:t>
            </a:r>
            <a:r>
              <a:rPr lang="en-GB" i="0" dirty="0"/>
              <a:t> Ground water recharge (implication) results in successful irrigation in dry spells and food and income security (impact).  Flooding (implication) results in disease, displaced people, and food insecurity (impact)</a:t>
            </a:r>
          </a:p>
          <a:p>
            <a:pPr algn="just"/>
            <a:endParaRPr lang="en-GB" b="0" i="0" dirty="0"/>
          </a:p>
          <a:p>
            <a:pPr algn="just"/>
            <a:r>
              <a:rPr lang="en-GB" b="0" i="0" dirty="0"/>
              <a:t>NB: Highlight only areas with major positive or negative impacts (</a:t>
            </a:r>
            <a:r>
              <a:rPr lang="en-GB" b="0" i="0" dirty="0">
                <a:solidFill>
                  <a:srgbClr val="FF0000"/>
                </a:solidFill>
              </a:rPr>
              <a:t>hotspots</a:t>
            </a:r>
            <a:r>
              <a:rPr lang="en-GB" b="0" i="0" dirty="0"/>
              <a:t>) on people, ecosystems, economy, services among others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01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0" dirty="0"/>
              <a:t>Present realistic response measures (advisories) that are specific to this sector, forecast and season for each climatic zone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Relate to the positive and negative implications and impacts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Take note of any risks to realising the strategies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Integrate climate change and uncertainties in the measures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Note that individual countries require advisories to help them develop detailed management strategies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29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0" dirty="0"/>
              <a:t>Present realistic response measures (advisories) that are specific to this sector, forecast and season for each climatic zone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Relate to the positive and negative implications and impacts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Take note of any risks to realising the strategies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Integrate climate change and uncertainties in the measures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Note that individual countries require advisories to help them develop detailed management strategies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20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0" dirty="0"/>
              <a:t>Present realistic response measures (advisories) that are specific to this sector, forecast and season for each climatic zone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Relate to the positive and negative implications and impacts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Take note of any risks to realising the strategies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Integrate climate change and uncertainties in the measures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i="0" dirty="0"/>
              <a:t>Note that individual countries require advisories to help them develop detailed management strategies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528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List the most significant implications of OND forecast for the sector (and which countries they are likely to occur).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For example, for enhanced rainfall, a positive implication is:  </a:t>
            </a:r>
            <a:r>
              <a:rPr lang="en-GB" sz="1200" i="1" dirty="0"/>
              <a:t>Groundwater recharge (BDI, KEN, SOM, TAN, UGA)   </a:t>
            </a:r>
            <a:r>
              <a:rPr lang="en-GB" sz="1200" i="0" dirty="0"/>
              <a:t>a negative implication could be </a:t>
            </a:r>
            <a:r>
              <a:rPr lang="en-GB" sz="1200" i="1" dirty="0"/>
              <a:t>flooding (in specific countries)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Take note of the multiple risks prevalent in the region and likely to affect the sector – climate, COVID-19, desert locusts, economy, security </a:t>
            </a:r>
            <a:r>
              <a:rPr lang="en-US" sz="1200" i="0" dirty="0" err="1">
                <a:solidFill>
                  <a:srgbClr val="FF0000"/>
                </a:solidFill>
              </a:rPr>
              <a:t>etc</a:t>
            </a:r>
            <a:r>
              <a:rPr lang="en-US" sz="1200" i="0" dirty="0">
                <a:solidFill>
                  <a:srgbClr val="FF0000"/>
                </a:solidFill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EG. COVID-19 related restrictions in movements, border closures, quarantines, lockdown in most places, job &amp; income losses, supply chain and trade disruptions created efforts by countries trying to limit the spread of the Corona Virus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Desert Locust invasion in agricultural areas have potentially damaged the livelihoods in cultivated and grazing areas, income and food source of local populations</a:t>
            </a:r>
            <a:endParaRPr lang="en-GB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i="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95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Tuesday, August 25,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Tuesday, August 25,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403" b="11058"/>
          <a:stretch/>
        </p:blipFill>
        <p:spPr>
          <a:xfrm>
            <a:off x="0" y="3979332"/>
            <a:ext cx="9906000" cy="2878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716" y="1828800"/>
            <a:ext cx="9414933" cy="731307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SECTOR (</a:t>
            </a:r>
            <a:r>
              <a:rPr lang="en-US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OF sectoral IMPLICATIONS, impacts and RESPONSE strategies for October to December 2020 season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 smtClean="0">
                <a:latin typeface="Arial"/>
                <a:cs typeface="Arial"/>
              </a:rPr>
              <a:t/>
            </a:r>
            <a:br>
              <a:rPr lang="en-US" sz="2000" b="1" dirty="0" smtClean="0">
                <a:latin typeface="Arial"/>
                <a:cs typeface="Arial"/>
              </a:rPr>
            </a:b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ghacof56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Sector reporting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cs typeface="Arial"/>
              </a:rPr>
              <a:t>by </a:t>
            </a:r>
            <a:r>
              <a:rPr lang="en-US" sz="2000" dirty="0" smtClean="0">
                <a:solidFill>
                  <a:srgbClr val="C00000"/>
                </a:solidFill>
                <a:cs typeface="Arial"/>
              </a:rPr>
              <a:t>James Sang</a:t>
            </a:r>
            <a:r>
              <a:rPr lang="en-US" sz="2000" dirty="0" smtClean="0">
                <a:solidFill>
                  <a:schemeClr val="tx1"/>
                </a:solidFill>
                <a:cs typeface="Arial"/>
              </a:rPr>
              <a:t> 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30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Participants – 5 Countries Represented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7169234"/>
              </p:ext>
            </p:extLst>
          </p:nvPr>
        </p:nvGraphicFramePr>
        <p:xfrm>
          <a:off x="495300" y="1137920"/>
          <a:ext cx="8915400" cy="477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Name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Org/ Country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James Sang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MOH- Kenya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Paulino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Omoj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Omay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ICPAC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David </a:t>
                      </a:r>
                      <a:r>
                        <a:rPr lang="en-US" dirty="0" err="1"/>
                        <a:t>Gikungu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KMD-Kenya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George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Otieno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ICPAC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Abdelbadar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Karar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MOH-Sudan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3953">
                <a:tc>
                  <a:txBody>
                    <a:bodyPr/>
                    <a:lstStyle/>
                    <a:p>
                      <a:r>
                        <a:rPr lang="en-US" dirty="0"/>
                        <a:t>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Adugna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Woyessa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ENHRI-Ethiopia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2147">
                <a:tc>
                  <a:txBody>
                    <a:bodyPr/>
                    <a:lstStyle/>
                    <a:p>
                      <a:r>
                        <a:rPr lang="en-US" dirty="0"/>
                        <a:t>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Alphonse </a:t>
                      </a:r>
                      <a:r>
                        <a:rPr lang="en-US" dirty="0" err="1"/>
                        <a:t>Mutabazi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MOH - Rwanda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r>
                        <a:rPr lang="en-US" dirty="0"/>
                        <a:t>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Rose  </a:t>
                      </a:r>
                      <a:r>
                        <a:rPr lang="en-US" dirty="0" err="1"/>
                        <a:t>Mokaya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MOH- Kenya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/>
                        <a:t>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Anthony </a:t>
                      </a:r>
                      <a:r>
                        <a:rPr lang="en-US" dirty="0" err="1"/>
                        <a:t>Wainaina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MOH- Kenya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Dennis </a:t>
                      </a:r>
                      <a:r>
                        <a:rPr lang="en-US" dirty="0" err="1"/>
                        <a:t>Rubahika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MOH</a:t>
                      </a:r>
                      <a:r>
                        <a:rPr lang="en-US" baseline="0" dirty="0"/>
                        <a:t> -Uganda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Mohamed </a:t>
                      </a:r>
                      <a:r>
                        <a:rPr lang="en-US" dirty="0" err="1"/>
                        <a:t>Abera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Asefa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NMA</a:t>
                      </a:r>
                      <a:r>
                        <a:rPr lang="en-US" baseline="0" dirty="0"/>
                        <a:t> -Ethiopia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06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BF93141-0E8C-448B-A405-D784638E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50" y="884806"/>
            <a:ext cx="5086350" cy="551599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n-GB" sz="2900" b="1" dirty="0">
                <a:solidFill>
                  <a:srgbClr val="FF0000"/>
                </a:solidFill>
              </a:rPr>
              <a:t>Ethiopia</a:t>
            </a:r>
          </a:p>
          <a:p>
            <a:pPr marL="0" indent="0" algn="just">
              <a:buNone/>
            </a:pPr>
            <a:r>
              <a:rPr lang="en-GB" b="1" dirty="0" smtClean="0">
                <a:solidFill>
                  <a:srgbClr val="FF0000"/>
                </a:solidFill>
              </a:rPr>
              <a:t>Implications 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600" dirty="0" smtClean="0"/>
              <a:t>Continuation </a:t>
            </a:r>
            <a:r>
              <a:rPr lang="en-GB" sz="2600" dirty="0"/>
              <a:t>of JJAS in most parts of Ethiopia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600" dirty="0"/>
              <a:t>Sustained transmission of Malaria in the SE of Ethiopia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600" dirty="0"/>
              <a:t>OND –Drier than average hence may result in Malnutrition and make population more susceptible to other health conditions due to food stress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600" dirty="0"/>
              <a:t>Shortage of water is likely to be experienced leading to unhygienic and poor health practices which may result in Cholera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600" dirty="0"/>
              <a:t>Poor utilization of Health services due the likelihood of conflicts  influenced by competition  for water, pasture and also politics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600" dirty="0"/>
              <a:t>Dengue and Chikungunya fevers likely to rise due to longer period of conservation of domestic water storage breeding the vectors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600" dirty="0"/>
              <a:t>Cold discomfort in most of the country due to low temperatures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GB" dirty="0"/>
          </a:p>
          <a:p>
            <a:pPr algn="just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28CB73A-2F07-439D-9B6B-092A6746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E3F87B-BF73-4479-85C8-57B0876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332F62-2E49-4397-A590-F2327A04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B3A07F5D-FA09-AD41-83B4-0B2C157F1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6919"/>
            <a:ext cx="9239250" cy="792162"/>
          </a:xfrm>
        </p:spPr>
        <p:txBody>
          <a:bodyPr>
            <a:normAutofit fontScale="90000"/>
          </a:bodyPr>
          <a:lstStyle/>
          <a:p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Expected  IMPLICATIONS and response strategies</a:t>
            </a:r>
            <a:endParaRPr lang="aa-ET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A28BA48D-96BE-418C-9084-5E6C7194FFFB}"/>
              </a:ext>
            </a:extLst>
          </p:cNvPr>
          <p:cNvSpPr txBox="1">
            <a:spLocks/>
          </p:cNvSpPr>
          <p:nvPr/>
        </p:nvSpPr>
        <p:spPr>
          <a:xfrm>
            <a:off x="5676900" y="884806"/>
            <a:ext cx="4229100" cy="4830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GB" b="1" dirty="0">
                <a:solidFill>
                  <a:srgbClr val="FF0000"/>
                </a:solidFill>
              </a:rPr>
              <a:t>Mitigation Measures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Timely deployment of health commodities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Proper communication about the associated health risks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Besides COVID 19, health authorities to also prioritize climate related health risks due to the season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Promotion of WASH using various channels</a:t>
            </a:r>
          </a:p>
        </p:txBody>
      </p:sp>
    </p:spTree>
    <p:extLst>
      <p:ext uri="{BB962C8B-B14F-4D97-AF65-F5344CB8AC3E}">
        <p14:creationId xmlns:p14="http://schemas.microsoft.com/office/powerpoint/2010/main" val="154043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1EC2C62-FF3C-485E-8D9F-BA2A86123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44607"/>
            <a:ext cx="5524500" cy="506458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GB" sz="3500" b="1" dirty="0">
                <a:solidFill>
                  <a:srgbClr val="FF0000"/>
                </a:solidFill>
              </a:rPr>
              <a:t>Sudan</a:t>
            </a:r>
          </a:p>
          <a:p>
            <a:pPr marL="0" indent="0" algn="just">
              <a:buNone/>
            </a:pPr>
            <a:r>
              <a:rPr lang="en-GB" b="1" dirty="0">
                <a:solidFill>
                  <a:srgbClr val="FF0000"/>
                </a:solidFill>
              </a:rPr>
              <a:t>Implications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Sudan will be dry hence expect increased chances of meningitis and skin diseases e.g. scabies due to low personal hygiene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Increased cases of malnutrition due to poor access to sufficient food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Due to dry conditions there will increased aerial dust which may influence Bronchial asthmatic allergies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Shortage of electricity makes people sleep outdoors and may be exposed to mosquito bites resulting in increase malaria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 Due to water scarcity, usage of domestic water containers increases mosquito breeding and may lead to Chikungunya and dengue fevers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FF0000"/>
                </a:solidFill>
              </a:rPr>
              <a:t>Reduced temperature discomfort due to cooler conditions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0" indent="0" algn="just">
              <a:buNone/>
            </a:pPr>
            <a:endParaRPr lang="en-GB" b="1" dirty="0"/>
          </a:p>
          <a:p>
            <a:pPr algn="just">
              <a:buFont typeface="Wingdings" panose="05000000000000000000" pitchFamily="2" charset="2"/>
              <a:buChar char="Ø"/>
            </a:pPr>
            <a:endParaRPr lang="en-GB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52998E-1041-4A3E-9CE5-CF2D081CC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F46A11C-A744-4BAE-A330-76ECB84BD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0C6335A-357B-4B74-9B67-352BE0434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xmlns="" id="{FE8E2AA4-84AF-694A-B8C1-A55C772DD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Expected  IMPLICATIONS and response strategies</a:t>
            </a:r>
            <a:r>
              <a:rPr lang="aa-ET" b="1" dirty="0"/>
              <a:t/>
            </a:r>
            <a:br>
              <a:rPr lang="aa-ET" b="1" dirty="0"/>
            </a:br>
            <a:endParaRPr lang="aa-ET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16BC82E8-8E95-4E64-A7E7-C49C713B25FA}"/>
              </a:ext>
            </a:extLst>
          </p:cNvPr>
          <p:cNvSpPr txBox="1">
            <a:spLocks/>
          </p:cNvSpPr>
          <p:nvPr/>
        </p:nvSpPr>
        <p:spPr>
          <a:xfrm>
            <a:off x="6172200" y="1244607"/>
            <a:ext cx="3238500" cy="5338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0" indent="0" algn="just">
              <a:buFont typeface="Arial"/>
              <a:buNone/>
            </a:pPr>
            <a:r>
              <a:rPr lang="en-GB" b="1" dirty="0" smtClean="0">
                <a:solidFill>
                  <a:srgbClr val="FF0000"/>
                </a:solidFill>
              </a:rPr>
              <a:t>Mitigation </a:t>
            </a:r>
            <a:r>
              <a:rPr lang="en-GB" b="1" dirty="0">
                <a:solidFill>
                  <a:srgbClr val="FF0000"/>
                </a:solidFill>
              </a:rPr>
              <a:t>Measures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Allocation of adequate resources to manage the impacts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Creating public awareness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Provision of water for domestic use</a:t>
            </a:r>
          </a:p>
        </p:txBody>
      </p:sp>
    </p:spTree>
    <p:extLst>
      <p:ext uri="{BB962C8B-B14F-4D97-AF65-F5344CB8AC3E}">
        <p14:creationId xmlns:p14="http://schemas.microsoft.com/office/powerpoint/2010/main" val="42706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94230"/>
            <a:ext cx="8915400" cy="667770"/>
          </a:xfrm>
        </p:spPr>
        <p:txBody>
          <a:bodyPr>
            <a:noAutofit/>
          </a:bodyPr>
          <a:lstStyle/>
          <a:p>
            <a:r>
              <a:rPr lang="en-GB" b="1" dirty="0"/>
              <a:t>Expected  IMPLICATIONS and response strategies</a:t>
            </a:r>
            <a:endParaRPr lang="aa-E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762001"/>
            <a:ext cx="4648200" cy="500857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b="1" dirty="0">
                <a:solidFill>
                  <a:srgbClr val="FF0000"/>
                </a:solidFill>
              </a:rPr>
              <a:t>Uganda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Implications</a:t>
            </a:r>
            <a:r>
              <a:rPr lang="en-US" b="1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Floods will lead to increased malaria transmission in  Ruwenzori region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West Nile Region – Yellow fever will continue to increase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Malaria Transmission in Western part of Uganda will increase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Karamoja Region – Less rainfall may lead to: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Malnutrition due to food scarcity and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Cholera due to poor hygiene</a:t>
            </a:r>
          </a:p>
          <a:p>
            <a:pPr>
              <a:buFont typeface="Wingdings" panose="05000000000000000000" pitchFamily="2" charset="2"/>
              <a:buChar char="Ø"/>
            </a:pPr>
            <a:endParaRPr lang="aa-E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F351702-9784-4035-927E-93D3C5A1AE37}"/>
              </a:ext>
            </a:extLst>
          </p:cNvPr>
          <p:cNvSpPr txBox="1">
            <a:spLocks/>
          </p:cNvSpPr>
          <p:nvPr/>
        </p:nvSpPr>
        <p:spPr>
          <a:xfrm>
            <a:off x="5562600" y="685801"/>
            <a:ext cx="3848100" cy="580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Font typeface="Arial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Mitigation </a:t>
            </a:r>
            <a:r>
              <a:rPr lang="en-US" b="1" dirty="0">
                <a:solidFill>
                  <a:srgbClr val="FF0000"/>
                </a:solidFill>
              </a:rPr>
              <a:t>measures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Promote ITN usage and health seeking behavior for malaria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Surveillance for all disease of interest of concern as predicted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 the Western Nile expedite distribution of Mosquito nets </a:t>
            </a:r>
          </a:p>
        </p:txBody>
      </p:sp>
    </p:spTree>
    <p:extLst>
      <p:ext uri="{BB962C8B-B14F-4D97-AF65-F5344CB8AC3E}">
        <p14:creationId xmlns:p14="http://schemas.microsoft.com/office/powerpoint/2010/main" val="199011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94230"/>
            <a:ext cx="8915400" cy="667770"/>
          </a:xfrm>
        </p:spPr>
        <p:txBody>
          <a:bodyPr>
            <a:noAutofit/>
          </a:bodyPr>
          <a:lstStyle/>
          <a:p>
            <a:r>
              <a:rPr lang="en-GB" b="1" dirty="0"/>
              <a:t>Expected  </a:t>
            </a:r>
            <a:r>
              <a:rPr lang="en-GB" b="1" dirty="0" err="1"/>
              <a:t>IMPlications</a:t>
            </a:r>
            <a:r>
              <a:rPr lang="en-GB" b="1" dirty="0"/>
              <a:t> and response strategies</a:t>
            </a:r>
            <a:endParaRPr lang="aa-E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762000"/>
            <a:ext cx="9029700" cy="51815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</a:rPr>
              <a:t>Rwanda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Implications – </a:t>
            </a:r>
            <a:r>
              <a:rPr lang="en-US" dirty="0">
                <a:solidFill>
                  <a:srgbClr val="FF0000"/>
                </a:solidFill>
              </a:rPr>
              <a:t>Below normal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Expected increase in malaria  cases in North and Western part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Malnutrition due to decrease in vegetables and other seasonal crops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Water shortage –  may lead to poor hygiene related disease including COVID 19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Mitigation Measures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Reinforce community health education on ITN use and personal hygiene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Targeted  IRS in malaria low transmission areas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Promotion of vegetable gardens at household level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Distribution of water for domestic use</a:t>
            </a:r>
          </a:p>
          <a:p>
            <a:pPr>
              <a:buFont typeface="Wingdings" panose="05000000000000000000" pitchFamily="2" charset="2"/>
              <a:buChar char="Ø"/>
            </a:pPr>
            <a:endParaRPr lang="aa-E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6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8C7975-5D3F-5F40-9698-BE202FF95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89" y="158100"/>
            <a:ext cx="8915400" cy="445797"/>
          </a:xfrm>
        </p:spPr>
        <p:txBody>
          <a:bodyPr>
            <a:noAutofit/>
          </a:bodyPr>
          <a:lstStyle/>
          <a:p>
            <a:r>
              <a:rPr lang="en-GB" b="1" dirty="0"/>
              <a:t>Expected  Implications and response strategies</a:t>
            </a:r>
            <a:endParaRPr lang="aa-E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C9CA886-B1F9-1A4A-A1C1-7E8A3AD4B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1"/>
            <a:ext cx="5105400" cy="590737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rgbClr val="FF0000"/>
                </a:solidFill>
              </a:rPr>
              <a:t>Kenya</a:t>
            </a:r>
          </a:p>
          <a:p>
            <a:pPr marL="0" indent="0">
              <a:buNone/>
            </a:pPr>
            <a:r>
              <a:rPr lang="en-US" sz="4500" b="1" dirty="0">
                <a:solidFill>
                  <a:srgbClr val="FF0000"/>
                </a:solidFill>
              </a:rPr>
              <a:t>Implications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4000" dirty="0"/>
              <a:t>Increased Malaria transmission in the western part of Kenya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4000" dirty="0"/>
              <a:t>Malnutrition due to inadequate food supply which increase vulnerability to other health conditions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4000" dirty="0"/>
              <a:t>Due to below normal rains, scarcity of water may lead to water relater and water washed diseases, cholera, typhoid, scabies, trachoma and including COVID 19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4000" dirty="0"/>
              <a:t>Due to low purchase power – households will have poor access to adequate food and may lead to other health conditions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4000" dirty="0"/>
              <a:t>Conflicts especially among pastoralists  may </a:t>
            </a:r>
            <a:r>
              <a:rPr lang="en-US" sz="4000" dirty="0" smtClean="0"/>
              <a:t>reduce  capacity </a:t>
            </a:r>
            <a:r>
              <a:rPr lang="en-US" sz="4000" dirty="0"/>
              <a:t>to handle diseases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4000" dirty="0"/>
              <a:t>Dryness and winds may lead to dust and resulting in respiratory allergies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4000" dirty="0"/>
              <a:t>Poor health seeking behavior due to population engaged in sourcing of basic household needs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842320-0234-7A46-A4A2-2E129409E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39A204-B67D-FA4A-8D54-8EC71369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DEA5CC-8566-2B4C-8597-847826137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65CEB387-2511-4A09-946E-5F5E05392317}"/>
              </a:ext>
            </a:extLst>
          </p:cNvPr>
          <p:cNvSpPr txBox="1">
            <a:spLocks/>
          </p:cNvSpPr>
          <p:nvPr/>
        </p:nvSpPr>
        <p:spPr>
          <a:xfrm>
            <a:off x="5575299" y="848201"/>
            <a:ext cx="4330701" cy="563879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Extreme heat in warmer areas people may suffer discomfort  while those in central highlands may enjoy warmer condition</a:t>
            </a:r>
          </a:p>
          <a:p>
            <a:pPr marL="0" indent="0">
              <a:buFont typeface="Arial"/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Positive </a:t>
            </a:r>
            <a:r>
              <a:rPr lang="en-US" sz="2600" b="1" dirty="0">
                <a:solidFill>
                  <a:srgbClr val="FF0000"/>
                </a:solidFill>
              </a:rPr>
              <a:t>implications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Due to warmer conditions expected  less indoor  pollution is  expected usually arising from household heating using wood fuel</a:t>
            </a:r>
          </a:p>
          <a:p>
            <a:pPr marL="0" indent="0">
              <a:buFont typeface="Arial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Mitigation </a:t>
            </a:r>
            <a:r>
              <a:rPr lang="en-US" b="1" dirty="0">
                <a:solidFill>
                  <a:srgbClr val="FF0000"/>
                </a:solidFill>
              </a:rPr>
              <a:t>Measure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Expediting distribution and Promotion of ITN use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Timely prepositioning and deployment of health commodities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Appropriate health risk communication and public awareness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Besides COVID 19, health authorities to also prioritize climate related health risks predicted in the season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Increasing promotion of WASH using various channels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/>
              <a:t>Develop and improve research and monitoring program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56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BF93141-0E8C-448B-A405-D784638E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884806"/>
            <a:ext cx="9448800" cy="5211194"/>
          </a:xfrm>
        </p:spPr>
        <p:txBody>
          <a:bodyPr>
            <a:normAutofit fontScale="77500" lnSpcReduction="20000"/>
          </a:bodyPr>
          <a:lstStyle/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3000" dirty="0"/>
              <a:t>Most of the region except </a:t>
            </a:r>
            <a:r>
              <a:rPr lang="en-GB" sz="3000" dirty="0" smtClean="0"/>
              <a:t>for a </a:t>
            </a:r>
            <a:r>
              <a:rPr lang="en-GB" sz="3000" dirty="0"/>
              <a:t>few </a:t>
            </a:r>
            <a:r>
              <a:rPr lang="en-GB" sz="3000" dirty="0" smtClean="0"/>
              <a:t>localities will </a:t>
            </a:r>
            <a:r>
              <a:rPr lang="en-GB" sz="3000" dirty="0"/>
              <a:t>have below normal rainfall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3000" dirty="0"/>
              <a:t>Most of the region will also experience warmer </a:t>
            </a:r>
            <a:r>
              <a:rPr lang="en-GB" sz="3000" dirty="0" smtClean="0"/>
              <a:t>than normal  </a:t>
            </a:r>
            <a:r>
              <a:rPr lang="en-GB" sz="3000" dirty="0"/>
              <a:t>temperature conditions with exceptions of a few areas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3000" dirty="0"/>
              <a:t>Most of the region will experience health conditions that are influenced largely by:</a:t>
            </a:r>
          </a:p>
          <a:p>
            <a:pPr lvl="2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200" dirty="0">
                <a:solidFill>
                  <a:srgbClr val="00B0F0"/>
                </a:solidFill>
              </a:rPr>
              <a:t> </a:t>
            </a:r>
            <a:r>
              <a:rPr lang="en-GB" sz="2600" dirty="0">
                <a:solidFill>
                  <a:srgbClr val="00B0F0"/>
                </a:solidFill>
              </a:rPr>
              <a:t>Scarcity of water e.g. Cholera, diarrheal disease, scabies, trachoma</a:t>
            </a:r>
          </a:p>
          <a:p>
            <a:pPr lvl="2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solidFill>
                  <a:srgbClr val="00B0F0"/>
                </a:solidFill>
              </a:rPr>
              <a:t> Dry conditions related exacerbated by hot conditions e.g. bronchial asthma due to dust, </a:t>
            </a:r>
            <a:r>
              <a:rPr lang="en-GB" sz="2600" dirty="0">
                <a:solidFill>
                  <a:srgbClr val="00B0F0"/>
                </a:solidFill>
              </a:rPr>
              <a:t>Meningitis </a:t>
            </a:r>
            <a:r>
              <a:rPr lang="en-GB" sz="2600" dirty="0" smtClean="0">
                <a:solidFill>
                  <a:srgbClr val="00B0F0"/>
                </a:solidFill>
              </a:rPr>
              <a:t>among, </a:t>
            </a:r>
            <a:r>
              <a:rPr lang="en-GB" sz="2600" dirty="0">
                <a:solidFill>
                  <a:srgbClr val="00B0F0"/>
                </a:solidFill>
              </a:rPr>
              <a:t>heat </a:t>
            </a:r>
            <a:r>
              <a:rPr lang="en-GB" sz="2600" dirty="0" smtClean="0">
                <a:solidFill>
                  <a:srgbClr val="00B0F0"/>
                </a:solidFill>
              </a:rPr>
              <a:t>stress, others</a:t>
            </a:r>
            <a:endParaRPr lang="en-GB" sz="2600" dirty="0">
              <a:solidFill>
                <a:srgbClr val="00B0F0"/>
              </a:solidFill>
            </a:endParaRP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3000" dirty="0"/>
              <a:t>In few areas expected to receive above normal rainfall, increase in vector born diseases especially malaria , Yellow fever and RVF </a:t>
            </a:r>
            <a:r>
              <a:rPr lang="en-GB" sz="3000" dirty="0" smtClean="0"/>
              <a:t> among other may </a:t>
            </a:r>
            <a:r>
              <a:rPr lang="en-GB" sz="3000" dirty="0"/>
              <a:t>occur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3000" dirty="0"/>
              <a:t>Some localities will have below normal temperatures </a:t>
            </a:r>
            <a:r>
              <a:rPr lang="en-GB" sz="3000" dirty="0" smtClean="0"/>
              <a:t>which may </a:t>
            </a:r>
            <a:r>
              <a:rPr lang="en-GB" sz="3000" dirty="0"/>
              <a:t>lead to upper respiratory infections and cold discomfort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GB" sz="3000" dirty="0"/>
          </a:p>
          <a:p>
            <a:pPr algn="just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28CB73A-2F07-439D-9B6B-092A6746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E3F87B-BF73-4479-85C8-57B0876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C332F62-2E49-4397-A590-F2327A04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B3A07F5D-FA09-AD41-83B4-0B2C157F1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6919"/>
            <a:ext cx="9239250" cy="792162"/>
          </a:xfrm>
        </p:spPr>
        <p:txBody>
          <a:bodyPr>
            <a:normAutofit fontScale="90000"/>
          </a:bodyPr>
          <a:lstStyle/>
          <a:p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Summary / Conclusion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267460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58730" y="-112542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3200400"/>
            <a:ext cx="6422231" cy="786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#GHACOF56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54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4456</TotalTime>
  <Words>1504</Words>
  <Application>Microsoft Office PowerPoint</Application>
  <PresentationFormat>A4 Paper (210x297 mm)</PresentationFormat>
  <Paragraphs>187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IGAD PPT Template</vt:lpstr>
      <vt:lpstr>SECTOR (HEALTH)  Analysis OF sectoral IMPLICATIONS, impacts and RESPONSE strategies for October to December 2020 season  ghacof56, Sector reporting   by James Sang    </vt:lpstr>
      <vt:lpstr>Participants – 5 Countries Represented</vt:lpstr>
      <vt:lpstr> Expected  IMPLICATIONS and response strategies</vt:lpstr>
      <vt:lpstr> Expected  IMPLICATIONS and response strategies </vt:lpstr>
      <vt:lpstr>Expected  IMPLICATIONS and response strategies</vt:lpstr>
      <vt:lpstr>Expected  IMPlications and response strategies</vt:lpstr>
      <vt:lpstr>Expected  Implications and response strategies</vt:lpstr>
      <vt:lpstr> Summary / Conclusion</vt:lpstr>
      <vt:lpstr>PowerPoint Presentation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James Sang</cp:lastModifiedBy>
  <cp:revision>222</cp:revision>
  <dcterms:created xsi:type="dcterms:W3CDTF">2014-11-18T09:33:09Z</dcterms:created>
  <dcterms:modified xsi:type="dcterms:W3CDTF">2020-08-25T13:57:25Z</dcterms:modified>
</cp:coreProperties>
</file>