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9"/>
  </p:notesMasterIdLst>
  <p:handoutMasterIdLst>
    <p:handoutMasterId r:id="rId10"/>
  </p:handoutMasterIdLst>
  <p:sldIdLst>
    <p:sldId id="270" r:id="rId2"/>
    <p:sldId id="273" r:id="rId3"/>
    <p:sldId id="265" r:id="rId4"/>
    <p:sldId id="284" r:id="rId5"/>
    <p:sldId id="278" r:id="rId6"/>
    <p:sldId id="276" r:id="rId7"/>
    <p:sldId id="260" r:id="rId8"/>
  </p:sldIdLst>
  <p:sldSz cx="9906000" cy="6858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5050"/>
    <a:srgbClr val="3399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89504" autoAdjust="0"/>
  </p:normalViewPr>
  <p:slideViewPr>
    <p:cSldViewPr snapToObjects="1">
      <p:cViewPr varScale="1">
        <p:scale>
          <a:sx n="117" d="100"/>
          <a:sy n="117" d="100"/>
        </p:scale>
        <p:origin x="1158" y="102"/>
      </p:cViewPr>
      <p:guideLst>
        <p:guide orient="horz" pos="2160"/>
        <p:guide pos="312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Objects="1">
      <p:cViewPr>
        <p:scale>
          <a:sx n="167" d="100"/>
          <a:sy n="167" d="100"/>
        </p:scale>
        <p:origin x="1520" y="14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8A6F43F-70E8-4100-B44F-41CDB929F999}" type="datetimeFigureOut">
              <a:rPr lang="en-US" smtClean="0"/>
              <a:pPr/>
              <a:t>8/25/2020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53BFD2F-AF53-4A35-8C5B-7EDD9F04BDDD}" type="slidenum">
              <a:rPr lang="en-US" smtClean="0"/>
              <a:pPr/>
              <a:t>‹#›</a:t>
            </a:fld>
            <a:endParaRPr lang="en-US"/>
          </a:p>
        </p:txBody>
      </p:sp>
    </p:spTree>
    <p:extLst>
      <p:ext uri="{BB962C8B-B14F-4D97-AF65-F5344CB8AC3E}">
        <p14:creationId xmlns:p14="http://schemas.microsoft.com/office/powerpoint/2010/main" val="120379350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47F0A4F-9DF3-4D87-BA8C-3D59ACAE155F}" type="datetimeFigureOut">
              <a:rPr lang="en-US" smtClean="0"/>
              <a:pPr/>
              <a:t>8/25/2020</a:t>
            </a:fld>
            <a:endParaRPr lang="en-US"/>
          </a:p>
        </p:txBody>
      </p:sp>
      <p:sp>
        <p:nvSpPr>
          <p:cNvPr id="4" name="Slide Image Placeholder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0654EE4-CDB4-4DB5-8E7E-FB133D2C7C82}" type="slidenum">
              <a:rPr lang="en-US" smtClean="0"/>
              <a:pPr/>
              <a:t>‹#›</a:t>
            </a:fld>
            <a:endParaRPr lang="en-US"/>
          </a:p>
        </p:txBody>
      </p:sp>
    </p:spTree>
    <p:extLst>
      <p:ext uri="{BB962C8B-B14F-4D97-AF65-F5344CB8AC3E}">
        <p14:creationId xmlns:p14="http://schemas.microsoft.com/office/powerpoint/2010/main" val="246258003"/>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0654EE4-CDB4-4DB5-8E7E-FB133D2C7C82}" type="slidenum">
              <a:rPr lang="en-US" smtClean="0"/>
              <a:pPr/>
              <a:t>2</a:t>
            </a:fld>
            <a:endParaRPr lang="en-US"/>
          </a:p>
        </p:txBody>
      </p:sp>
    </p:spTree>
    <p:extLst>
      <p:ext uri="{BB962C8B-B14F-4D97-AF65-F5344CB8AC3E}">
        <p14:creationId xmlns:p14="http://schemas.microsoft.com/office/powerpoint/2010/main" val="18342996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0654EE4-CDB4-4DB5-8E7E-FB133D2C7C82}" type="slidenum">
              <a:rPr lang="en-US" smtClean="0"/>
              <a:pPr/>
              <a:t>3</a:t>
            </a:fld>
            <a:endParaRPr lang="en-US"/>
          </a:p>
        </p:txBody>
      </p:sp>
    </p:spTree>
    <p:extLst>
      <p:ext uri="{BB962C8B-B14F-4D97-AF65-F5344CB8AC3E}">
        <p14:creationId xmlns:p14="http://schemas.microsoft.com/office/powerpoint/2010/main" val="12264896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0654EE4-CDB4-4DB5-8E7E-FB133D2C7C82}" type="slidenum">
              <a:rPr lang="en-US" smtClean="0"/>
              <a:pPr/>
              <a:t>6</a:t>
            </a:fld>
            <a:endParaRPr lang="en-US"/>
          </a:p>
        </p:txBody>
      </p:sp>
    </p:spTree>
    <p:extLst>
      <p:ext uri="{BB962C8B-B14F-4D97-AF65-F5344CB8AC3E}">
        <p14:creationId xmlns:p14="http://schemas.microsoft.com/office/powerpoint/2010/main" val="18550555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78366" y="2130427"/>
            <a:ext cx="8420100" cy="434478"/>
          </a:xfrm>
        </p:spPr>
        <p:txBody>
          <a:bodyPr anchor="t">
            <a:normAutofit/>
          </a:bodyPr>
          <a:lstStyle>
            <a:lvl1pPr algn="ctr">
              <a:defRPr sz="2400" cap="all">
                <a:solidFill>
                  <a:schemeClr val="accent1"/>
                </a:solidFill>
              </a:defRPr>
            </a:lvl1pPr>
          </a:lstStyle>
          <a:p>
            <a:r>
              <a:rPr lang="en-GB" dirty="0"/>
              <a:t>CLICK TO EDIT MASTER TITLE STYLE</a:t>
            </a:r>
            <a:endParaRPr lang="en-US" dirty="0"/>
          </a:p>
        </p:txBody>
      </p:sp>
      <p:sp>
        <p:nvSpPr>
          <p:cNvPr id="3" name="Subtitle 2"/>
          <p:cNvSpPr>
            <a:spLocks noGrp="1"/>
          </p:cNvSpPr>
          <p:nvPr>
            <p:ph type="subTitle" idx="1" hasCustomPrompt="1"/>
          </p:nvPr>
        </p:nvSpPr>
        <p:spPr>
          <a:xfrm>
            <a:off x="478366" y="2564919"/>
            <a:ext cx="8420100" cy="338891"/>
          </a:xfrm>
        </p:spPr>
        <p:txBody>
          <a:bodyPr>
            <a:noAutofit/>
          </a:bodyPr>
          <a:lstStyle>
            <a:lvl1pPr marL="0" indent="0" algn="ct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
        <p:nvSpPr>
          <p:cNvPr id="4" name="Date Placeholder 3"/>
          <p:cNvSpPr>
            <a:spLocks noGrp="1"/>
          </p:cNvSpPr>
          <p:nvPr>
            <p:ph type="dt" sz="half" idx="10"/>
          </p:nvPr>
        </p:nvSpPr>
        <p:spPr/>
        <p:txBody>
          <a:bodyPr/>
          <a:lstStyle/>
          <a:p>
            <a:fld id="{51D17487-0564-480D-8A7A-0F3868513E7E}" type="datetime2">
              <a:rPr lang="en-US" smtClean="0"/>
              <a:pPr/>
              <a:t>Tuesday, August 25, 2020</a:t>
            </a:fld>
            <a:endParaRPr lang="en-US"/>
          </a:p>
        </p:txBody>
      </p:sp>
      <p:sp>
        <p:nvSpPr>
          <p:cNvPr id="5" name="Footer Placeholder 4"/>
          <p:cNvSpPr>
            <a:spLocks noGrp="1"/>
          </p:cNvSpPr>
          <p:nvPr>
            <p:ph type="ftr" sz="quarter" idx="11"/>
          </p:nvPr>
        </p:nvSpPr>
        <p:spPr>
          <a:xfrm>
            <a:off x="2971800" y="6489340"/>
            <a:ext cx="4267200" cy="180020"/>
          </a:xfrm>
        </p:spPr>
        <p:txBody>
          <a:bodyPr/>
          <a:lstStyle>
            <a:lvl1pPr marL="0" marR="0" indent="0" algn="ctr" defTabSz="457200" rtl="0" eaLnBrk="1" fontAlgn="auto" latinLnBrk="0" hangingPunct="1">
              <a:lnSpc>
                <a:spcPct val="100000"/>
              </a:lnSpc>
              <a:spcBef>
                <a:spcPts val="0"/>
              </a:spcBef>
              <a:spcAft>
                <a:spcPts val="0"/>
              </a:spcAft>
              <a:buClrTx/>
              <a:buSzTx/>
              <a:buFontTx/>
              <a:buNone/>
              <a:tabLst/>
              <a:defRPr/>
            </a:lvl1pPr>
          </a:lstStyle>
          <a:p>
            <a:r>
              <a:rPr lang="en-GB" dirty="0"/>
              <a:t>IGAD CLIMATE PREDICTION AND APPLICATIONS CENTRE (</a:t>
            </a:r>
            <a:r>
              <a:rPr lang="en-GB" b="1" dirty="0"/>
              <a:t>ICPAC</a:t>
            </a:r>
            <a:r>
              <a:rPr lang="en-GB" dirty="0"/>
              <a:t>)</a:t>
            </a:r>
            <a:endParaRPr lang="en-US" dirty="0"/>
          </a:p>
        </p:txBody>
      </p:sp>
      <p:sp>
        <p:nvSpPr>
          <p:cNvPr id="6" name="Slide Number Placeholder 5"/>
          <p:cNvSpPr>
            <a:spLocks noGrp="1"/>
          </p:cNvSpPr>
          <p:nvPr>
            <p:ph type="sldNum" sz="quarter" idx="12"/>
          </p:nvPr>
        </p:nvSpPr>
        <p:spPr/>
        <p:txBody>
          <a:bodyPr/>
          <a:lstStyle/>
          <a:p>
            <a:fld id="{B1DB7362-2002-504E-9846-FFD55AE08938}" type="slidenum">
              <a:rPr lang="en-US" smtClean="0"/>
              <a:pPr/>
              <a:t>‹#›</a:t>
            </a:fld>
            <a:endParaRPr lang="en-US"/>
          </a:p>
        </p:txBody>
      </p:sp>
      <p:pic>
        <p:nvPicPr>
          <p:cNvPr id="8" name="Picture 7">
            <a:extLst>
              <a:ext uri="{FF2B5EF4-FFF2-40B4-BE49-F238E27FC236}">
                <a16:creationId xmlns:a16="http://schemas.microsoft.com/office/drawing/2014/main" id="{B4CD405B-16BA-C344-AAC4-4EF5A125711C}"/>
              </a:ext>
            </a:extLst>
          </p:cNvPr>
          <p:cNvPicPr>
            <a:picLocks noChangeAspect="1"/>
          </p:cNvPicPr>
          <p:nvPr userDrawn="1"/>
        </p:nvPicPr>
        <p:blipFill>
          <a:blip r:embed="rId2"/>
          <a:stretch>
            <a:fillRect/>
          </a:stretch>
        </p:blipFill>
        <p:spPr>
          <a:xfrm>
            <a:off x="4038600" y="228600"/>
            <a:ext cx="1494332" cy="1474325"/>
          </a:xfrm>
          <a:prstGeom prst="rect">
            <a:avLst/>
          </a:prstGeom>
        </p:spPr>
      </p:pic>
      <p:pic>
        <p:nvPicPr>
          <p:cNvPr id="11" name="Picture 10">
            <a:extLst>
              <a:ext uri="{FF2B5EF4-FFF2-40B4-BE49-F238E27FC236}">
                <a16:creationId xmlns:a16="http://schemas.microsoft.com/office/drawing/2014/main" id="{B0458B39-8D0F-EA40-95EE-C0D6CE6B1966}"/>
              </a:ext>
            </a:extLst>
          </p:cNvPr>
          <p:cNvPicPr>
            <a:picLocks noChangeAspect="1"/>
          </p:cNvPicPr>
          <p:nvPr userDrawn="1"/>
        </p:nvPicPr>
        <p:blipFill>
          <a:blip r:embed="rId2"/>
          <a:stretch>
            <a:fillRect/>
          </a:stretch>
        </p:blipFill>
        <p:spPr>
          <a:xfrm>
            <a:off x="8915400" y="5854009"/>
            <a:ext cx="838200" cy="826978"/>
          </a:xfrm>
          <a:prstGeom prst="rect">
            <a:avLst/>
          </a:prstGeom>
        </p:spPr>
      </p:pic>
    </p:spTree>
    <p:extLst>
      <p:ext uri="{BB962C8B-B14F-4D97-AF65-F5344CB8AC3E}">
        <p14:creationId xmlns:p14="http://schemas.microsoft.com/office/powerpoint/2010/main" val="17033038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cap="all"/>
            </a:lvl1p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DE19D8FE-7506-41EF-B335-8CA99EA3EAA9}" type="datetime2">
              <a:rPr lang="en-US" smtClean="0"/>
              <a:pPr/>
              <a:t>Tuesday, August 25, 2020</a:t>
            </a:fld>
            <a:endParaRPr lang="en-US"/>
          </a:p>
        </p:txBody>
      </p:sp>
      <p:sp>
        <p:nvSpPr>
          <p:cNvPr id="5" name="Footer Placeholder 4"/>
          <p:cNvSpPr>
            <a:spLocks noGrp="1"/>
          </p:cNvSpPr>
          <p:nvPr>
            <p:ph type="ftr" sz="quarter" idx="11"/>
          </p:nvPr>
        </p:nvSpPr>
        <p:spPr>
          <a:xfrm>
            <a:off x="2971800" y="6487000"/>
            <a:ext cx="4311650" cy="182373"/>
          </a:xfrm>
        </p:spPr>
        <p:txBody>
          <a:bodyPr/>
          <a:lstStyle>
            <a:lvl1pPr marL="0" marR="0" indent="0" algn="ctr" defTabSz="457200" rtl="0" eaLnBrk="1" fontAlgn="auto" latinLnBrk="0" hangingPunct="1">
              <a:lnSpc>
                <a:spcPct val="100000"/>
              </a:lnSpc>
              <a:spcBef>
                <a:spcPts val="0"/>
              </a:spcBef>
              <a:spcAft>
                <a:spcPts val="0"/>
              </a:spcAft>
              <a:buClrTx/>
              <a:buSzTx/>
              <a:buFontTx/>
              <a:buNone/>
              <a:tabLst/>
              <a:defRPr/>
            </a:lvl1pPr>
          </a:lstStyle>
          <a:p>
            <a:r>
              <a:rPr lang="en-GB" dirty="0"/>
              <a:t>IGAD CLIMATE PREDICTION AND APPLICATIONS CENTRE (</a:t>
            </a:r>
            <a:r>
              <a:rPr lang="en-GB" b="1" dirty="0"/>
              <a:t>ICPAC</a:t>
            </a:r>
            <a:r>
              <a:rPr lang="en-GB" dirty="0"/>
              <a:t>)</a:t>
            </a:r>
            <a:endParaRPr lang="en-US" dirty="0"/>
          </a:p>
        </p:txBody>
      </p:sp>
      <p:sp>
        <p:nvSpPr>
          <p:cNvPr id="6" name="Slide Number Placeholder 5"/>
          <p:cNvSpPr>
            <a:spLocks noGrp="1"/>
          </p:cNvSpPr>
          <p:nvPr>
            <p:ph type="sldNum" sz="quarter" idx="12"/>
          </p:nvPr>
        </p:nvSpPr>
        <p:spPr/>
        <p:txBody>
          <a:bodyPr/>
          <a:lstStyle/>
          <a:p>
            <a:fld id="{B1DB7362-2002-504E-9846-FFD55AE08938}" type="slidenum">
              <a:rPr lang="en-US" smtClean="0"/>
              <a:pPr/>
              <a:t>‹#›</a:t>
            </a:fld>
            <a:endParaRPr lang="en-US"/>
          </a:p>
        </p:txBody>
      </p:sp>
    </p:spTree>
    <p:extLst>
      <p:ext uri="{BB962C8B-B14F-4D97-AF65-F5344CB8AC3E}">
        <p14:creationId xmlns:p14="http://schemas.microsoft.com/office/powerpoint/2010/main" val="4401228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95300" y="3024202"/>
            <a:ext cx="8420100" cy="442165"/>
          </a:xfrm>
        </p:spPr>
        <p:txBody>
          <a:bodyPr anchor="t">
            <a:normAutofit/>
          </a:bodyPr>
          <a:lstStyle>
            <a:lvl1pPr algn="l">
              <a:defRPr sz="2400" b="1" cap="all"/>
            </a:lvl1pPr>
          </a:lstStyle>
          <a:p>
            <a:r>
              <a:rPr lang="en-GB"/>
              <a:t>Click to edit Master title style</a:t>
            </a:r>
            <a:endParaRPr lang="en-US" dirty="0"/>
          </a:p>
        </p:txBody>
      </p:sp>
      <p:sp>
        <p:nvSpPr>
          <p:cNvPr id="3" name="Text Placeholder 2"/>
          <p:cNvSpPr>
            <a:spLocks noGrp="1"/>
          </p:cNvSpPr>
          <p:nvPr>
            <p:ph type="body" idx="1" hasCustomPrompt="1"/>
          </p:nvPr>
        </p:nvSpPr>
        <p:spPr>
          <a:xfrm>
            <a:off x="495300" y="3466359"/>
            <a:ext cx="8420100" cy="1500187"/>
          </a:xfrm>
        </p:spPr>
        <p:txBody>
          <a:bodyPr anchor="t"/>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dirty="0"/>
              <a:t>CLICK TO EDIT MASTER TEXT STYLES</a:t>
            </a:r>
          </a:p>
        </p:txBody>
      </p:sp>
      <p:sp>
        <p:nvSpPr>
          <p:cNvPr id="4" name="Date Placeholder 3"/>
          <p:cNvSpPr>
            <a:spLocks noGrp="1"/>
          </p:cNvSpPr>
          <p:nvPr>
            <p:ph type="dt" sz="half" idx="10"/>
          </p:nvPr>
        </p:nvSpPr>
        <p:spPr/>
        <p:txBody>
          <a:bodyPr/>
          <a:lstStyle/>
          <a:p>
            <a:fld id="{B15FCA7E-0E32-44F6-86D7-EC1D8A6CE8A6}" type="datetime2">
              <a:rPr lang="en-US" smtClean="0"/>
              <a:pPr/>
              <a:t>Tuesday, August 25, 2020</a:t>
            </a:fld>
            <a:endParaRPr lang="en-US"/>
          </a:p>
        </p:txBody>
      </p:sp>
      <p:sp>
        <p:nvSpPr>
          <p:cNvPr id="5" name="Footer Placeholder 4"/>
          <p:cNvSpPr>
            <a:spLocks noGrp="1"/>
          </p:cNvSpPr>
          <p:nvPr>
            <p:ph type="ftr" sz="quarter" idx="11"/>
          </p:nvPr>
        </p:nvSpPr>
        <p:spPr>
          <a:xfrm>
            <a:off x="2971800" y="6486986"/>
            <a:ext cx="4311650" cy="182374"/>
          </a:xfrm>
        </p:spPr>
        <p:txBody>
          <a:bodyPr/>
          <a:lstStyle>
            <a:lvl1pPr marL="0" marR="0" indent="0" algn="ctr" defTabSz="457200" rtl="0" eaLnBrk="1" fontAlgn="auto" latinLnBrk="0" hangingPunct="1">
              <a:lnSpc>
                <a:spcPct val="100000"/>
              </a:lnSpc>
              <a:spcBef>
                <a:spcPts val="0"/>
              </a:spcBef>
              <a:spcAft>
                <a:spcPts val="0"/>
              </a:spcAft>
              <a:buClrTx/>
              <a:buSzTx/>
              <a:buFontTx/>
              <a:buNone/>
              <a:tabLst/>
              <a:defRPr/>
            </a:lvl1pPr>
          </a:lstStyle>
          <a:p>
            <a:r>
              <a:rPr lang="en-GB" dirty="0"/>
              <a:t>IGAD CLIMATE PREDICTION AND APPLICATIONS CENTRE (</a:t>
            </a:r>
            <a:r>
              <a:rPr lang="en-GB" b="1" dirty="0"/>
              <a:t>ICPAC</a:t>
            </a:r>
            <a:r>
              <a:rPr lang="en-GB" dirty="0"/>
              <a:t>)</a:t>
            </a:r>
            <a:endParaRPr lang="en-US" dirty="0"/>
          </a:p>
        </p:txBody>
      </p:sp>
      <p:sp>
        <p:nvSpPr>
          <p:cNvPr id="6" name="Slide Number Placeholder 5"/>
          <p:cNvSpPr>
            <a:spLocks noGrp="1"/>
          </p:cNvSpPr>
          <p:nvPr>
            <p:ph type="sldNum" sz="quarter" idx="12"/>
          </p:nvPr>
        </p:nvSpPr>
        <p:spPr/>
        <p:txBody>
          <a:bodyPr/>
          <a:lstStyle/>
          <a:p>
            <a:fld id="{B1DB7362-2002-504E-9846-FFD55AE08938}" type="slidenum">
              <a:rPr lang="en-US" smtClean="0"/>
              <a:pPr/>
              <a:t>‹#›</a:t>
            </a:fld>
            <a:endParaRPr lang="en-US"/>
          </a:p>
        </p:txBody>
      </p:sp>
    </p:spTree>
    <p:extLst>
      <p:ext uri="{BB962C8B-B14F-4D97-AF65-F5344CB8AC3E}">
        <p14:creationId xmlns:p14="http://schemas.microsoft.com/office/powerpoint/2010/main" val="3441343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Header 2">
    <p:bg>
      <p:bgPr>
        <a:solidFill>
          <a:schemeClr val="accent1"/>
        </a:solid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a:defRPr>
                <a:solidFill>
                  <a:srgbClr val="FFFFFF"/>
                </a:solidFill>
              </a:defRPr>
            </a:lvl1pPr>
          </a:lstStyle>
          <a:p>
            <a:fld id="{D37B99F6-96F9-438A-A3A7-D9984BABFD8E}" type="datetime2">
              <a:rPr lang="en-US" smtClean="0"/>
              <a:pPr/>
              <a:t>Tuesday, August 25, 2020</a:t>
            </a:fld>
            <a:endParaRPr lang="en-US" dirty="0"/>
          </a:p>
        </p:txBody>
      </p:sp>
      <p:sp>
        <p:nvSpPr>
          <p:cNvPr id="4" name="Footer Placeholder 3"/>
          <p:cNvSpPr>
            <a:spLocks noGrp="1"/>
          </p:cNvSpPr>
          <p:nvPr>
            <p:ph type="ftr" sz="quarter" idx="11"/>
          </p:nvPr>
        </p:nvSpPr>
        <p:spPr>
          <a:xfrm>
            <a:off x="2971800" y="6487000"/>
            <a:ext cx="4311650" cy="182373"/>
          </a:xfrm>
        </p:spPr>
        <p:txBody>
          <a:bodyPr/>
          <a:lstStyle>
            <a:lvl1pPr marL="0" marR="0" indent="0" algn="ctr" defTabSz="457200" rtl="0" eaLnBrk="1" fontAlgn="auto" latinLnBrk="0" hangingPunct="1">
              <a:lnSpc>
                <a:spcPct val="100000"/>
              </a:lnSpc>
              <a:spcBef>
                <a:spcPts val="0"/>
              </a:spcBef>
              <a:spcAft>
                <a:spcPts val="0"/>
              </a:spcAft>
              <a:buClrTx/>
              <a:buSzTx/>
              <a:buFontTx/>
              <a:buNone/>
              <a:tabLst/>
              <a:defRPr lang="en-US" sz="1000" kern="1200" dirty="0" smtClean="0">
                <a:solidFill>
                  <a:srgbClr val="FFFFFF"/>
                </a:solidFill>
                <a:latin typeface="+mn-lt"/>
                <a:ea typeface="+mn-ea"/>
                <a:cs typeface="+mn-cs"/>
              </a:defRPr>
            </a:lvl1pPr>
          </a:lstStyle>
          <a:p>
            <a:r>
              <a:rPr lang="en-US" dirty="0"/>
              <a:t>IGAD CLIMATE PREDICTION AND APPLICATIONS CENTRE (</a:t>
            </a:r>
            <a:r>
              <a:rPr lang="en-US" b="1" dirty="0"/>
              <a:t>ICPAC</a:t>
            </a:r>
            <a:r>
              <a:rPr lang="en-US" dirty="0"/>
              <a:t>)</a:t>
            </a: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B1DB7362-2002-504E-9846-FFD55AE08938}" type="slidenum">
              <a:rPr lang="en-US" smtClean="0"/>
              <a:pPr/>
              <a:t>‹#›</a:t>
            </a:fld>
            <a:endParaRPr lang="en-US"/>
          </a:p>
        </p:txBody>
      </p:sp>
      <p:sp>
        <p:nvSpPr>
          <p:cNvPr id="8" name="Title 1"/>
          <p:cNvSpPr>
            <a:spLocks noGrp="1"/>
          </p:cNvSpPr>
          <p:nvPr>
            <p:ph type="title"/>
          </p:nvPr>
        </p:nvSpPr>
        <p:spPr>
          <a:xfrm>
            <a:off x="495300" y="3024202"/>
            <a:ext cx="8420100" cy="442165"/>
          </a:xfrm>
        </p:spPr>
        <p:txBody>
          <a:bodyPr anchor="t">
            <a:normAutofit/>
          </a:bodyPr>
          <a:lstStyle>
            <a:lvl1pPr algn="l">
              <a:defRPr sz="2400" b="1" cap="all">
                <a:solidFill>
                  <a:schemeClr val="bg1"/>
                </a:solidFill>
              </a:defRPr>
            </a:lvl1pPr>
          </a:lstStyle>
          <a:p>
            <a:r>
              <a:rPr lang="en-GB"/>
              <a:t>Click to edit Master title style</a:t>
            </a:r>
            <a:endParaRPr lang="en-US" dirty="0"/>
          </a:p>
        </p:txBody>
      </p:sp>
      <p:sp>
        <p:nvSpPr>
          <p:cNvPr id="9" name="Text Placeholder 2"/>
          <p:cNvSpPr>
            <a:spLocks noGrp="1"/>
          </p:cNvSpPr>
          <p:nvPr>
            <p:ph type="body" idx="1" hasCustomPrompt="1"/>
          </p:nvPr>
        </p:nvSpPr>
        <p:spPr>
          <a:xfrm>
            <a:off x="495300" y="3466359"/>
            <a:ext cx="8420100" cy="1500187"/>
          </a:xfrm>
        </p:spPr>
        <p:txBody>
          <a:bodyPr anchor="t"/>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dirty="0"/>
              <a:t>CLICK TO EDIT MASTER TEXT STYLES</a:t>
            </a:r>
          </a:p>
        </p:txBody>
      </p:sp>
      <p:cxnSp>
        <p:nvCxnSpPr>
          <p:cNvPr id="11" name="Straight Connector 10"/>
          <p:cNvCxnSpPr/>
          <p:nvPr userDrawn="1"/>
        </p:nvCxnSpPr>
        <p:spPr>
          <a:xfrm>
            <a:off x="495300" y="5812132"/>
            <a:ext cx="8932582" cy="14941"/>
          </a:xfrm>
          <a:prstGeom prst="line">
            <a:avLst/>
          </a:prstGeom>
          <a:ln w="9525" cmpd="sng">
            <a:solidFill>
              <a:schemeClr val="bg1"/>
            </a:solidFill>
          </a:ln>
        </p:spPr>
        <p:style>
          <a:lnRef idx="2">
            <a:schemeClr val="accent1"/>
          </a:lnRef>
          <a:fillRef idx="0">
            <a:schemeClr val="accent1"/>
          </a:fillRef>
          <a:effectRef idx="1">
            <a:schemeClr val="accent1"/>
          </a:effectRef>
          <a:fontRef idx="minor">
            <a:schemeClr val="tx1"/>
          </a:fontRef>
        </p:style>
      </p:cxnSp>
      <p:pic>
        <p:nvPicPr>
          <p:cNvPr id="10" name="Picture 2" descr="D:\WNJ\COMMUNICATIONS\IGAD guidelines\IGAD logo\IGAD JPEG - low Rez.jpg"/>
          <p:cNvPicPr>
            <a:picLocks noChangeAspect="1" noChangeArrowheads="1"/>
          </p:cNvPicPr>
          <p:nvPr userDrawn="1"/>
        </p:nvPicPr>
        <p:blipFill>
          <a:blip r:embed="rId2"/>
          <a:srcRect/>
          <a:stretch>
            <a:fillRect/>
          </a:stretch>
        </p:blipFill>
        <p:spPr bwMode="auto">
          <a:xfrm>
            <a:off x="8991600" y="5908491"/>
            <a:ext cx="762000" cy="801687"/>
          </a:xfrm>
          <a:prstGeom prst="rect">
            <a:avLst/>
          </a:prstGeom>
          <a:noFill/>
        </p:spPr>
      </p:pic>
    </p:spTree>
    <p:extLst>
      <p:ext uri="{BB962C8B-B14F-4D97-AF65-F5344CB8AC3E}">
        <p14:creationId xmlns:p14="http://schemas.microsoft.com/office/powerpoint/2010/main" val="5825561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5C5B3724-956F-45DF-A65E-EA2718D13D7F}" type="datetime2">
              <a:rPr lang="en-US" smtClean="0"/>
              <a:pPr/>
              <a:t>Tuesday, August 25, 2020</a:t>
            </a:fld>
            <a:endParaRPr lang="en-US"/>
          </a:p>
        </p:txBody>
      </p:sp>
      <p:sp>
        <p:nvSpPr>
          <p:cNvPr id="4" name="Footer Placeholder 3"/>
          <p:cNvSpPr>
            <a:spLocks noGrp="1"/>
          </p:cNvSpPr>
          <p:nvPr>
            <p:ph type="ftr" sz="quarter" idx="11"/>
          </p:nvPr>
        </p:nvSpPr>
        <p:spPr>
          <a:xfrm>
            <a:off x="2971800" y="6486987"/>
            <a:ext cx="4311650" cy="182374"/>
          </a:xfrm>
        </p:spPr>
        <p:txBody>
          <a:bodyPr/>
          <a:lstStyle>
            <a:lvl1pPr marL="0" marR="0" indent="0" algn="ctr" defTabSz="457200" rtl="0" eaLnBrk="1" fontAlgn="auto" latinLnBrk="0" hangingPunct="1">
              <a:lnSpc>
                <a:spcPct val="100000"/>
              </a:lnSpc>
              <a:spcBef>
                <a:spcPts val="0"/>
              </a:spcBef>
              <a:spcAft>
                <a:spcPts val="0"/>
              </a:spcAft>
              <a:buClrTx/>
              <a:buSzTx/>
              <a:buFontTx/>
              <a:buNone/>
              <a:tabLst/>
              <a:defRPr/>
            </a:lvl1pPr>
          </a:lstStyle>
          <a:p>
            <a:r>
              <a:rPr lang="en-GB" dirty="0"/>
              <a:t>IGAD CLIMATE PREDICTION AND APPLICATIONS CENTRE (</a:t>
            </a:r>
            <a:r>
              <a:rPr lang="en-GB" b="1" dirty="0"/>
              <a:t>ICPAC</a:t>
            </a:r>
            <a:r>
              <a:rPr lang="en-GB" dirty="0"/>
              <a:t>)</a:t>
            </a:r>
            <a:endParaRPr lang="en-US" dirty="0"/>
          </a:p>
        </p:txBody>
      </p:sp>
      <p:sp>
        <p:nvSpPr>
          <p:cNvPr id="5" name="Slide Number Placeholder 4"/>
          <p:cNvSpPr>
            <a:spLocks noGrp="1"/>
          </p:cNvSpPr>
          <p:nvPr>
            <p:ph type="sldNum" sz="quarter" idx="12"/>
          </p:nvPr>
        </p:nvSpPr>
        <p:spPr/>
        <p:txBody>
          <a:bodyPr/>
          <a:lstStyle/>
          <a:p>
            <a:fld id="{B1DB7362-2002-504E-9846-FFD55AE08938}" type="slidenum">
              <a:rPr lang="en-US" smtClean="0"/>
              <a:pPr/>
              <a:t>‹#›</a:t>
            </a:fld>
            <a:endParaRPr lang="en-US"/>
          </a:p>
        </p:txBody>
      </p:sp>
    </p:spTree>
    <p:extLst>
      <p:ext uri="{BB962C8B-B14F-4D97-AF65-F5344CB8AC3E}">
        <p14:creationId xmlns:p14="http://schemas.microsoft.com/office/powerpoint/2010/main" val="15224231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B4017C-9869-486E-ADFF-B3CBA203C337}" type="datetime2">
              <a:rPr lang="en-US" smtClean="0"/>
              <a:pPr/>
              <a:t>Tuesday, August 25, 2020</a:t>
            </a:fld>
            <a:endParaRPr lang="en-US"/>
          </a:p>
        </p:txBody>
      </p:sp>
      <p:sp>
        <p:nvSpPr>
          <p:cNvPr id="3" name="Footer Placeholder 2"/>
          <p:cNvSpPr>
            <a:spLocks noGrp="1"/>
          </p:cNvSpPr>
          <p:nvPr>
            <p:ph type="ftr" sz="quarter" idx="11"/>
          </p:nvPr>
        </p:nvSpPr>
        <p:spPr>
          <a:xfrm>
            <a:off x="2971800" y="6487000"/>
            <a:ext cx="4232746" cy="182373"/>
          </a:xfrm>
        </p:spPr>
        <p:txBody>
          <a:bodyPr/>
          <a:lstStyle/>
          <a:p>
            <a:r>
              <a:rPr lang="en-GB" dirty="0"/>
              <a:t>IGAD CLIMATE PREDICTION AND APPLICATIONS CENTRE (</a:t>
            </a:r>
            <a:r>
              <a:rPr lang="en-GB" b="1" dirty="0"/>
              <a:t>ICPAC</a:t>
            </a:r>
            <a:r>
              <a:rPr lang="en-GB" dirty="0"/>
              <a:t>)</a:t>
            </a:r>
            <a:endParaRPr lang="en-US" dirty="0"/>
          </a:p>
        </p:txBody>
      </p:sp>
      <p:sp>
        <p:nvSpPr>
          <p:cNvPr id="4" name="Slide Number Placeholder 3"/>
          <p:cNvSpPr>
            <a:spLocks noGrp="1"/>
          </p:cNvSpPr>
          <p:nvPr>
            <p:ph type="sldNum" sz="quarter" idx="12"/>
          </p:nvPr>
        </p:nvSpPr>
        <p:spPr/>
        <p:txBody>
          <a:bodyPr/>
          <a:lstStyle/>
          <a:p>
            <a:fld id="{B1DB7362-2002-504E-9846-FFD55AE08938}" type="slidenum">
              <a:rPr lang="en-US" smtClean="0"/>
              <a:pPr/>
              <a:t>‹#›</a:t>
            </a:fld>
            <a:endParaRPr lang="en-US"/>
          </a:p>
        </p:txBody>
      </p:sp>
    </p:spTree>
    <p:extLst>
      <p:ext uri="{BB962C8B-B14F-4D97-AF65-F5344CB8AC3E}">
        <p14:creationId xmlns:p14="http://schemas.microsoft.com/office/powerpoint/2010/main" val="1789120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645" y="4800614"/>
            <a:ext cx="5943600" cy="398929"/>
          </a:xfrm>
        </p:spPr>
        <p:txBody>
          <a:bodyPr anchor="t"/>
          <a:lstStyle>
            <a:lvl1pPr algn="l">
              <a:defRPr sz="2000" b="1"/>
            </a:lvl1pPr>
          </a:lstStyle>
          <a:p>
            <a:r>
              <a:rPr lang="en-GB"/>
              <a:t>Click to edit Master title style</a:t>
            </a:r>
            <a:endParaRPr lang="en-US" dirty="0"/>
          </a:p>
        </p:txBody>
      </p:sp>
      <p:sp>
        <p:nvSpPr>
          <p:cNvPr id="3" name="Picture Placeholder 2"/>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Drag picture to placeholder or click icon to add</a:t>
            </a:r>
            <a:endParaRPr lang="en-US"/>
          </a:p>
        </p:txBody>
      </p:sp>
      <p:sp>
        <p:nvSpPr>
          <p:cNvPr id="4" name="Text Placeholder 3"/>
          <p:cNvSpPr>
            <a:spLocks noGrp="1"/>
          </p:cNvSpPr>
          <p:nvPr>
            <p:ph type="body" sz="half" idx="2"/>
          </p:nvPr>
        </p:nvSpPr>
        <p:spPr>
          <a:xfrm>
            <a:off x="1941645" y="5199529"/>
            <a:ext cx="5943600" cy="4781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07B0A5E0-C1B9-4867-A1E2-5B2A0C6D13BD}" type="datetime2">
              <a:rPr lang="en-US" smtClean="0"/>
              <a:pPr/>
              <a:t>Tuesday, August 25, 2020</a:t>
            </a:fld>
            <a:endParaRPr lang="en-US"/>
          </a:p>
        </p:txBody>
      </p:sp>
      <p:sp>
        <p:nvSpPr>
          <p:cNvPr id="6" name="Footer Placeholder 5"/>
          <p:cNvSpPr>
            <a:spLocks noGrp="1"/>
          </p:cNvSpPr>
          <p:nvPr>
            <p:ph type="ftr" sz="quarter" idx="11"/>
          </p:nvPr>
        </p:nvSpPr>
        <p:spPr>
          <a:xfrm>
            <a:off x="2971800" y="6486987"/>
            <a:ext cx="4311650" cy="182374"/>
          </a:xfrm>
        </p:spPr>
        <p:txBody>
          <a:bodyPr/>
          <a:lstStyle>
            <a:lvl1pPr marL="0" marR="0" indent="0" algn="ctr" defTabSz="457200" rtl="0" eaLnBrk="1" fontAlgn="auto" latinLnBrk="0" hangingPunct="1">
              <a:lnSpc>
                <a:spcPct val="100000"/>
              </a:lnSpc>
              <a:spcBef>
                <a:spcPts val="0"/>
              </a:spcBef>
              <a:spcAft>
                <a:spcPts val="0"/>
              </a:spcAft>
              <a:buClrTx/>
              <a:buSzTx/>
              <a:buFontTx/>
              <a:buNone/>
              <a:tabLst/>
              <a:defRPr/>
            </a:lvl1pPr>
          </a:lstStyle>
          <a:p>
            <a:r>
              <a:rPr lang="en-GB" dirty="0"/>
              <a:t>IGAD CLIMATE PREDICTION AND APPLICATIONS CENTRE (</a:t>
            </a:r>
            <a:r>
              <a:rPr lang="en-GB" b="1" dirty="0"/>
              <a:t>ICPAC</a:t>
            </a:r>
            <a:r>
              <a:rPr lang="en-GB" dirty="0"/>
              <a:t>)</a:t>
            </a:r>
            <a:endParaRPr lang="en-US" dirty="0"/>
          </a:p>
        </p:txBody>
      </p:sp>
      <p:sp>
        <p:nvSpPr>
          <p:cNvPr id="7" name="Slide Number Placeholder 6"/>
          <p:cNvSpPr>
            <a:spLocks noGrp="1"/>
          </p:cNvSpPr>
          <p:nvPr>
            <p:ph type="sldNum" sz="quarter" idx="12"/>
          </p:nvPr>
        </p:nvSpPr>
        <p:spPr/>
        <p:txBody>
          <a:bodyPr/>
          <a:lstStyle/>
          <a:p>
            <a:fld id="{B1DB7362-2002-504E-9846-FFD55AE08938}" type="slidenum">
              <a:rPr lang="en-US" smtClean="0"/>
              <a:pPr/>
              <a:t>‹#›</a:t>
            </a:fld>
            <a:endParaRPr lang="en-US"/>
          </a:p>
        </p:txBody>
      </p:sp>
    </p:spTree>
    <p:extLst>
      <p:ext uri="{BB962C8B-B14F-4D97-AF65-F5344CB8AC3E}">
        <p14:creationId xmlns:p14="http://schemas.microsoft.com/office/powerpoint/2010/main" val="9615432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300" y="274638"/>
            <a:ext cx="8915400" cy="792162"/>
          </a:xfrm>
          <a:prstGeom prst="rect">
            <a:avLst/>
          </a:prstGeom>
        </p:spPr>
        <p:txBody>
          <a:bodyPr vert="horz" lIns="91440" tIns="45720" rIns="91440" bIns="45720" rtlCol="0" anchor="t">
            <a:normAutofit/>
          </a:bodyPr>
          <a:lstStyle/>
          <a:p>
            <a:r>
              <a:rPr lang="en-GB"/>
              <a:t>Click to edit Master title style</a:t>
            </a:r>
            <a:endParaRPr lang="en-US" dirty="0"/>
          </a:p>
        </p:txBody>
      </p:sp>
      <p:sp>
        <p:nvSpPr>
          <p:cNvPr id="3" name="Text Placeholder 2"/>
          <p:cNvSpPr>
            <a:spLocks noGrp="1"/>
          </p:cNvSpPr>
          <p:nvPr>
            <p:ph type="body" idx="1"/>
          </p:nvPr>
        </p:nvSpPr>
        <p:spPr>
          <a:xfrm>
            <a:off x="495300" y="1244607"/>
            <a:ext cx="8915400" cy="4525963"/>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Date Placeholder 3"/>
          <p:cNvSpPr>
            <a:spLocks noGrp="1"/>
          </p:cNvSpPr>
          <p:nvPr>
            <p:ph type="dt" sz="half" idx="2"/>
          </p:nvPr>
        </p:nvSpPr>
        <p:spPr>
          <a:xfrm>
            <a:off x="495300" y="6487001"/>
            <a:ext cx="2311400" cy="182373"/>
          </a:xfrm>
          <a:prstGeom prst="rect">
            <a:avLst/>
          </a:prstGeom>
        </p:spPr>
        <p:txBody>
          <a:bodyPr vert="horz" lIns="91440" tIns="45720" rIns="91440" bIns="45720" rtlCol="0" anchor="ctr"/>
          <a:lstStyle>
            <a:lvl1pPr algn="l">
              <a:defRPr sz="1000">
                <a:solidFill>
                  <a:srgbClr val="646463"/>
                </a:solidFill>
              </a:defRPr>
            </a:lvl1pPr>
          </a:lstStyle>
          <a:p>
            <a:fld id="{D0EE56E8-8AF9-4EAA-BC04-5929A4739BF4}" type="datetime2">
              <a:rPr lang="en-US" smtClean="0"/>
              <a:pPr/>
              <a:t>Tuesday, August 25, 2020</a:t>
            </a:fld>
            <a:endParaRPr lang="en-US" dirty="0"/>
          </a:p>
        </p:txBody>
      </p:sp>
      <p:sp>
        <p:nvSpPr>
          <p:cNvPr id="5" name="Footer Placeholder 4"/>
          <p:cNvSpPr>
            <a:spLocks noGrp="1"/>
          </p:cNvSpPr>
          <p:nvPr>
            <p:ph type="ftr" sz="quarter" idx="3"/>
          </p:nvPr>
        </p:nvSpPr>
        <p:spPr>
          <a:xfrm>
            <a:off x="2971800" y="6486986"/>
            <a:ext cx="4311650" cy="182374"/>
          </a:xfrm>
          <a:prstGeom prst="rect">
            <a:avLst/>
          </a:prstGeom>
        </p:spPr>
        <p:txBody>
          <a:bodyPr vert="horz" lIns="91440" tIns="45720" rIns="91440" bIns="45720" rtlCol="0" anchor="ctr"/>
          <a:lstStyle>
            <a:lvl1pPr algn="ctr">
              <a:defRPr sz="1000">
                <a:solidFill>
                  <a:srgbClr val="646463"/>
                </a:solidFill>
              </a:defRPr>
            </a:lvl1pPr>
          </a:lstStyle>
          <a:p>
            <a:r>
              <a:rPr lang="en-GB" dirty="0"/>
              <a:t>IGAD CLIMATE PREDICTION AND APPLICATIONS CENTRE (</a:t>
            </a:r>
            <a:r>
              <a:rPr lang="en-GB" b="1" dirty="0"/>
              <a:t>ICPAC</a:t>
            </a:r>
            <a:r>
              <a:rPr lang="en-GB" dirty="0"/>
              <a:t>)</a:t>
            </a:r>
            <a:endParaRPr lang="en-US" dirty="0"/>
          </a:p>
        </p:txBody>
      </p:sp>
      <p:sp>
        <p:nvSpPr>
          <p:cNvPr id="6" name="Slide Number Placeholder 5"/>
          <p:cNvSpPr>
            <a:spLocks noGrp="1"/>
          </p:cNvSpPr>
          <p:nvPr>
            <p:ph type="sldNum" sz="quarter" idx="4"/>
          </p:nvPr>
        </p:nvSpPr>
        <p:spPr>
          <a:xfrm>
            <a:off x="8247528" y="6487001"/>
            <a:ext cx="388471" cy="182373"/>
          </a:xfrm>
          <a:prstGeom prst="rect">
            <a:avLst/>
          </a:prstGeom>
        </p:spPr>
        <p:txBody>
          <a:bodyPr vert="horz" lIns="91440" tIns="45720" rIns="91440" bIns="45720" rtlCol="0" anchor="ctr"/>
          <a:lstStyle>
            <a:lvl1pPr algn="ctr">
              <a:defRPr sz="1000">
                <a:solidFill>
                  <a:schemeClr val="tx2"/>
                </a:solidFill>
              </a:defRPr>
            </a:lvl1pPr>
          </a:lstStyle>
          <a:p>
            <a:fld id="{B1DB7362-2002-504E-9846-FFD55AE08938}" type="slidenum">
              <a:rPr lang="en-US" smtClean="0"/>
              <a:pPr/>
              <a:t>‹#›</a:t>
            </a:fld>
            <a:endParaRPr lang="en-US"/>
          </a:p>
        </p:txBody>
      </p:sp>
      <p:cxnSp>
        <p:nvCxnSpPr>
          <p:cNvPr id="9" name="Straight Connector 8"/>
          <p:cNvCxnSpPr/>
          <p:nvPr userDrawn="1"/>
        </p:nvCxnSpPr>
        <p:spPr>
          <a:xfrm>
            <a:off x="495300" y="5770564"/>
            <a:ext cx="8915400" cy="0"/>
          </a:xfrm>
          <a:prstGeom prst="line">
            <a:avLst/>
          </a:prstGeom>
          <a:ln w="3175">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10" name="Picture 9">
            <a:extLst>
              <a:ext uri="{FF2B5EF4-FFF2-40B4-BE49-F238E27FC236}">
                <a16:creationId xmlns:a16="http://schemas.microsoft.com/office/drawing/2014/main" id="{D0060509-ADA8-EA4E-BD96-2B296B5A979E}"/>
              </a:ext>
            </a:extLst>
          </p:cNvPr>
          <p:cNvPicPr>
            <a:picLocks noChangeAspect="1"/>
          </p:cNvPicPr>
          <p:nvPr userDrawn="1"/>
        </p:nvPicPr>
        <p:blipFill>
          <a:blip r:embed="rId9"/>
          <a:stretch>
            <a:fillRect/>
          </a:stretch>
        </p:blipFill>
        <p:spPr>
          <a:xfrm>
            <a:off x="8661399" y="5855689"/>
            <a:ext cx="938678" cy="926111"/>
          </a:xfrm>
          <a:prstGeom prst="rect">
            <a:avLst/>
          </a:prstGeom>
        </p:spPr>
      </p:pic>
    </p:spTree>
    <p:extLst>
      <p:ext uri="{BB962C8B-B14F-4D97-AF65-F5344CB8AC3E}">
        <p14:creationId xmlns:p14="http://schemas.microsoft.com/office/powerpoint/2010/main" val="13821324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8" r:id="rId4"/>
    <p:sldLayoutId id="2147483654" r:id="rId5"/>
    <p:sldLayoutId id="2147483655" r:id="rId6"/>
    <p:sldLayoutId id="2147483657" r:id="rId7"/>
  </p:sldLayoutIdLst>
  <p:hf hdr="0"/>
  <p:txStyles>
    <p:titleStyle>
      <a:lvl1pPr algn="l" defTabSz="457200" rtl="0" eaLnBrk="1" latinLnBrk="0" hangingPunct="1">
        <a:spcBef>
          <a:spcPct val="0"/>
        </a:spcBef>
        <a:buNone/>
        <a:defRPr sz="2400" kern="1200" cap="all">
          <a:solidFill>
            <a:srgbClr val="00833F"/>
          </a:solidFill>
          <a:latin typeface="+mj-lt"/>
          <a:ea typeface="+mj-ea"/>
          <a:cs typeface="+mj-cs"/>
        </a:defRPr>
      </a:lvl1pPr>
    </p:titleStyle>
    <p:bodyStyle>
      <a:lvl1pPr marL="342900" indent="-342900" algn="l" defTabSz="457200" rtl="0" eaLnBrk="1" latinLnBrk="0" hangingPunct="1">
        <a:spcBef>
          <a:spcPct val="20000"/>
        </a:spcBef>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www.icpac.net/" TargetMode="External"/><Relationship Id="rId2" Type="http://schemas.openxmlformats.org/officeDocument/2006/relationships/image" Target="../media/image10.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t="27403" b="11058"/>
          <a:stretch/>
        </p:blipFill>
        <p:spPr>
          <a:xfrm>
            <a:off x="0" y="3429000"/>
            <a:ext cx="9906000" cy="3429000"/>
          </a:xfrm>
          <a:prstGeom prst="rect">
            <a:avLst/>
          </a:prstGeom>
        </p:spPr>
      </p:pic>
      <p:sp>
        <p:nvSpPr>
          <p:cNvPr id="2" name="Title 1"/>
          <p:cNvSpPr>
            <a:spLocks noGrp="1"/>
          </p:cNvSpPr>
          <p:nvPr>
            <p:ph type="ctrTitle"/>
          </p:nvPr>
        </p:nvSpPr>
        <p:spPr>
          <a:xfrm>
            <a:off x="338666" y="1914197"/>
            <a:ext cx="9228667" cy="731307"/>
          </a:xfrm>
        </p:spPr>
        <p:txBody>
          <a:bodyPr>
            <a:normAutofit fontScale="90000"/>
          </a:bodyPr>
          <a:lstStyle/>
          <a:p>
            <a:pPr algn="l"/>
            <a:r>
              <a:rPr lang="en-US" sz="2800" b="1" dirty="0">
                <a:latin typeface="Arial" panose="020B0604020202020204" pitchFamily="34" charset="0"/>
                <a:cs typeface="Arial" panose="020B0604020202020204" pitchFamily="34" charset="0"/>
              </a:rPr>
              <a:t>SECTOR (</a:t>
            </a:r>
            <a:r>
              <a:rPr lang="en-US" sz="2800" b="1" dirty="0">
                <a:solidFill>
                  <a:srgbClr val="C00000"/>
                </a:solidFill>
                <a:latin typeface="Arial" panose="020B0604020202020204" pitchFamily="34" charset="0"/>
                <a:cs typeface="Arial" panose="020B0604020202020204" pitchFamily="34" charset="0"/>
              </a:rPr>
              <a:t>health</a:t>
            </a:r>
            <a:r>
              <a:rPr lang="en-US" sz="2800" b="1" dirty="0">
                <a:latin typeface="Arial" panose="020B0604020202020204" pitchFamily="34" charset="0"/>
                <a:cs typeface="Arial" panose="020B0604020202020204" pitchFamily="34" charset="0"/>
              </a:rPr>
              <a:t>) </a:t>
            </a:r>
            <a:br>
              <a:rPr lang="en-US" sz="2800" b="1" dirty="0">
                <a:solidFill>
                  <a:srgbClr val="008000"/>
                </a:solidFill>
                <a:latin typeface="Arial"/>
                <a:cs typeface="Arial"/>
              </a:rPr>
            </a:br>
            <a:r>
              <a:rPr lang="en-US" sz="2000" b="1" dirty="0">
                <a:solidFill>
                  <a:schemeClr val="tx1"/>
                </a:solidFill>
                <a:latin typeface="Arial" panose="020B0604020202020204" pitchFamily="34" charset="0"/>
                <a:cs typeface="Arial" panose="020B0604020202020204" pitchFamily="34" charset="0"/>
              </a:rPr>
              <a:t>Seasonal analysis of the impacts of JUNE to July / August 2020</a:t>
            </a:r>
            <a:br>
              <a:rPr lang="en-US" sz="2000" b="1" dirty="0">
                <a:latin typeface="Arial"/>
                <a:cs typeface="Arial"/>
              </a:rPr>
            </a:br>
            <a:r>
              <a:rPr lang="en-US" sz="2000" dirty="0">
                <a:solidFill>
                  <a:schemeClr val="tx1"/>
                </a:solidFill>
                <a:latin typeface="Arial"/>
                <a:cs typeface="Arial"/>
              </a:rPr>
              <a:t>by (</a:t>
            </a:r>
            <a:r>
              <a:rPr lang="en-US" sz="1600" dirty="0">
                <a:solidFill>
                  <a:srgbClr val="C00000"/>
                </a:solidFill>
                <a:cs typeface="Arial"/>
              </a:rPr>
              <a:t>Paulino </a:t>
            </a:r>
            <a:r>
              <a:rPr lang="en-US" sz="1600" dirty="0" err="1">
                <a:solidFill>
                  <a:srgbClr val="C00000"/>
                </a:solidFill>
                <a:cs typeface="Arial"/>
              </a:rPr>
              <a:t>Omoj</a:t>
            </a:r>
            <a:r>
              <a:rPr lang="en-US" sz="1600" dirty="0">
                <a:solidFill>
                  <a:srgbClr val="C00000"/>
                </a:solidFill>
                <a:cs typeface="Arial"/>
              </a:rPr>
              <a:t> Omay</a:t>
            </a:r>
            <a:r>
              <a:rPr lang="en-US" sz="2000" dirty="0">
                <a:solidFill>
                  <a:schemeClr val="tx1"/>
                </a:solidFill>
                <a:latin typeface="Arial"/>
                <a:cs typeface="Arial"/>
              </a:rPr>
              <a:t>), </a:t>
            </a:r>
            <a:r>
              <a:rPr lang="en-US" sz="2000" dirty="0">
                <a:solidFill>
                  <a:schemeClr val="tx1"/>
                </a:solidFill>
                <a:latin typeface="Arial" panose="020B0604020202020204" pitchFamily="34" charset="0"/>
                <a:cs typeface="Arial" panose="020B0604020202020204" pitchFamily="34" charset="0"/>
              </a:rPr>
              <a:t>ghacof56, Sector reporting </a:t>
            </a:r>
            <a:r>
              <a:rPr lang="en-US" sz="2000" dirty="0">
                <a:solidFill>
                  <a:schemeClr val="tx1"/>
                </a:solidFill>
                <a:latin typeface="Arial"/>
                <a:cs typeface="Arial"/>
              </a:rPr>
              <a:t> </a:t>
            </a:r>
            <a:br>
              <a:rPr lang="en-US" sz="2000" b="1" dirty="0">
                <a:latin typeface="Arial"/>
                <a:cs typeface="Arial"/>
              </a:rPr>
            </a:br>
            <a:r>
              <a:rPr lang="en-US" sz="2000" b="1" dirty="0">
                <a:latin typeface="Arial"/>
                <a:cs typeface="Arial"/>
              </a:rPr>
              <a:t>  </a:t>
            </a:r>
          </a:p>
        </p:txBody>
      </p:sp>
      <p:sp>
        <p:nvSpPr>
          <p:cNvPr id="5" name="Subtitle 2"/>
          <p:cNvSpPr txBox="1">
            <a:spLocks/>
          </p:cNvSpPr>
          <p:nvPr/>
        </p:nvSpPr>
        <p:spPr>
          <a:xfrm>
            <a:off x="478366" y="3979333"/>
            <a:ext cx="8919634" cy="491067"/>
          </a:xfrm>
          <a:prstGeom prst="rect">
            <a:avLst/>
          </a:prstGeom>
        </p:spPr>
        <p:txBody>
          <a:bodyPr vert="horz" lIns="91440" tIns="45720" rIns="91440" bIns="45720" rtlCol="0">
            <a:normAutofit fontScale="92500" lnSpcReduction="20000"/>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endParaRPr lang="en-US" dirty="0"/>
          </a:p>
        </p:txBody>
      </p:sp>
      <p:sp>
        <p:nvSpPr>
          <p:cNvPr id="7" name="TextBox 6">
            <a:extLst>
              <a:ext uri="{FF2B5EF4-FFF2-40B4-BE49-F238E27FC236}">
                <a16:creationId xmlns:a16="http://schemas.microsoft.com/office/drawing/2014/main" id="{4BE64565-5002-49CD-B02D-36F895C2D13E}"/>
              </a:ext>
            </a:extLst>
          </p:cNvPr>
          <p:cNvSpPr txBox="1"/>
          <p:nvPr/>
        </p:nvSpPr>
        <p:spPr>
          <a:xfrm>
            <a:off x="3048000" y="6324600"/>
            <a:ext cx="5008788" cy="369332"/>
          </a:xfrm>
          <a:prstGeom prst="rect">
            <a:avLst/>
          </a:prstGeom>
          <a:noFill/>
        </p:spPr>
        <p:txBody>
          <a:bodyPr wrap="square">
            <a:spAutoFit/>
          </a:bodyPr>
          <a:lstStyle/>
          <a:p>
            <a:r>
              <a:rPr lang="en-US" sz="1800" b="1" dirty="0">
                <a:solidFill>
                  <a:srgbClr val="FF0000"/>
                </a:solidFill>
                <a:latin typeface="Arial Black" panose="020B0A04020102020204" pitchFamily="34" charset="0"/>
              </a:rPr>
              <a:t>SDN,KEN,ETH, SOM, UGA, RWD</a:t>
            </a:r>
            <a:endParaRPr lang="en-KE" dirty="0"/>
          </a:p>
        </p:txBody>
      </p:sp>
    </p:spTree>
    <p:extLst>
      <p:ext uri="{BB962C8B-B14F-4D97-AF65-F5344CB8AC3E}">
        <p14:creationId xmlns:p14="http://schemas.microsoft.com/office/powerpoint/2010/main" val="26306686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BF93141-0E8C-448B-A405-D784638EB7F9}"/>
              </a:ext>
            </a:extLst>
          </p:cNvPr>
          <p:cNvSpPr>
            <a:spLocks noGrp="1"/>
          </p:cNvSpPr>
          <p:nvPr>
            <p:ph idx="1"/>
          </p:nvPr>
        </p:nvSpPr>
        <p:spPr>
          <a:xfrm>
            <a:off x="38100" y="914400"/>
            <a:ext cx="9105900" cy="4228056"/>
          </a:xfrm>
        </p:spPr>
        <p:txBody>
          <a:bodyPr>
            <a:normAutofit/>
          </a:bodyPr>
          <a:lstStyle/>
          <a:p>
            <a:pPr algn="just">
              <a:buFont typeface="Wingdings" panose="05000000000000000000" pitchFamily="2" charset="2"/>
              <a:buChar char="Ø"/>
            </a:pPr>
            <a:r>
              <a:rPr lang="en-GB" sz="2000" dirty="0"/>
              <a:t>During the past thirty years a new diseases such as Chikungunya appeared in the state of Kassala, dengue fever in the Red Sea State, yellow fever in Greater Darfur and haemorrhagic fever in Kordofan states, some region in </a:t>
            </a:r>
            <a:r>
              <a:rPr lang="en-US" sz="2000" dirty="0"/>
              <a:t>Kenya </a:t>
            </a:r>
            <a:r>
              <a:rPr lang="en-GB" sz="2000" dirty="0"/>
              <a:t>(</a:t>
            </a:r>
            <a:r>
              <a:rPr lang="en-GB" sz="2000" dirty="0">
                <a:solidFill>
                  <a:srgbClr val="3399FF"/>
                </a:solidFill>
              </a:rPr>
              <a:t>Sudan</a:t>
            </a:r>
            <a:r>
              <a:rPr lang="en-GB" sz="2000" dirty="0"/>
              <a:t>).</a:t>
            </a:r>
          </a:p>
          <a:p>
            <a:pPr algn="just">
              <a:buFont typeface="Wingdings" panose="05000000000000000000" pitchFamily="2" charset="2"/>
              <a:buChar char="Ø"/>
            </a:pPr>
            <a:r>
              <a:rPr lang="en-GB" sz="2000" dirty="0"/>
              <a:t>The highest incidences of malaria typhoid, dysentery, food poisoning was recorded for the first time(</a:t>
            </a:r>
            <a:r>
              <a:rPr lang="en-GB" sz="2000" dirty="0">
                <a:solidFill>
                  <a:srgbClr val="3399FF"/>
                </a:solidFill>
              </a:rPr>
              <a:t>Sudan, Kenya</a:t>
            </a:r>
            <a:r>
              <a:rPr lang="en-GB" sz="2000" dirty="0"/>
              <a:t>)</a:t>
            </a:r>
          </a:p>
          <a:p>
            <a:pPr algn="just">
              <a:buFont typeface="Wingdings" panose="05000000000000000000" pitchFamily="2" charset="2"/>
              <a:buChar char="Ø"/>
            </a:pPr>
            <a:r>
              <a:rPr lang="en-GB" sz="2000" dirty="0"/>
              <a:t>Observed successive increased inter-seasonal rains from MAM 2019 – JJA 2020 especially in the Western Kenya Sector(</a:t>
            </a:r>
            <a:r>
              <a:rPr lang="en-US" sz="2000" dirty="0">
                <a:solidFill>
                  <a:srgbClr val="3399FF"/>
                </a:solidFill>
              </a:rPr>
              <a:t>Kenya</a:t>
            </a:r>
            <a:r>
              <a:rPr lang="en-GB" sz="2000" dirty="0"/>
              <a:t>)</a:t>
            </a:r>
          </a:p>
          <a:p>
            <a:pPr algn="just">
              <a:buFont typeface="Wingdings" panose="05000000000000000000" pitchFamily="2" charset="2"/>
              <a:buChar char="Ø"/>
            </a:pPr>
            <a:r>
              <a:rPr lang="en-GB" sz="2000" dirty="0"/>
              <a:t>Sustained increased malaria transmission inter-seasonally in the same region(</a:t>
            </a:r>
            <a:r>
              <a:rPr lang="en-US" sz="2000" dirty="0">
                <a:solidFill>
                  <a:srgbClr val="3399FF"/>
                </a:solidFill>
              </a:rPr>
              <a:t>Kenya</a:t>
            </a:r>
            <a:r>
              <a:rPr lang="en-GB" sz="2000" dirty="0"/>
              <a:t>)</a:t>
            </a:r>
          </a:p>
          <a:p>
            <a:pPr algn="just">
              <a:buFont typeface="Wingdings" panose="05000000000000000000" pitchFamily="2" charset="2"/>
              <a:buChar char="Ø"/>
            </a:pPr>
            <a:endParaRPr lang="en-GB" sz="2000" dirty="0"/>
          </a:p>
          <a:p>
            <a:pPr algn="just">
              <a:buFont typeface="Wingdings" panose="05000000000000000000" pitchFamily="2" charset="2"/>
              <a:buChar char="Ø"/>
            </a:pPr>
            <a:endParaRPr lang="en-GB" sz="2000" dirty="0"/>
          </a:p>
          <a:p>
            <a:pPr algn="just"/>
            <a:endParaRPr lang="en-GB" sz="2000" dirty="0"/>
          </a:p>
          <a:p>
            <a:pPr algn="just"/>
            <a:endParaRPr lang="en-GB" sz="2000" dirty="0">
              <a:solidFill>
                <a:srgbClr val="3399FF"/>
              </a:solidFill>
            </a:endParaRPr>
          </a:p>
          <a:p>
            <a:pPr marL="0" indent="0" algn="just">
              <a:buNone/>
            </a:pPr>
            <a:endParaRPr lang="en-GB" sz="2000" dirty="0">
              <a:solidFill>
                <a:srgbClr val="3399FF"/>
              </a:solidFill>
            </a:endParaRPr>
          </a:p>
        </p:txBody>
      </p:sp>
      <p:sp>
        <p:nvSpPr>
          <p:cNvPr id="4" name="Date Placeholder 3">
            <a:extLst>
              <a:ext uri="{FF2B5EF4-FFF2-40B4-BE49-F238E27FC236}">
                <a16:creationId xmlns:a16="http://schemas.microsoft.com/office/drawing/2014/main" id="{428CB73A-2F07-439D-9B6B-092A6746E9D2}"/>
              </a:ext>
            </a:extLst>
          </p:cNvPr>
          <p:cNvSpPr>
            <a:spLocks noGrp="1"/>
          </p:cNvSpPr>
          <p:nvPr>
            <p:ph type="dt" sz="half" idx="10"/>
          </p:nvPr>
        </p:nvSpPr>
        <p:spPr/>
        <p:txBody>
          <a:bodyPr/>
          <a:lstStyle/>
          <a:p>
            <a:fld id="{DE19D8FE-7506-41EF-B335-8CA99EA3EAA9}" type="datetime2">
              <a:rPr lang="en-US" smtClean="0"/>
              <a:pPr/>
              <a:t>Tuesday, August 25, 2020</a:t>
            </a:fld>
            <a:endParaRPr lang="en-US"/>
          </a:p>
        </p:txBody>
      </p:sp>
      <p:sp>
        <p:nvSpPr>
          <p:cNvPr id="5" name="Footer Placeholder 4">
            <a:extLst>
              <a:ext uri="{FF2B5EF4-FFF2-40B4-BE49-F238E27FC236}">
                <a16:creationId xmlns:a16="http://schemas.microsoft.com/office/drawing/2014/main" id="{E9E3F87B-BF73-4479-85C8-57B0876D9C8F}"/>
              </a:ext>
            </a:extLst>
          </p:cNvPr>
          <p:cNvSpPr>
            <a:spLocks noGrp="1"/>
          </p:cNvSpPr>
          <p:nvPr>
            <p:ph type="ftr" sz="quarter" idx="11"/>
          </p:nvPr>
        </p:nvSpPr>
        <p:spPr/>
        <p:txBody>
          <a:bodyPr/>
          <a:lstStyle/>
          <a:p>
            <a:r>
              <a:rPr lang="en-GB"/>
              <a:t>IGAD CLIMATE PREDICTION AND APPLICATIONS CENTRE (</a:t>
            </a:r>
            <a:r>
              <a:rPr lang="en-GB" b="1"/>
              <a:t>ICPAC</a:t>
            </a:r>
            <a:r>
              <a:rPr lang="en-GB"/>
              <a:t>)</a:t>
            </a:r>
            <a:endParaRPr lang="en-US" dirty="0"/>
          </a:p>
        </p:txBody>
      </p:sp>
      <p:sp>
        <p:nvSpPr>
          <p:cNvPr id="6" name="Slide Number Placeholder 5">
            <a:extLst>
              <a:ext uri="{FF2B5EF4-FFF2-40B4-BE49-F238E27FC236}">
                <a16:creationId xmlns:a16="http://schemas.microsoft.com/office/drawing/2014/main" id="{9C332F62-2E49-4397-A590-F2327A0401A2}"/>
              </a:ext>
            </a:extLst>
          </p:cNvPr>
          <p:cNvSpPr>
            <a:spLocks noGrp="1"/>
          </p:cNvSpPr>
          <p:nvPr>
            <p:ph type="sldNum" sz="quarter" idx="12"/>
          </p:nvPr>
        </p:nvSpPr>
        <p:spPr/>
        <p:txBody>
          <a:bodyPr/>
          <a:lstStyle/>
          <a:p>
            <a:fld id="{B1DB7362-2002-504E-9846-FFD55AE08938}" type="slidenum">
              <a:rPr lang="en-US" smtClean="0"/>
              <a:pPr/>
              <a:t>2</a:t>
            </a:fld>
            <a:endParaRPr lang="en-US"/>
          </a:p>
        </p:txBody>
      </p:sp>
      <p:sp>
        <p:nvSpPr>
          <p:cNvPr id="10" name="Title 9">
            <a:extLst>
              <a:ext uri="{FF2B5EF4-FFF2-40B4-BE49-F238E27FC236}">
                <a16:creationId xmlns:a16="http://schemas.microsoft.com/office/drawing/2014/main" id="{B3A07F5D-FA09-AD41-83B4-0B2C157F150A}"/>
              </a:ext>
            </a:extLst>
          </p:cNvPr>
          <p:cNvSpPr>
            <a:spLocks noGrp="1"/>
          </p:cNvSpPr>
          <p:nvPr>
            <p:ph type="title"/>
          </p:nvPr>
        </p:nvSpPr>
        <p:spPr>
          <a:xfrm>
            <a:off x="495300" y="76200"/>
            <a:ext cx="8915400" cy="792162"/>
          </a:xfrm>
        </p:spPr>
        <p:txBody>
          <a:bodyPr>
            <a:normAutofit fontScale="90000"/>
          </a:bodyPr>
          <a:lstStyle/>
          <a:p>
            <a:pPr algn="ctr"/>
            <a:r>
              <a:rPr lang="en-US" b="1" dirty="0"/>
              <a:t>JJAS 2020: summary of long term observed seasonal changes </a:t>
            </a:r>
            <a:endParaRPr lang="en-KE" dirty="0"/>
          </a:p>
        </p:txBody>
      </p:sp>
      <p:pic>
        <p:nvPicPr>
          <p:cNvPr id="2" name="Content Placeholder 7">
            <a:extLst>
              <a:ext uri="{FF2B5EF4-FFF2-40B4-BE49-F238E27FC236}">
                <a16:creationId xmlns:a16="http://schemas.microsoft.com/office/drawing/2014/main" id="{0ABA2A1D-5242-4A05-B41F-BFCB552541C8}"/>
              </a:ext>
            </a:extLst>
          </p:cNvPr>
          <p:cNvPicPr>
            <a:picLocks noChangeAspect="1"/>
          </p:cNvPicPr>
          <p:nvPr/>
        </p:nvPicPr>
        <p:blipFill>
          <a:blip r:embed="rId3">
            <a:extLst>
              <a:ext uri="{28A0092B-C50C-407E-A947-70E740481C1C}">
                <a14:useLocalDpi xmlns:a14="http://schemas.microsoft.com/office/drawing/2010/main" val="0"/>
              </a:ext>
            </a:extLst>
          </a:blip>
          <a:srcRect t="3846" b="3846"/>
          <a:stretch>
            <a:fillRect/>
          </a:stretch>
        </p:blipFill>
        <p:spPr>
          <a:xfrm rot="5400000">
            <a:off x="7026490" y="3986654"/>
            <a:ext cx="2979964" cy="2779056"/>
          </a:xfrm>
          <a:prstGeom prst="rect">
            <a:avLst/>
          </a:prstGeom>
        </p:spPr>
      </p:pic>
      <p:sp>
        <p:nvSpPr>
          <p:cNvPr id="11" name="TextBox 10">
            <a:extLst>
              <a:ext uri="{FF2B5EF4-FFF2-40B4-BE49-F238E27FC236}">
                <a16:creationId xmlns:a16="http://schemas.microsoft.com/office/drawing/2014/main" id="{9F5838B2-781B-4E9B-9573-5E1CD15D9096}"/>
              </a:ext>
            </a:extLst>
          </p:cNvPr>
          <p:cNvSpPr txBox="1"/>
          <p:nvPr/>
        </p:nvSpPr>
        <p:spPr>
          <a:xfrm>
            <a:off x="550636" y="4500265"/>
            <a:ext cx="5773964" cy="923330"/>
          </a:xfrm>
          <a:prstGeom prst="rect">
            <a:avLst/>
          </a:prstGeom>
          <a:noFill/>
        </p:spPr>
        <p:txBody>
          <a:bodyPr wrap="square">
            <a:spAutoFit/>
          </a:bodyPr>
          <a:lstStyle/>
          <a:p>
            <a:pPr algn="just">
              <a:buFont typeface="Wingdings" panose="05000000000000000000" pitchFamily="2" charset="2"/>
              <a:buChar char="Ø"/>
            </a:pPr>
            <a:r>
              <a:rPr lang="en-US" sz="1800" dirty="0"/>
              <a:t>Those big rocks originated from Mt Rwenzori on different occasions and swept part of </a:t>
            </a:r>
            <a:r>
              <a:rPr lang="en-US" sz="1800" dirty="0" err="1"/>
              <a:t>Kilembe</a:t>
            </a:r>
            <a:r>
              <a:rPr lang="en-US" sz="1800" dirty="0"/>
              <a:t> Hospital and people displaced(</a:t>
            </a:r>
            <a:r>
              <a:rPr lang="en-US" sz="1800" dirty="0">
                <a:solidFill>
                  <a:srgbClr val="3399FF"/>
                </a:solidFill>
              </a:rPr>
              <a:t>Uganda</a:t>
            </a:r>
            <a:r>
              <a:rPr lang="en-US" sz="1800" dirty="0"/>
              <a:t>)</a:t>
            </a:r>
          </a:p>
        </p:txBody>
      </p:sp>
      <p:sp>
        <p:nvSpPr>
          <p:cNvPr id="8" name="Arrow: Left 7">
            <a:extLst>
              <a:ext uri="{FF2B5EF4-FFF2-40B4-BE49-F238E27FC236}">
                <a16:creationId xmlns:a16="http://schemas.microsoft.com/office/drawing/2014/main" id="{12E29526-2BDF-41B8-93BC-C57CA03E735A}"/>
              </a:ext>
            </a:extLst>
          </p:cNvPr>
          <p:cNvSpPr/>
          <p:nvPr/>
        </p:nvSpPr>
        <p:spPr>
          <a:xfrm>
            <a:off x="6324600" y="4696300"/>
            <a:ext cx="802344" cy="381000"/>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KE"/>
          </a:p>
        </p:txBody>
      </p:sp>
    </p:spTree>
    <p:extLst>
      <p:ext uri="{BB962C8B-B14F-4D97-AF65-F5344CB8AC3E}">
        <p14:creationId xmlns:p14="http://schemas.microsoft.com/office/powerpoint/2010/main" val="29397618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BF93141-0E8C-448B-A405-D784638EB7F9}"/>
              </a:ext>
            </a:extLst>
          </p:cNvPr>
          <p:cNvSpPr>
            <a:spLocks noGrp="1"/>
          </p:cNvSpPr>
          <p:nvPr>
            <p:ph idx="1"/>
          </p:nvPr>
        </p:nvSpPr>
        <p:spPr>
          <a:xfrm>
            <a:off x="495300" y="2209800"/>
            <a:ext cx="8915400" cy="2514600"/>
          </a:xfrm>
        </p:spPr>
        <p:txBody>
          <a:bodyPr>
            <a:normAutofit/>
          </a:bodyPr>
          <a:lstStyle/>
          <a:p>
            <a:pPr algn="just"/>
            <a:endParaRPr lang="en-US" sz="2000" dirty="0"/>
          </a:p>
          <a:p>
            <a:pPr algn="just"/>
            <a:endParaRPr lang="en-US" sz="2000" dirty="0"/>
          </a:p>
          <a:p>
            <a:pPr algn="just"/>
            <a:endParaRPr lang="en-US" sz="2000" dirty="0"/>
          </a:p>
          <a:p>
            <a:pPr algn="just"/>
            <a:endParaRPr lang="en-US" sz="2000" dirty="0"/>
          </a:p>
          <a:p>
            <a:pPr algn="just"/>
            <a:endParaRPr lang="en-US" sz="2000" dirty="0"/>
          </a:p>
          <a:p>
            <a:pPr marL="0" indent="0" algn="just">
              <a:buNone/>
            </a:pPr>
            <a:endParaRPr lang="en-GB" sz="2000" dirty="0"/>
          </a:p>
          <a:p>
            <a:pPr marL="0" indent="0" algn="just">
              <a:buNone/>
            </a:pPr>
            <a:endParaRPr lang="en-US" sz="2000" dirty="0"/>
          </a:p>
          <a:p>
            <a:pPr algn="just"/>
            <a:endParaRPr lang="en-GB" sz="2000" dirty="0"/>
          </a:p>
        </p:txBody>
      </p:sp>
      <p:sp>
        <p:nvSpPr>
          <p:cNvPr id="4" name="Date Placeholder 3">
            <a:extLst>
              <a:ext uri="{FF2B5EF4-FFF2-40B4-BE49-F238E27FC236}">
                <a16:creationId xmlns:a16="http://schemas.microsoft.com/office/drawing/2014/main" id="{428CB73A-2F07-439D-9B6B-092A6746E9D2}"/>
              </a:ext>
            </a:extLst>
          </p:cNvPr>
          <p:cNvSpPr>
            <a:spLocks noGrp="1"/>
          </p:cNvSpPr>
          <p:nvPr>
            <p:ph type="dt" sz="half" idx="10"/>
          </p:nvPr>
        </p:nvSpPr>
        <p:spPr/>
        <p:txBody>
          <a:bodyPr/>
          <a:lstStyle/>
          <a:p>
            <a:fld id="{DE19D8FE-7506-41EF-B335-8CA99EA3EAA9}" type="datetime2">
              <a:rPr lang="en-US" smtClean="0"/>
              <a:pPr/>
              <a:t>Tuesday, August 25, 2020</a:t>
            </a:fld>
            <a:endParaRPr lang="en-US"/>
          </a:p>
        </p:txBody>
      </p:sp>
      <p:sp>
        <p:nvSpPr>
          <p:cNvPr id="5" name="Footer Placeholder 4">
            <a:extLst>
              <a:ext uri="{FF2B5EF4-FFF2-40B4-BE49-F238E27FC236}">
                <a16:creationId xmlns:a16="http://schemas.microsoft.com/office/drawing/2014/main" id="{E9E3F87B-BF73-4479-85C8-57B0876D9C8F}"/>
              </a:ext>
            </a:extLst>
          </p:cNvPr>
          <p:cNvSpPr>
            <a:spLocks noGrp="1"/>
          </p:cNvSpPr>
          <p:nvPr>
            <p:ph type="ftr" sz="quarter" idx="11"/>
          </p:nvPr>
        </p:nvSpPr>
        <p:spPr/>
        <p:txBody>
          <a:bodyPr/>
          <a:lstStyle/>
          <a:p>
            <a:r>
              <a:rPr lang="en-GB" dirty="0"/>
              <a:t>IGAD CLIMATE PREDICTION AND APPLICATIONS CENTRE (</a:t>
            </a:r>
            <a:r>
              <a:rPr lang="en-GB" b="1" dirty="0"/>
              <a:t>ICPAC</a:t>
            </a:r>
            <a:r>
              <a:rPr lang="en-GB" dirty="0"/>
              <a:t>)</a:t>
            </a:r>
            <a:endParaRPr lang="en-US" dirty="0"/>
          </a:p>
        </p:txBody>
      </p:sp>
      <p:sp>
        <p:nvSpPr>
          <p:cNvPr id="6" name="Slide Number Placeholder 5">
            <a:extLst>
              <a:ext uri="{FF2B5EF4-FFF2-40B4-BE49-F238E27FC236}">
                <a16:creationId xmlns:a16="http://schemas.microsoft.com/office/drawing/2014/main" id="{9C332F62-2E49-4397-A590-F2327A0401A2}"/>
              </a:ext>
            </a:extLst>
          </p:cNvPr>
          <p:cNvSpPr>
            <a:spLocks noGrp="1"/>
          </p:cNvSpPr>
          <p:nvPr>
            <p:ph type="sldNum" sz="quarter" idx="12"/>
          </p:nvPr>
        </p:nvSpPr>
        <p:spPr/>
        <p:txBody>
          <a:bodyPr/>
          <a:lstStyle/>
          <a:p>
            <a:fld id="{B1DB7362-2002-504E-9846-FFD55AE08938}" type="slidenum">
              <a:rPr lang="en-US" smtClean="0"/>
              <a:pPr/>
              <a:t>3</a:t>
            </a:fld>
            <a:endParaRPr lang="en-US"/>
          </a:p>
        </p:txBody>
      </p:sp>
      <p:sp>
        <p:nvSpPr>
          <p:cNvPr id="10" name="Title 9">
            <a:extLst>
              <a:ext uri="{FF2B5EF4-FFF2-40B4-BE49-F238E27FC236}">
                <a16:creationId xmlns:a16="http://schemas.microsoft.com/office/drawing/2014/main" id="{B3A07F5D-FA09-AD41-83B4-0B2C157F150A}"/>
              </a:ext>
            </a:extLst>
          </p:cNvPr>
          <p:cNvSpPr>
            <a:spLocks noGrp="1"/>
          </p:cNvSpPr>
          <p:nvPr>
            <p:ph type="title"/>
          </p:nvPr>
        </p:nvSpPr>
        <p:spPr>
          <a:xfrm>
            <a:off x="495300" y="76200"/>
            <a:ext cx="8915400" cy="533400"/>
          </a:xfrm>
        </p:spPr>
        <p:txBody>
          <a:bodyPr>
            <a:normAutofit/>
          </a:bodyPr>
          <a:lstStyle/>
          <a:p>
            <a:pPr algn="ctr"/>
            <a:r>
              <a:rPr lang="en-US" sz="2000" b="1" dirty="0"/>
              <a:t>JJAS 2020: summary Region-wide observations</a:t>
            </a:r>
            <a:endParaRPr lang="en-KE" sz="2000" dirty="0"/>
          </a:p>
        </p:txBody>
      </p:sp>
      <p:sp>
        <p:nvSpPr>
          <p:cNvPr id="8" name="Rectangle 7"/>
          <p:cNvSpPr/>
          <p:nvPr/>
        </p:nvSpPr>
        <p:spPr>
          <a:xfrm>
            <a:off x="228600" y="5238690"/>
            <a:ext cx="9296400" cy="400110"/>
          </a:xfrm>
          <a:prstGeom prst="rect">
            <a:avLst/>
          </a:prstGeom>
        </p:spPr>
        <p:txBody>
          <a:bodyPr wrap="square">
            <a:spAutoFit/>
          </a:bodyPr>
          <a:lstStyle/>
          <a:p>
            <a:pPr marL="285750" indent="-285750" algn="just">
              <a:buFont typeface="Wingdings" panose="05000000000000000000" pitchFamily="2" charset="2"/>
              <a:buChar char="§"/>
            </a:pPr>
            <a:r>
              <a:rPr lang="en-US" sz="2000" dirty="0"/>
              <a:t>COVID 19 Pandemic has negatively impacted health care seeking behavior</a:t>
            </a:r>
          </a:p>
        </p:txBody>
      </p:sp>
      <p:pic>
        <p:nvPicPr>
          <p:cNvPr id="15" name="Picture 14">
            <a:extLst>
              <a:ext uri="{FF2B5EF4-FFF2-40B4-BE49-F238E27FC236}">
                <a16:creationId xmlns:a16="http://schemas.microsoft.com/office/drawing/2014/main" id="{CAB302AB-1F60-4047-B460-E3C9113919E7}"/>
              </a:ext>
            </a:extLst>
          </p:cNvPr>
          <p:cNvPicPr>
            <a:picLocks noChangeAspect="1"/>
          </p:cNvPicPr>
          <p:nvPr/>
        </p:nvPicPr>
        <p:blipFill>
          <a:blip r:embed="rId3"/>
          <a:stretch>
            <a:fillRect/>
          </a:stretch>
        </p:blipFill>
        <p:spPr>
          <a:xfrm>
            <a:off x="0" y="457200"/>
            <a:ext cx="9906000" cy="5475254"/>
          </a:xfrm>
          <a:prstGeom prst="rect">
            <a:avLst/>
          </a:prstGeom>
        </p:spPr>
      </p:pic>
      <p:pic>
        <p:nvPicPr>
          <p:cNvPr id="17" name="Picture 16">
            <a:extLst>
              <a:ext uri="{FF2B5EF4-FFF2-40B4-BE49-F238E27FC236}">
                <a16:creationId xmlns:a16="http://schemas.microsoft.com/office/drawing/2014/main" id="{44E5ADDD-998D-4D20-A744-CC866A26FEFA}"/>
              </a:ext>
            </a:extLst>
          </p:cNvPr>
          <p:cNvPicPr>
            <a:picLocks noChangeAspect="1"/>
          </p:cNvPicPr>
          <p:nvPr/>
        </p:nvPicPr>
        <p:blipFill>
          <a:blip r:embed="rId4"/>
          <a:stretch>
            <a:fillRect/>
          </a:stretch>
        </p:blipFill>
        <p:spPr>
          <a:xfrm>
            <a:off x="17989" y="3505199"/>
            <a:ext cx="6992411" cy="2394597"/>
          </a:xfrm>
          <a:prstGeom prst="rect">
            <a:avLst/>
          </a:prstGeom>
        </p:spPr>
      </p:pic>
      <p:pic>
        <p:nvPicPr>
          <p:cNvPr id="21" name="Picture 20">
            <a:extLst>
              <a:ext uri="{FF2B5EF4-FFF2-40B4-BE49-F238E27FC236}">
                <a16:creationId xmlns:a16="http://schemas.microsoft.com/office/drawing/2014/main" id="{B25A03EF-4710-4B11-8BBB-1C2BAC0E95CA}"/>
              </a:ext>
            </a:extLst>
          </p:cNvPr>
          <p:cNvPicPr>
            <a:picLocks noChangeAspect="1"/>
          </p:cNvPicPr>
          <p:nvPr/>
        </p:nvPicPr>
        <p:blipFill>
          <a:blip r:embed="rId5"/>
          <a:stretch>
            <a:fillRect/>
          </a:stretch>
        </p:blipFill>
        <p:spPr>
          <a:xfrm>
            <a:off x="78600" y="552450"/>
            <a:ext cx="9217800" cy="5475255"/>
          </a:xfrm>
          <a:prstGeom prst="rect">
            <a:avLst/>
          </a:prstGeom>
        </p:spPr>
      </p:pic>
      <p:sp>
        <p:nvSpPr>
          <p:cNvPr id="23" name="TextBox 22">
            <a:extLst>
              <a:ext uri="{FF2B5EF4-FFF2-40B4-BE49-F238E27FC236}">
                <a16:creationId xmlns:a16="http://schemas.microsoft.com/office/drawing/2014/main" id="{BDD22840-BD12-460C-9127-1A16394E4815}"/>
              </a:ext>
            </a:extLst>
          </p:cNvPr>
          <p:cNvSpPr txBox="1"/>
          <p:nvPr/>
        </p:nvSpPr>
        <p:spPr>
          <a:xfrm>
            <a:off x="838200" y="5889629"/>
            <a:ext cx="8001000" cy="646331"/>
          </a:xfrm>
          <a:prstGeom prst="rect">
            <a:avLst/>
          </a:prstGeom>
          <a:noFill/>
        </p:spPr>
        <p:txBody>
          <a:bodyPr wrap="square">
            <a:spAutoFit/>
          </a:bodyPr>
          <a:lstStyle/>
          <a:p>
            <a:pPr>
              <a:buFont typeface="Wingdings" panose="05000000000000000000" pitchFamily="2" charset="2"/>
              <a:buChar char="Ø"/>
            </a:pPr>
            <a:r>
              <a:rPr lang="en-US" sz="1800" dirty="0">
                <a:cs typeface="Times New Roman" panose="02020603050405020304" pitchFamily="18" charset="0"/>
              </a:rPr>
              <a:t>Due to the lockdown caused by COVID-19, susceptibility, exposure  to vector and water-born diseases  increased </a:t>
            </a:r>
            <a:endParaRPr lang="en-GB" sz="1800" dirty="0"/>
          </a:p>
        </p:txBody>
      </p:sp>
    </p:spTree>
    <p:extLst>
      <p:ext uri="{BB962C8B-B14F-4D97-AF65-F5344CB8AC3E}">
        <p14:creationId xmlns:p14="http://schemas.microsoft.com/office/powerpoint/2010/main" val="385102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19224B20-9474-4265-985C-FF45A48FF21A}"/>
              </a:ext>
            </a:extLst>
          </p:cNvPr>
          <p:cNvSpPr>
            <a:spLocks noGrp="1"/>
          </p:cNvSpPr>
          <p:nvPr>
            <p:ph type="dt" sz="half" idx="10"/>
          </p:nvPr>
        </p:nvSpPr>
        <p:spPr/>
        <p:txBody>
          <a:bodyPr/>
          <a:lstStyle/>
          <a:p>
            <a:fld id="{DE19D8FE-7506-41EF-B335-8CA99EA3EAA9}" type="datetime2">
              <a:rPr lang="en-US" smtClean="0"/>
              <a:pPr/>
              <a:t>Tuesday, August 25, 2020</a:t>
            </a:fld>
            <a:endParaRPr lang="en-US"/>
          </a:p>
        </p:txBody>
      </p:sp>
      <p:sp>
        <p:nvSpPr>
          <p:cNvPr id="5" name="Footer Placeholder 4">
            <a:extLst>
              <a:ext uri="{FF2B5EF4-FFF2-40B4-BE49-F238E27FC236}">
                <a16:creationId xmlns:a16="http://schemas.microsoft.com/office/drawing/2014/main" id="{5401BDEE-5C1E-4266-838D-62842D617C33}"/>
              </a:ext>
            </a:extLst>
          </p:cNvPr>
          <p:cNvSpPr>
            <a:spLocks noGrp="1"/>
          </p:cNvSpPr>
          <p:nvPr>
            <p:ph type="ftr" sz="quarter" idx="11"/>
          </p:nvPr>
        </p:nvSpPr>
        <p:spPr/>
        <p:txBody>
          <a:bodyPr/>
          <a:lstStyle/>
          <a:p>
            <a:r>
              <a:rPr lang="en-GB"/>
              <a:t>IGAD CLIMATE PREDICTION AND APPLICATIONS CENTRE (</a:t>
            </a:r>
            <a:r>
              <a:rPr lang="en-GB" b="1"/>
              <a:t>ICPAC</a:t>
            </a:r>
            <a:r>
              <a:rPr lang="en-GB"/>
              <a:t>)</a:t>
            </a:r>
            <a:endParaRPr lang="en-US" dirty="0"/>
          </a:p>
        </p:txBody>
      </p:sp>
      <p:sp>
        <p:nvSpPr>
          <p:cNvPr id="6" name="Slide Number Placeholder 5">
            <a:extLst>
              <a:ext uri="{FF2B5EF4-FFF2-40B4-BE49-F238E27FC236}">
                <a16:creationId xmlns:a16="http://schemas.microsoft.com/office/drawing/2014/main" id="{C914076D-15EF-4700-B83D-5E2B497D9607}"/>
              </a:ext>
            </a:extLst>
          </p:cNvPr>
          <p:cNvSpPr>
            <a:spLocks noGrp="1"/>
          </p:cNvSpPr>
          <p:nvPr>
            <p:ph type="sldNum" sz="quarter" idx="12"/>
          </p:nvPr>
        </p:nvSpPr>
        <p:spPr/>
        <p:txBody>
          <a:bodyPr/>
          <a:lstStyle/>
          <a:p>
            <a:fld id="{B1DB7362-2002-504E-9846-FFD55AE08938}" type="slidenum">
              <a:rPr lang="en-US" smtClean="0"/>
              <a:pPr/>
              <a:t>4</a:t>
            </a:fld>
            <a:endParaRPr lang="en-US" dirty="0"/>
          </a:p>
        </p:txBody>
      </p:sp>
      <p:pic>
        <p:nvPicPr>
          <p:cNvPr id="8" name="Content Placeholder 7">
            <a:extLst>
              <a:ext uri="{FF2B5EF4-FFF2-40B4-BE49-F238E27FC236}">
                <a16:creationId xmlns:a16="http://schemas.microsoft.com/office/drawing/2014/main" id="{AF1E0987-27E5-485C-A4B0-4284180FBAB9}"/>
              </a:ext>
            </a:extLst>
          </p:cNvPr>
          <p:cNvPicPr>
            <a:picLocks noGrp="1" noChangeAspect="1"/>
          </p:cNvPicPr>
          <p:nvPr>
            <p:ph idx="1"/>
          </p:nvPr>
        </p:nvPicPr>
        <p:blipFill>
          <a:blip r:embed="rId2"/>
          <a:stretch>
            <a:fillRect/>
          </a:stretch>
        </p:blipFill>
        <p:spPr>
          <a:xfrm>
            <a:off x="-152400" y="609600"/>
            <a:ext cx="7620000" cy="6400800"/>
          </a:xfrm>
          <a:prstGeom prst="rect">
            <a:avLst/>
          </a:prstGeom>
        </p:spPr>
      </p:pic>
      <p:sp>
        <p:nvSpPr>
          <p:cNvPr id="11" name="Title 1">
            <a:extLst>
              <a:ext uri="{FF2B5EF4-FFF2-40B4-BE49-F238E27FC236}">
                <a16:creationId xmlns:a16="http://schemas.microsoft.com/office/drawing/2014/main" id="{BCB07000-29F7-45B5-931F-7384A3C3EAC0}"/>
              </a:ext>
            </a:extLst>
          </p:cNvPr>
          <p:cNvSpPr txBox="1">
            <a:spLocks/>
          </p:cNvSpPr>
          <p:nvPr/>
        </p:nvSpPr>
        <p:spPr>
          <a:xfrm>
            <a:off x="495300" y="122238"/>
            <a:ext cx="8915400" cy="487362"/>
          </a:xfrm>
          <a:prstGeom prst="rect">
            <a:avLst/>
          </a:prstGeom>
        </p:spPr>
        <p:txBody>
          <a:bodyPr vert="horz" lIns="91440" tIns="45720" rIns="91440" bIns="45720" rtlCol="0" anchor="t">
            <a:normAutofit/>
          </a:bodyPr>
          <a:lstStyle>
            <a:lvl1pPr algn="l" defTabSz="457200" rtl="0" eaLnBrk="1" latinLnBrk="0" hangingPunct="1">
              <a:spcBef>
                <a:spcPct val="0"/>
              </a:spcBef>
              <a:buNone/>
              <a:defRPr sz="2400" kern="1200" cap="all">
                <a:solidFill>
                  <a:srgbClr val="00833F"/>
                </a:solidFill>
                <a:latin typeface="+mj-lt"/>
                <a:ea typeface="+mj-ea"/>
                <a:cs typeface="+mj-cs"/>
              </a:defRPr>
            </a:lvl1pPr>
          </a:lstStyle>
          <a:p>
            <a:pPr algn="ctr"/>
            <a:r>
              <a:rPr lang="en-US" b="1"/>
              <a:t>JJAS 2020 summary of </a:t>
            </a:r>
            <a:r>
              <a:rPr lang="en-US" b="1">
                <a:solidFill>
                  <a:srgbClr val="FF0000"/>
                </a:solidFill>
              </a:rPr>
              <a:t>negative</a:t>
            </a:r>
            <a:r>
              <a:rPr lang="en-US" b="1"/>
              <a:t> IMPACTS</a:t>
            </a:r>
            <a:endParaRPr lang="en-KE" dirty="0"/>
          </a:p>
        </p:txBody>
      </p:sp>
      <p:sp>
        <p:nvSpPr>
          <p:cNvPr id="13" name="TextBox 12">
            <a:extLst>
              <a:ext uri="{FF2B5EF4-FFF2-40B4-BE49-F238E27FC236}">
                <a16:creationId xmlns:a16="http://schemas.microsoft.com/office/drawing/2014/main" id="{D2D60CA6-5617-4091-A4E1-612B5617D160}"/>
              </a:ext>
            </a:extLst>
          </p:cNvPr>
          <p:cNvSpPr txBox="1"/>
          <p:nvPr/>
        </p:nvSpPr>
        <p:spPr>
          <a:xfrm>
            <a:off x="7162800" y="989886"/>
            <a:ext cx="2743200" cy="5324535"/>
          </a:xfrm>
          <a:prstGeom prst="rect">
            <a:avLst/>
          </a:prstGeom>
          <a:noFill/>
        </p:spPr>
        <p:txBody>
          <a:bodyPr wrap="square">
            <a:spAutoFit/>
          </a:bodyPr>
          <a:lstStyle/>
          <a:p>
            <a:pPr marL="285750" indent="-285750">
              <a:buFont typeface="Arial" panose="020B0604020202020204" pitchFamily="34" charset="0"/>
              <a:buChar char="•"/>
            </a:pPr>
            <a:r>
              <a:rPr lang="en-GB" sz="1600" dirty="0">
                <a:solidFill>
                  <a:srgbClr val="FF5050"/>
                </a:solidFill>
                <a:latin typeface="+mj-lt"/>
              </a:rPr>
              <a:t>Cholera</a:t>
            </a:r>
            <a:r>
              <a:rPr lang="en-GB" sz="1600" dirty="0">
                <a:latin typeface="+mj-lt"/>
              </a:rPr>
              <a:t> outbreak in SNNP &amp; Oromia Regional States, Widely expanding to other areas currently(</a:t>
            </a:r>
            <a:r>
              <a:rPr lang="en-GB" sz="1600" dirty="0">
                <a:solidFill>
                  <a:srgbClr val="3399FF"/>
                </a:solidFill>
                <a:latin typeface="+mj-lt"/>
              </a:rPr>
              <a:t>Ethiopia</a:t>
            </a:r>
            <a:r>
              <a:rPr lang="en-GB" sz="1600" dirty="0">
                <a:latin typeface="+mj-lt"/>
              </a:rPr>
              <a:t>)</a:t>
            </a:r>
            <a:endParaRPr lang="en-CA" sz="1600" kern="1200" dirty="0">
              <a:effectLst/>
              <a:latin typeface="+mj-lt"/>
              <a:ea typeface="+mn-ea"/>
              <a:cs typeface="+mn-cs"/>
            </a:endParaRPr>
          </a:p>
          <a:p>
            <a:pPr marL="285750" indent="-285750">
              <a:buFont typeface="Arial" panose="020B0604020202020204" pitchFamily="34" charset="0"/>
              <a:buChar char="•"/>
            </a:pPr>
            <a:r>
              <a:rPr lang="en-CA" sz="1600" kern="1200" dirty="0">
                <a:effectLst/>
                <a:latin typeface="+mj-lt"/>
                <a:ea typeface="+mn-ea"/>
                <a:cs typeface="+mn-cs"/>
              </a:rPr>
              <a:t>Localized outbreaks of </a:t>
            </a:r>
            <a:r>
              <a:rPr lang="en-CA" sz="1600" kern="1200" dirty="0">
                <a:solidFill>
                  <a:srgbClr val="FF0000"/>
                </a:solidFill>
                <a:effectLst/>
                <a:latin typeface="+mj-lt"/>
                <a:ea typeface="+mn-ea"/>
                <a:cs typeface="+mn-cs"/>
              </a:rPr>
              <a:t>AWD/Cholera </a:t>
            </a:r>
            <a:r>
              <a:rPr lang="en-CA" sz="1600" kern="1200" dirty="0">
                <a:effectLst/>
                <a:latin typeface="+mj-lt"/>
                <a:ea typeface="+mn-ea"/>
                <a:cs typeface="+mn-cs"/>
              </a:rPr>
              <a:t>in </a:t>
            </a:r>
            <a:r>
              <a:rPr lang="en-CA" sz="1600" kern="1200" dirty="0" err="1">
                <a:effectLst/>
                <a:latin typeface="+mj-lt"/>
                <a:ea typeface="+mn-ea"/>
                <a:cs typeface="+mn-cs"/>
              </a:rPr>
              <a:t>Banadir</a:t>
            </a:r>
            <a:r>
              <a:rPr lang="en-CA" sz="1600" kern="1200" dirty="0">
                <a:effectLst/>
                <a:latin typeface="+mj-lt"/>
                <a:ea typeface="+mn-ea"/>
                <a:cs typeface="+mn-cs"/>
              </a:rPr>
              <a:t>, </a:t>
            </a:r>
            <a:r>
              <a:rPr lang="en-CA" sz="1600" kern="1200" dirty="0" err="1">
                <a:effectLst/>
                <a:latin typeface="+mj-lt"/>
                <a:ea typeface="+mn-ea"/>
                <a:cs typeface="+mn-cs"/>
              </a:rPr>
              <a:t>Marka</a:t>
            </a:r>
            <a:r>
              <a:rPr lang="en-CA" sz="1600" kern="1200" dirty="0">
                <a:effectLst/>
                <a:latin typeface="+mj-lt"/>
                <a:ea typeface="+mn-ea"/>
                <a:cs typeface="+mn-cs"/>
              </a:rPr>
              <a:t>, Bay and </a:t>
            </a:r>
            <a:r>
              <a:rPr lang="en-CA" sz="1600" kern="1200" dirty="0" err="1">
                <a:effectLst/>
                <a:latin typeface="+mj-lt"/>
                <a:ea typeface="+mn-ea"/>
                <a:cs typeface="+mn-cs"/>
              </a:rPr>
              <a:t>Hiran</a:t>
            </a:r>
            <a:r>
              <a:rPr lang="en-CA" sz="1600" kern="1200" dirty="0">
                <a:effectLst/>
                <a:latin typeface="+mj-lt"/>
              </a:rPr>
              <a:t> regions(</a:t>
            </a:r>
            <a:r>
              <a:rPr lang="en-US" sz="1600" kern="1200" dirty="0">
                <a:solidFill>
                  <a:srgbClr val="3399FF"/>
                </a:solidFill>
                <a:effectLst/>
                <a:latin typeface="+mj-lt"/>
              </a:rPr>
              <a:t>Somalia</a:t>
            </a:r>
            <a:r>
              <a:rPr lang="en-CA" sz="1600" kern="1200" dirty="0">
                <a:effectLst/>
                <a:latin typeface="+mj-lt"/>
              </a:rPr>
              <a:t>)</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CA" sz="1600" kern="1200" dirty="0">
                <a:effectLst/>
                <a:latin typeface="+mj-lt"/>
                <a:ea typeface="+mn-ea"/>
                <a:cs typeface="+mn-cs"/>
              </a:rPr>
              <a:t>Measles cases(</a:t>
            </a:r>
            <a:r>
              <a:rPr lang="en-US" sz="1600" kern="1200" dirty="0">
                <a:solidFill>
                  <a:srgbClr val="3399FF"/>
                </a:solidFill>
                <a:effectLst/>
                <a:latin typeface="+mj-lt"/>
                <a:ea typeface="+mn-ea"/>
                <a:cs typeface="+mn-cs"/>
              </a:rPr>
              <a:t>Somalia</a:t>
            </a:r>
            <a:r>
              <a:rPr lang="en-CA" sz="1600" kern="1200" dirty="0">
                <a:effectLst/>
                <a:latin typeface="+mj-lt"/>
                <a:ea typeface="+mn-ea"/>
                <a:cs typeface="+mn-cs"/>
              </a:rPr>
              <a:t>)</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CA" sz="1600" kern="1200" dirty="0">
                <a:solidFill>
                  <a:srgbClr val="FF0000"/>
                </a:solidFill>
                <a:effectLst/>
                <a:latin typeface="+mj-lt"/>
              </a:rPr>
              <a:t>Malnutrition</a:t>
            </a:r>
            <a:r>
              <a:rPr lang="en-CA" sz="1600" kern="1200" dirty="0">
                <a:effectLst/>
                <a:latin typeface="+mj-lt"/>
              </a:rPr>
              <a:t> particularly among IDP children and urban poor(</a:t>
            </a:r>
            <a:r>
              <a:rPr lang="en-CA" sz="1600" kern="1200" dirty="0">
                <a:solidFill>
                  <a:srgbClr val="3399FF"/>
                </a:solidFill>
                <a:effectLst/>
                <a:latin typeface="+mj-lt"/>
              </a:rPr>
              <a:t>Somalia</a:t>
            </a:r>
            <a:r>
              <a:rPr lang="en-CA" sz="1600" kern="1200" dirty="0">
                <a:effectLst/>
                <a:latin typeface="+mj-lt"/>
              </a:rPr>
              <a:t>)</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latin typeface="+mj-lt"/>
                <a:cs typeface="Times New Roman" panose="02020603050405020304" pitchFamily="18" charset="0"/>
              </a:rPr>
              <a:t>Flooding predisposed people to </a:t>
            </a:r>
            <a:r>
              <a:rPr lang="en-GB" sz="1600" dirty="0">
                <a:solidFill>
                  <a:srgbClr val="FF0000"/>
                </a:solidFill>
                <a:latin typeface="+mj-lt"/>
                <a:cs typeface="Times New Roman" panose="02020603050405020304" pitchFamily="18" charset="0"/>
              </a:rPr>
              <a:t>malaria</a:t>
            </a:r>
            <a:r>
              <a:rPr lang="en-GB" sz="1600" dirty="0">
                <a:latin typeface="+mj-lt"/>
                <a:cs typeface="Times New Roman" panose="02020603050405020304" pitchFamily="18" charset="0"/>
              </a:rPr>
              <a:t> and other water(</a:t>
            </a:r>
            <a:r>
              <a:rPr lang="en-US" sz="1600" dirty="0">
                <a:solidFill>
                  <a:srgbClr val="3399FF"/>
                </a:solidFill>
                <a:latin typeface="+mj-lt"/>
                <a:cs typeface="Times New Roman" panose="02020603050405020304" pitchFamily="18" charset="0"/>
              </a:rPr>
              <a:t>Uganda</a:t>
            </a:r>
            <a:r>
              <a:rPr lang="en-GB" sz="1600" dirty="0">
                <a:latin typeface="+mj-lt"/>
                <a:cs typeface="Times New Roman" panose="02020603050405020304" pitchFamily="18" charset="0"/>
              </a:rPr>
              <a:t>)</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solidFill>
                  <a:srgbClr val="FF0000"/>
                </a:solidFill>
                <a:latin typeface="+mj-lt"/>
              </a:rPr>
              <a:t>Yellow fever </a:t>
            </a:r>
            <a:r>
              <a:rPr lang="en-GB" sz="1600" dirty="0">
                <a:latin typeface="+mj-lt"/>
              </a:rPr>
              <a:t>outbreak in </a:t>
            </a:r>
            <a:r>
              <a:rPr lang="en-GB" sz="1600" dirty="0" err="1">
                <a:latin typeface="+mj-lt"/>
              </a:rPr>
              <a:t>Moyo,Maracha</a:t>
            </a:r>
            <a:r>
              <a:rPr lang="en-GB" sz="1600" dirty="0">
                <a:latin typeface="+mj-lt"/>
              </a:rPr>
              <a:t> and </a:t>
            </a:r>
            <a:r>
              <a:rPr lang="en-GB" sz="1600" dirty="0" err="1">
                <a:latin typeface="+mj-lt"/>
              </a:rPr>
              <a:t>Bulisa</a:t>
            </a:r>
            <a:endParaRPr lang="en-GB" sz="1600" dirty="0">
              <a:latin typeface="+mj-lt"/>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solidFill>
                  <a:srgbClr val="FF0000"/>
                </a:solidFill>
                <a:latin typeface="+mj-lt"/>
              </a:rPr>
              <a:t>RVF</a:t>
            </a:r>
            <a:r>
              <a:rPr lang="en-GB" sz="1600" dirty="0">
                <a:latin typeface="+mj-lt"/>
              </a:rPr>
              <a:t> in Mbarara and </a:t>
            </a:r>
            <a:r>
              <a:rPr lang="en-GB" sz="1600" dirty="0" err="1">
                <a:latin typeface="+mj-lt"/>
              </a:rPr>
              <a:t>Kabale</a:t>
            </a:r>
            <a:endParaRPr lang="en-US" sz="1600" dirty="0">
              <a:effectLst/>
              <a:latin typeface="+mj-lt"/>
            </a:endParaRPr>
          </a:p>
        </p:txBody>
      </p:sp>
    </p:spTree>
    <p:extLst>
      <p:ext uri="{BB962C8B-B14F-4D97-AF65-F5344CB8AC3E}">
        <p14:creationId xmlns:p14="http://schemas.microsoft.com/office/powerpoint/2010/main" val="21127302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A6CBDF-9AFC-4596-8AA7-901C7ABD8EF7}"/>
              </a:ext>
            </a:extLst>
          </p:cNvPr>
          <p:cNvSpPr>
            <a:spLocks noGrp="1"/>
          </p:cNvSpPr>
          <p:nvPr>
            <p:ph type="title"/>
          </p:nvPr>
        </p:nvSpPr>
        <p:spPr/>
        <p:txBody>
          <a:bodyPr/>
          <a:lstStyle/>
          <a:p>
            <a:r>
              <a:rPr lang="en-US" b="1" dirty="0"/>
              <a:t>JJAS 2020 summary of </a:t>
            </a:r>
            <a:r>
              <a:rPr lang="en-US" b="1" dirty="0">
                <a:solidFill>
                  <a:srgbClr val="FF0000"/>
                </a:solidFill>
              </a:rPr>
              <a:t>positive</a:t>
            </a:r>
            <a:r>
              <a:rPr lang="en-US" b="1" dirty="0"/>
              <a:t> IMPACTS</a:t>
            </a:r>
            <a:endParaRPr lang="en-KE" dirty="0"/>
          </a:p>
        </p:txBody>
      </p:sp>
      <p:sp>
        <p:nvSpPr>
          <p:cNvPr id="3" name="Content Placeholder 2">
            <a:extLst>
              <a:ext uri="{FF2B5EF4-FFF2-40B4-BE49-F238E27FC236}">
                <a16:creationId xmlns:a16="http://schemas.microsoft.com/office/drawing/2014/main" id="{387222F7-9C3C-48B9-9101-714EFC650518}"/>
              </a:ext>
            </a:extLst>
          </p:cNvPr>
          <p:cNvSpPr>
            <a:spLocks noGrp="1"/>
          </p:cNvSpPr>
          <p:nvPr>
            <p:ph idx="1"/>
          </p:nvPr>
        </p:nvSpPr>
        <p:spPr/>
        <p:txBody>
          <a:bodyPr>
            <a:normAutofit/>
          </a:bodyPr>
          <a:lstStyle/>
          <a:p>
            <a:pPr>
              <a:buFont typeface="Wingdings" panose="05000000000000000000" pitchFamily="2" charset="2"/>
              <a:buChar char="Ø"/>
            </a:pPr>
            <a:r>
              <a:rPr lang="en-US" sz="2800" dirty="0"/>
              <a:t>Availability of water for domestic use and sanitation ---</a:t>
            </a:r>
            <a:r>
              <a:rPr lang="en-US" sz="2800" dirty="0">
                <a:solidFill>
                  <a:srgbClr val="3399FF"/>
                </a:solidFill>
              </a:rPr>
              <a:t>Kenya, Sudan</a:t>
            </a:r>
            <a:endParaRPr lang="en-US" sz="2800" dirty="0"/>
          </a:p>
          <a:p>
            <a:pPr>
              <a:buFont typeface="Wingdings" panose="05000000000000000000" pitchFamily="2" charset="2"/>
              <a:buChar char="Ø"/>
            </a:pPr>
            <a:r>
              <a:rPr lang="en-US" sz="2800" dirty="0"/>
              <a:t>Low incidences of other born infections e.g. AWD and water related infections---</a:t>
            </a:r>
            <a:r>
              <a:rPr lang="en-US" sz="2800" dirty="0">
                <a:solidFill>
                  <a:srgbClr val="3399FF"/>
                </a:solidFill>
              </a:rPr>
              <a:t>Kenya </a:t>
            </a:r>
            <a:endParaRPr lang="en-US" sz="2800" dirty="0"/>
          </a:p>
          <a:p>
            <a:pPr>
              <a:buFont typeface="Wingdings" panose="05000000000000000000" pitchFamily="2" charset="2"/>
              <a:buChar char="Ø"/>
            </a:pPr>
            <a:r>
              <a:rPr lang="en-US" sz="2800" dirty="0"/>
              <a:t>Low incidences of other climate related infections(</a:t>
            </a:r>
            <a:r>
              <a:rPr lang="en-US" sz="2800" i="1" dirty="0"/>
              <a:t>COVID 19 negatively impacted health care seeking </a:t>
            </a:r>
            <a:r>
              <a:rPr lang="en-US" sz="2800" dirty="0"/>
              <a:t>)—</a:t>
            </a:r>
            <a:r>
              <a:rPr lang="en-US" sz="2800" dirty="0">
                <a:solidFill>
                  <a:srgbClr val="3399FF"/>
                </a:solidFill>
              </a:rPr>
              <a:t>Kenya</a:t>
            </a:r>
          </a:p>
          <a:p>
            <a:pPr>
              <a:buFont typeface="Wingdings" panose="05000000000000000000" pitchFamily="2" charset="2"/>
              <a:buChar char="Ø"/>
            </a:pPr>
            <a:r>
              <a:rPr lang="en-US" sz="2800" dirty="0"/>
              <a:t>Malaria decreased compared to the previous season(</a:t>
            </a:r>
            <a:r>
              <a:rPr lang="en-US" sz="2800" dirty="0">
                <a:solidFill>
                  <a:srgbClr val="3399FF"/>
                </a:solidFill>
              </a:rPr>
              <a:t>Rwanda</a:t>
            </a:r>
            <a:r>
              <a:rPr lang="en-US" sz="2800" dirty="0"/>
              <a:t>)</a:t>
            </a:r>
          </a:p>
          <a:p>
            <a:pPr marL="0" indent="0">
              <a:buNone/>
            </a:pPr>
            <a:endParaRPr lang="en-US" sz="3200" dirty="0"/>
          </a:p>
          <a:p>
            <a:pPr marL="0" indent="0">
              <a:buNone/>
            </a:pPr>
            <a:endParaRPr lang="en-US" dirty="0"/>
          </a:p>
          <a:p>
            <a:endParaRPr lang="en-KE" dirty="0"/>
          </a:p>
        </p:txBody>
      </p:sp>
      <p:sp>
        <p:nvSpPr>
          <p:cNvPr id="4" name="Date Placeholder 3">
            <a:extLst>
              <a:ext uri="{FF2B5EF4-FFF2-40B4-BE49-F238E27FC236}">
                <a16:creationId xmlns:a16="http://schemas.microsoft.com/office/drawing/2014/main" id="{57624773-5579-4987-9E60-BCC0028CA975}"/>
              </a:ext>
            </a:extLst>
          </p:cNvPr>
          <p:cNvSpPr>
            <a:spLocks noGrp="1"/>
          </p:cNvSpPr>
          <p:nvPr>
            <p:ph type="dt" sz="half" idx="10"/>
          </p:nvPr>
        </p:nvSpPr>
        <p:spPr/>
        <p:txBody>
          <a:bodyPr/>
          <a:lstStyle/>
          <a:p>
            <a:fld id="{DE19D8FE-7506-41EF-B335-8CA99EA3EAA9}" type="datetime2">
              <a:rPr lang="en-US" smtClean="0"/>
              <a:pPr/>
              <a:t>Tuesday, August 25, 2020</a:t>
            </a:fld>
            <a:endParaRPr lang="en-US"/>
          </a:p>
        </p:txBody>
      </p:sp>
      <p:sp>
        <p:nvSpPr>
          <p:cNvPr id="5" name="Footer Placeholder 4">
            <a:extLst>
              <a:ext uri="{FF2B5EF4-FFF2-40B4-BE49-F238E27FC236}">
                <a16:creationId xmlns:a16="http://schemas.microsoft.com/office/drawing/2014/main" id="{FCB8D65E-1A84-435D-8355-DF4352016208}"/>
              </a:ext>
            </a:extLst>
          </p:cNvPr>
          <p:cNvSpPr>
            <a:spLocks noGrp="1"/>
          </p:cNvSpPr>
          <p:nvPr>
            <p:ph type="ftr" sz="quarter" idx="11"/>
          </p:nvPr>
        </p:nvSpPr>
        <p:spPr/>
        <p:txBody>
          <a:bodyPr/>
          <a:lstStyle/>
          <a:p>
            <a:r>
              <a:rPr lang="en-GB"/>
              <a:t>IGAD CLIMATE PREDICTION AND APPLICATIONS CENTRE (</a:t>
            </a:r>
            <a:r>
              <a:rPr lang="en-GB" b="1"/>
              <a:t>ICPAC</a:t>
            </a:r>
            <a:r>
              <a:rPr lang="en-GB"/>
              <a:t>)</a:t>
            </a:r>
            <a:endParaRPr lang="en-US" dirty="0"/>
          </a:p>
        </p:txBody>
      </p:sp>
      <p:sp>
        <p:nvSpPr>
          <p:cNvPr id="6" name="Slide Number Placeholder 5">
            <a:extLst>
              <a:ext uri="{FF2B5EF4-FFF2-40B4-BE49-F238E27FC236}">
                <a16:creationId xmlns:a16="http://schemas.microsoft.com/office/drawing/2014/main" id="{4E0D976F-59F9-4DC8-8A43-AAB34C845364}"/>
              </a:ext>
            </a:extLst>
          </p:cNvPr>
          <p:cNvSpPr>
            <a:spLocks noGrp="1"/>
          </p:cNvSpPr>
          <p:nvPr>
            <p:ph type="sldNum" sz="quarter" idx="12"/>
          </p:nvPr>
        </p:nvSpPr>
        <p:spPr/>
        <p:txBody>
          <a:bodyPr/>
          <a:lstStyle/>
          <a:p>
            <a:fld id="{B1DB7362-2002-504E-9846-FFD55AE08938}" type="slidenum">
              <a:rPr lang="en-US" smtClean="0"/>
              <a:pPr/>
              <a:t>5</a:t>
            </a:fld>
            <a:endParaRPr lang="en-US"/>
          </a:p>
        </p:txBody>
      </p:sp>
    </p:spTree>
    <p:extLst>
      <p:ext uri="{BB962C8B-B14F-4D97-AF65-F5344CB8AC3E}">
        <p14:creationId xmlns:p14="http://schemas.microsoft.com/office/powerpoint/2010/main" val="16417798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BF93141-0E8C-448B-A405-D784638EB7F9}"/>
              </a:ext>
            </a:extLst>
          </p:cNvPr>
          <p:cNvSpPr>
            <a:spLocks noGrp="1"/>
          </p:cNvSpPr>
          <p:nvPr>
            <p:ph idx="1"/>
          </p:nvPr>
        </p:nvSpPr>
        <p:spPr>
          <a:xfrm>
            <a:off x="495300" y="609600"/>
            <a:ext cx="9105900" cy="5831173"/>
          </a:xfrm>
        </p:spPr>
        <p:txBody>
          <a:bodyPr>
            <a:normAutofit/>
          </a:bodyPr>
          <a:lstStyle/>
          <a:p>
            <a:pPr>
              <a:buFont typeface="Wingdings" panose="05000000000000000000" pitchFamily="2" charset="2"/>
              <a:buChar char="Ø"/>
            </a:pPr>
            <a:r>
              <a:rPr lang="en-US" sz="2000" dirty="0">
                <a:latin typeface="+mj-lt"/>
              </a:rPr>
              <a:t>Prepositioning of medical supplies and </a:t>
            </a:r>
            <a:r>
              <a:rPr lang="en-US" sz="2000" dirty="0">
                <a:solidFill>
                  <a:schemeClr val="tx1"/>
                </a:solidFill>
                <a:effectLst/>
                <a:latin typeface="+mj-lt"/>
                <a:ea typeface="Calibri" panose="020F0502020204030204" pitchFamily="34" charset="0"/>
                <a:cs typeface="Times New Roman" panose="02020603050405020304" pitchFamily="18" charset="0"/>
              </a:rPr>
              <a:t>Hygiene promotion</a:t>
            </a:r>
            <a:r>
              <a:rPr lang="en-US" sz="2000" dirty="0">
                <a:latin typeface="+mj-lt"/>
              </a:rPr>
              <a:t>(</a:t>
            </a:r>
            <a:r>
              <a:rPr lang="en-US" sz="2000" dirty="0">
                <a:solidFill>
                  <a:srgbClr val="3399FF"/>
                </a:solidFill>
                <a:latin typeface="+mj-lt"/>
              </a:rPr>
              <a:t>all countries</a:t>
            </a:r>
            <a:r>
              <a:rPr lang="en-US" sz="2000" dirty="0">
                <a:latin typeface="+mj-lt"/>
              </a:rPr>
              <a:t>)</a:t>
            </a:r>
            <a:endParaRPr lang="en-GB" sz="2000" dirty="0">
              <a:latin typeface="+mj-lt"/>
            </a:endParaRPr>
          </a:p>
          <a:p>
            <a:pPr>
              <a:buFont typeface="Wingdings" panose="05000000000000000000" pitchFamily="2" charset="2"/>
              <a:buChar char="Ø"/>
            </a:pPr>
            <a:r>
              <a:rPr lang="en-GB" sz="2000" dirty="0">
                <a:latin typeface="+mj-lt"/>
              </a:rPr>
              <a:t>Public education and awareness (</a:t>
            </a:r>
            <a:r>
              <a:rPr lang="en-GB" sz="2000" dirty="0">
                <a:solidFill>
                  <a:srgbClr val="3399FF"/>
                </a:solidFill>
                <a:latin typeface="+mj-lt"/>
              </a:rPr>
              <a:t>all countries</a:t>
            </a:r>
            <a:r>
              <a:rPr lang="en-GB" sz="2000" dirty="0">
                <a:latin typeface="+mj-lt"/>
              </a:rPr>
              <a:t>)</a:t>
            </a:r>
          </a:p>
          <a:p>
            <a:pPr>
              <a:buFont typeface="Wingdings" panose="05000000000000000000" pitchFamily="2" charset="2"/>
              <a:buChar char="Ø"/>
            </a:pPr>
            <a:r>
              <a:rPr lang="en-GB" sz="2000" dirty="0">
                <a:latin typeface="+mj-lt"/>
              </a:rPr>
              <a:t>Early deployment of health commodities for diagnosis and treatment(</a:t>
            </a:r>
            <a:r>
              <a:rPr lang="en-GB" sz="2000" dirty="0">
                <a:solidFill>
                  <a:srgbClr val="3399FF"/>
                </a:solidFill>
                <a:latin typeface="+mj-lt"/>
              </a:rPr>
              <a:t>all countries</a:t>
            </a:r>
            <a:r>
              <a:rPr lang="en-GB" sz="2000" dirty="0">
                <a:latin typeface="+mj-lt"/>
              </a:rPr>
              <a:t>)</a:t>
            </a:r>
          </a:p>
          <a:p>
            <a:pPr>
              <a:buFont typeface="Wingdings" panose="05000000000000000000" pitchFamily="2" charset="2"/>
              <a:buChar char="Ø"/>
            </a:pPr>
            <a:r>
              <a:rPr lang="en-GB" sz="2000" dirty="0">
                <a:latin typeface="+mj-lt"/>
              </a:rPr>
              <a:t>Active surveillance in consultation with local authorities related to COVID-19 measures to move around and collect data(</a:t>
            </a:r>
            <a:r>
              <a:rPr lang="en-GB" sz="2000" dirty="0">
                <a:solidFill>
                  <a:srgbClr val="3399FF"/>
                </a:solidFill>
                <a:latin typeface="+mj-lt"/>
              </a:rPr>
              <a:t>all countries</a:t>
            </a:r>
            <a:r>
              <a:rPr lang="en-GB" sz="2000" dirty="0">
                <a:latin typeface="+mj-lt"/>
              </a:rPr>
              <a:t>)</a:t>
            </a:r>
          </a:p>
          <a:p>
            <a:pPr>
              <a:buFont typeface="Wingdings" panose="05000000000000000000" pitchFamily="2" charset="2"/>
              <a:buChar char="Ø"/>
            </a:pPr>
            <a:r>
              <a:rPr lang="en-GB" sz="2000" dirty="0">
                <a:latin typeface="+mj-lt"/>
              </a:rPr>
              <a:t>Provision of preventive tools e.g. mosquito nets and water treatment chemicals(</a:t>
            </a:r>
            <a:r>
              <a:rPr lang="en-GB" sz="2000" dirty="0">
                <a:solidFill>
                  <a:srgbClr val="3399FF"/>
                </a:solidFill>
                <a:latin typeface="+mj-lt"/>
              </a:rPr>
              <a:t>all countries</a:t>
            </a:r>
            <a:r>
              <a:rPr lang="en-GB" sz="2000" dirty="0">
                <a:latin typeface="+mj-lt"/>
              </a:rPr>
              <a:t>) </a:t>
            </a:r>
          </a:p>
          <a:p>
            <a:pPr algn="just">
              <a:buFont typeface="Wingdings" panose="05000000000000000000" pitchFamily="2" charset="2"/>
              <a:buChar char="Ø"/>
            </a:pPr>
            <a:r>
              <a:rPr lang="en-GB" sz="2000" dirty="0">
                <a:latin typeface="+mj-lt"/>
              </a:rPr>
              <a:t>Mass campaign distribution of LLINs &amp; IRS in flooded areas and Vaccinate against cholera and typhoid(</a:t>
            </a:r>
            <a:r>
              <a:rPr lang="en-GB" sz="2000" dirty="0">
                <a:solidFill>
                  <a:srgbClr val="3399FF"/>
                </a:solidFill>
                <a:latin typeface="+mj-lt"/>
              </a:rPr>
              <a:t>Uganda, Ethiopia, </a:t>
            </a:r>
            <a:r>
              <a:rPr lang="en-US" sz="2000" dirty="0">
                <a:solidFill>
                  <a:srgbClr val="3399FF"/>
                </a:solidFill>
                <a:latin typeface="+mj-lt"/>
              </a:rPr>
              <a:t>Sudan, Somalia</a:t>
            </a:r>
            <a:r>
              <a:rPr lang="en-GB" sz="2000" dirty="0">
                <a:latin typeface="+mj-lt"/>
              </a:rPr>
              <a:t>)</a:t>
            </a:r>
            <a:endParaRPr lang="en-US" sz="2000" dirty="0">
              <a:solidFill>
                <a:schemeClr val="tx1"/>
              </a:solidFill>
              <a:effectLst/>
              <a:latin typeface="+mj-lt"/>
              <a:ea typeface="Calibri" panose="020F0502020204030204" pitchFamily="34" charset="0"/>
              <a:cs typeface="Times New Roman" panose="02020603050405020304" pitchFamily="18" charset="0"/>
            </a:endParaRPr>
          </a:p>
          <a:p>
            <a:pPr algn="just">
              <a:buFont typeface="Wingdings" panose="05000000000000000000" pitchFamily="2" charset="2"/>
              <a:buChar char="Ø"/>
            </a:pPr>
            <a:r>
              <a:rPr lang="en-GB" sz="2000" baseline="0" dirty="0">
                <a:solidFill>
                  <a:schemeClr val="tx1"/>
                </a:solidFill>
                <a:effectLst/>
                <a:latin typeface="+mj-lt"/>
                <a:ea typeface="Calibri" panose="020F0502020204030204" pitchFamily="34" charset="0"/>
                <a:cs typeface="Times New Roman" panose="02020603050405020304" pitchFamily="18" charset="0"/>
              </a:rPr>
              <a:t>Risk communication team has been put in place (</a:t>
            </a:r>
            <a:r>
              <a:rPr lang="en-GB" sz="2000" baseline="0" dirty="0">
                <a:solidFill>
                  <a:srgbClr val="3399FF"/>
                </a:solidFill>
                <a:effectLst/>
                <a:latin typeface="+mj-lt"/>
                <a:ea typeface="Calibri" panose="020F0502020204030204" pitchFamily="34" charset="0"/>
                <a:cs typeface="Times New Roman" panose="02020603050405020304" pitchFamily="18" charset="0"/>
              </a:rPr>
              <a:t>Somalia</a:t>
            </a:r>
            <a:r>
              <a:rPr lang="en-GB" sz="2000" baseline="0" dirty="0">
                <a:solidFill>
                  <a:schemeClr val="tx1"/>
                </a:solidFill>
                <a:effectLst/>
                <a:latin typeface="+mj-lt"/>
                <a:ea typeface="Calibri" panose="020F0502020204030204" pitchFamily="34" charset="0"/>
                <a:cs typeface="Times New Roman" panose="02020603050405020304" pitchFamily="18" charset="0"/>
              </a:rPr>
              <a:t>)</a:t>
            </a:r>
            <a:endParaRPr lang="en-US" sz="2000" dirty="0">
              <a:latin typeface="+mj-lt"/>
            </a:endParaRPr>
          </a:p>
          <a:p>
            <a:pPr>
              <a:buFont typeface="Wingdings" panose="05000000000000000000" pitchFamily="2" charset="2"/>
              <a:buChar char="Ø"/>
            </a:pPr>
            <a:endParaRPr lang="en-GB" sz="2000" dirty="0">
              <a:latin typeface="+mj-lt"/>
            </a:endParaRPr>
          </a:p>
          <a:p>
            <a:pPr marL="0" indent="0" algn="just">
              <a:buNone/>
            </a:pPr>
            <a:endParaRPr lang="en-GB" dirty="0"/>
          </a:p>
        </p:txBody>
      </p:sp>
      <p:sp>
        <p:nvSpPr>
          <p:cNvPr id="4" name="Date Placeholder 3">
            <a:extLst>
              <a:ext uri="{FF2B5EF4-FFF2-40B4-BE49-F238E27FC236}">
                <a16:creationId xmlns:a16="http://schemas.microsoft.com/office/drawing/2014/main" id="{428CB73A-2F07-439D-9B6B-092A6746E9D2}"/>
              </a:ext>
            </a:extLst>
          </p:cNvPr>
          <p:cNvSpPr>
            <a:spLocks noGrp="1"/>
          </p:cNvSpPr>
          <p:nvPr>
            <p:ph type="dt" sz="half" idx="10"/>
          </p:nvPr>
        </p:nvSpPr>
        <p:spPr/>
        <p:txBody>
          <a:bodyPr/>
          <a:lstStyle/>
          <a:p>
            <a:fld id="{DE19D8FE-7506-41EF-B335-8CA99EA3EAA9}" type="datetime2">
              <a:rPr lang="en-US" smtClean="0"/>
              <a:pPr/>
              <a:t>Tuesday, August 25, 2020</a:t>
            </a:fld>
            <a:endParaRPr lang="en-US"/>
          </a:p>
        </p:txBody>
      </p:sp>
      <p:sp>
        <p:nvSpPr>
          <p:cNvPr id="5" name="Footer Placeholder 4">
            <a:extLst>
              <a:ext uri="{FF2B5EF4-FFF2-40B4-BE49-F238E27FC236}">
                <a16:creationId xmlns:a16="http://schemas.microsoft.com/office/drawing/2014/main" id="{E9E3F87B-BF73-4479-85C8-57B0876D9C8F}"/>
              </a:ext>
            </a:extLst>
          </p:cNvPr>
          <p:cNvSpPr>
            <a:spLocks noGrp="1"/>
          </p:cNvSpPr>
          <p:nvPr>
            <p:ph type="ftr" sz="quarter" idx="11"/>
          </p:nvPr>
        </p:nvSpPr>
        <p:spPr/>
        <p:txBody>
          <a:bodyPr/>
          <a:lstStyle/>
          <a:p>
            <a:r>
              <a:rPr lang="en-GB"/>
              <a:t>IGAD CLIMATE PREDICTION AND APPLICATIONS CENTRE (</a:t>
            </a:r>
            <a:r>
              <a:rPr lang="en-GB" b="1"/>
              <a:t>ICPAC</a:t>
            </a:r>
            <a:r>
              <a:rPr lang="en-GB"/>
              <a:t>)</a:t>
            </a:r>
            <a:endParaRPr lang="en-US" dirty="0"/>
          </a:p>
        </p:txBody>
      </p:sp>
      <p:sp>
        <p:nvSpPr>
          <p:cNvPr id="6" name="Slide Number Placeholder 5">
            <a:extLst>
              <a:ext uri="{FF2B5EF4-FFF2-40B4-BE49-F238E27FC236}">
                <a16:creationId xmlns:a16="http://schemas.microsoft.com/office/drawing/2014/main" id="{9C332F62-2E49-4397-A590-F2327A0401A2}"/>
              </a:ext>
            </a:extLst>
          </p:cNvPr>
          <p:cNvSpPr>
            <a:spLocks noGrp="1"/>
          </p:cNvSpPr>
          <p:nvPr>
            <p:ph type="sldNum" sz="quarter" idx="12"/>
          </p:nvPr>
        </p:nvSpPr>
        <p:spPr/>
        <p:txBody>
          <a:bodyPr/>
          <a:lstStyle/>
          <a:p>
            <a:fld id="{B1DB7362-2002-504E-9846-FFD55AE08938}" type="slidenum">
              <a:rPr lang="en-US" smtClean="0"/>
              <a:pPr/>
              <a:t>6</a:t>
            </a:fld>
            <a:endParaRPr lang="en-US"/>
          </a:p>
        </p:txBody>
      </p:sp>
      <p:sp>
        <p:nvSpPr>
          <p:cNvPr id="10" name="Title 9">
            <a:extLst>
              <a:ext uri="{FF2B5EF4-FFF2-40B4-BE49-F238E27FC236}">
                <a16:creationId xmlns:a16="http://schemas.microsoft.com/office/drawing/2014/main" id="{B3A07F5D-FA09-AD41-83B4-0B2C157F150A}"/>
              </a:ext>
            </a:extLst>
          </p:cNvPr>
          <p:cNvSpPr>
            <a:spLocks noGrp="1"/>
          </p:cNvSpPr>
          <p:nvPr>
            <p:ph type="title"/>
          </p:nvPr>
        </p:nvSpPr>
        <p:spPr>
          <a:xfrm>
            <a:off x="495300" y="152400"/>
            <a:ext cx="8915400" cy="430897"/>
          </a:xfrm>
        </p:spPr>
        <p:txBody>
          <a:bodyPr>
            <a:normAutofit fontScale="90000"/>
          </a:bodyPr>
          <a:lstStyle/>
          <a:p>
            <a:pPr algn="ctr"/>
            <a:r>
              <a:rPr lang="en-GB" b="1" dirty="0"/>
              <a:t>KEY response measures and management strategies</a:t>
            </a:r>
            <a:endParaRPr lang="en-KE" dirty="0"/>
          </a:p>
        </p:txBody>
      </p:sp>
      <p:pic>
        <p:nvPicPr>
          <p:cNvPr id="2" name="Content Placeholder 2">
            <a:extLst>
              <a:ext uri="{FF2B5EF4-FFF2-40B4-BE49-F238E27FC236}">
                <a16:creationId xmlns:a16="http://schemas.microsoft.com/office/drawing/2014/main" id="{85EC0F1C-F718-4FCD-841C-12335D093AC0}"/>
              </a:ext>
            </a:extLst>
          </p:cNvPr>
          <p:cNvPicPr>
            <a:picLocks noChangeAspect="1"/>
          </p:cNvPicPr>
          <p:nvPr/>
        </p:nvPicPr>
        <p:blipFill>
          <a:blip r:embed="rId3"/>
          <a:srcRect t="3846" b="3846"/>
          <a:stretch>
            <a:fillRect/>
          </a:stretch>
        </p:blipFill>
        <p:spPr>
          <a:xfrm>
            <a:off x="6500585" y="4532350"/>
            <a:ext cx="3405414" cy="2325650"/>
          </a:xfrm>
          <a:prstGeom prst="rect">
            <a:avLst/>
          </a:prstGeom>
        </p:spPr>
      </p:pic>
      <p:sp>
        <p:nvSpPr>
          <p:cNvPr id="12" name="TextBox 11">
            <a:extLst>
              <a:ext uri="{FF2B5EF4-FFF2-40B4-BE49-F238E27FC236}">
                <a16:creationId xmlns:a16="http://schemas.microsoft.com/office/drawing/2014/main" id="{F4A574F6-E1C6-44D8-937E-831514D31B40}"/>
              </a:ext>
            </a:extLst>
          </p:cNvPr>
          <p:cNvSpPr txBox="1"/>
          <p:nvPr/>
        </p:nvSpPr>
        <p:spPr>
          <a:xfrm>
            <a:off x="617879" y="4719057"/>
            <a:ext cx="5760128" cy="923330"/>
          </a:xfrm>
          <a:prstGeom prst="rect">
            <a:avLst/>
          </a:prstGeom>
          <a:noFill/>
        </p:spPr>
        <p:txBody>
          <a:bodyPr wrap="square">
            <a:spAutoFit/>
          </a:bodyPr>
          <a:lstStyle/>
          <a:p>
            <a:pPr>
              <a:buFont typeface="Wingdings" panose="05000000000000000000" pitchFamily="2" charset="2"/>
              <a:buChar char="Ø"/>
            </a:pPr>
            <a:r>
              <a:rPr lang="en-US" dirty="0"/>
              <a:t>VHTS and security taking nets to hard to reach areas during door to door distribution to avoid mass gathering(</a:t>
            </a:r>
            <a:r>
              <a:rPr lang="en-US" dirty="0">
                <a:solidFill>
                  <a:srgbClr val="3399FF"/>
                </a:solidFill>
              </a:rPr>
              <a:t>Uganda</a:t>
            </a:r>
            <a:r>
              <a:rPr lang="en-US" dirty="0"/>
              <a:t>)</a:t>
            </a:r>
          </a:p>
        </p:txBody>
      </p:sp>
      <p:sp>
        <p:nvSpPr>
          <p:cNvPr id="7" name="Arrow: Left 6">
            <a:extLst>
              <a:ext uri="{FF2B5EF4-FFF2-40B4-BE49-F238E27FC236}">
                <a16:creationId xmlns:a16="http://schemas.microsoft.com/office/drawing/2014/main" id="{9B18A7E2-8A80-4B83-A518-A54CC19CAB37}"/>
              </a:ext>
            </a:extLst>
          </p:cNvPr>
          <p:cNvSpPr/>
          <p:nvPr/>
        </p:nvSpPr>
        <p:spPr>
          <a:xfrm>
            <a:off x="5562600" y="5105400"/>
            <a:ext cx="1066800" cy="381000"/>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KE"/>
          </a:p>
        </p:txBody>
      </p:sp>
    </p:spTree>
    <p:extLst>
      <p:ext uri="{BB962C8B-B14F-4D97-AF65-F5344CB8AC3E}">
        <p14:creationId xmlns:p14="http://schemas.microsoft.com/office/powerpoint/2010/main" val="26052014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referRelativeResize="0">
            <a:picLocks/>
          </p:cNvPicPr>
          <p:nvPr/>
        </p:nvPicPr>
        <p:blipFill>
          <a:blip r:embed="rId2"/>
          <a:srcRect/>
          <a:stretch/>
        </p:blipFill>
        <p:spPr>
          <a:xfrm>
            <a:off x="-58730" y="-112542"/>
            <a:ext cx="9990521" cy="7059810"/>
          </a:xfrm>
          <a:prstGeom prst="rect">
            <a:avLst/>
          </a:prstGeom>
        </p:spPr>
      </p:pic>
      <p:sp>
        <p:nvSpPr>
          <p:cNvPr id="5" name="Title 1"/>
          <p:cNvSpPr txBox="1">
            <a:spLocks/>
          </p:cNvSpPr>
          <p:nvPr/>
        </p:nvSpPr>
        <p:spPr>
          <a:xfrm>
            <a:off x="1676400" y="3200400"/>
            <a:ext cx="6422231" cy="786341"/>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GB" sz="2100" dirty="0">
              <a:solidFill>
                <a:schemeClr val="bg1"/>
              </a:solidFill>
              <a:latin typeface="Arial" panose="020B0604020202020204" pitchFamily="34" charset="0"/>
              <a:cs typeface="Arial" panose="020B0604020202020204" pitchFamily="34" charset="0"/>
            </a:endParaRPr>
          </a:p>
          <a:p>
            <a:r>
              <a:rPr lang="en-GB" sz="3200" b="1" dirty="0">
                <a:solidFill>
                  <a:schemeClr val="accent2"/>
                </a:solidFill>
                <a:latin typeface="Arial" panose="020B0604020202020204" pitchFamily="34" charset="0"/>
                <a:cs typeface="Arial" panose="020B0604020202020204" pitchFamily="34" charset="0"/>
              </a:rPr>
              <a:t>THANK YOU!</a:t>
            </a:r>
          </a:p>
          <a:p>
            <a:endParaRPr lang="en-GB" sz="2400" b="1" dirty="0">
              <a:solidFill>
                <a:schemeClr val="accent2"/>
              </a:solidFill>
              <a:latin typeface="Arial" panose="020B0604020202020204" pitchFamily="34" charset="0"/>
              <a:cs typeface="Arial" panose="020B0604020202020204" pitchFamily="34" charset="0"/>
            </a:endParaRPr>
          </a:p>
          <a:p>
            <a:r>
              <a:rPr lang="en-GB" sz="2400" dirty="0">
                <a:solidFill>
                  <a:schemeClr val="bg1"/>
                </a:solidFill>
                <a:latin typeface="Arial" panose="020B0604020202020204" pitchFamily="34" charset="0"/>
                <a:cs typeface="Arial" panose="020B0604020202020204" pitchFamily="34" charset="0"/>
              </a:rPr>
              <a:t>Contribute to the Conversation on Twitter</a:t>
            </a:r>
            <a:br>
              <a:rPr lang="en-GB" sz="2400" b="1" dirty="0">
                <a:solidFill>
                  <a:schemeClr val="bg1"/>
                </a:solidFill>
                <a:latin typeface="Arial" panose="020B0604020202020204" pitchFamily="34" charset="0"/>
                <a:cs typeface="Arial" panose="020B0604020202020204" pitchFamily="34" charset="0"/>
              </a:rPr>
            </a:br>
            <a:r>
              <a:rPr lang="en-GB" sz="2400" b="1" dirty="0">
                <a:solidFill>
                  <a:schemeClr val="bg1"/>
                </a:solidFill>
                <a:latin typeface="Arial" panose="020B0604020202020204" pitchFamily="34" charset="0"/>
                <a:cs typeface="Arial" panose="020B0604020202020204" pitchFamily="34" charset="0"/>
              </a:rPr>
              <a:t>#GHACOF56</a:t>
            </a:r>
          </a:p>
          <a:p>
            <a:r>
              <a:rPr lang="en-GB" sz="2100" dirty="0">
                <a:solidFill>
                  <a:schemeClr val="bg1"/>
                </a:solidFill>
                <a:latin typeface="Arial" panose="020B0604020202020204" pitchFamily="34" charset="0"/>
                <a:cs typeface="Arial" panose="020B0604020202020204" pitchFamily="34" charset="0"/>
              </a:rPr>
              <a:t> </a:t>
            </a:r>
          </a:p>
          <a:p>
            <a:r>
              <a:rPr lang="en-GB" sz="3000" u="sng" dirty="0">
                <a:solidFill>
                  <a:schemeClr val="bg1"/>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www.icpac.net</a:t>
            </a:r>
            <a:endParaRPr lang="en-US" sz="30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95548515"/>
      </p:ext>
    </p:extLst>
  </p:cSld>
  <p:clrMapOvr>
    <a:masterClrMapping/>
  </p:clrMapOvr>
</p:sld>
</file>

<file path=ppt/theme/theme1.xml><?xml version="1.0" encoding="utf-8"?>
<a:theme xmlns:a="http://schemas.openxmlformats.org/drawingml/2006/main" name="IGAD PPT Template">
  <a:themeElements>
    <a:clrScheme name="IGAD">
      <a:dk1>
        <a:sysClr val="windowText" lastClr="000000"/>
      </a:dk1>
      <a:lt1>
        <a:sysClr val="window" lastClr="FFFFFF"/>
      </a:lt1>
      <a:dk2>
        <a:srgbClr val="646463"/>
      </a:dk2>
      <a:lt2>
        <a:srgbClr val="D0D0D0"/>
      </a:lt2>
      <a:accent1>
        <a:srgbClr val="00833F"/>
      </a:accent1>
      <a:accent2>
        <a:srgbClr val="F4BE49"/>
      </a:accent2>
      <a:accent3>
        <a:srgbClr val="004080"/>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IGAD PPT Template.thmx</Template>
  <TotalTime>4990</TotalTime>
  <Words>561</Words>
  <Application>Microsoft Office PowerPoint</Application>
  <PresentationFormat>A4 Paper (210x297 mm)</PresentationFormat>
  <Paragraphs>67</Paragraphs>
  <Slides>7</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Arial Black</vt:lpstr>
      <vt:lpstr>Calibri</vt:lpstr>
      <vt:lpstr>Wingdings</vt:lpstr>
      <vt:lpstr>IGAD PPT Template</vt:lpstr>
      <vt:lpstr>SECTOR (health)  Seasonal analysis of the impacts of JUNE to July / August 2020 by (Paulino Omoj Omay), ghacof56, Sector reporting     </vt:lpstr>
      <vt:lpstr>JJAS 2020: summary of long term observed seasonal changes </vt:lpstr>
      <vt:lpstr>JJAS 2020: summary Region-wide observations</vt:lpstr>
      <vt:lpstr>PowerPoint Presentation</vt:lpstr>
      <vt:lpstr>JJAS 2020 summary of positive IMPACTS</vt:lpstr>
      <vt:lpstr>KEY response measures and management strategies</vt:lpstr>
      <vt:lpstr>PowerPoint Presentation</vt:lpstr>
    </vt:vector>
  </TitlesOfParts>
  <Company>Black Africa Group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Apple Macintosh</dc:creator>
  <cp:lastModifiedBy>Paulino Omay</cp:lastModifiedBy>
  <cp:revision>253</cp:revision>
  <dcterms:created xsi:type="dcterms:W3CDTF">2014-11-18T09:33:09Z</dcterms:created>
  <dcterms:modified xsi:type="dcterms:W3CDTF">2020-08-25T14:53:09Z</dcterms:modified>
</cp:coreProperties>
</file>