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46" r:id="rId2"/>
    <p:sldId id="459" r:id="rId3"/>
    <p:sldId id="473" r:id="rId4"/>
    <p:sldId id="475" r:id="rId5"/>
    <p:sldId id="456" r:id="rId6"/>
    <p:sldId id="469" r:id="rId7"/>
    <p:sldId id="472" r:id="rId8"/>
    <p:sldId id="468" r:id="rId9"/>
    <p:sldId id="476" r:id="rId10"/>
    <p:sldId id="470" r:id="rId11"/>
    <p:sldId id="471" r:id="rId12"/>
    <p:sldId id="477" r:id="rId13"/>
    <p:sldId id="465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.Kirungu" initials="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61" autoAdjust="0"/>
    <p:restoredTop sz="91652" autoAdjust="0"/>
  </p:normalViewPr>
  <p:slideViewPr>
    <p:cSldViewPr snapToObjects="1">
      <p:cViewPr varScale="1">
        <p:scale>
          <a:sx n="115" d="100"/>
          <a:sy n="115" d="100"/>
        </p:scale>
        <p:origin x="156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03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890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1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822" y="394330"/>
            <a:ext cx="1332020" cy="1460717"/>
          </a:xfrm>
          <a:prstGeom prst="rect">
            <a:avLst/>
          </a:prstGeom>
        </p:spPr>
      </p:pic>
      <p:pic>
        <p:nvPicPr>
          <p:cNvPr id="1026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991600" y="5908483"/>
            <a:ext cx="762000" cy="8016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1" y="6486992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194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1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t>Tuesday, August 25,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1" y="6486992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94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24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83"/>
            <a:ext cx="762000" cy="8016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1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6992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6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1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6993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t>Tuesday, August 25,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1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9" y="6486993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8991600" y="5908483"/>
            <a:ext cx="762000" cy="8016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16496" y="2133600"/>
            <a:ext cx="9108504" cy="3657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Livestock sector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>situation analysis of the impacts of JUNE to SEPTEMBER 2020 season </a:t>
            </a:r>
            <a:b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dirty="0">
                <a:solidFill>
                  <a:schemeClr val="tx1"/>
                </a:solidFill>
                <a:latin typeface="Tw Cen MT" panose="020B0602020104020603" pitchFamily="34" charset="0"/>
              </a:rPr>
              <a:t>by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/>
            </a:r>
            <a:b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</a:br>
            <a:r>
              <a:rPr lang="en-US" b="1" dirty="0" err="1" smtClean="0">
                <a:solidFill>
                  <a:schemeClr val="tx1"/>
                </a:solidFill>
                <a:latin typeface="Tw Cen MT" panose="020B0602020104020603" pitchFamily="34" charset="0"/>
              </a:rPr>
              <a:t>ghacof</a:t>
            </a:r>
            <a:r>
              <a:rPr lang="en-US" b="1" dirty="0" smtClean="0">
                <a:solidFill>
                  <a:schemeClr val="tx1"/>
                </a:solidFill>
                <a:latin typeface="Tw Cen MT" panose="020B0602020104020603" pitchFamily="34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Tw Cen MT" panose="020B0602020104020603" pitchFamily="34" charset="0"/>
              </a:rPr>
              <a:t>56, Sector reporting</a:t>
            </a:r>
            <a:endParaRPr lang="en-GB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73540" y="6286521"/>
            <a:ext cx="5149850" cy="382842"/>
          </a:xfrm>
        </p:spPr>
        <p:txBody>
          <a:bodyPr/>
          <a:lstStyle/>
          <a:p>
            <a:r>
              <a:rPr lang="en-US" dirty="0">
                <a:latin typeface="Tw Cen MT" panose="020B0602020104020603" pitchFamily="34" charset="0"/>
              </a:rPr>
              <a:t>IGAD CLIMATE PREDICTION AND APPLICATIONS CENTRE</a:t>
            </a:r>
          </a:p>
          <a:p>
            <a:endParaRPr lang="en-US" dirty="0">
              <a:latin typeface="Tw Cen MT" panose="020B06020201040206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64" y="50728"/>
            <a:ext cx="8263081" cy="490066"/>
          </a:xfrm>
        </p:spPr>
        <p:txBody>
          <a:bodyPr/>
          <a:lstStyle/>
          <a:p>
            <a:r>
              <a:rPr lang="en-US" b="1" dirty="0"/>
              <a:t>JJAS 2020 NEGATIVE IMPACTS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281" y="692696"/>
            <a:ext cx="2267273" cy="251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Content Placeholder 12" descr="One dead, hundreds displaced by floods in Baringo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467" y="692696"/>
            <a:ext cx="2938387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https://www.kenyanews.go.ke/wp-content/uploads/2020/07/DSC_1004-958x63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478" y="724658"/>
            <a:ext cx="2928730" cy="1768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http://www.kenyanews.go.ke/wp-content/uploads/2020/07/DSC_1005-300x138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2952955"/>
            <a:ext cx="3161555" cy="2060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http://www.kenyanews.go.ke/wp-content/uploads/2020/07/DSC_1003-300x135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666" y="2914595"/>
            <a:ext cx="3168353" cy="20660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92560" y="2492896"/>
            <a:ext cx="3673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Floods in </a:t>
            </a:r>
            <a:r>
              <a:rPr lang="en-US" sz="1400" dirty="0" err="1"/>
              <a:t>Tangulbei</a:t>
            </a:r>
            <a:r>
              <a:rPr lang="en-US" sz="1400" dirty="0"/>
              <a:t>, </a:t>
            </a:r>
            <a:r>
              <a:rPr lang="en-US" sz="1400" dirty="0" err="1"/>
              <a:t>Baringo</a:t>
            </a:r>
            <a:r>
              <a:rPr lang="en-US" sz="1400" dirty="0"/>
              <a:t> County on </a:t>
            </a:r>
            <a:r>
              <a:rPr lang="en-US" sz="1400" dirty="0" smtClean="0"/>
              <a:t>July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0499" y="5288418"/>
            <a:ext cx="4532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Residents of </a:t>
            </a:r>
            <a:r>
              <a:rPr lang="en-US" sz="1200" dirty="0" err="1"/>
              <a:t>Tangulbei</a:t>
            </a:r>
            <a:r>
              <a:rPr lang="en-US" sz="1200" dirty="0"/>
              <a:t> in </a:t>
            </a:r>
            <a:r>
              <a:rPr lang="en-US" sz="1200" dirty="0" err="1"/>
              <a:t>Tiaty</a:t>
            </a:r>
            <a:r>
              <a:rPr lang="en-US" sz="1200" dirty="0"/>
              <a:t> East try to cross a flooded </a:t>
            </a:r>
            <a:endParaRPr lang="en-US" sz="1200" dirty="0" smtClean="0"/>
          </a:p>
          <a:p>
            <a:r>
              <a:rPr lang="en-US" sz="1200" dirty="0" smtClean="0"/>
              <a:t>section </a:t>
            </a:r>
            <a:r>
              <a:rPr lang="en-US" sz="1200" dirty="0"/>
              <a:t>of </a:t>
            </a:r>
            <a:r>
              <a:rPr lang="en-US" sz="1200" dirty="0" err="1"/>
              <a:t>Tangulbei-Loruk</a:t>
            </a:r>
            <a:r>
              <a:rPr lang="en-US" sz="1200" dirty="0"/>
              <a:t> road which was swept by floods</a:t>
            </a:r>
            <a:endParaRPr lang="en-US" sz="12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7113240" y="3284984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Camel disease in Northern Kenya</a:t>
            </a:r>
          </a:p>
        </p:txBody>
      </p:sp>
    </p:spTree>
    <p:extLst>
      <p:ext uri="{BB962C8B-B14F-4D97-AF65-F5344CB8AC3E}">
        <p14:creationId xmlns:p14="http://schemas.microsoft.com/office/powerpoint/2010/main" val="42134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impacts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Content Placeholder 6" descr="Residents of Loruk demolish their iron-sheet structures to leave after Lake Baringo burst on Tuesday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4" y="1168288"/>
            <a:ext cx="3456384" cy="1612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Tiaty MP William Kamket (in maroon sweeter) rolls his pair of jean trousers to wade through flooded road section in Loruk, Baringo North after Lake Baringo burst on Tuesday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4" y="2780929"/>
            <a:ext cx="3456384" cy="163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iew of submerged structures of attractive Tourists catchment Soi Safari Lodge Hotel in Kampi ya Samaki after Lake Baringo burst on Tuesday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4" y="4236773"/>
            <a:ext cx="3456384" cy="150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68921" y="3203789"/>
            <a:ext cx="330731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Flooded road section in </a:t>
            </a:r>
            <a:r>
              <a:rPr lang="en-US" sz="1400" dirty="0" err="1"/>
              <a:t>Loruk</a:t>
            </a:r>
            <a:r>
              <a:rPr lang="en-US" sz="1400" dirty="0"/>
              <a:t>, </a:t>
            </a:r>
            <a:r>
              <a:rPr lang="en-US" sz="1400" dirty="0" err="1"/>
              <a:t>Baringo</a:t>
            </a:r>
            <a:r>
              <a:rPr lang="en-US" sz="1400" dirty="0"/>
              <a:t> </a:t>
            </a:r>
          </a:p>
          <a:p>
            <a:r>
              <a:rPr lang="en-US" sz="1400" dirty="0"/>
              <a:t>North after Lake </a:t>
            </a:r>
            <a:r>
              <a:rPr lang="en-US" sz="1400" dirty="0" err="1"/>
              <a:t>Baringo</a:t>
            </a:r>
            <a:r>
              <a:rPr lang="en-US" sz="1400" dirty="0"/>
              <a:t> burst</a:t>
            </a:r>
          </a:p>
          <a:p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241032" y="4691502"/>
            <a:ext cx="3735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Soi</a:t>
            </a:r>
            <a:r>
              <a:rPr lang="en-US" sz="1400" dirty="0"/>
              <a:t> Safari Lodge Hotel in </a:t>
            </a:r>
            <a:r>
              <a:rPr lang="en-US" sz="1400" dirty="0" err="1"/>
              <a:t>Kampi</a:t>
            </a:r>
            <a:r>
              <a:rPr lang="en-US" sz="1400" dirty="0"/>
              <a:t> </a:t>
            </a:r>
            <a:r>
              <a:rPr lang="en-US" sz="1400" dirty="0" err="1"/>
              <a:t>ya</a:t>
            </a:r>
            <a:r>
              <a:rPr lang="en-US" sz="1400" dirty="0"/>
              <a:t> </a:t>
            </a:r>
            <a:r>
              <a:rPr lang="en-US" sz="1400" dirty="0" err="1"/>
              <a:t>Samaki</a:t>
            </a:r>
            <a:r>
              <a:rPr lang="en-US" i="1" dirty="0"/>
              <a:t> </a:t>
            </a:r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5241032" y="1288053"/>
            <a:ext cx="3735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Residents </a:t>
            </a:r>
            <a:r>
              <a:rPr lang="en-US" sz="1400" i="1" dirty="0"/>
              <a:t>of </a:t>
            </a:r>
            <a:r>
              <a:rPr lang="en-US" sz="1400" i="1" dirty="0" err="1"/>
              <a:t>Loruk</a:t>
            </a:r>
            <a:r>
              <a:rPr lang="en-US" sz="1400" i="1" dirty="0"/>
              <a:t> demolish their iron-sheet </a:t>
            </a:r>
          </a:p>
          <a:p>
            <a:r>
              <a:rPr lang="en-US" sz="1400" i="1" dirty="0"/>
              <a:t>structures to leave after Lake </a:t>
            </a:r>
            <a:r>
              <a:rPr lang="en-US" sz="1400" i="1" dirty="0" err="1"/>
              <a:t>Baringo</a:t>
            </a:r>
            <a:r>
              <a:rPr lang="en-US" sz="1400" i="1" dirty="0"/>
              <a:t> </a:t>
            </a:r>
            <a:r>
              <a:rPr lang="en-US" sz="1400" i="1" dirty="0" smtClean="0"/>
              <a:t>burst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19912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ethiopia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112" y="860467"/>
            <a:ext cx="3606147" cy="25447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860468"/>
            <a:ext cx="5769245" cy="2544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6696" y="3284984"/>
            <a:ext cx="4968553" cy="262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09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3573016"/>
            <a:ext cx="8915400" cy="93610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70" y="44450"/>
            <a:ext cx="9700260" cy="432435"/>
          </a:xfrm>
        </p:spPr>
        <p:txBody>
          <a:bodyPr>
            <a:normAutofit/>
          </a:bodyPr>
          <a:lstStyle/>
          <a:p>
            <a:r>
              <a:rPr lang="en-US" sz="2000" b="1" dirty="0"/>
              <a:t>JJAS FORECAST DISSEMINATION &amp; IMPACTS IN SELECTED COUNTRIES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901562"/>
              </p:ext>
            </p:extLst>
          </p:nvPr>
        </p:nvGraphicFramePr>
        <p:xfrm>
          <a:off x="128270" y="443757"/>
          <a:ext cx="9505249" cy="5606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6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6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2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66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336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946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Ethiopia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Kenya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Djibouti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Sudan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Somalia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568">
                <a:tc>
                  <a:txBody>
                    <a:bodyPr/>
                    <a:lstStyle/>
                    <a:p>
                      <a:r>
                        <a:rPr lang="en-US" sz="1600" dirty="0"/>
                        <a:t>Did Forecast Reach Users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Yes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562">
                <a:tc>
                  <a:txBody>
                    <a:bodyPr/>
                    <a:lstStyle/>
                    <a:p>
                      <a:r>
                        <a:rPr lang="en-US" sz="1600" dirty="0"/>
                        <a:t>Method of Dissemination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Email and Facebook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Tv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radio, print media, email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E-mails and social media (Facebook, what s apps)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Emails and phone calls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Emails 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14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JJAS </a:t>
                      </a:r>
                      <a:r>
                        <a:rPr lang="en-US" sz="1600" dirty="0"/>
                        <a:t>Onset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good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early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Performance was Very  good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Late 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 forecasted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46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JJAS </a:t>
                      </a:r>
                      <a:r>
                        <a:rPr lang="en-US" sz="1600" baseline="0" dirty="0" smtClean="0"/>
                        <a:t>Performance </a:t>
                      </a:r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good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Enhanced rains in western, north .western, rift valley and coastal strip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Djibouti received abundant rains   Djibouti forecast was correct.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Poor 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Good 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7"/>
            <a:ext cx="8915400" cy="839267"/>
          </a:xfrm>
        </p:spPr>
        <p:txBody>
          <a:bodyPr/>
          <a:lstStyle/>
          <a:p>
            <a:r>
              <a:rPr lang="en-US" b="1" dirty="0"/>
              <a:t>JJAS 2020 Positive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836712"/>
            <a:ext cx="8915400" cy="4525963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Pasture</a:t>
            </a:r>
            <a:r>
              <a:rPr lang="en-US" sz="1600" dirty="0" smtClean="0"/>
              <a:t>-adequate with harvesting and storage in most agro pastoral and crop agricultural areas. </a:t>
            </a:r>
            <a:endParaRPr lang="en-US" sz="1600" dirty="0"/>
          </a:p>
          <a:p>
            <a:r>
              <a:rPr lang="en-US" sz="1600" b="1" dirty="0"/>
              <a:t>Water</a:t>
            </a:r>
            <a:r>
              <a:rPr lang="en-US" sz="1600" dirty="0"/>
              <a:t>- </a:t>
            </a:r>
            <a:r>
              <a:rPr lang="en-US" sz="1600" dirty="0" smtClean="0"/>
              <a:t>abundant with high levels in dams</a:t>
            </a:r>
            <a:r>
              <a:rPr lang="en-US" sz="1600" dirty="0"/>
              <a:t>, water pans </a:t>
            </a:r>
            <a:r>
              <a:rPr lang="en-US" sz="1600" dirty="0" smtClean="0"/>
              <a:t>recharged fully during MAM season and have continued in areas that have received rains.</a:t>
            </a:r>
            <a:endParaRPr lang="en-US" sz="1600" dirty="0"/>
          </a:p>
          <a:p>
            <a:r>
              <a:rPr lang="en-US" sz="1600" b="1" dirty="0" smtClean="0"/>
              <a:t>Livestock movement </a:t>
            </a:r>
            <a:r>
              <a:rPr lang="en-US" sz="1600" dirty="0"/>
              <a:t>–minimal within  normal grazing areas</a:t>
            </a:r>
          </a:p>
          <a:p>
            <a:r>
              <a:rPr lang="en-US" sz="1600" b="1" dirty="0"/>
              <a:t>Prices</a:t>
            </a:r>
            <a:r>
              <a:rPr lang="en-US" sz="1600" dirty="0"/>
              <a:t> good and stable </a:t>
            </a:r>
            <a:r>
              <a:rPr lang="en-US" sz="1600" b="1" dirty="0" smtClean="0"/>
              <a:t>-</a:t>
            </a:r>
            <a:r>
              <a:rPr lang="en-US" sz="1600" dirty="0" smtClean="0"/>
              <a:t>The </a:t>
            </a:r>
            <a:r>
              <a:rPr lang="en-US" sz="1600" dirty="0"/>
              <a:t>average </a:t>
            </a:r>
            <a:r>
              <a:rPr lang="en-US" sz="1600" dirty="0" smtClean="0"/>
              <a:t>price above </a:t>
            </a:r>
            <a:r>
              <a:rPr lang="en-US" sz="1600" dirty="0"/>
              <a:t>the </a:t>
            </a:r>
            <a:r>
              <a:rPr lang="en-US" sz="1600" dirty="0" smtClean="0"/>
              <a:t>normal </a:t>
            </a:r>
            <a:r>
              <a:rPr lang="en-US" sz="1600" dirty="0"/>
              <a:t>range at this time of the year </a:t>
            </a:r>
            <a:endParaRPr lang="en-US" sz="1600" dirty="0" smtClean="0"/>
          </a:p>
          <a:p>
            <a:r>
              <a:rPr lang="en-US" sz="1600" dirty="0" smtClean="0"/>
              <a:t>Livestock </a:t>
            </a:r>
            <a:r>
              <a:rPr lang="en-US" sz="1600" b="1" dirty="0" smtClean="0"/>
              <a:t>Body Condition </a:t>
            </a:r>
            <a:r>
              <a:rPr lang="en-US" sz="1600" dirty="0" smtClean="0"/>
              <a:t>– remained good with stable trend across the Country. </a:t>
            </a:r>
          </a:p>
          <a:p>
            <a:r>
              <a:rPr lang="en-US" sz="1600" b="1" dirty="0" smtClean="0"/>
              <a:t> Milk </a:t>
            </a:r>
            <a:r>
              <a:rPr lang="en-US" sz="1600" dirty="0" smtClean="0"/>
              <a:t>production and consumption at household level remained  stable and above the long term average.</a:t>
            </a:r>
          </a:p>
          <a:p>
            <a:r>
              <a:rPr lang="en-US" sz="1600" dirty="0" smtClean="0"/>
              <a:t> </a:t>
            </a:r>
            <a:r>
              <a:rPr lang="en-US" sz="1600" b="1" dirty="0" smtClean="0"/>
              <a:t>The terms of trade </a:t>
            </a:r>
            <a:r>
              <a:rPr lang="en-US" sz="1600" dirty="0" smtClean="0"/>
              <a:t>were favorable with a stable trend.</a:t>
            </a:r>
          </a:p>
          <a:p>
            <a:r>
              <a:rPr lang="en-US" sz="1600" dirty="0" smtClean="0"/>
              <a:t>Countries exporting to the gulf experienced a d</a:t>
            </a:r>
            <a:r>
              <a:rPr lang="en-US" sz="1600" i="1" dirty="0" smtClean="0"/>
              <a:t>ecrease in animal </a:t>
            </a:r>
            <a:r>
              <a:rPr lang="en-US" sz="1600" i="1" dirty="0"/>
              <a:t>price </a:t>
            </a:r>
            <a:r>
              <a:rPr lang="en-US" sz="1600" i="1" dirty="0" smtClean="0"/>
              <a:t>due </a:t>
            </a:r>
            <a:r>
              <a:rPr lang="en-US" sz="1600" i="1" dirty="0"/>
              <a:t>to no export animal in Saudi Arabia for hajj </a:t>
            </a:r>
            <a:r>
              <a:rPr lang="en-US" sz="1600" i="1" dirty="0" smtClean="0"/>
              <a:t>season (COVID-19 impact)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b="1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098" y="44624"/>
            <a:ext cx="9230429" cy="504056"/>
          </a:xfrm>
        </p:spPr>
        <p:txBody>
          <a:bodyPr>
            <a:normAutofit/>
          </a:bodyPr>
          <a:lstStyle/>
          <a:p>
            <a:r>
              <a:rPr lang="en-US" b="1" dirty="0"/>
              <a:t>JJAS 2020: </a:t>
            </a:r>
            <a:r>
              <a:rPr lang="en-US" b="1" dirty="0" smtClean="0"/>
              <a:t>observations in </a:t>
            </a:r>
            <a:r>
              <a:rPr lang="en-US" b="1" dirty="0" err="1" smtClean="0"/>
              <a:t>sudan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95300" y="692697"/>
            <a:ext cx="8915400" cy="50778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JJAS is the main rainy season in Sudan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rainy season for Sudan started late this year especially in the North part and Darfur region with long dry spell.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long dry spell affecting the pasture situation, pastoralists movement and made conflict in some areas.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Infestation of mosquito and flies.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High price of animal meat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FF0000"/>
                </a:solidFill>
              </a:rPr>
              <a:t>In Ethiopia</a:t>
            </a:r>
          </a:p>
          <a:p>
            <a:pPr lvl="1"/>
            <a:r>
              <a:rPr lang="en-GB" dirty="0"/>
              <a:t>There us no rain in </a:t>
            </a:r>
            <a:r>
              <a:rPr lang="en-GB" dirty="0" err="1"/>
              <a:t>borena</a:t>
            </a:r>
            <a:r>
              <a:rPr lang="en-GB" dirty="0"/>
              <a:t> areas. So there is shortage of feed and livestock body condition is poor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66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098" y="44624"/>
            <a:ext cx="9230429" cy="504056"/>
          </a:xfrm>
        </p:spPr>
        <p:txBody>
          <a:bodyPr>
            <a:normAutofit/>
          </a:bodyPr>
          <a:lstStyle/>
          <a:p>
            <a:r>
              <a:rPr lang="en-US" b="1" dirty="0"/>
              <a:t>JJAS 2020: summary Region-wide observations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5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95300" y="764704"/>
            <a:ext cx="89154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Heavy rain in different parts of the region leading to flooding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Ethiopia</a:t>
            </a:r>
          </a:p>
          <a:p>
            <a:r>
              <a:rPr lang="en-GB" dirty="0" smtClean="0"/>
              <a:t>Floods in many places especially in Afar region b/c of flood from Awash river. </a:t>
            </a:r>
            <a:r>
              <a:rPr lang="en-US" dirty="0"/>
              <a:t>More than 49,000 people affected by flooding in afar region</a:t>
            </a:r>
            <a:endParaRPr lang="en-GB" dirty="0"/>
          </a:p>
          <a:p>
            <a:r>
              <a:rPr lang="en-GB" dirty="0" smtClean="0"/>
              <a:t>People with livestock's displaced in Afar region</a:t>
            </a:r>
          </a:p>
          <a:p>
            <a:r>
              <a:rPr lang="en-US" dirty="0"/>
              <a:t>This month due to heavy rainfall and flood from Gibe dam large number of animals displaced from south </a:t>
            </a:r>
            <a:r>
              <a:rPr lang="en-US" dirty="0" err="1"/>
              <a:t>omo</a:t>
            </a:r>
            <a:r>
              <a:rPr lang="en-US" dirty="0"/>
              <a:t> zone </a:t>
            </a:r>
            <a:r>
              <a:rPr lang="en-US" dirty="0" err="1"/>
              <a:t>Dascenech</a:t>
            </a:r>
            <a:r>
              <a:rPr lang="en-US" dirty="0"/>
              <a:t> </a:t>
            </a:r>
            <a:r>
              <a:rPr lang="en-US" dirty="0" err="1"/>
              <a:t>wereda</a:t>
            </a:r>
            <a:r>
              <a:rPr lang="en-US" dirty="0"/>
              <a:t>. 97,527 large animals, 79,389 sheep and 112, 327 goats total number of 289,253 livestock displaced. </a:t>
            </a:r>
            <a:endParaRPr lang="en-US" dirty="0" smtClean="0"/>
          </a:p>
          <a:p>
            <a:r>
              <a:rPr lang="en-US" dirty="0" smtClean="0"/>
              <a:t>At least 151,828 people affected by recent floods in Ethiopia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JJAS 2020: summary Region-wide 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96" y="685042"/>
            <a:ext cx="89154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Somalia</a:t>
            </a:r>
          </a:p>
          <a:p>
            <a:r>
              <a:rPr lang="en-US" dirty="0" smtClean="0"/>
              <a:t>In </a:t>
            </a:r>
            <a:r>
              <a:rPr lang="en-US" dirty="0"/>
              <a:t>April, torrential rains in the </a:t>
            </a:r>
            <a:r>
              <a:rPr lang="en-US" dirty="0" err="1"/>
              <a:t>Golis</a:t>
            </a:r>
            <a:r>
              <a:rPr lang="en-US" dirty="0"/>
              <a:t> mountains and the hinterland led to significant flooding that caused fatalities, killed livestock, and damaged infrastructure and livelihood and commercial assets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Kenya</a:t>
            </a:r>
          </a:p>
          <a:p>
            <a:r>
              <a:rPr lang="en-US" dirty="0"/>
              <a:t>Flooding around Lakes Victoria, </a:t>
            </a:r>
            <a:r>
              <a:rPr lang="en-US" dirty="0" err="1"/>
              <a:t>Baringo</a:t>
            </a:r>
            <a:r>
              <a:rPr lang="en-US" dirty="0"/>
              <a:t>, </a:t>
            </a:r>
            <a:r>
              <a:rPr lang="en-US" dirty="0" err="1"/>
              <a:t>Lamu</a:t>
            </a:r>
            <a:r>
              <a:rPr lang="en-US" dirty="0"/>
              <a:t> and </a:t>
            </a:r>
            <a:r>
              <a:rPr lang="en-US" dirty="0" err="1"/>
              <a:t>Tana</a:t>
            </a:r>
            <a:r>
              <a:rPr lang="en-US" dirty="0"/>
              <a:t> River.</a:t>
            </a:r>
          </a:p>
          <a:p>
            <a:pPr>
              <a:buNone/>
            </a:pPr>
            <a:r>
              <a:rPr lang="en-US" dirty="0"/>
              <a:t>          -displacement of people and destruction of property</a:t>
            </a:r>
          </a:p>
          <a:p>
            <a:pPr lvl="1"/>
            <a:r>
              <a:rPr lang="en-US" sz="2400" dirty="0"/>
              <a:t>More than 30,000 people were displaced after water levels in Lake </a:t>
            </a:r>
            <a:r>
              <a:rPr lang="en-US" sz="2400" dirty="0" err="1"/>
              <a:t>Baringo</a:t>
            </a:r>
            <a:r>
              <a:rPr lang="en-US" sz="2400" dirty="0"/>
              <a:t> rose amid ongoing heavy rains. </a:t>
            </a:r>
          </a:p>
          <a:p>
            <a:pPr lvl="1"/>
            <a:r>
              <a:rPr lang="en-US" sz="2400" dirty="0"/>
              <a:t>Tourists’ hotels were submerged and roads rendered impassable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Livestock diseases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836712"/>
            <a:ext cx="8915400" cy="4525963"/>
          </a:xfrm>
        </p:spPr>
        <p:txBody>
          <a:bodyPr/>
          <a:lstStyle/>
          <a:p>
            <a:r>
              <a:rPr lang="en-US" sz="1600" b="1" dirty="0"/>
              <a:t>Livestock Diseases- 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 err="1"/>
              <a:t>Fmd</a:t>
            </a:r>
            <a:r>
              <a:rPr lang="en-US" sz="1600" dirty="0"/>
              <a:t>- </a:t>
            </a:r>
            <a:r>
              <a:rPr lang="en-US" sz="1600" dirty="0" err="1"/>
              <a:t>Kiambu</a:t>
            </a:r>
            <a:r>
              <a:rPr lang="en-US" sz="1600" dirty="0"/>
              <a:t>, </a:t>
            </a:r>
            <a:r>
              <a:rPr lang="en-US" sz="1600" dirty="0" err="1"/>
              <a:t>Kwale</a:t>
            </a:r>
            <a:r>
              <a:rPr lang="en-US" sz="1600" dirty="0"/>
              <a:t>, </a:t>
            </a:r>
            <a:r>
              <a:rPr lang="en-US" sz="1600" dirty="0" err="1"/>
              <a:t>Muranga</a:t>
            </a:r>
            <a:r>
              <a:rPr lang="en-US" sz="1600" dirty="0"/>
              <a:t>, </a:t>
            </a:r>
            <a:r>
              <a:rPr lang="en-US" sz="1600" dirty="0" err="1"/>
              <a:t>Nakuru</a:t>
            </a:r>
            <a:r>
              <a:rPr lang="en-US" sz="1600" dirty="0"/>
              <a:t> </a:t>
            </a:r>
            <a:r>
              <a:rPr lang="en-US" sz="1600" dirty="0" err="1"/>
              <a:t>Machakos</a:t>
            </a:r>
            <a:endParaRPr lang="en-US" sz="1600" dirty="0"/>
          </a:p>
          <a:p>
            <a:pPr lvl="1">
              <a:buFont typeface="Wingdings" pitchFamily="2" charset="2"/>
              <a:buChar char="ü"/>
            </a:pPr>
            <a:r>
              <a:rPr lang="en-US" sz="1600" dirty="0"/>
              <a:t> CCPP, </a:t>
            </a:r>
            <a:r>
              <a:rPr lang="en-US" sz="1600" dirty="0" smtClean="0"/>
              <a:t>-</a:t>
            </a:r>
            <a:r>
              <a:rPr lang="en-US" sz="1600" dirty="0" smtClean="0">
                <a:solidFill>
                  <a:srgbClr val="FF0000"/>
                </a:solidFill>
              </a:rPr>
              <a:t>Kenya</a:t>
            </a:r>
            <a:r>
              <a:rPr lang="en-US" sz="1600" dirty="0" smtClean="0"/>
              <a:t> (</a:t>
            </a:r>
            <a:r>
              <a:rPr lang="en-US" sz="1600" dirty="0" err="1" smtClean="0"/>
              <a:t>Garissa</a:t>
            </a:r>
            <a:r>
              <a:rPr lang="en-US" sz="1600" dirty="0"/>
              <a:t>, Turkana, Embu, </a:t>
            </a:r>
            <a:r>
              <a:rPr lang="en-US" sz="1600" dirty="0" err="1"/>
              <a:t>Isiolo</a:t>
            </a:r>
            <a:r>
              <a:rPr lang="en-US" sz="1600" dirty="0"/>
              <a:t>, </a:t>
            </a:r>
            <a:r>
              <a:rPr lang="en-US" sz="1600" dirty="0" err="1"/>
              <a:t>Narok</a:t>
            </a:r>
            <a:r>
              <a:rPr lang="en-US" sz="1600" dirty="0"/>
              <a:t>, </a:t>
            </a:r>
            <a:r>
              <a:rPr lang="en-US" sz="1600" dirty="0" err="1" smtClean="0"/>
              <a:t>Kwale</a:t>
            </a:r>
            <a:r>
              <a:rPr lang="en-US" sz="1600" dirty="0" smtClean="0"/>
              <a:t>) </a:t>
            </a:r>
            <a:r>
              <a:rPr lang="en-US" sz="1600" dirty="0" smtClean="0">
                <a:solidFill>
                  <a:srgbClr val="FF0000"/>
                </a:solidFill>
              </a:rPr>
              <a:t>Djibouti</a:t>
            </a:r>
            <a:endParaRPr lang="en-US" sz="1600" dirty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en-US" sz="1600" dirty="0"/>
              <a:t> CBPP- </a:t>
            </a:r>
            <a:r>
              <a:rPr lang="en-US" sz="1600" dirty="0" err="1"/>
              <a:t>Garissa</a:t>
            </a:r>
            <a:r>
              <a:rPr lang="en-US" sz="1600" dirty="0"/>
              <a:t>, Turkana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/>
              <a:t> LSD-</a:t>
            </a:r>
            <a:r>
              <a:rPr lang="en-US" sz="1600" dirty="0" err="1"/>
              <a:t>muranga</a:t>
            </a:r>
            <a:r>
              <a:rPr lang="en-US" sz="1600" dirty="0"/>
              <a:t>, </a:t>
            </a:r>
            <a:r>
              <a:rPr lang="en-US" sz="1600" dirty="0" err="1"/>
              <a:t>kisumu</a:t>
            </a:r>
            <a:r>
              <a:rPr lang="en-US" sz="1600" dirty="0"/>
              <a:t> </a:t>
            </a:r>
            <a:r>
              <a:rPr lang="en-US" sz="1600" dirty="0" err="1"/>
              <a:t>Turkana,Embu,Homa</a:t>
            </a:r>
            <a:r>
              <a:rPr lang="en-US" sz="1600" dirty="0"/>
              <a:t> </a:t>
            </a:r>
            <a:r>
              <a:rPr lang="en-US" sz="1600" dirty="0" err="1"/>
              <a:t>Bay,Isiolo,Kisii</a:t>
            </a:r>
            <a:r>
              <a:rPr lang="en-US" sz="1600" dirty="0"/>
              <a:t>, </a:t>
            </a:r>
            <a:r>
              <a:rPr lang="en-US" sz="1600" dirty="0" err="1"/>
              <a:t>Kwale</a:t>
            </a:r>
            <a:r>
              <a:rPr lang="en-US" sz="1600" dirty="0"/>
              <a:t>, </a:t>
            </a:r>
            <a:r>
              <a:rPr lang="en-US" sz="1600" dirty="0" err="1"/>
              <a:t>Machakos</a:t>
            </a:r>
            <a:r>
              <a:rPr lang="en-US" sz="1600" dirty="0"/>
              <a:t>,</a:t>
            </a:r>
          </a:p>
          <a:p>
            <a:pPr>
              <a:buNone/>
            </a:pPr>
            <a:r>
              <a:rPr lang="en-US" sz="1600" dirty="0"/>
              <a:t>                  </a:t>
            </a:r>
            <a:r>
              <a:rPr lang="en-US" sz="1600" dirty="0" err="1"/>
              <a:t>Makueni,Migori,Narok,Tana</a:t>
            </a:r>
            <a:r>
              <a:rPr lang="en-US" sz="1600" dirty="0"/>
              <a:t> </a:t>
            </a:r>
            <a:r>
              <a:rPr lang="en-US" sz="1600" dirty="0" err="1"/>
              <a:t>River,Tharaka-Nithi</a:t>
            </a:r>
            <a:endParaRPr lang="en-US" sz="1600" dirty="0"/>
          </a:p>
          <a:p>
            <a:pPr lvl="1">
              <a:buFont typeface="Wingdings" pitchFamily="2" charset="2"/>
              <a:buChar char="ü"/>
            </a:pPr>
            <a:r>
              <a:rPr lang="en-US" sz="1600" dirty="0"/>
              <a:t>PPR,-</a:t>
            </a:r>
            <a:r>
              <a:rPr lang="en-US" sz="1600" dirty="0" err="1"/>
              <a:t>Taita</a:t>
            </a:r>
            <a:r>
              <a:rPr lang="en-US" sz="1600" dirty="0"/>
              <a:t> </a:t>
            </a:r>
            <a:r>
              <a:rPr lang="en-US" sz="1600" dirty="0" err="1"/>
              <a:t>Taveta</a:t>
            </a:r>
            <a:r>
              <a:rPr lang="en-US" sz="1600" dirty="0"/>
              <a:t>, </a:t>
            </a:r>
            <a:r>
              <a:rPr lang="en-US" sz="1600" dirty="0" err="1"/>
              <a:t>Mariakani</a:t>
            </a:r>
            <a:r>
              <a:rPr lang="en-US" sz="1600" dirty="0"/>
              <a:t>, </a:t>
            </a:r>
            <a:r>
              <a:rPr lang="en-US" sz="1600" dirty="0" smtClean="0"/>
              <a:t>Turkana</a:t>
            </a:r>
            <a:endParaRPr lang="en-US" sz="1600" dirty="0"/>
          </a:p>
          <a:p>
            <a:pPr lvl="1">
              <a:buFont typeface="Wingdings" pitchFamily="2" charset="2"/>
              <a:buChar char="ü"/>
            </a:pPr>
            <a:r>
              <a:rPr lang="en-US" sz="1600" dirty="0" err="1"/>
              <a:t>Trypanosomosis</a:t>
            </a:r>
            <a:r>
              <a:rPr lang="en-US" sz="1600" dirty="0"/>
              <a:t>- </a:t>
            </a:r>
            <a:r>
              <a:rPr lang="en-US" sz="1600" dirty="0" err="1" smtClean="0"/>
              <a:t>Garissa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Somalia</a:t>
            </a:r>
            <a:r>
              <a:rPr lang="en-US" sz="1600" dirty="0" smtClean="0"/>
              <a:t> </a:t>
            </a:r>
            <a:endParaRPr lang="en-US" sz="1600" dirty="0"/>
          </a:p>
          <a:p>
            <a:pPr lvl="1">
              <a:buFont typeface="Wingdings" pitchFamily="2" charset="2"/>
              <a:buChar char="ü"/>
            </a:pPr>
            <a:r>
              <a:rPr lang="en-US" sz="1600" dirty="0" err="1"/>
              <a:t>Mannheimiosis</a:t>
            </a:r>
            <a:r>
              <a:rPr lang="en-US" sz="1600" dirty="0"/>
              <a:t> - </a:t>
            </a:r>
            <a:r>
              <a:rPr lang="en-US" sz="1600" dirty="0" err="1"/>
              <a:t>Marsabit</a:t>
            </a:r>
            <a:r>
              <a:rPr lang="en-US" sz="1600" dirty="0"/>
              <a:t>, </a:t>
            </a:r>
            <a:r>
              <a:rPr lang="en-US" sz="1600" dirty="0" err="1"/>
              <a:t>Wajir</a:t>
            </a:r>
            <a:r>
              <a:rPr lang="en-US" sz="1600" dirty="0"/>
              <a:t>, Mandera ,Samburu, </a:t>
            </a:r>
            <a:r>
              <a:rPr lang="en-US" sz="1600" dirty="0" err="1"/>
              <a:t>Garissa</a:t>
            </a:r>
            <a:r>
              <a:rPr lang="en-US" sz="1600" dirty="0"/>
              <a:t>, </a:t>
            </a:r>
            <a:r>
              <a:rPr lang="en-US" sz="1600" dirty="0" err="1" smtClean="0"/>
              <a:t>Moyale</a:t>
            </a:r>
            <a:endParaRPr lang="en-US" sz="1600" dirty="0" smtClean="0"/>
          </a:p>
          <a:p>
            <a:pPr lvl="1">
              <a:buFont typeface="Wingdings" pitchFamily="2" charset="2"/>
              <a:buChar char="ü"/>
            </a:pPr>
            <a:r>
              <a:rPr lang="en-US" sz="1600" dirty="0" err="1" smtClean="0"/>
              <a:t>Orf</a:t>
            </a:r>
            <a:r>
              <a:rPr lang="en-US" sz="1600" dirty="0" smtClean="0"/>
              <a:t> and </a:t>
            </a:r>
            <a:r>
              <a:rPr lang="en-US" sz="1600" dirty="0"/>
              <a:t>tick borne diseases are </a:t>
            </a:r>
            <a:r>
              <a:rPr lang="en-US" sz="1600" dirty="0" smtClean="0"/>
              <a:t>reported in Djibouti</a:t>
            </a:r>
            <a:endParaRPr lang="en-US" sz="1600" dirty="0"/>
          </a:p>
          <a:p>
            <a:pPr lvl="1">
              <a:buFont typeface="Wingdings" pitchFamily="2" charset="2"/>
              <a:buChar char="ü"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30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098" y="44624"/>
            <a:ext cx="9230429" cy="50405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JJAS 2020: summary Region-wide </a:t>
            </a:r>
            <a:r>
              <a:rPr lang="en-US" b="1" dirty="0" smtClean="0"/>
              <a:t>observations (Desert Locust)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t>Tuesday, August 25,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8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95300" y="764704"/>
            <a:ext cx="8915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Conditions were </a:t>
            </a:r>
            <a:r>
              <a:rPr lang="en-US" dirty="0" err="1" smtClean="0"/>
              <a:t>favourable</a:t>
            </a:r>
            <a:r>
              <a:rPr lang="en-US" dirty="0" smtClean="0"/>
              <a:t> for desert locust development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Ethiopia</a:t>
            </a:r>
            <a:r>
              <a:rPr lang="en-US" dirty="0" smtClean="0"/>
              <a:t> still present but </a:t>
            </a:r>
            <a:r>
              <a:rPr lang="en-US" dirty="0"/>
              <a:t>under control by serious effort from the government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Somalia</a:t>
            </a:r>
            <a:r>
              <a:rPr lang="en-US" dirty="0" smtClean="0"/>
              <a:t>; The </a:t>
            </a:r>
            <a:r>
              <a:rPr lang="en-US" dirty="0"/>
              <a:t>presence of desert locust swarms, bands, and groups in most northern and central regions. </a:t>
            </a:r>
            <a:r>
              <a:rPr lang="en-US" dirty="0" smtClean="0"/>
              <a:t>Damage </a:t>
            </a:r>
            <a:r>
              <a:rPr lang="en-US" dirty="0"/>
              <a:t>to pasture and crops in northern and central parts of the country are moderate due to continued regeneration of pasture and scaling up of control measures by Government and </a:t>
            </a:r>
            <a:r>
              <a:rPr lang="en-US" dirty="0" smtClean="0"/>
              <a:t>FAO</a:t>
            </a:r>
          </a:p>
          <a:p>
            <a:r>
              <a:rPr lang="en-US" dirty="0">
                <a:solidFill>
                  <a:srgbClr val="FF0000"/>
                </a:solidFill>
              </a:rPr>
              <a:t>Kenya;</a:t>
            </a:r>
            <a:r>
              <a:rPr lang="en-US" dirty="0"/>
              <a:t> Northwest in Turkana and </a:t>
            </a:r>
            <a:r>
              <a:rPr lang="en-US" dirty="0" err="1"/>
              <a:t>Marsabit</a:t>
            </a:r>
            <a:r>
              <a:rPr lang="en-US" dirty="0"/>
              <a:t> counties still persistent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few spring-bred swarms persist in parts of Turkana and Samburu counties in the north where aerial control operations continue</a:t>
            </a:r>
          </a:p>
          <a:p>
            <a:pPr lvl="1"/>
            <a:r>
              <a:rPr lang="en-US" sz="2400" dirty="0"/>
              <a:t>Community scouts have been trained to search an report</a:t>
            </a:r>
          </a:p>
          <a:p>
            <a:pPr lvl="1"/>
            <a:r>
              <a:rPr lang="en-US" sz="2400" dirty="0"/>
              <a:t>Pastures have not been affected due to heavy rains that have assisted in regeneration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088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Positives IMPACTS:</a:t>
            </a:r>
            <a:r>
              <a:rPr lang="fr-FR" dirty="0"/>
              <a:t> </a:t>
            </a:r>
            <a:r>
              <a:rPr lang="fr-FR" b="1" dirty="0" err="1">
                <a:solidFill>
                  <a:schemeClr val="accent3">
                    <a:lumMod val="75000"/>
                  </a:schemeClr>
                </a:solidFill>
              </a:rPr>
              <a:t>Regeneration</a:t>
            </a: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 of </a:t>
            </a:r>
            <a:r>
              <a:rPr lang="fr-FR" b="1" dirty="0" err="1">
                <a:solidFill>
                  <a:schemeClr val="accent3">
                    <a:lumMod val="75000"/>
                  </a:schemeClr>
                </a:solidFill>
              </a:rPr>
              <a:t>pastures</a:t>
            </a: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 and water ressources in </a:t>
            </a:r>
            <a:r>
              <a:rPr lang="fr-FR" b="1" dirty="0" err="1">
                <a:solidFill>
                  <a:schemeClr val="accent3">
                    <a:lumMod val="75000"/>
                  </a:schemeClr>
                </a:solidFill>
              </a:rPr>
              <a:t>almost</a:t>
            </a: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> all </a:t>
            </a:r>
            <a:r>
              <a:rPr lang="fr-FR" b="1" dirty="0" err="1" smtClean="0">
                <a:solidFill>
                  <a:schemeClr val="accent3">
                    <a:lumMod val="75000"/>
                  </a:schemeClr>
                </a:solidFill>
              </a:rPr>
              <a:t>regions</a:t>
            </a:r>
            <a:r>
              <a:rPr lang="fr-FR" b="1" dirty="0" smtClean="0">
                <a:solidFill>
                  <a:schemeClr val="accent3">
                    <a:lumMod val="75000"/>
                  </a:schemeClr>
                </a:solidFill>
              </a:rPr>
              <a:t> in Djibouti.</a:t>
            </a:r>
            <a:r>
              <a:rPr lang="fr-FR" b="1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fr-FR" b="1" dirty="0">
                <a:solidFill>
                  <a:schemeClr val="accent3">
                    <a:lumMod val="75000"/>
                  </a:schemeClr>
                </a:solidFill>
              </a:rPr>
            </a:br>
            <a:endParaRPr lang="fr-FR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Tuesday, August 25, 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1066800"/>
            <a:ext cx="4752528" cy="4522440"/>
          </a:xfr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916" y="982734"/>
            <a:ext cx="4608512" cy="459444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520952" y="5719192"/>
            <a:ext cx="456818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 ‘’</a:t>
            </a:r>
            <a:r>
              <a:rPr lang="fr-FR" b="1" i="1" dirty="0" smtClean="0"/>
              <a:t>Grand Bara </a:t>
            </a:r>
            <a:r>
              <a:rPr lang="fr-FR" b="1" dirty="0" smtClean="0"/>
              <a:t>plain’’: </a:t>
            </a:r>
            <a:r>
              <a:rPr lang="fr-FR" b="1" dirty="0"/>
              <a:t>full of </a:t>
            </a:r>
            <a:r>
              <a:rPr lang="fr-FR" b="1" dirty="0" smtClean="0"/>
              <a:t>Rainwater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200472" y="5716201"/>
            <a:ext cx="3698448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fr-FR" b="1" dirty="0" smtClean="0"/>
              <a:t>Good </a:t>
            </a:r>
            <a:r>
              <a:rPr lang="fr-FR" b="1" dirty="0" err="1" smtClean="0"/>
              <a:t>Livestock</a:t>
            </a:r>
            <a:r>
              <a:rPr lang="fr-FR" b="1" dirty="0" smtClean="0"/>
              <a:t> </a:t>
            </a:r>
            <a:r>
              <a:rPr lang="fr-FR" b="1" dirty="0"/>
              <a:t>body condition </a:t>
            </a:r>
          </a:p>
        </p:txBody>
      </p:sp>
    </p:spTree>
    <p:extLst>
      <p:ext uri="{BB962C8B-B14F-4D97-AF65-F5344CB8AC3E}">
        <p14:creationId xmlns:p14="http://schemas.microsoft.com/office/powerpoint/2010/main" val="223292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Custom 1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1059</TotalTime>
  <Words>960</Words>
  <Application>Microsoft Office PowerPoint</Application>
  <PresentationFormat>A4 Paper (210x297 mm)</PresentationFormat>
  <Paragraphs>139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Tw Cen MT</vt:lpstr>
      <vt:lpstr>Wingdings</vt:lpstr>
      <vt:lpstr>IGAD PPT Template</vt:lpstr>
      <vt:lpstr>Livestock sector situation analysis of the impacts of JUNE to SEPTEMBER 2020 season  by ghacof 56, Sector reporting</vt:lpstr>
      <vt:lpstr>JJAS FORECAST DISSEMINATION &amp; IMPACTS IN SELECTED COUNTRIES </vt:lpstr>
      <vt:lpstr>JJAS 2020 Positive IMPACTS</vt:lpstr>
      <vt:lpstr>JJAS 2020: observations in sudan</vt:lpstr>
      <vt:lpstr>JJAS 2020: summary Region-wide observations</vt:lpstr>
      <vt:lpstr>JJAS 2020: summary Region-wide observations</vt:lpstr>
      <vt:lpstr>Livestock diseases</vt:lpstr>
      <vt:lpstr>JJAS 2020: summary Region-wide observations (Desert Locust)</vt:lpstr>
      <vt:lpstr>Positives IMPACTS: Regeneration of pastures and water ressources in almost all regions in Djibouti. </vt:lpstr>
      <vt:lpstr>JJAS 2020 NEGATIVE IMPACTS</vt:lpstr>
      <vt:lpstr>Negative impacts</vt:lpstr>
      <vt:lpstr>ethiopia</vt:lpstr>
      <vt:lpstr>PowerPoint Presentation</vt:lpstr>
    </vt:vector>
  </TitlesOfParts>
  <Company>Black Africa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Caroline Kirungu</cp:lastModifiedBy>
  <cp:revision>352</cp:revision>
  <dcterms:created xsi:type="dcterms:W3CDTF">2014-11-18T09:33:00Z</dcterms:created>
  <dcterms:modified xsi:type="dcterms:W3CDTF">2020-08-25T14:01:15Z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1033-11.2.0.9453</vt:lpwstr>
  </property>
</Properties>
</file>