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62" r:id="rId3"/>
    <p:sldId id="269" r:id="rId4"/>
    <p:sldId id="263" r:id="rId5"/>
    <p:sldId id="260" r:id="rId6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83" userDrawn="1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78"/>
    <p:restoredTop sz="94323"/>
  </p:normalViewPr>
  <p:slideViewPr>
    <p:cSldViewPr snapToGrid="0" snapToObjects="1">
      <p:cViewPr>
        <p:scale>
          <a:sx n="90" d="100"/>
          <a:sy n="90" d="100"/>
        </p:scale>
        <p:origin x="-828" y="-72"/>
      </p:cViewPr>
      <p:guideLst>
        <p:guide orient="horz" pos="2183"/>
        <p:guide pos="3120"/>
      </p:guideLst>
    </p:cSldViewPr>
  </p:slideViewPr>
  <p:notesTextViewPr>
    <p:cViewPr>
      <p:scale>
        <a:sx n="70" d="100"/>
        <a:sy n="7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BDDDEF-59F9-6B45-ADB4-58483CB71D07}" type="datetimeFigureOut">
              <a:rPr lang="x-none" smtClean="0"/>
              <a:t>8/25/2020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2B2F7A-40FC-C04A-9780-D51A1C3932DC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731973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303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709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168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122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34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27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244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423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120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129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0CD2-084E-C942-BA2F-6B41F4B3DD86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543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80CD2-084E-C942-BA2F-6B41F4B3DD86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B7362-2002-504E-9846-FFD55AE089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132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cpac.net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8666" y="2130426"/>
            <a:ext cx="9228667" cy="1123137"/>
          </a:xfrm>
        </p:spPr>
        <p:txBody>
          <a:bodyPr>
            <a:normAutofit fontScale="90000"/>
          </a:bodyPr>
          <a:lstStyle/>
          <a:p>
            <a:r>
              <a:rPr lang="en-US" sz="3600" kern="0" dirty="0">
                <a:solidFill>
                  <a:srgbClr val="00833F"/>
                </a:solidFill>
                <a:latin typeface="Arial"/>
                <a:cs typeface="Arial"/>
                <a:sym typeface="Arial"/>
              </a:rPr>
              <a:t>Briefing on the forum event including Pre-GHACOF56 workshops</a:t>
            </a:r>
            <a:br>
              <a:rPr lang="en-US" sz="3600" kern="0" dirty="0">
                <a:solidFill>
                  <a:srgbClr val="00833F"/>
                </a:solidFill>
                <a:latin typeface="Arial"/>
                <a:cs typeface="Arial"/>
                <a:sym typeface="Arial"/>
              </a:rPr>
            </a:br>
            <a:endParaRPr lang="en-US" sz="2000" b="1" dirty="0">
              <a:latin typeface="Arial"/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207599" y="347377"/>
            <a:ext cx="1321468" cy="1554668"/>
          </a:xfrm>
          <a:prstGeom prst="rect">
            <a:avLst/>
          </a:prstGeom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478366" y="3979333"/>
            <a:ext cx="8919634" cy="49106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046666" y="3707933"/>
            <a:ext cx="778303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By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/>
            </a:r>
            <a:b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</a:b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/>
            </a:r>
            <a:b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</a:b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Zachary K.K. </a:t>
            </a:r>
            <a:r>
              <a:rPr kumimoji="0" lang="en-US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Atheru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/>
            </a:r>
            <a:b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</a:b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IGAD Climate Prediction and Applications Centre (ICPAC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)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13091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2FAFEA6D-A512-E746-AE40-E322040B83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7611"/>
          <a:stretch/>
        </p:blipFill>
        <p:spPr>
          <a:xfrm>
            <a:off x="103771" y="6008914"/>
            <a:ext cx="9698458" cy="849086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59A2051-BA98-B54E-AE62-7A4480BB23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651" y="1600201"/>
            <a:ext cx="9494875" cy="4726171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GB" sz="2800" dirty="0">
                <a:solidFill>
                  <a:srgbClr val="FF0000"/>
                </a:solidFill>
              </a:rPr>
              <a:t>Main objectives:</a:t>
            </a:r>
            <a:endParaRPr lang="en-US" sz="2800" dirty="0">
              <a:solidFill>
                <a:srgbClr val="FF0000"/>
              </a:solidFill>
            </a:endParaRPr>
          </a:p>
          <a:p>
            <a:pPr marL="744538" lvl="2" indent="-287338"/>
            <a:r>
              <a:rPr lang="en-GB" dirty="0" smtClean="0"/>
              <a:t>Review performance and impacts of March to July 2020 climate</a:t>
            </a:r>
          </a:p>
          <a:p>
            <a:pPr marL="744538" lvl="2" indent="-287338"/>
            <a:r>
              <a:rPr lang="en-GB" dirty="0" smtClean="0"/>
              <a:t>Present </a:t>
            </a:r>
            <a:r>
              <a:rPr lang="en-GB" dirty="0"/>
              <a:t>the consolidated objective regional climate outlook for the October to December 2020 season; </a:t>
            </a:r>
            <a:endParaRPr lang="en-US" dirty="0"/>
          </a:p>
          <a:p>
            <a:pPr marL="744538" lvl="2" indent="-287338"/>
            <a:r>
              <a:rPr lang="en-GB" dirty="0"/>
              <a:t>Present </a:t>
            </a:r>
            <a:r>
              <a:rPr lang="en-US" dirty="0"/>
              <a:t>implications of the climate forecast and response strategies;</a:t>
            </a:r>
          </a:p>
          <a:p>
            <a:pPr marL="744538" lvl="2" indent="-287338"/>
            <a:r>
              <a:rPr lang="en-GB" dirty="0"/>
              <a:t>Provide a regional interaction platform for decision makers, climate scientists, research scientists, users of climate information and development partners. </a:t>
            </a:r>
            <a:endParaRPr lang="en-US" dirty="0"/>
          </a:p>
          <a:p>
            <a:pPr marL="744538" lvl="2" indent="-287338"/>
            <a:r>
              <a:rPr lang="en-GB" dirty="0"/>
              <a:t>Release of the forum statement.</a:t>
            </a:r>
            <a:r>
              <a:rPr lang="en-US" dirty="0"/>
              <a:t> </a:t>
            </a:r>
          </a:p>
          <a:p>
            <a:pPr marL="1139825" lvl="2" indent="-1022350">
              <a:buNone/>
            </a:pPr>
            <a:r>
              <a:rPr lang="en-US" dirty="0" smtClean="0">
                <a:solidFill>
                  <a:srgbClr val="FF0000"/>
                </a:solidFill>
              </a:rPr>
              <a:t>NOTE</a:t>
            </a:r>
            <a:r>
              <a:rPr lang="en-US" dirty="0">
                <a:solidFill>
                  <a:srgbClr val="FF0000"/>
                </a:solidFill>
              </a:rPr>
              <a:t>:</a:t>
            </a:r>
            <a:r>
              <a:rPr lang="en-US" dirty="0">
                <a:solidFill>
                  <a:srgbClr val="0033CC"/>
                </a:solidFill>
              </a:rPr>
              <a:t> </a:t>
            </a:r>
            <a:r>
              <a:rPr lang="en-US" dirty="0" smtClean="0">
                <a:solidFill>
                  <a:srgbClr val="0033CC"/>
                </a:solidFill>
              </a:rPr>
              <a:t>   From </a:t>
            </a:r>
            <a:r>
              <a:rPr lang="en-US" dirty="0">
                <a:solidFill>
                  <a:srgbClr val="0033CC"/>
                </a:solidFill>
              </a:rPr>
              <a:t>lessons learnt in GHACOF 55, ICPAC took time to re-design the GHACOF to better fit </a:t>
            </a:r>
            <a:r>
              <a:rPr lang="en-US" dirty="0" smtClean="0">
                <a:solidFill>
                  <a:srgbClr val="0033CC"/>
                </a:solidFill>
              </a:rPr>
              <a:t>a virtual format</a:t>
            </a:r>
            <a:endParaRPr lang="en-US" dirty="0">
              <a:solidFill>
                <a:srgbClr val="0033CC"/>
              </a:solidFill>
            </a:endParaRPr>
          </a:p>
          <a:p>
            <a:pPr marL="0" indent="0">
              <a:buNone/>
            </a:pPr>
            <a:endParaRPr lang="x-non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1E047E30-0489-A245-9A68-62259FF71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641268"/>
            <a:ext cx="8915400" cy="776370"/>
          </a:xfrm>
        </p:spPr>
        <p:txBody>
          <a:bodyPr>
            <a:normAutofit/>
          </a:bodyPr>
          <a:lstStyle/>
          <a:p>
            <a:pPr algn="l"/>
            <a:r>
              <a:rPr lang="en-US" sz="3200" kern="0" dirty="0">
                <a:solidFill>
                  <a:srgbClr val="00833F"/>
                </a:solidFill>
                <a:latin typeface="Arial"/>
                <a:cs typeface="Arial"/>
                <a:sym typeface="Arial"/>
              </a:rPr>
              <a:t>GHACOF 56</a:t>
            </a:r>
            <a:endParaRPr lang="x-none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AD69CDF6-23E5-1F4C-866C-69560C9E1A5C}"/>
              </a:ext>
            </a:extLst>
          </p:cNvPr>
          <p:cNvSpPr txBox="1"/>
          <p:nvPr/>
        </p:nvSpPr>
        <p:spPr>
          <a:xfrm>
            <a:off x="4943688" y="3378508"/>
            <a:ext cx="39677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</a:rPr>
              <a:t>AP: Sunday, May 17, 2020 / Beledweyne, central Somalia</a:t>
            </a:r>
            <a:endParaRPr lang="x-none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26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2FAFEA6D-A512-E746-AE40-E322040B83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7611"/>
          <a:stretch/>
        </p:blipFill>
        <p:spPr>
          <a:xfrm>
            <a:off x="103771" y="6008914"/>
            <a:ext cx="9698458" cy="849086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59A2051-BA98-B54E-AE62-7A4480BB23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600202"/>
            <a:ext cx="9148860" cy="4726170"/>
          </a:xfrm>
        </p:spPr>
        <p:txBody>
          <a:bodyPr>
            <a:noAutofit/>
          </a:bodyPr>
          <a:lstStyle/>
          <a:p>
            <a:pPr marL="571500" algn="just">
              <a:buFont typeface="Arial" pitchFamily="34" charset="0"/>
              <a:buChar char="•"/>
            </a:pPr>
            <a:r>
              <a:rPr lang="en-US" sz="2400" b="1" dirty="0"/>
              <a:t>Pre-COF Capacity Building Training workshop </a:t>
            </a:r>
            <a:r>
              <a:rPr lang="en-US" sz="2400" dirty="0"/>
              <a:t>for Climate Scientists from 17 -20 August 2020 to develop regional and downscaled national climate outlooks for October to December 2020 season and to review performance </a:t>
            </a:r>
            <a:r>
              <a:rPr lang="en-US" sz="2400" dirty="0" smtClean="0"/>
              <a:t>of JJA </a:t>
            </a:r>
            <a:r>
              <a:rPr lang="en-US" sz="2400" dirty="0"/>
              <a:t>and verification of MAM outlook</a:t>
            </a:r>
            <a:r>
              <a:rPr lang="en-US" sz="2400" dirty="0" smtClean="0"/>
              <a:t>;</a:t>
            </a:r>
          </a:p>
          <a:p>
            <a:pPr marL="571500" algn="just">
              <a:buFont typeface="Arial" pitchFamily="34" charset="0"/>
              <a:buChar char="•"/>
            </a:pPr>
            <a:endParaRPr lang="en-US" sz="2400" dirty="0"/>
          </a:p>
          <a:p>
            <a:pPr marL="571500" algn="just">
              <a:buFont typeface="Arial" pitchFamily="34" charset="0"/>
              <a:buChar char="•"/>
            </a:pPr>
            <a:r>
              <a:rPr lang="en-US" sz="2400" b="1" dirty="0"/>
              <a:t>Co-Production with Agriculture/Food Security and Water/Energy Sector</a:t>
            </a:r>
            <a:r>
              <a:rPr lang="en-US" sz="2400" dirty="0"/>
              <a:t>s on 24 August 2020</a:t>
            </a:r>
            <a:r>
              <a:rPr lang="en-US" sz="2400" dirty="0" smtClean="0"/>
              <a:t>;</a:t>
            </a:r>
          </a:p>
          <a:p>
            <a:pPr marL="571500" algn="just">
              <a:buFont typeface="Arial" pitchFamily="34" charset="0"/>
              <a:buChar char="•"/>
            </a:pPr>
            <a:endParaRPr lang="en-US" sz="2400" dirty="0"/>
          </a:p>
          <a:p>
            <a:pPr marL="571500" algn="just">
              <a:buFont typeface="Arial" pitchFamily="34" charset="0"/>
              <a:buChar char="•"/>
            </a:pPr>
            <a:r>
              <a:rPr lang="en-US" sz="2400" b="1" dirty="0"/>
              <a:t>Sector specific parallel workshops </a:t>
            </a:r>
            <a:r>
              <a:rPr lang="en-US" sz="2400" dirty="0"/>
              <a:t>on 25 August 2020 to review lessons learnt as well as </a:t>
            </a:r>
            <a:r>
              <a:rPr lang="en-GB" sz="2400" dirty="0"/>
              <a:t>formulate</a:t>
            </a:r>
            <a:r>
              <a:rPr lang="en-US" sz="2400" dirty="0"/>
              <a:t> implications of the climate outlook and response strategies.  </a:t>
            </a:r>
          </a:p>
          <a:p>
            <a:pPr marL="0" indent="0">
              <a:buNone/>
            </a:pPr>
            <a:r>
              <a:rPr lang="en-GB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x-none" sz="2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1E047E30-0489-A245-9A68-62259FF71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641268"/>
            <a:ext cx="8915400" cy="77637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00B050"/>
                </a:solidFill>
              </a:rPr>
              <a:t>PRE-GHACOF </a:t>
            </a:r>
            <a:r>
              <a:rPr lang="en-US" sz="3200" dirty="0">
                <a:solidFill>
                  <a:srgbClr val="00B050"/>
                </a:solidFill>
              </a:rPr>
              <a:t>WORKSHOPS</a:t>
            </a:r>
            <a:endParaRPr lang="x-none" sz="3200" dirty="0">
              <a:solidFill>
                <a:srgbClr val="00B05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4C82EDB2-3402-2142-BE15-CFDEA9F00FE5}"/>
              </a:ext>
            </a:extLst>
          </p:cNvPr>
          <p:cNvSpPr txBox="1"/>
          <p:nvPr/>
        </p:nvSpPr>
        <p:spPr>
          <a:xfrm>
            <a:off x="5676422" y="3144478"/>
            <a:ext cx="39677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</a:rPr>
              <a:t>NECJOGHA: Water levels Lake Victoria </a:t>
            </a:r>
            <a:endParaRPr lang="x-none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94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2FAFEA6D-A512-E746-AE40-E322040B83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7611"/>
          <a:stretch/>
        </p:blipFill>
        <p:spPr>
          <a:xfrm>
            <a:off x="103771" y="6008914"/>
            <a:ext cx="9698458" cy="849086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59A2051-BA98-B54E-AE62-7A4480BB23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299" y="1711841"/>
            <a:ext cx="9084635" cy="4635795"/>
          </a:xfrm>
        </p:spPr>
        <p:txBody>
          <a:bodyPr>
            <a:normAutofit lnSpcReduction="10000"/>
          </a:bodyPr>
          <a:lstStyle/>
          <a:p>
            <a:pPr marL="228600" indent="0" algn="just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Multiple </a:t>
            </a:r>
            <a:r>
              <a:rPr lang="en-US" sz="2400" dirty="0">
                <a:solidFill>
                  <a:srgbClr val="FF0000"/>
                </a:solidFill>
              </a:rPr>
              <a:t>Risks affecting the region:</a:t>
            </a:r>
          </a:p>
          <a:p>
            <a:pPr marL="571500" algn="just">
              <a:buFont typeface="Arial" pitchFamily="34" charset="0"/>
              <a:buChar char="•"/>
            </a:pPr>
            <a:r>
              <a:rPr lang="en-US" sz="2400" b="1" dirty="0"/>
              <a:t>Desert locust invasion </a:t>
            </a:r>
            <a:r>
              <a:rPr lang="en-US" sz="2400" dirty="0"/>
              <a:t>ongoing and completing the cycle with hope that there will be no new cycle in case of depressed rainfall;</a:t>
            </a:r>
          </a:p>
          <a:p>
            <a:pPr marL="571500" algn="just">
              <a:buFont typeface="Arial" pitchFamily="34" charset="0"/>
              <a:buChar char="•"/>
            </a:pPr>
            <a:r>
              <a:rPr lang="en-US" sz="2400" b="1" dirty="0"/>
              <a:t>Flooding</a:t>
            </a:r>
            <a:r>
              <a:rPr lang="en-US" sz="2400" dirty="0"/>
              <a:t> in several parts of the region resulting in displacement of people and livestock </a:t>
            </a:r>
            <a:r>
              <a:rPr lang="en-US" sz="2400" dirty="0" smtClean="0"/>
              <a:t>as well as rise in water levels of major water bodies;</a:t>
            </a:r>
            <a:endParaRPr lang="en-US" sz="2400" dirty="0"/>
          </a:p>
          <a:p>
            <a:pPr marL="571500" algn="just">
              <a:buFont typeface="Arial" pitchFamily="34" charset="0"/>
              <a:buChar char="•"/>
            </a:pPr>
            <a:r>
              <a:rPr lang="en-US" sz="2400" b="1" dirty="0"/>
              <a:t>Impacts of COVID-19 </a:t>
            </a:r>
            <a:r>
              <a:rPr lang="en-US" sz="2400" dirty="0"/>
              <a:t>pandemic in the region since April 2020 is affecting lives and livelihoods;</a:t>
            </a:r>
          </a:p>
          <a:p>
            <a:pPr marL="571500" algn="just">
              <a:buFont typeface="Arial" pitchFamily="34" charset="0"/>
              <a:buChar char="•"/>
            </a:pPr>
            <a:r>
              <a:rPr lang="en-US" sz="2400" b="1" dirty="0"/>
              <a:t>High likelihood of drier conditions </a:t>
            </a:r>
            <a:r>
              <a:rPr lang="en-US" sz="2400" dirty="0"/>
              <a:t>during October to December 2020 </a:t>
            </a:r>
            <a:r>
              <a:rPr lang="en-US" sz="2400" dirty="0" smtClean="0"/>
              <a:t>season</a:t>
            </a:r>
          </a:p>
          <a:p>
            <a:pPr marL="228600" indent="0" algn="just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Consideration </a:t>
            </a:r>
            <a:r>
              <a:rPr lang="en-US" sz="2400" dirty="0">
                <a:solidFill>
                  <a:srgbClr val="FF0000"/>
                </a:solidFill>
              </a:rPr>
              <a:t>of these multiple risks together with OND climate outlook when planning for the coming season</a:t>
            </a:r>
          </a:p>
          <a:p>
            <a:endParaRPr lang="x-non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1E047E30-0489-A245-9A68-62259FF71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641267"/>
            <a:ext cx="9180328" cy="958933"/>
          </a:xfrm>
        </p:spPr>
        <p:txBody>
          <a:bodyPr>
            <a:noAutofit/>
          </a:bodyPr>
          <a:lstStyle/>
          <a:p>
            <a:pPr marL="2519363" indent="-2519363" algn="l"/>
            <a:r>
              <a:rPr lang="en-US" sz="3200" dirty="0" smtClean="0">
                <a:solidFill>
                  <a:srgbClr val="00B050"/>
                </a:solidFill>
              </a:rPr>
              <a:t>Forum Theme</a:t>
            </a:r>
            <a:r>
              <a:rPr lang="en-US" sz="3200" dirty="0">
                <a:solidFill>
                  <a:srgbClr val="00B050"/>
                </a:solidFill>
              </a:rPr>
              <a:t>: </a:t>
            </a:r>
            <a:r>
              <a:rPr lang="en-US" sz="3200" i="1" dirty="0">
                <a:solidFill>
                  <a:srgbClr val="00B050"/>
                </a:solidFill>
              </a:rPr>
              <a:t>Climate Services amidst COVID-19 </a:t>
            </a:r>
            <a:r>
              <a:rPr lang="en-US" sz="3200" i="1" dirty="0" smtClean="0">
                <a:solidFill>
                  <a:srgbClr val="00B050"/>
                </a:solidFill>
              </a:rPr>
              <a:t>       and</a:t>
            </a:r>
            <a:r>
              <a:rPr lang="en-US" sz="3200" i="1" dirty="0">
                <a:solidFill>
                  <a:srgbClr val="00B050"/>
                </a:solidFill>
              </a:rPr>
              <a:t> Multiple Climatic Risks </a:t>
            </a:r>
            <a:endParaRPr lang="x-none" sz="3200" dirty="0">
              <a:solidFill>
                <a:srgbClr val="00B05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9D6006A1-7E8E-5845-BAA8-A2555C9D1FBF}"/>
              </a:ext>
            </a:extLst>
          </p:cNvPr>
          <p:cNvSpPr txBox="1"/>
          <p:nvPr/>
        </p:nvSpPr>
        <p:spPr>
          <a:xfrm>
            <a:off x="4952999" y="5848758"/>
            <a:ext cx="39677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</a:rPr>
              <a:t>FAO: Desert Locust </a:t>
            </a:r>
            <a:endParaRPr lang="x-none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32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 preferRelativeResize="0">
            <a:picLocks/>
          </p:cNvPicPr>
          <p:nvPr/>
        </p:nvPicPr>
        <p:blipFill>
          <a:blip r:embed="rId2"/>
          <a:srcRect/>
          <a:stretch/>
        </p:blipFill>
        <p:spPr>
          <a:xfrm>
            <a:off x="-58730" y="-112542"/>
            <a:ext cx="9990521" cy="705981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959768" y="3099859"/>
            <a:ext cx="5986463" cy="7313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1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</a:t>
            </a:r>
            <a:r>
              <a:rPr lang="en-GB" sz="2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find more information about all our </a:t>
            </a:r>
            <a:r>
              <a:rPr lang="en-GB" sz="2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Services </a:t>
            </a:r>
            <a:r>
              <a:rPr lang="en-GB" sz="2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research on our Website.</a:t>
            </a:r>
          </a:p>
          <a:p>
            <a:r>
              <a:rPr lang="en-GB" sz="2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GB" sz="3000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www.icpac.net</a:t>
            </a:r>
            <a:endParaRPr lang="en-US" sz="3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388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285</TotalTime>
  <Words>326</Words>
  <Application>Microsoft Office PowerPoint</Application>
  <PresentationFormat>A4 Paper (210x297 mm)</PresentationFormat>
  <Paragraphs>32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Briefing on the forum event including Pre-GHACOF56 workshops </vt:lpstr>
      <vt:lpstr>GHACOF 56</vt:lpstr>
      <vt:lpstr>PRE-GHACOF WORKSHOPS</vt:lpstr>
      <vt:lpstr>Forum Theme: Climate Services amidst COVID-19        and Multiple Climatic Risks </vt:lpstr>
      <vt:lpstr>PowerPoint Presentation</vt:lpstr>
    </vt:vector>
  </TitlesOfParts>
  <Company>Black Africa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HEADING Sub-heading</dc:title>
  <dc:creator>Charles van Rooyen</dc:creator>
  <cp:lastModifiedBy>AtheruZ</cp:lastModifiedBy>
  <cp:revision>40</cp:revision>
  <dcterms:created xsi:type="dcterms:W3CDTF">2014-10-03T07:05:42Z</dcterms:created>
  <dcterms:modified xsi:type="dcterms:W3CDTF">2020-08-25T07:23:47Z</dcterms:modified>
</cp:coreProperties>
</file>