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69" r:id="rId4"/>
    <p:sldId id="272" r:id="rId5"/>
    <p:sldId id="273" r:id="rId6"/>
    <p:sldId id="275" r:id="rId7"/>
    <p:sldId id="276" r:id="rId8"/>
    <p:sldId id="260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78"/>
    <p:restoredTop sz="94434" autoAdjust="0"/>
  </p:normalViewPr>
  <p:slideViewPr>
    <p:cSldViewPr snapToGrid="0" snapToObjects="1">
      <p:cViewPr varScale="1">
        <p:scale>
          <a:sx n="74" d="100"/>
          <a:sy n="74" d="100"/>
        </p:scale>
        <p:origin x="1392" y="90"/>
      </p:cViewPr>
      <p:guideLst>
        <p:guide orient="horz" pos="2183"/>
        <p:guide pos="312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DDDEF-59F9-6B45-ADB4-58483CB71D07}" type="datetimeFigureOut">
              <a:rPr lang="x-none" smtClean="0"/>
              <a:t>25/08/2020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B2F7A-40FC-C04A-9780-D51A1C3932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3197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0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6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4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ac.net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366" y="1120776"/>
            <a:ext cx="9228667" cy="369716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/>
                <a:cs typeface="Arial"/>
              </a:rPr>
              <a:t>WATER AND ENERGY SECTOR</a:t>
            </a:r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Situation 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analysis and measures taken to </a:t>
            </a: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minimize 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impacts of </a:t>
            </a:r>
            <a:r>
              <a:rPr lang="en-GB" alt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JUNE-AUGUST </a:t>
            </a: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2</a:t>
            </a:r>
            <a:r>
              <a:rPr lang="en-GB" alt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020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 season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07599" y="347377"/>
            <a:ext cx="1321468" cy="1554668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78366" y="3979333"/>
            <a:ext cx="8919634" cy="491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 txBox="1">
            <a:spLocks/>
          </p:cNvSpPr>
          <p:nvPr/>
        </p:nvSpPr>
        <p:spPr>
          <a:xfrm>
            <a:off x="776596" y="5697143"/>
            <a:ext cx="8621404" cy="1212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With Inputs from Burundi, Djibouti, Kenya, Rwanda, Somalia, Sudan, Tanzania Focal Point Members and KENGEN</a:t>
            </a: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91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94459" y="5879017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84" y="575288"/>
            <a:ext cx="8915816" cy="2114189"/>
          </a:xfrm>
        </p:spPr>
        <p:txBody>
          <a:bodyPr>
            <a:noAutofit/>
          </a:bodyPr>
          <a:lstStyle/>
          <a:p>
            <a:r>
              <a:rPr lang="en-GB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Above average rainfall received in the northern equatorial region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Southern equatorial region was generally dry (not the rainy season) though several areas </a:t>
            </a:r>
            <a:r>
              <a:rPr lang="en-GB" sz="2400" dirty="0" smtClean="0"/>
              <a:t>experienced unseasonal rains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D69CDF6-23E5-1F4C-866C-69560C9E1A5C}"/>
              </a:ext>
            </a:extLst>
          </p:cNvPr>
          <p:cNvSpPr txBox="1"/>
          <p:nvPr/>
        </p:nvSpPr>
        <p:spPr>
          <a:xfrm>
            <a:off x="4943688" y="337850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AP: Sunday, May 17, 2020 / Beledweyne, central Somalia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D61CCFD-3E55-BB4E-B132-817E2F17DB27}"/>
              </a:ext>
            </a:extLst>
          </p:cNvPr>
          <p:cNvSpPr txBox="1"/>
          <p:nvPr/>
        </p:nvSpPr>
        <p:spPr>
          <a:xfrm>
            <a:off x="4952999" y="584875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FAO: Desert Locust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/>
        </p:nvSpPr>
        <p:spPr>
          <a:xfrm>
            <a:off x="185224" y="137261"/>
            <a:ext cx="9230429" cy="5040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JJAS 2020: summary Region-wide observations</a:t>
            </a:r>
          </a:p>
        </p:txBody>
      </p:sp>
      <p:sp>
        <p:nvSpPr>
          <p:cNvPr id="14" name="Title 1"/>
          <p:cNvSpPr>
            <a:spLocks noGrp="1"/>
          </p:cNvSpPr>
          <p:nvPr/>
        </p:nvSpPr>
        <p:spPr>
          <a:xfrm>
            <a:off x="119736" y="2914698"/>
            <a:ext cx="4950645" cy="4973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b="1" dirty="0"/>
              <a:t>JJAS FORECAST DISSEMINATION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 txBox="1">
            <a:spLocks/>
          </p:cNvSpPr>
          <p:nvPr/>
        </p:nvSpPr>
        <p:spPr>
          <a:xfrm>
            <a:off x="86403" y="3385635"/>
            <a:ext cx="9521831" cy="2114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Seasonal </a:t>
            </a:r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climate outlook from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ICPAC for JJA was downscaled for reporting countries and disseminated to users via radio, emails and social media.</a:t>
            </a:r>
          </a:p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5-7days forecast was received from NMHS</a:t>
            </a:r>
          </a:p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10 days update was received from ICPAC</a:t>
            </a:r>
          </a:p>
          <a:p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6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5994207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78320"/>
            <a:ext cx="4733109" cy="5730594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hydropower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Reservoirs, water pans received </a:t>
            </a:r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above normal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inflows leading to </a:t>
            </a:r>
            <a:r>
              <a:rPr lang="en-US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 </a:t>
            </a:r>
            <a:r>
              <a:rPr lang="en-US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hydropower </a:t>
            </a:r>
            <a:r>
              <a:rPr lang="en-US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production and assured water supply for human and livestock</a:t>
            </a:r>
          </a:p>
          <a:p>
            <a:r>
              <a:rPr lang="en-GB" sz="2400" dirty="0" smtClean="0"/>
              <a:t>Pastoralist and agro-pastoralist are covering less distances to get water</a:t>
            </a:r>
            <a:endParaRPr lang="en-US" sz="2400" dirty="0">
              <a:latin typeface="Tw Cen MT" panose="020B0602020104020603" pitchFamily="34" charset="0"/>
              <a:cs typeface="Times New Roman" panose="02020603050405020304" pitchFamily="18" charset="0"/>
            </a:endParaRPr>
          </a:p>
          <a:p>
            <a:r>
              <a:rPr lang="en-US" sz="2400" dirty="0"/>
              <a:t>Significant ground water recharge </a:t>
            </a:r>
            <a:r>
              <a:rPr lang="en-US" sz="2400" dirty="0" smtClean="0"/>
              <a:t>which will improve drought coping capacities</a:t>
            </a:r>
            <a:endParaRPr lang="en-US" sz="2400" dirty="0"/>
          </a:p>
          <a:p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Reduced needs for irrigation </a:t>
            </a:r>
            <a:r>
              <a:rPr lang="en-US" sz="2400" dirty="0" smtClean="0"/>
              <a:t>hence </a:t>
            </a:r>
            <a:r>
              <a:rPr lang="en-US" sz="2400" dirty="0"/>
              <a:t>reducing pumping costs for irrigated farms</a:t>
            </a:r>
            <a:endParaRPr lang="x-none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8" y="7671"/>
            <a:ext cx="4119322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JJAS 2020 Positive IMPACTS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064" y="43378"/>
            <a:ext cx="3231905" cy="323190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377685" y="3275283"/>
            <a:ext cx="4565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: </a:t>
            </a:r>
            <a:r>
              <a:rPr lang="en-GB" sz="1400" b="1" dirty="0" err="1" smtClean="0"/>
              <a:t>Turkwel</a:t>
            </a:r>
            <a:r>
              <a:rPr lang="en-GB" sz="1400" b="1" dirty="0" smtClean="0"/>
              <a:t> Reservoir (Kenya) is almost full: Source KENGEN</a:t>
            </a:r>
            <a:r>
              <a:rPr lang="en-GB" sz="1400" b="1" dirty="0" smtClean="0">
                <a:solidFill>
                  <a:schemeClr val="bg1"/>
                </a:solidFill>
              </a:rPr>
              <a:t>V </a:t>
            </a:r>
            <a:endParaRPr lang="x-none" sz="1400" b="1" dirty="0">
              <a:solidFill>
                <a:schemeClr val="bg1"/>
              </a:solidFill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594032" y="5774790"/>
            <a:ext cx="534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Changes in Surface area of water of </a:t>
            </a:r>
            <a:r>
              <a:rPr lang="en-US" b="1" dirty="0" err="1" smtClean="0"/>
              <a:t>Turkwell</a:t>
            </a:r>
            <a:r>
              <a:rPr lang="en-US" b="1" dirty="0" smtClean="0"/>
              <a:t> Reservoir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4828" t="23909" r="15930" b="13976"/>
          <a:stretch/>
        </p:blipFill>
        <p:spPr>
          <a:xfrm>
            <a:off x="5441267" y="3805786"/>
            <a:ext cx="4106004" cy="181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8" y="7671"/>
            <a:ext cx="4119322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JJAS 2020 </a:t>
            </a:r>
            <a:r>
              <a:rPr lang="en-US" sz="2000" b="1" dirty="0" err="1" smtClean="0"/>
              <a:t>NEgative</a:t>
            </a:r>
            <a:r>
              <a:rPr lang="en-US" sz="2000" b="1" dirty="0" smtClean="0"/>
              <a:t> </a:t>
            </a:r>
            <a:r>
              <a:rPr lang="en-US" sz="2000" b="1" dirty="0"/>
              <a:t>IMPACTS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218" y="252704"/>
            <a:ext cx="453650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5578623" y="2792311"/>
            <a:ext cx="484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Flood Impact at </a:t>
            </a:r>
            <a:r>
              <a:rPr lang="en-US" b="1" dirty="0" err="1" smtClean="0"/>
              <a:t>Afgoi</a:t>
            </a:r>
            <a:r>
              <a:rPr lang="en-US" b="1" dirty="0" smtClean="0"/>
              <a:t> town-Somalia- Source MWRE Somalia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429" y="3640571"/>
            <a:ext cx="4748571" cy="1881428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5365218" y="5628176"/>
            <a:ext cx="5062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Surface Water area </a:t>
            </a:r>
            <a:r>
              <a:rPr lang="en-US" b="1" dirty="0" smtClean="0"/>
              <a:t>changes Lake </a:t>
            </a:r>
            <a:r>
              <a:rPr lang="en-US" b="1" dirty="0" err="1" smtClean="0"/>
              <a:t>Baringo</a:t>
            </a:r>
            <a:r>
              <a:rPr lang="en-US" b="1" dirty="0" smtClean="0"/>
              <a:t>-Kenya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321" y="368979"/>
            <a:ext cx="5813813" cy="496841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 smtClean="0"/>
              <a:t>Floods  occurred in most of the Equatorial and Northern Equatorial countries in  this period causing both human, material losses and damage to /collapse of  the infrastructure.</a:t>
            </a:r>
          </a:p>
          <a:p>
            <a:r>
              <a:rPr lang="en-US" sz="2400" dirty="0" smtClean="0"/>
              <a:t>Rift Valley Lakes have reached record level leading to displacement of population</a:t>
            </a:r>
            <a:endParaRPr lang="en-US" sz="2400" dirty="0" smtClean="0">
              <a:latin typeface="Tw Cen MT" panose="020B06020201040206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has been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reported shortage </a:t>
            </a:r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water supply in some urban areas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Southern Equatorial countries.</a:t>
            </a:r>
          </a:p>
          <a:p>
            <a:r>
              <a:rPr lang="en-US" sz="2400" dirty="0"/>
              <a:t>Floods Task </a:t>
            </a:r>
            <a:r>
              <a:rPr lang="en-US" sz="2400" dirty="0" smtClean="0"/>
              <a:t>Force/Multi Agency teams have been set up for </a:t>
            </a:r>
            <a:r>
              <a:rPr lang="en-US" sz="2400" dirty="0"/>
              <a:t>early warning, needs </a:t>
            </a:r>
            <a:r>
              <a:rPr lang="en-US" sz="2400" dirty="0" smtClean="0"/>
              <a:t>assessment and detailed surveys. </a:t>
            </a:r>
            <a:endParaRPr lang="en-US" sz="2400" dirty="0"/>
          </a:p>
          <a:p>
            <a:pPr lvl="0" indent="-228600" defTabSz="914400">
              <a:buClr>
                <a:srgbClr val="93A299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Develop strategies </a:t>
            </a:r>
            <a:r>
              <a:rPr lang="en-US" sz="2400" dirty="0"/>
              <a:t>for dam safety in the </a:t>
            </a:r>
            <a:r>
              <a:rPr lang="en-US" sz="2400" dirty="0" smtClean="0"/>
              <a:t>future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21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460" y="771204"/>
            <a:ext cx="4357331" cy="4968413"/>
          </a:xfrm>
        </p:spPr>
        <p:txBody>
          <a:bodyPr>
            <a:noAutofit/>
          </a:bodyPr>
          <a:lstStyle/>
          <a:p>
            <a:r>
              <a:rPr lang="en-GB" sz="2400" dirty="0"/>
              <a:t>As the rain extended beyond </a:t>
            </a:r>
            <a:r>
              <a:rPr lang="en-GB" sz="2400" dirty="0" smtClean="0"/>
              <a:t>the normal season’s </a:t>
            </a:r>
            <a:r>
              <a:rPr lang="en-GB" sz="2400" dirty="0"/>
              <a:t>period, this </a:t>
            </a:r>
            <a:r>
              <a:rPr lang="en-GB" sz="2400" dirty="0" smtClean="0"/>
              <a:t>may indicate shifting of season as a result of maybe </a:t>
            </a:r>
            <a:r>
              <a:rPr lang="en-GB" sz="2400" dirty="0"/>
              <a:t>climate </a:t>
            </a:r>
            <a:r>
              <a:rPr lang="en-GB" sz="2400" dirty="0" smtClean="0"/>
              <a:t>change.</a:t>
            </a:r>
          </a:p>
          <a:p>
            <a:r>
              <a:rPr lang="en-GB" sz="2400" dirty="0" smtClean="0"/>
              <a:t>Record increase in Lake surface area can last for long especially if future season precipitation are normal to above </a:t>
            </a:r>
            <a:r>
              <a:rPr lang="en-GB" sz="2400" dirty="0" smtClean="0"/>
              <a:t>normal</a:t>
            </a:r>
          </a:p>
          <a:p>
            <a:r>
              <a:rPr lang="en-GB" sz="2400" dirty="0" smtClean="0"/>
              <a:t>Increase in water resources will have a positive impact for  many sectors such irrigated agriculture</a:t>
            </a:r>
            <a:endParaRPr lang="en-GB" sz="2400" dirty="0" smtClean="0"/>
          </a:p>
          <a:p>
            <a:endParaRPr lang="en-GB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7" y="7671"/>
            <a:ext cx="8684957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JJAS summary Region-wide </a:t>
            </a:r>
            <a:r>
              <a:rPr lang="en-US" b="1" dirty="0">
                <a:solidFill>
                  <a:srgbClr val="C00000"/>
                </a:solidFill>
              </a:rPr>
              <a:t>LONGTERM OBSERVED </a:t>
            </a:r>
            <a:r>
              <a:rPr lang="en-US" b="1" dirty="0" err="1">
                <a:solidFill>
                  <a:srgbClr val="C00000"/>
                </a:solidFill>
              </a:rPr>
              <a:t>changeS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792" y="775130"/>
            <a:ext cx="5394208" cy="3399424"/>
          </a:xfrm>
          <a:prstGeom prst="rect">
            <a:avLst/>
          </a:prstGeom>
        </p:spPr>
      </p:pic>
      <p:sp>
        <p:nvSpPr>
          <p:cNvPr id="9" name="TextBox 6"/>
          <p:cNvSpPr txBox="1"/>
          <p:nvPr/>
        </p:nvSpPr>
        <p:spPr>
          <a:xfrm>
            <a:off x="4677579" y="4272282"/>
            <a:ext cx="5062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Surface Water area </a:t>
            </a:r>
            <a:r>
              <a:rPr lang="en-US" b="1" dirty="0" smtClean="0"/>
              <a:t>changes Lake </a:t>
            </a:r>
            <a:r>
              <a:rPr lang="en-US" b="1" dirty="0" err="1" smtClean="0"/>
              <a:t>Nakuru</a:t>
            </a:r>
            <a:r>
              <a:rPr lang="en-US" b="1" dirty="0" smtClean="0"/>
              <a:t>-Kenya</a:t>
            </a:r>
          </a:p>
        </p:txBody>
      </p:sp>
    </p:spTree>
    <p:extLst>
      <p:ext uri="{BB962C8B-B14F-4D97-AF65-F5344CB8AC3E}">
        <p14:creationId xmlns:p14="http://schemas.microsoft.com/office/powerpoint/2010/main" val="1908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58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4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959768" y="3690702"/>
            <a:ext cx="5986463" cy="73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find more information about all our Projects, Services and research on our Website.</a:t>
            </a:r>
          </a:p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www.icpac.net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xmlns="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5822" y="1832749"/>
            <a:ext cx="2215661" cy="952654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008000"/>
                </a:solidFill>
                <a:latin typeface="Arial"/>
                <a:cs typeface="Arial"/>
              </a:rPr>
              <a:t>Thank you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r>
              <a:rPr lang="en-US" sz="3600" b="1" dirty="0">
                <a:latin typeface="Arial"/>
                <a:cs typeface="Arial"/>
              </a:rPr>
              <a:t/>
            </a:r>
            <a:br>
              <a:rPr lang="en-US" sz="3600" b="1" dirty="0">
                <a:latin typeface="Arial"/>
                <a:cs typeface="Arial"/>
              </a:rPr>
            </a:b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0388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1827</TotalTime>
  <Words>412</Words>
  <Application>Microsoft Office PowerPoint</Application>
  <PresentationFormat>A4 Paper (210x297 mm)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Tw Cen MT</vt:lpstr>
      <vt:lpstr>Office Theme</vt:lpstr>
      <vt:lpstr>  WATER AND ENERGY SECTOR  Situation analysis and measures taken to minimize impacts of JUNE-AUGUST 2020 season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Thank you  </vt:lpstr>
    </vt:vector>
  </TitlesOfParts>
  <Company>Black Africa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HEADING Sub-heading</dc:title>
  <dc:creator>Charles van Rooyen</dc:creator>
  <cp:lastModifiedBy>Mohammed A Hassan</cp:lastModifiedBy>
  <cp:revision>61</cp:revision>
  <dcterms:created xsi:type="dcterms:W3CDTF">2014-10-03T07:05:42Z</dcterms:created>
  <dcterms:modified xsi:type="dcterms:W3CDTF">2020-08-25T15:00:47Z</dcterms:modified>
</cp:coreProperties>
</file>