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6" r:id="rId3"/>
    <p:sldId id="277" r:id="rId4"/>
    <p:sldId id="269" r:id="rId5"/>
    <p:sldId id="274" r:id="rId6"/>
    <p:sldId id="275" r:id="rId7"/>
    <p:sldId id="278" r:id="rId8"/>
    <p:sldId id="280" r:id="rId9"/>
    <p:sldId id="260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78"/>
    <p:restoredTop sz="94434" autoAdjust="0"/>
  </p:normalViewPr>
  <p:slideViewPr>
    <p:cSldViewPr snapToGrid="0" snapToObjects="1">
      <p:cViewPr>
        <p:scale>
          <a:sx n="82" d="100"/>
          <a:sy n="82" d="100"/>
        </p:scale>
        <p:origin x="1164" y="60"/>
      </p:cViewPr>
      <p:guideLst>
        <p:guide orient="horz" pos="2183"/>
        <p:guide pos="3120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DDDEF-59F9-6B45-ADB4-58483CB71D07}" type="datetimeFigureOut">
              <a:rPr lang="x-none" smtClean="0"/>
              <a:t>25/08/2020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B2F7A-40FC-C04A-9780-D51A1C3932D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319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0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6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4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29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366" y="1120776"/>
            <a:ext cx="9228667" cy="369716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Arial"/>
                <a:cs typeface="Arial"/>
              </a:rPr>
              <a:t>WATER AND ENERGY SECTOR</a:t>
            </a: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analysis OF IMPACT and RESPONSE STRATEGIES FOR THE </a:t>
            </a:r>
            <a:r>
              <a:rPr lang="en-GB" sz="2800" b="1" cap="all" dirty="0">
                <a:solidFill>
                  <a:srgbClr val="008000"/>
                </a:solidFill>
                <a:latin typeface="Arial"/>
                <a:cs typeface="Arial"/>
              </a:rPr>
              <a:t>OCTOBER TO </a:t>
            </a:r>
            <a:r>
              <a:rPr lang="en-GB" alt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DECEMBER </a:t>
            </a:r>
            <a:r>
              <a:rPr 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2</a:t>
            </a:r>
            <a:r>
              <a:rPr lang="en-GB" alt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020</a:t>
            </a:r>
            <a:r>
              <a:rPr lang="en-US" sz="2800" b="1" cap="all" dirty="0">
                <a:solidFill>
                  <a:srgbClr val="008000"/>
                </a:solidFill>
                <a:latin typeface="Arial"/>
                <a:cs typeface="Arial"/>
              </a:rPr>
              <a:t> season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07599" y="347377"/>
            <a:ext cx="1321468" cy="1554668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A59A2051-BA98-B54E-AE62-7A4480BB2317}"/>
              </a:ext>
            </a:extLst>
          </p:cNvPr>
          <p:cNvSpPr txBox="1">
            <a:spLocks/>
          </p:cNvSpPr>
          <p:nvPr/>
        </p:nvSpPr>
        <p:spPr>
          <a:xfrm>
            <a:off x="776596" y="5697143"/>
            <a:ext cx="8621404" cy="1212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x-non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911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038809"/>
              </p:ext>
            </p:extLst>
          </p:nvPr>
        </p:nvGraphicFramePr>
        <p:xfrm>
          <a:off x="297172" y="399245"/>
          <a:ext cx="9505057" cy="6332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97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654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038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7749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16996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Streamflow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44521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Juba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Moderate inflows into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Low 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isk 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of flooding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the Disaster response team for early warning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conservation measures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river monitoring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74412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</a:rPr>
                        <a:t>Shebele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Moderate inflows into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hydropower production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Risk 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of flooding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the Disaster response team for early warning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conservation measures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River monitoring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24045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Tana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Moderate inflows into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hydropower production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the Disaster response team for early warning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conservation measures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Desilting of pans &amp; small dams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872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091924"/>
              </p:ext>
            </p:extLst>
          </p:nvPr>
        </p:nvGraphicFramePr>
        <p:xfrm>
          <a:off x="297172" y="399245"/>
          <a:ext cx="9505057" cy="50567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4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3341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149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16996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Streamflow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03020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Athi/ </a:t>
                      </a:r>
                      <a:r>
                        <a:rPr lang="en-US" sz="2000" dirty="0" err="1">
                          <a:effectLst/>
                          <a:latin typeface="+mn-lt"/>
                        </a:rPr>
                        <a:t>Pangani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/Rufiji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inflows into the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Improved management of water supply system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34316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Rift Valley Lakes (Turkana, Baringo, Naivasha, </a:t>
                      </a:r>
                      <a:r>
                        <a:rPr lang="en-US" sz="20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etc</a:t>
                      </a: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Moderate inflows into the lakes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Risk of flooding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Displacement of people and property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Improved catchment conservation &amp; management 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Conservation of riparian zones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248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524227"/>
              </p:ext>
            </p:extLst>
          </p:nvPr>
        </p:nvGraphicFramePr>
        <p:xfrm>
          <a:off x="297172" y="399245"/>
          <a:ext cx="9505057" cy="60085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4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389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094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90363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Streamflow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79214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Lake Victoria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</a:t>
                      </a:r>
                      <a:r>
                        <a:rPr lang="en-US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normal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Lake Victoria levels to remain high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 in some areas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09938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Victoria Nile-Lake Albert &amp; Bahr El Jebel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Water levels to remain high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 in some areas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40199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Bahr El </a:t>
                      </a:r>
                      <a:r>
                        <a:rPr lang="en-US" sz="2000" dirty="0" err="1">
                          <a:effectLst/>
                          <a:latin typeface="+mn-lt"/>
                        </a:rPr>
                        <a:t>Gazel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Water levels to remain high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 in some areas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Chances of experiencing low flows after the OND season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6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</p:spTree>
    <p:extLst>
      <p:ext uri="{BB962C8B-B14F-4D97-AF65-F5344CB8AC3E}">
        <p14:creationId xmlns:p14="http://schemas.microsoft.com/office/powerpoint/2010/main" val="2010942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870526"/>
              </p:ext>
            </p:extLst>
          </p:nvPr>
        </p:nvGraphicFramePr>
        <p:xfrm>
          <a:off x="297172" y="399245"/>
          <a:ext cx="9505057" cy="5943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4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067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2416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30060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Streamflow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03020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</a:rPr>
                        <a:t>Baro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-Akobo-</a:t>
                      </a:r>
                      <a:r>
                        <a:rPr lang="en-US" sz="2000" dirty="0" err="1">
                          <a:effectLst/>
                          <a:latin typeface="+mn-lt"/>
                        </a:rPr>
                        <a:t>Sobat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Water levels to remain high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Risk of flooding in some areas</a:t>
                      </a:r>
                      <a:endParaRPr lang="en-US" sz="20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conservation measures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Need to comply with existing laws particularly on riparian land management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34316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White Nile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</a:rPr>
                        <a:t>No much impacts on the water levels and quantity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22738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Blue Nile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to below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aseline="0" dirty="0">
                          <a:effectLst/>
                          <a:latin typeface="+mn-lt"/>
                        </a:rPr>
                        <a:t>No much impacts on the water levels and quantity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</a:t>
                      </a: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123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051058"/>
              </p:ext>
            </p:extLst>
          </p:nvPr>
        </p:nvGraphicFramePr>
        <p:xfrm>
          <a:off x="297172" y="399245"/>
          <a:ext cx="9505057" cy="5865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518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306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205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05772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Basin/Sub basin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Streamflow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91769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</a:rPr>
                        <a:t>Tekeze-Atbara_Setit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hydropower production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000" baseline="0" dirty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Disaster management team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78545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Main Nile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Low risk of flooding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Disaster management team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98494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Dharror-Nuugal</a:t>
                      </a: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Ogaden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Good water supply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Low 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risk of flooding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Awareness campaigns on flood risk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Flood monitoring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Communication &amp; coordination with Disaster management team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81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95457"/>
              </p:ext>
            </p:extLst>
          </p:nvPr>
        </p:nvGraphicFramePr>
        <p:xfrm>
          <a:off x="297172" y="399246"/>
          <a:ext cx="9505057" cy="5297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4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356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27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38937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Reservoir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63974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</a:rPr>
                        <a:t>Melka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dirty="0" err="1">
                          <a:effectLst/>
                          <a:latin typeface="+mn-lt"/>
                        </a:rPr>
                        <a:t>Wakene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Optimum water levels in the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Stable hydropower production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 of dam levels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94333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</a:rPr>
                        <a:t>Genale-Daawa</a:t>
                      </a:r>
                      <a:r>
                        <a:rPr lang="en-US" sz="2000" dirty="0">
                          <a:effectLst/>
                          <a:latin typeface="+mn-lt"/>
                        </a:rPr>
                        <a:t> 3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Optimum water levels in the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Stable hydropower production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 of dam levels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49431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Masinga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Optimum water levels in the reservoirs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Stable hydropower production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monitoring of dam levels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5507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/>
        </p:nvSpPr>
        <p:spPr>
          <a:xfrm>
            <a:off x="613788" y="7671"/>
            <a:ext cx="6335652" cy="49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>
                <a:solidFill>
                  <a:srgbClr val="00833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/>
              <a:t>OND 2020 Forecast IMPACTS and Mitigation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055767"/>
              </p:ext>
            </p:extLst>
          </p:nvPr>
        </p:nvGraphicFramePr>
        <p:xfrm>
          <a:off x="297172" y="399245"/>
          <a:ext cx="9505057" cy="59258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20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54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356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27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721103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Reservoir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Inflow</a:t>
                      </a:r>
                      <a:r>
                        <a:rPr lang="en-US" sz="2000" baseline="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Forecast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Implication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Proposed Key Response measures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03020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</a:rPr>
                        <a:t>Roseries</a:t>
                      </a:r>
                      <a:endParaRPr lang="en-US" sz="2000" dirty="0">
                        <a:effectLst/>
                        <a:latin typeface="+mn-lt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hydropower production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Available water for agriculture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water level monitoring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06209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Kashm</a:t>
                      </a: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 El </a:t>
                      </a:r>
                      <a:r>
                        <a:rPr lang="en-US" sz="2000" baseline="0" dirty="0" err="1">
                          <a:effectLst/>
                          <a:latin typeface="+mn-lt"/>
                          <a:ea typeface="+mn-ea"/>
                          <a:cs typeface="+mn-cs"/>
                        </a:rPr>
                        <a:t>Girba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hydropower production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Available water for agriculture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water level monitoring</a:t>
                      </a:r>
                    </a:p>
                  </a:txBody>
                  <a:tcPr marL="26515" marR="2651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93950">
                <a:tc>
                  <a:txBody>
                    <a:bodyPr/>
                    <a:lstStyle>
                      <a:defPPr>
                        <a:defRPr lang="en-US" b="1">
                          <a:solidFill>
                            <a:schemeClr val="lt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Sondu</a:t>
                      </a:r>
                      <a:endParaRPr lang="en-US" sz="2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74295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Near normal</a:t>
                      </a:r>
                    </a:p>
                  </a:txBody>
                  <a:tcPr marL="26515" marR="26515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Good hydropower production</a:t>
                      </a:r>
                    </a:p>
                    <a:p>
                      <a:pPr marL="342900" marR="0" indent="-34290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000" baseline="0" dirty="0">
                          <a:effectLst/>
                          <a:latin typeface="+mn-lt"/>
                          <a:ea typeface="+mn-ea"/>
                          <a:cs typeface="+mn-cs"/>
                        </a:rPr>
                        <a:t>Risk of flooding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defPPr>
                        <a:defRPr lang="en-US">
                          <a:solidFill>
                            <a:schemeClr val="dk1"/>
                          </a:solidFill>
                        </a:defRPr>
                      </a:defPPr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342900" marR="0" lvl="0" indent="-34290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Continuous water level monitoring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792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959768" y="3690702"/>
            <a:ext cx="5986463" cy="7313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find more information about all our Projects, Services and research on our Website.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xmlns="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5822" y="1832749"/>
            <a:ext cx="2215661" cy="952654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28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3600" b="1" dirty="0">
                <a:solidFill>
                  <a:srgbClr val="008000"/>
                </a:solidFill>
                <a:latin typeface="Arial"/>
                <a:cs typeface="Arial"/>
              </a:rPr>
              <a:t/>
            </a:r>
            <a:br>
              <a:rPr lang="en-US" sz="3600" b="1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sz="3600" b="1" dirty="0">
                <a:solidFill>
                  <a:srgbClr val="008000"/>
                </a:solidFill>
                <a:latin typeface="Arial"/>
                <a:cs typeface="Arial"/>
              </a:rPr>
              <a:t>Thank you</a:t>
            </a:r>
            <a:r>
              <a:rPr lang="en-US" b="1" dirty="0">
                <a:latin typeface="Arial"/>
                <a:cs typeface="Arial"/>
              </a:rPr>
              <a:t/>
            </a:r>
            <a:br>
              <a:rPr lang="en-US" b="1" dirty="0">
                <a:latin typeface="Arial"/>
                <a:cs typeface="Arial"/>
              </a:rPr>
            </a:br>
            <a:r>
              <a:rPr lang="en-US" sz="3600" b="1" dirty="0">
                <a:latin typeface="Arial"/>
                <a:cs typeface="Arial"/>
              </a:rPr>
              <a:t/>
            </a:r>
            <a:br>
              <a:rPr lang="en-US" sz="3600" b="1" dirty="0">
                <a:latin typeface="Arial"/>
                <a:cs typeface="Arial"/>
              </a:rPr>
            </a:b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603886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3672</TotalTime>
  <Words>673</Words>
  <Application>Microsoft Office PowerPoint</Application>
  <PresentationFormat>A4 Paper (210x297 mm)</PresentationFormat>
  <Paragraphs>177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  WATER AND ENERGY SECTOR  analysis OF IMPACT and RESPONSE STRATEGIES FOR THE OCTOBER TO DECEMBER 2020 season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Thank you  </vt:lpstr>
    </vt:vector>
  </TitlesOfParts>
  <Company>Black Africa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HEADING Sub-heading</dc:title>
  <dc:creator>Charles van Rooyen</dc:creator>
  <cp:lastModifiedBy>Mohammed A Hassan</cp:lastModifiedBy>
  <cp:revision>78</cp:revision>
  <dcterms:created xsi:type="dcterms:W3CDTF">2014-10-03T07:05:42Z</dcterms:created>
  <dcterms:modified xsi:type="dcterms:W3CDTF">2020-08-25T11:37:05Z</dcterms:modified>
</cp:coreProperties>
</file>