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82" r:id="rId3"/>
    <p:sldId id="276" r:id="rId4"/>
    <p:sldId id="269" r:id="rId5"/>
    <p:sldId id="275" r:id="rId6"/>
    <p:sldId id="278" r:id="rId7"/>
    <p:sldId id="281" r:id="rId8"/>
    <p:sldId id="260" r:id="rId9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678"/>
    <p:restoredTop sz="94434" autoAdjust="0"/>
  </p:normalViewPr>
  <p:slideViewPr>
    <p:cSldViewPr snapToGrid="0" snapToObjects="1">
      <p:cViewPr varScale="1">
        <p:scale>
          <a:sx n="74" d="100"/>
          <a:sy n="74" d="100"/>
        </p:scale>
        <p:origin x="696" y="72"/>
      </p:cViewPr>
      <p:guideLst>
        <p:guide orient="horz" pos="2183"/>
        <p:guide pos="3120"/>
      </p:guideLst>
    </p:cSldViewPr>
  </p:slideViewPr>
  <p:notesTextViewPr>
    <p:cViewPr>
      <p:scale>
        <a:sx n="70" d="100"/>
        <a:sy n="7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BDDDEF-59F9-6B45-ADB4-58483CB71D07}" type="datetimeFigureOut">
              <a:rPr lang="x-none" smtClean="0"/>
              <a:t>26/08/2020</a:t>
            </a:fld>
            <a:endParaRPr 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x-non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2B2F7A-40FC-C04A-9780-D51A1C3932DC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7319730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80CD2-084E-C942-BA2F-6B41F4B3DD86}" type="datetimeFigureOut">
              <a:rPr lang="en-US" smtClean="0"/>
              <a:t>8/26/2020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303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80CD2-084E-C942-BA2F-6B41F4B3DD86}" type="datetimeFigureOut">
              <a:rPr lang="en-US" smtClean="0"/>
              <a:t>8/26/2020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709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80CD2-084E-C942-BA2F-6B41F4B3DD86}" type="datetimeFigureOut">
              <a:rPr lang="en-US" smtClean="0"/>
              <a:t>8/26/2020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1680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80CD2-084E-C942-BA2F-6B41F4B3DD86}" type="datetimeFigureOut">
              <a:rPr lang="en-US" smtClean="0"/>
              <a:t>8/26/2020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122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80CD2-084E-C942-BA2F-6B41F4B3DD86}" type="datetimeFigureOut">
              <a:rPr lang="en-US" smtClean="0"/>
              <a:t>8/26/2020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34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80CD2-084E-C942-BA2F-6B41F4B3DD86}" type="datetimeFigureOut">
              <a:rPr lang="en-US" smtClean="0"/>
              <a:t>8/26/2020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27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80CD2-084E-C942-BA2F-6B41F4B3DD86}" type="datetimeFigureOut">
              <a:rPr lang="en-US" smtClean="0"/>
              <a:t>8/26/2020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2449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80CD2-084E-C942-BA2F-6B41F4B3DD86}" type="datetimeFigureOut">
              <a:rPr lang="en-US" smtClean="0"/>
              <a:t>8/26/2020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423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80CD2-084E-C942-BA2F-6B41F4B3DD86}" type="datetimeFigureOut">
              <a:rPr lang="en-US" smtClean="0"/>
              <a:t>8/26/2020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1200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80CD2-084E-C942-BA2F-6B41F4B3DD86}" type="datetimeFigureOut">
              <a:rPr lang="en-US" smtClean="0"/>
              <a:t>8/26/2020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129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80CD2-084E-C942-BA2F-6B41F4B3DD86}" type="datetimeFigureOut">
              <a:rPr lang="en-US" smtClean="0"/>
              <a:t>8/26/2020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543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F80CD2-084E-C942-BA2F-6B41F4B3DD86}" type="datetimeFigureOut">
              <a:rPr lang="en-US" smtClean="0"/>
              <a:t>8/26/2020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B7362-2002-504E-9846-FFD55AE08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132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cpac.net/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8366" y="1120776"/>
            <a:ext cx="9228667" cy="3697168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rgbClr val="008000"/>
                </a:solidFill>
                <a:latin typeface="Arial"/>
                <a:cs typeface="Arial"/>
              </a:rPr>
              <a:t/>
            </a:r>
            <a:br>
              <a:rPr lang="en-US" sz="2800" b="1" dirty="0">
                <a:solidFill>
                  <a:srgbClr val="008000"/>
                </a:solidFill>
                <a:latin typeface="Arial"/>
                <a:cs typeface="Arial"/>
              </a:rPr>
            </a:br>
            <a:r>
              <a:rPr lang="en-US" sz="2800" b="1" dirty="0">
                <a:solidFill>
                  <a:srgbClr val="008000"/>
                </a:solidFill>
                <a:latin typeface="Arial"/>
                <a:cs typeface="Arial"/>
              </a:rPr>
              <a:t> </a:t>
            </a:r>
            <a:r>
              <a:rPr lang="en-US" sz="2800" b="1" dirty="0">
                <a:solidFill>
                  <a:srgbClr val="0070C0"/>
                </a:solidFill>
                <a:latin typeface="Arial"/>
                <a:cs typeface="Arial"/>
              </a:rPr>
              <a:t>WATER AND ENERGY SECTOR</a:t>
            </a:r>
            <a:r>
              <a:rPr lang="en-US" sz="2800" b="1" dirty="0">
                <a:solidFill>
                  <a:srgbClr val="008000"/>
                </a:solidFill>
                <a:latin typeface="Arial"/>
                <a:cs typeface="Arial"/>
              </a:rPr>
              <a:t/>
            </a:r>
            <a:br>
              <a:rPr lang="en-US" sz="2800" b="1" dirty="0">
                <a:solidFill>
                  <a:srgbClr val="008000"/>
                </a:solidFill>
                <a:latin typeface="Arial"/>
                <a:cs typeface="Arial"/>
              </a:rPr>
            </a:br>
            <a:r>
              <a:rPr lang="en-US" sz="2800" b="1" dirty="0">
                <a:solidFill>
                  <a:srgbClr val="008000"/>
                </a:solidFill>
                <a:latin typeface="Arial"/>
                <a:cs typeface="Arial"/>
              </a:rPr>
              <a:t/>
            </a:r>
            <a:br>
              <a:rPr lang="en-US" sz="2800" b="1" dirty="0">
                <a:solidFill>
                  <a:srgbClr val="008000"/>
                </a:solidFill>
                <a:latin typeface="Arial"/>
                <a:cs typeface="Arial"/>
              </a:rPr>
            </a:br>
            <a:r>
              <a:rPr lang="en-US" sz="2800" b="1" cap="all" dirty="0">
                <a:solidFill>
                  <a:srgbClr val="008000"/>
                </a:solidFill>
                <a:latin typeface="Arial"/>
                <a:cs typeface="Arial"/>
              </a:rPr>
              <a:t>analysis OF IMPACT and RESPONSE STRATEGIES FOR THE </a:t>
            </a:r>
            <a:r>
              <a:rPr lang="en-GB" sz="2800" b="1" cap="all" dirty="0">
                <a:solidFill>
                  <a:srgbClr val="008000"/>
                </a:solidFill>
                <a:latin typeface="Arial"/>
                <a:cs typeface="Arial"/>
              </a:rPr>
              <a:t>OCTOBER TO </a:t>
            </a:r>
            <a:r>
              <a:rPr lang="en-GB" altLang="en-US" sz="2800" b="1" cap="all" dirty="0">
                <a:solidFill>
                  <a:srgbClr val="008000"/>
                </a:solidFill>
                <a:latin typeface="Arial"/>
                <a:cs typeface="Arial"/>
              </a:rPr>
              <a:t>DECEMBER </a:t>
            </a:r>
            <a:r>
              <a:rPr lang="en-US" sz="2800" b="1" cap="all" dirty="0">
                <a:solidFill>
                  <a:srgbClr val="008000"/>
                </a:solidFill>
                <a:latin typeface="Arial"/>
                <a:cs typeface="Arial"/>
              </a:rPr>
              <a:t>2</a:t>
            </a:r>
            <a:r>
              <a:rPr lang="en-GB" altLang="en-US" sz="2800" b="1" cap="all" dirty="0">
                <a:solidFill>
                  <a:srgbClr val="008000"/>
                </a:solidFill>
                <a:latin typeface="Arial"/>
                <a:cs typeface="Arial"/>
              </a:rPr>
              <a:t>020</a:t>
            </a:r>
            <a:r>
              <a:rPr lang="en-US" sz="2800" b="1" cap="all" dirty="0">
                <a:solidFill>
                  <a:srgbClr val="008000"/>
                </a:solidFill>
                <a:latin typeface="Arial"/>
                <a:cs typeface="Arial"/>
              </a:rPr>
              <a:t> season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207599" y="347377"/>
            <a:ext cx="1321468" cy="1554668"/>
          </a:xfrm>
          <a:prstGeom prst="rect">
            <a:avLst/>
          </a:prstGeom>
        </p:spPr>
      </p:pic>
      <p:sp>
        <p:nvSpPr>
          <p:cNvPr id="5" name="Subtitle 2"/>
          <p:cNvSpPr txBox="1">
            <a:spLocks/>
          </p:cNvSpPr>
          <p:nvPr/>
        </p:nvSpPr>
        <p:spPr>
          <a:xfrm>
            <a:off x="478366" y="3979333"/>
            <a:ext cx="8919634" cy="49106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xmlns="" id="{A59A2051-BA98-B54E-AE62-7A4480BB2317}"/>
              </a:ext>
            </a:extLst>
          </p:cNvPr>
          <p:cNvSpPr txBox="1">
            <a:spLocks/>
          </p:cNvSpPr>
          <p:nvPr/>
        </p:nvSpPr>
        <p:spPr>
          <a:xfrm>
            <a:off x="776596" y="5697143"/>
            <a:ext cx="8621404" cy="121294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x-none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0911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2FAFEA6D-A512-E746-AE40-E322040B835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7611"/>
          <a:stretch/>
        </p:blipFill>
        <p:spPr>
          <a:xfrm>
            <a:off x="103771" y="6008914"/>
            <a:ext cx="9698458" cy="849086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/>
        </p:nvSpPr>
        <p:spPr>
          <a:xfrm>
            <a:off x="549393" y="296619"/>
            <a:ext cx="6335652" cy="4900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kern="1200" cap="all">
                <a:solidFill>
                  <a:srgbClr val="00833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/>
              <a:t>OND 2020 </a:t>
            </a:r>
            <a:r>
              <a:rPr lang="en-US" sz="2000" b="1" dirty="0" smtClean="0"/>
              <a:t>Forecast</a:t>
            </a:r>
            <a:endParaRPr lang="en-US" sz="20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0834" y="0"/>
            <a:ext cx="5143867" cy="6403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4055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2FAFEA6D-A512-E746-AE40-E322040B835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7611"/>
          <a:stretch/>
        </p:blipFill>
        <p:spPr>
          <a:xfrm>
            <a:off x="103771" y="6008914"/>
            <a:ext cx="9698458" cy="849086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4C82EDB2-3402-2142-BE15-CFDEA9F00FE5}"/>
              </a:ext>
            </a:extLst>
          </p:cNvPr>
          <p:cNvSpPr txBox="1"/>
          <p:nvPr/>
        </p:nvSpPr>
        <p:spPr>
          <a:xfrm>
            <a:off x="5676422" y="3144478"/>
            <a:ext cx="39677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</a:rPr>
              <a:t>NECJOGHA: Water levels Lake Victoria </a:t>
            </a:r>
            <a:endParaRPr lang="x-none" sz="1100" dirty="0">
              <a:solidFill>
                <a:schemeClr val="bg1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/>
        </p:nvSpPr>
        <p:spPr>
          <a:xfrm>
            <a:off x="613788" y="7671"/>
            <a:ext cx="6335652" cy="4900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kern="1200" cap="all">
                <a:solidFill>
                  <a:srgbClr val="00833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/>
              <a:t>OND 2020 Forecast IMPACTS and Mitigation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6909721"/>
              </p:ext>
            </p:extLst>
          </p:nvPr>
        </p:nvGraphicFramePr>
        <p:xfrm>
          <a:off x="297172" y="399245"/>
          <a:ext cx="9505057" cy="570903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1571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1061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10380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377491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816996">
                <a:tc>
                  <a:txBody>
                    <a:bodyPr/>
                    <a:lstStyle>
                      <a:defPPr>
                        <a:defRPr lang="en-US" b="1">
                          <a:solidFill>
                            <a:schemeClr val="lt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</a:rPr>
                        <a:t>Basin/Sub basin</a:t>
                      </a:r>
                      <a:endParaRPr lang="en-US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 b="1">
                          <a:solidFill>
                            <a:schemeClr val="lt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Streamflow</a:t>
                      </a:r>
                      <a:r>
                        <a:rPr lang="en-US" sz="2000" baseline="0" dirty="0">
                          <a:effectLst/>
                        </a:rPr>
                        <a:t> </a:t>
                      </a:r>
                      <a:r>
                        <a:rPr lang="en-US" sz="2000" dirty="0">
                          <a:effectLst/>
                        </a:rPr>
                        <a:t>Forecast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 b="1">
                          <a:solidFill>
                            <a:schemeClr val="lt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Implication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 b="1">
                          <a:solidFill>
                            <a:schemeClr val="lt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Proposed Key Response measures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244521">
                <a:tc>
                  <a:txBody>
                    <a:bodyPr/>
                    <a:lstStyle>
                      <a:defPPr>
                        <a:defRPr lang="en-US" b="1">
                          <a:solidFill>
                            <a:schemeClr val="lt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+mn-lt"/>
                        </a:rPr>
                        <a:t>Juba,</a:t>
                      </a:r>
                      <a:r>
                        <a:rPr lang="en-US" sz="2000" baseline="0" dirty="0" smtClean="0">
                          <a:effectLst/>
                          <a:latin typeface="+mn-lt"/>
                        </a:rPr>
                        <a:t> </a:t>
                      </a:r>
                      <a:r>
                        <a:rPr lang="en-US" sz="2000" baseline="0" dirty="0" err="1" smtClean="0">
                          <a:effectLst/>
                          <a:latin typeface="+mn-lt"/>
                        </a:rPr>
                        <a:t>Shebele</a:t>
                      </a:r>
                      <a:r>
                        <a:rPr lang="en-US" sz="2000" baseline="0" dirty="0" smtClean="0">
                          <a:effectLst/>
                          <a:latin typeface="+mn-lt"/>
                        </a:rPr>
                        <a:t> and Tana</a:t>
                      </a:r>
                      <a:endParaRPr lang="en-US" sz="2000" dirty="0">
                        <a:effectLst/>
                        <a:latin typeface="+mn-lt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l" defTabSz="74295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Near to below Normal</a:t>
                      </a: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Moderate inflows into reservoirs</a:t>
                      </a:r>
                    </a:p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Good water </a:t>
                      </a:r>
                      <a:r>
                        <a:rPr lang="en-US" sz="2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supply</a:t>
                      </a:r>
                    </a:p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Low </a:t>
                      </a:r>
                      <a:r>
                        <a:rPr lang="en-US" sz="20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r</a:t>
                      </a:r>
                      <a:r>
                        <a:rPr lang="en-US" sz="2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isk </a:t>
                      </a:r>
                      <a:r>
                        <a:rPr lang="en-US" sz="20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of flooding</a:t>
                      </a: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Communication &amp; coordination with the Disaster response team for early warning</a:t>
                      </a:r>
                    </a:p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Water conservation measures</a:t>
                      </a:r>
                    </a:p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Continuous 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river monitoring</a:t>
                      </a:r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Desilting of pans &amp; small dams</a:t>
                      </a:r>
                    </a:p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endParaRPr lang="en-US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274412">
                <a:tc>
                  <a:txBody>
                    <a:bodyPr/>
                    <a:lstStyle>
                      <a:defPPr>
                        <a:defRPr lang="en-US" b="1">
                          <a:solidFill>
                            <a:schemeClr val="lt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</a:rPr>
                        <a:t>Athi/ </a:t>
                      </a:r>
                      <a:r>
                        <a:rPr lang="en-US" sz="2000" dirty="0" err="1" smtClean="0">
                          <a:effectLst/>
                          <a:latin typeface="+mn-lt"/>
                        </a:rPr>
                        <a:t>Pangani</a:t>
                      </a:r>
                      <a:r>
                        <a:rPr lang="en-US" sz="2000" dirty="0" smtClean="0">
                          <a:effectLst/>
                          <a:latin typeface="+mn-lt"/>
                        </a:rPr>
                        <a:t>/Rufiji/ Rift</a:t>
                      </a:r>
                      <a:r>
                        <a:rPr lang="en-US" sz="2000" baseline="0" dirty="0" smtClean="0">
                          <a:effectLst/>
                          <a:latin typeface="+mn-lt"/>
                        </a:rPr>
                        <a:t> Valley Lakes</a:t>
                      </a:r>
                      <a:endParaRPr lang="en-US" sz="2000" dirty="0">
                        <a:effectLst/>
                        <a:latin typeface="+mn-lt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Near to below normal</a:t>
                      </a: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Moderate inflows into the lakes and reservoirs</a:t>
                      </a:r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Good water supply</a:t>
                      </a:r>
                    </a:p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Low risk of flooding</a:t>
                      </a:r>
                    </a:p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Displacement of people and property</a:t>
                      </a:r>
                      <a:endParaRPr lang="en-US" sz="2000" baseline="0" dirty="0"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Improved management of water supply system</a:t>
                      </a:r>
                    </a:p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Improved catchment conservation &amp; management </a:t>
                      </a:r>
                    </a:p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Conservation of riparian zones</a:t>
                      </a:r>
                    </a:p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Continuous monitoring</a:t>
                      </a:r>
                    </a:p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Awareness campaigns on flood risk</a:t>
                      </a:r>
                      <a:endParaRPr lang="en-US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4872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2FAFEA6D-A512-E746-AE40-E322040B835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7611"/>
          <a:stretch/>
        </p:blipFill>
        <p:spPr>
          <a:xfrm>
            <a:off x="103771" y="6008914"/>
            <a:ext cx="9698458" cy="849086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4C82EDB2-3402-2142-BE15-CFDEA9F00FE5}"/>
              </a:ext>
            </a:extLst>
          </p:cNvPr>
          <p:cNvSpPr txBox="1"/>
          <p:nvPr/>
        </p:nvSpPr>
        <p:spPr>
          <a:xfrm>
            <a:off x="5676422" y="3144478"/>
            <a:ext cx="39677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</a:rPr>
              <a:t>NECJOGHA: Water levels Lake Victoria </a:t>
            </a:r>
            <a:endParaRPr lang="x-none" sz="1100" dirty="0">
              <a:solidFill>
                <a:schemeClr val="bg1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8764670"/>
              </p:ext>
            </p:extLst>
          </p:nvPr>
        </p:nvGraphicFramePr>
        <p:xfrm>
          <a:off x="297172" y="399245"/>
          <a:ext cx="9505057" cy="57973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0208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7122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03941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309233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790363">
                <a:tc>
                  <a:txBody>
                    <a:bodyPr/>
                    <a:lstStyle>
                      <a:defPPr>
                        <a:defRPr lang="en-US" b="1">
                          <a:solidFill>
                            <a:schemeClr val="lt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</a:rPr>
                        <a:t>Basin/Sub basin</a:t>
                      </a:r>
                      <a:endParaRPr lang="en-US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 b="1">
                          <a:solidFill>
                            <a:schemeClr val="lt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Streamflow</a:t>
                      </a:r>
                      <a:r>
                        <a:rPr lang="en-US" sz="2000" baseline="0" dirty="0">
                          <a:effectLst/>
                        </a:rPr>
                        <a:t> </a:t>
                      </a:r>
                      <a:r>
                        <a:rPr lang="en-US" sz="2000" dirty="0">
                          <a:effectLst/>
                        </a:rPr>
                        <a:t>Forecast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 b="1">
                          <a:solidFill>
                            <a:schemeClr val="lt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Implication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 b="1">
                          <a:solidFill>
                            <a:schemeClr val="lt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Proposed Key Response measures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279214">
                <a:tc>
                  <a:txBody>
                    <a:bodyPr/>
                    <a:lstStyle>
                      <a:defPPr>
                        <a:defRPr lang="en-US" b="1">
                          <a:solidFill>
                            <a:schemeClr val="lt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effectLst/>
                          <a:latin typeface="+mn-lt"/>
                        </a:rPr>
                        <a:t>Lake </a:t>
                      </a:r>
                      <a:r>
                        <a:rPr lang="en-US" sz="2000" dirty="0" smtClean="0">
                          <a:effectLst/>
                          <a:latin typeface="+mn-lt"/>
                        </a:rPr>
                        <a:t>Victoria, Victoria Nile,</a:t>
                      </a:r>
                      <a:r>
                        <a:rPr lang="en-US" sz="2000" baseline="0" dirty="0" smtClean="0">
                          <a:effectLst/>
                          <a:latin typeface="+mn-lt"/>
                        </a:rPr>
                        <a:t> </a:t>
                      </a:r>
                      <a:r>
                        <a:rPr lang="en-US" sz="2000" dirty="0" smtClean="0">
                          <a:effectLst/>
                          <a:latin typeface="+mn-lt"/>
                        </a:rPr>
                        <a:t>Lake Albert, Bahr El </a:t>
                      </a:r>
                      <a:r>
                        <a:rPr lang="en-US" sz="2000" dirty="0" err="1" smtClean="0">
                          <a:effectLst/>
                          <a:latin typeface="+mn-lt"/>
                        </a:rPr>
                        <a:t>Gazal</a:t>
                      </a:r>
                      <a:endParaRPr lang="en-US" sz="2000" dirty="0" smtClean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effectLst/>
                          <a:latin typeface="+mn-lt"/>
                        </a:rPr>
                        <a:t> &amp; Bahr El Jebel</a:t>
                      </a:r>
                      <a:endParaRPr lang="en-US" sz="2000" dirty="0" smtClean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  <a:latin typeface="+mn-lt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l" defTabSz="74295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Near 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normal</a:t>
                      </a:r>
                      <a:endParaRPr lang="en-US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Good water supply</a:t>
                      </a:r>
                    </a:p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Lake Victoria levels to remain high</a:t>
                      </a:r>
                    </a:p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Low risk of flooding in some areas</a:t>
                      </a: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Continuous monitoring</a:t>
                      </a:r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Awareness campaigns on flood risk</a:t>
                      </a:r>
                    </a:p>
                  </a:txBody>
                  <a:tcPr marL="26515" marR="26515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309938">
                <a:tc>
                  <a:txBody>
                    <a:bodyPr/>
                    <a:lstStyle>
                      <a:defPPr>
                        <a:defRPr lang="en-US" b="1">
                          <a:solidFill>
                            <a:schemeClr val="lt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err="1" smtClean="0">
                          <a:effectLst/>
                          <a:latin typeface="+mn-lt"/>
                        </a:rPr>
                        <a:t>Baro</a:t>
                      </a:r>
                      <a:r>
                        <a:rPr lang="en-US" sz="2000" dirty="0" smtClean="0">
                          <a:effectLst/>
                          <a:latin typeface="+mn-lt"/>
                        </a:rPr>
                        <a:t>-Akobo-</a:t>
                      </a:r>
                      <a:r>
                        <a:rPr lang="en-US" sz="2000" dirty="0" err="1" smtClean="0">
                          <a:effectLst/>
                          <a:latin typeface="+mn-lt"/>
                        </a:rPr>
                        <a:t>Sobat</a:t>
                      </a:r>
                      <a:r>
                        <a:rPr lang="en-US" sz="2000" dirty="0" smtClean="0">
                          <a:effectLst/>
                          <a:latin typeface="+mn-lt"/>
                        </a:rPr>
                        <a:t>, </a:t>
                      </a:r>
                      <a:endParaRPr lang="en-US" sz="2000" dirty="0">
                        <a:effectLst/>
                        <a:latin typeface="+mn-lt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l" defTabSz="74295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Near normal</a:t>
                      </a: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Water levels to remain high</a:t>
                      </a:r>
                    </a:p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Risk of flooding in some areas</a:t>
                      </a:r>
                      <a:endParaRPr lang="en-US" sz="2000" baseline="0" dirty="0"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Continuous monitoring</a:t>
                      </a:r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Awareness campaigns on flood risk</a:t>
                      </a:r>
                      <a:endParaRPr lang="en-US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740199">
                <a:tc>
                  <a:txBody>
                    <a:bodyPr/>
                    <a:lstStyle>
                      <a:defPPr>
                        <a:defRPr lang="en-US" b="1">
                          <a:solidFill>
                            <a:schemeClr val="lt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</a:rPr>
                        <a:t>White </a:t>
                      </a:r>
                      <a:r>
                        <a:rPr lang="en-US" sz="2000" dirty="0" smtClean="0">
                          <a:effectLst/>
                          <a:latin typeface="+mn-lt"/>
                        </a:rPr>
                        <a:t>Nile and Blue Nile</a:t>
                      </a:r>
                      <a:endParaRPr lang="en-US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Near to below normal</a:t>
                      </a: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baseline="0" dirty="0">
                          <a:effectLst/>
                          <a:latin typeface="+mn-lt"/>
                        </a:rPr>
                        <a:t>No much impacts on the water levels and quantity</a:t>
                      </a: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b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Continuous monitoring</a:t>
                      </a:r>
                    </a:p>
                  </a:txBody>
                  <a:tcPr marL="26515" marR="26515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16" name="Title 1"/>
          <p:cNvSpPr>
            <a:spLocks noGrp="1"/>
          </p:cNvSpPr>
          <p:nvPr/>
        </p:nvSpPr>
        <p:spPr>
          <a:xfrm>
            <a:off x="613788" y="7671"/>
            <a:ext cx="6335652" cy="4900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kern="1200" cap="all">
                <a:solidFill>
                  <a:srgbClr val="00833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/>
              <a:t>OND 2020 Forecast IMPACTS and Mitigation</a:t>
            </a:r>
          </a:p>
        </p:txBody>
      </p:sp>
    </p:spTree>
    <p:extLst>
      <p:ext uri="{BB962C8B-B14F-4D97-AF65-F5344CB8AC3E}">
        <p14:creationId xmlns:p14="http://schemas.microsoft.com/office/powerpoint/2010/main" val="20109424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2FAFEA6D-A512-E746-AE40-E322040B835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7611"/>
          <a:stretch/>
        </p:blipFill>
        <p:spPr>
          <a:xfrm>
            <a:off x="103771" y="6008914"/>
            <a:ext cx="9698458" cy="849086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4C82EDB2-3402-2142-BE15-CFDEA9F00FE5}"/>
              </a:ext>
            </a:extLst>
          </p:cNvPr>
          <p:cNvSpPr txBox="1"/>
          <p:nvPr/>
        </p:nvSpPr>
        <p:spPr>
          <a:xfrm>
            <a:off x="5676422" y="3144478"/>
            <a:ext cx="39677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</a:rPr>
              <a:t>NECJOGHA: Water levels Lake Victoria </a:t>
            </a:r>
            <a:endParaRPr lang="x-none" sz="1100" dirty="0">
              <a:solidFill>
                <a:schemeClr val="bg1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/>
        </p:nvSpPr>
        <p:spPr>
          <a:xfrm>
            <a:off x="613788" y="7671"/>
            <a:ext cx="6335652" cy="4900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kern="1200" cap="all">
                <a:solidFill>
                  <a:srgbClr val="00833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/>
              <a:t>OND 2020 Forecast IMPACTS and Mitigation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1884634"/>
              </p:ext>
            </p:extLst>
          </p:nvPr>
        </p:nvGraphicFramePr>
        <p:xfrm>
          <a:off x="297172" y="399245"/>
          <a:ext cx="9505057" cy="488721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0208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5181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13064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412052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905772">
                <a:tc>
                  <a:txBody>
                    <a:bodyPr/>
                    <a:lstStyle>
                      <a:defPPr>
                        <a:defRPr lang="en-US" b="1">
                          <a:solidFill>
                            <a:schemeClr val="lt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</a:rPr>
                        <a:t>Basin/Sub basin</a:t>
                      </a:r>
                      <a:endParaRPr lang="en-US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 b="1">
                          <a:solidFill>
                            <a:schemeClr val="lt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Streamflow</a:t>
                      </a:r>
                      <a:r>
                        <a:rPr lang="en-US" sz="2000" baseline="0" dirty="0">
                          <a:effectLst/>
                        </a:rPr>
                        <a:t> </a:t>
                      </a:r>
                      <a:r>
                        <a:rPr lang="en-US" sz="2000" dirty="0">
                          <a:effectLst/>
                        </a:rPr>
                        <a:t>Forecast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 b="1">
                          <a:solidFill>
                            <a:schemeClr val="lt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Implication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 b="1">
                          <a:solidFill>
                            <a:schemeClr val="lt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Proposed Key Response measures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391769">
                <a:tc>
                  <a:txBody>
                    <a:bodyPr/>
                    <a:lstStyle>
                      <a:defPPr>
                        <a:defRPr lang="en-US" b="1">
                          <a:solidFill>
                            <a:schemeClr val="lt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err="1" smtClean="0">
                          <a:effectLst/>
                          <a:latin typeface="+mn-lt"/>
                        </a:rPr>
                        <a:t>Tekeze-Atbara_Setit</a:t>
                      </a:r>
                      <a:r>
                        <a:rPr lang="en-US" sz="2000" dirty="0" smtClean="0">
                          <a:effectLst/>
                          <a:latin typeface="+mn-lt"/>
                        </a:rPr>
                        <a:t> and Main Nile</a:t>
                      </a:r>
                      <a:endParaRPr lang="en-US" sz="2000" dirty="0">
                        <a:effectLst/>
                        <a:latin typeface="+mn-lt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l" defTabSz="74295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Near normal</a:t>
                      </a: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Low risk of flooding</a:t>
                      </a:r>
                    </a:p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Good hydropower production</a:t>
                      </a:r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Low risk of flooding</a:t>
                      </a: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342900" marR="0" lvl="0" indent="-34290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Awareness campaigns on flood risk</a:t>
                      </a:r>
                    </a:p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Flood monitoring</a:t>
                      </a:r>
                    </a:p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Communication &amp; coordination with Disaster management team</a:t>
                      </a:r>
                    </a:p>
                  </a:txBody>
                  <a:tcPr marL="26515" marR="26515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698494">
                <a:tc>
                  <a:txBody>
                    <a:bodyPr/>
                    <a:lstStyle>
                      <a:defPPr>
                        <a:defRPr lang="en-US" b="1">
                          <a:solidFill>
                            <a:schemeClr val="lt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Dharror-Nuugal</a:t>
                      </a:r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2000" baseline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aseline="0" dirty="0" err="1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Ogaden</a:t>
                      </a:r>
                      <a:endParaRPr lang="en-US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l" defTabSz="74295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2000" b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Near normal</a:t>
                      </a: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Good water supply</a:t>
                      </a:r>
                    </a:p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Low </a:t>
                      </a:r>
                      <a:r>
                        <a:rPr lang="en-US" sz="20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risk of flooding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342900" marR="0" lvl="0" indent="-34290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Awareness campaigns on flood risk</a:t>
                      </a:r>
                    </a:p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Flood monitoring</a:t>
                      </a:r>
                    </a:p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Communication &amp; coordination with Disaster management team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7812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2FAFEA6D-A512-E746-AE40-E322040B835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7611"/>
          <a:stretch/>
        </p:blipFill>
        <p:spPr>
          <a:xfrm>
            <a:off x="103771" y="6008914"/>
            <a:ext cx="9698458" cy="849086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4C82EDB2-3402-2142-BE15-CFDEA9F00FE5}"/>
              </a:ext>
            </a:extLst>
          </p:cNvPr>
          <p:cNvSpPr txBox="1"/>
          <p:nvPr/>
        </p:nvSpPr>
        <p:spPr>
          <a:xfrm>
            <a:off x="5676422" y="3144478"/>
            <a:ext cx="39677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</a:rPr>
              <a:t>NECJOGHA: Water levels Lake Victoria </a:t>
            </a:r>
            <a:endParaRPr lang="x-none" sz="1100" dirty="0">
              <a:solidFill>
                <a:schemeClr val="bg1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/>
        </p:nvSpPr>
        <p:spPr>
          <a:xfrm>
            <a:off x="613788" y="7671"/>
            <a:ext cx="6335652" cy="4900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kern="1200" cap="all">
                <a:solidFill>
                  <a:srgbClr val="00833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/>
              <a:t>OND 2020 Forecast IMPACTS and Mitigation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1587827"/>
              </p:ext>
            </p:extLst>
          </p:nvPr>
        </p:nvGraphicFramePr>
        <p:xfrm>
          <a:off x="297172" y="399246"/>
          <a:ext cx="9505057" cy="62758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0208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3864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45153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5127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038937">
                <a:tc>
                  <a:txBody>
                    <a:bodyPr/>
                    <a:lstStyle>
                      <a:defPPr>
                        <a:defRPr lang="en-US" b="1">
                          <a:solidFill>
                            <a:schemeClr val="lt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</a:rPr>
                        <a:t>Reservoir</a:t>
                      </a:r>
                      <a:endParaRPr lang="en-US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 b="1">
                          <a:solidFill>
                            <a:schemeClr val="lt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Inflow</a:t>
                      </a:r>
                      <a:r>
                        <a:rPr lang="en-US" sz="2000" baseline="0" dirty="0">
                          <a:effectLst/>
                        </a:rPr>
                        <a:t> </a:t>
                      </a:r>
                      <a:r>
                        <a:rPr lang="en-US" sz="2000" dirty="0">
                          <a:effectLst/>
                        </a:rPr>
                        <a:t>Forecast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 b="1">
                          <a:solidFill>
                            <a:schemeClr val="lt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Implication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 b="1">
                          <a:solidFill>
                            <a:schemeClr val="lt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Proposed Key Response measures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263974">
                <a:tc>
                  <a:txBody>
                    <a:bodyPr/>
                    <a:lstStyle>
                      <a:defPPr>
                        <a:defRPr lang="en-US" b="1">
                          <a:solidFill>
                            <a:schemeClr val="lt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effectLst/>
                          <a:latin typeface="+mn-lt"/>
                        </a:rPr>
                        <a:t>Melka</a:t>
                      </a:r>
                      <a:r>
                        <a:rPr lang="en-US" sz="20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2000" dirty="0" err="1" smtClean="0">
                          <a:effectLst/>
                          <a:latin typeface="+mn-lt"/>
                        </a:rPr>
                        <a:t>Wakene</a:t>
                      </a:r>
                      <a:r>
                        <a:rPr lang="en-US" sz="2000" dirty="0" smtClean="0">
                          <a:effectLst/>
                          <a:latin typeface="+mn-lt"/>
                        </a:rPr>
                        <a:t>, </a:t>
                      </a:r>
                      <a:r>
                        <a:rPr lang="en-US" sz="2000" dirty="0" err="1" smtClean="0">
                          <a:effectLst/>
                          <a:latin typeface="+mn-lt"/>
                        </a:rPr>
                        <a:t>Genale</a:t>
                      </a:r>
                      <a:r>
                        <a:rPr lang="en-US" sz="2000" dirty="0" smtClean="0">
                          <a:effectLst/>
                          <a:latin typeface="+mn-lt"/>
                        </a:rPr>
                        <a:t> Daawa-3 </a:t>
                      </a:r>
                      <a:r>
                        <a:rPr lang="en-US" sz="2000" dirty="0" err="1" smtClean="0">
                          <a:effectLst/>
                          <a:latin typeface="+mn-lt"/>
                        </a:rPr>
                        <a:t>Masinga</a:t>
                      </a:r>
                      <a:r>
                        <a:rPr lang="en-US" sz="2000" dirty="0" smtClean="0">
                          <a:effectLst/>
                          <a:latin typeface="+mn-lt"/>
                        </a:rPr>
                        <a:t> &amp; </a:t>
                      </a:r>
                      <a:r>
                        <a:rPr lang="en-US" sz="2000" dirty="0" err="1" smtClean="0">
                          <a:effectLst/>
                          <a:latin typeface="+mn-lt"/>
                        </a:rPr>
                        <a:t>Sondu</a:t>
                      </a:r>
                      <a:endParaRPr lang="en-US" sz="2000" dirty="0">
                        <a:effectLst/>
                        <a:latin typeface="+mn-lt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l" defTabSz="74295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Near normal</a:t>
                      </a: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Optimum water levels in the reservoirs</a:t>
                      </a:r>
                    </a:p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Stable hydropower </a:t>
                      </a:r>
                      <a:r>
                        <a:rPr lang="en-US" sz="2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production</a:t>
                      </a:r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Low risk of flooding downstream</a:t>
                      </a:r>
                    </a:p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endParaRPr lang="en-US" sz="2000" baseline="0" dirty="0"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Continuous monitoring of dam levels</a:t>
                      </a:r>
                    </a:p>
                  </a:txBody>
                  <a:tcPr marL="26515" marR="26515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294333">
                <a:tc>
                  <a:txBody>
                    <a:bodyPr/>
                    <a:lstStyle>
                      <a:defPPr>
                        <a:defRPr lang="en-US" b="1">
                          <a:solidFill>
                            <a:schemeClr val="lt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err="1" smtClean="0">
                          <a:effectLst/>
                          <a:latin typeface="+mn-lt"/>
                        </a:rPr>
                        <a:t>Roseries</a:t>
                      </a:r>
                      <a:r>
                        <a:rPr lang="en-US" sz="2000" dirty="0" smtClean="0">
                          <a:effectLst/>
                          <a:latin typeface="+mn-lt"/>
                        </a:rPr>
                        <a:t>, </a:t>
                      </a:r>
                      <a:r>
                        <a:rPr lang="en-US" sz="2000" dirty="0" err="1" smtClean="0">
                          <a:effectLst/>
                          <a:latin typeface="+mn-lt"/>
                        </a:rPr>
                        <a:t>Kashm</a:t>
                      </a:r>
                      <a:r>
                        <a:rPr lang="en-US" sz="2000" baseline="0" dirty="0" smtClean="0">
                          <a:effectLst/>
                          <a:latin typeface="+mn-lt"/>
                        </a:rPr>
                        <a:t> </a:t>
                      </a:r>
                      <a:r>
                        <a:rPr lang="en-US" sz="2000" baseline="0" dirty="0" err="1" smtClean="0">
                          <a:effectLst/>
                          <a:latin typeface="+mn-lt"/>
                        </a:rPr>
                        <a:t>ELGirba</a:t>
                      </a:r>
                      <a:r>
                        <a:rPr lang="en-US" sz="2000" baseline="0" dirty="0" smtClean="0">
                          <a:effectLst/>
                          <a:latin typeface="+mn-lt"/>
                        </a:rPr>
                        <a:t> &amp; Main Nile</a:t>
                      </a:r>
                      <a:endParaRPr lang="en-US" sz="2000" dirty="0">
                        <a:effectLst/>
                        <a:latin typeface="+mn-lt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l" defTabSz="74295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Near normal</a:t>
                      </a: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Good hydropower production</a:t>
                      </a:r>
                    </a:p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Available water for agriculture</a:t>
                      </a: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Continuous water level monitoring</a:t>
                      </a:r>
                    </a:p>
                  </a:txBody>
                  <a:tcPr marL="26515" marR="26515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649431">
                <a:tc>
                  <a:txBody>
                    <a:bodyPr/>
                    <a:lstStyle>
                      <a:defPPr>
                        <a:defRPr lang="en-US" b="1">
                          <a:solidFill>
                            <a:schemeClr val="lt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l" defTabSz="74295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US" sz="20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endParaRPr lang="en-US" sz="2000" baseline="0" dirty="0"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342900" marR="0" lvl="0" indent="-34290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755070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2FAFEA6D-A512-E746-AE40-E322040B835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7611"/>
          <a:stretch/>
        </p:blipFill>
        <p:spPr>
          <a:xfrm>
            <a:off x="94459" y="5879017"/>
            <a:ext cx="9698458" cy="849086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59A2051-BA98-B54E-AE62-7A4480BB23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184" y="575288"/>
            <a:ext cx="8915816" cy="4820960"/>
          </a:xfrm>
        </p:spPr>
        <p:txBody>
          <a:bodyPr>
            <a:noAutofit/>
          </a:bodyPr>
          <a:lstStyle/>
          <a:p>
            <a:r>
              <a:rPr lang="en-GB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There is currently abundant water but the forecast for OND is generally Normal to Below Normal, it is thus important to conserve and </a:t>
            </a:r>
            <a:r>
              <a:rPr lang="en-GB" sz="21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efficiently the water resources to last us till the next season of MAM 2021.</a:t>
            </a:r>
          </a:p>
          <a:p>
            <a:pPr lvl="1"/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Rehabilitation and desilting of irrigation and water storage infrastructure to efficiently convey and store water is 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important</a:t>
            </a:r>
          </a:p>
          <a:p>
            <a:pPr marL="457200" lvl="1" indent="0">
              <a:buNone/>
            </a:pPr>
            <a:endParaRPr lang="en-GB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1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Continuous monitoring </a:t>
            </a: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21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river</a:t>
            </a: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21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reservoir/pans</a:t>
            </a:r>
            <a:r>
              <a:rPr lang="en-US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  water </a:t>
            </a: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levels in the OND is </a:t>
            </a:r>
            <a:r>
              <a:rPr lang="en-US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important for better water resources allocation and flood disaster early warning.</a:t>
            </a:r>
          </a:p>
          <a:p>
            <a:pPr marL="0" indent="0">
              <a:buNone/>
            </a:pPr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>
                <a:solidFill>
                  <a:srgbClr val="0070C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en-US" sz="2400" dirty="0" smtClean="0">
                <a:solidFill>
                  <a:srgbClr val="0070C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ntegrated Water Resources Management (IWRM)</a:t>
            </a:r>
            <a:r>
              <a:rPr lang="en-US" sz="2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  including improved </a:t>
            </a:r>
            <a:r>
              <a:rPr lang="en-US" sz="2400" dirty="0">
                <a:solidFill>
                  <a:srgbClr val="0070C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catchment conservation </a:t>
            </a:r>
            <a:r>
              <a:rPr lang="en-US" sz="2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and </a:t>
            </a:r>
            <a:r>
              <a:rPr lang="en-US" sz="2400" dirty="0">
                <a:solidFill>
                  <a:srgbClr val="0070C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Conservation of riparian </a:t>
            </a:r>
            <a:r>
              <a:rPr lang="en-US" sz="2400" dirty="0" smtClean="0">
                <a:solidFill>
                  <a:srgbClr val="0070C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zones </a:t>
            </a:r>
            <a:r>
              <a:rPr lang="en-US" sz="2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is key to sustainable water resources utilization and reduction in floods. </a:t>
            </a:r>
            <a:endParaRPr lang="en-US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7D61CCFD-3E55-BB4E-B132-817E2F17DB27}"/>
              </a:ext>
            </a:extLst>
          </p:cNvPr>
          <p:cNvSpPr txBox="1"/>
          <p:nvPr/>
        </p:nvSpPr>
        <p:spPr>
          <a:xfrm>
            <a:off x="4952999" y="5848758"/>
            <a:ext cx="39677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</a:rPr>
              <a:t>FAO: Desert Locust </a:t>
            </a:r>
            <a:endParaRPr lang="x-none" sz="1100" dirty="0">
              <a:solidFill>
                <a:schemeClr val="bg1"/>
              </a:solidFill>
            </a:endParaRPr>
          </a:p>
        </p:txBody>
      </p:sp>
      <p:sp>
        <p:nvSpPr>
          <p:cNvPr id="13" name="Title 1"/>
          <p:cNvSpPr>
            <a:spLocks noGrp="1"/>
          </p:cNvSpPr>
          <p:nvPr/>
        </p:nvSpPr>
        <p:spPr>
          <a:xfrm>
            <a:off x="185224" y="137261"/>
            <a:ext cx="9230429" cy="50405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kern="1200" cap="all">
                <a:solidFill>
                  <a:srgbClr val="00833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 key recommendations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490922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 preferRelativeResize="0">
            <a:picLocks/>
          </p:cNvPicPr>
          <p:nvPr/>
        </p:nvPicPr>
        <p:blipFill>
          <a:blip r:embed="rId2"/>
          <a:srcRect/>
          <a:stretch/>
        </p:blipFill>
        <p:spPr>
          <a:xfrm>
            <a:off x="-58730" y="-112542"/>
            <a:ext cx="9990521" cy="705981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959768" y="3690702"/>
            <a:ext cx="5986463" cy="73130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can find more information about all our Projects, Services and research on our Website.</a:t>
            </a:r>
          </a:p>
          <a:p>
            <a:r>
              <a:rPr lang="en-GB" sz="2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GB" sz="3000" u="sng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www.icpac.net</a:t>
            </a:r>
            <a:endParaRPr lang="en-US" sz="3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itle 4">
            <a:extLst>
              <a:ext uri="{FF2B5EF4-FFF2-40B4-BE49-F238E27FC236}">
                <a16:creationId xmlns:a16="http://schemas.microsoft.com/office/drawing/2014/main" xmlns="" id="{1E047E30-0489-A245-9A68-62259FF715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95822" y="1832749"/>
            <a:ext cx="2215661" cy="952654"/>
          </a:xfrm>
          <a:solidFill>
            <a:srgbClr val="00B0F0"/>
          </a:solidFill>
        </p:spPr>
        <p:txBody>
          <a:bodyPr>
            <a:normAutofit fontScale="90000"/>
          </a:bodyPr>
          <a:lstStyle/>
          <a:p>
            <a:pPr algn="l"/>
            <a:r>
              <a:rPr lang="en-US" sz="2800" b="1" dirty="0">
                <a:solidFill>
                  <a:srgbClr val="008000"/>
                </a:solidFill>
                <a:latin typeface="Arial"/>
                <a:cs typeface="Arial"/>
              </a:rPr>
              <a:t/>
            </a:r>
            <a:br>
              <a:rPr lang="en-US" sz="2800" b="1" dirty="0">
                <a:solidFill>
                  <a:srgbClr val="008000"/>
                </a:solidFill>
                <a:latin typeface="Arial"/>
                <a:cs typeface="Arial"/>
              </a:rPr>
            </a:br>
            <a:r>
              <a:rPr lang="en-US" sz="3600" b="1" dirty="0">
                <a:solidFill>
                  <a:srgbClr val="008000"/>
                </a:solidFill>
                <a:latin typeface="Arial"/>
                <a:cs typeface="Arial"/>
              </a:rPr>
              <a:t/>
            </a:r>
            <a:br>
              <a:rPr lang="en-US" sz="3600" b="1" dirty="0">
                <a:solidFill>
                  <a:srgbClr val="008000"/>
                </a:solidFill>
                <a:latin typeface="Arial"/>
                <a:cs typeface="Arial"/>
              </a:rPr>
            </a:br>
            <a:r>
              <a:rPr lang="en-US" sz="3600" b="1" dirty="0">
                <a:solidFill>
                  <a:srgbClr val="008000"/>
                </a:solidFill>
                <a:latin typeface="Arial"/>
                <a:cs typeface="Arial"/>
              </a:rPr>
              <a:t>Thank you</a:t>
            </a:r>
            <a:r>
              <a:rPr lang="en-US" b="1" dirty="0">
                <a:latin typeface="Arial"/>
                <a:cs typeface="Arial"/>
              </a:rPr>
              <a:t/>
            </a:r>
            <a:br>
              <a:rPr lang="en-US" b="1" dirty="0">
                <a:latin typeface="Arial"/>
                <a:cs typeface="Arial"/>
              </a:rPr>
            </a:br>
            <a:r>
              <a:rPr lang="en-US" sz="3600" b="1" dirty="0">
                <a:latin typeface="Arial"/>
                <a:cs typeface="Arial"/>
              </a:rPr>
              <a:t/>
            </a:r>
            <a:br>
              <a:rPr lang="en-US" sz="3600" b="1" dirty="0">
                <a:latin typeface="Arial"/>
                <a:cs typeface="Arial"/>
              </a:rPr>
            </a:b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6038864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3759</TotalTime>
  <Words>502</Words>
  <Application>Microsoft Office PowerPoint</Application>
  <PresentationFormat>A4 Paper (210x297 mm)</PresentationFormat>
  <Paragraphs>102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Times New Roman</vt:lpstr>
      <vt:lpstr>Office Theme</vt:lpstr>
      <vt:lpstr>  WATER AND ENERGY SECTOR  analysis OF IMPACT and RESPONSE STRATEGIES FOR THE OCTOBER TO DECEMBER 2020 season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Thank you  </vt:lpstr>
    </vt:vector>
  </TitlesOfParts>
  <Company>Black Africa Group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HEADING Sub-heading</dc:title>
  <dc:creator>Charles van Rooyen</dc:creator>
  <cp:lastModifiedBy>Mohammed A Hassan</cp:lastModifiedBy>
  <cp:revision>86</cp:revision>
  <dcterms:created xsi:type="dcterms:W3CDTF">2014-10-03T07:05:42Z</dcterms:created>
  <dcterms:modified xsi:type="dcterms:W3CDTF">2020-08-26T04:50:12Z</dcterms:modified>
</cp:coreProperties>
</file>