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bookmarkIdSeed="2">
  <p:sldMasterIdLst>
    <p:sldMasterId id="2147483648" r:id="rId1"/>
  </p:sldMasterIdLst>
  <p:notesMasterIdLst>
    <p:notesMasterId r:id="rId15"/>
  </p:notesMasterIdLst>
  <p:handoutMasterIdLst>
    <p:handoutMasterId r:id="rId16"/>
  </p:handoutMasterIdLst>
  <p:sldIdLst>
    <p:sldId id="256" r:id="rId2"/>
    <p:sldId id="342" r:id="rId3"/>
    <p:sldId id="332" r:id="rId4"/>
    <p:sldId id="306" r:id="rId5"/>
    <p:sldId id="333" r:id="rId6"/>
    <p:sldId id="338" r:id="rId7"/>
    <p:sldId id="346" r:id="rId8"/>
    <p:sldId id="326" r:id="rId9"/>
    <p:sldId id="341" r:id="rId10"/>
    <p:sldId id="340" r:id="rId11"/>
    <p:sldId id="298" r:id="rId12"/>
    <p:sldId id="314" r:id="rId13"/>
    <p:sldId id="264"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434DFD"/>
    <a:srgbClr val="00F8EB"/>
    <a:srgbClr val="FF9900"/>
    <a:srgbClr val="B468EC"/>
    <a:srgbClr val="FB2DF4"/>
    <a:srgbClr val="D961F4"/>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962" autoAdjust="0"/>
    <p:restoredTop sz="63953" autoAdjust="0"/>
  </p:normalViewPr>
  <p:slideViewPr>
    <p:cSldViewPr snapToObjects="1">
      <p:cViewPr>
        <p:scale>
          <a:sx n="101" d="100"/>
          <a:sy n="101" d="100"/>
        </p:scale>
        <p:origin x="-48" y="61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8A6F43F-70E8-4100-B44F-41CDB929F999}" type="datetimeFigureOut">
              <a:rPr lang="en-US" smtClean="0"/>
              <a:pPr/>
              <a:t>8/25/20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53BFD2F-AF53-4A35-8C5B-7EDD9F04BDDD}" type="slidenum">
              <a:rPr lang="en-US" smtClean="0"/>
              <a:pPr/>
              <a:t>‹#›</a:t>
            </a:fld>
            <a:endParaRPr lang="en-US"/>
          </a:p>
        </p:txBody>
      </p:sp>
    </p:spTree>
    <p:extLst>
      <p:ext uri="{BB962C8B-B14F-4D97-AF65-F5344CB8AC3E}">
        <p14:creationId xmlns:p14="http://schemas.microsoft.com/office/powerpoint/2010/main" val="120379350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7F0A4F-9DF3-4D87-BA8C-3D59ACAE155F}" type="datetimeFigureOut">
              <a:rPr lang="en-US" smtClean="0"/>
              <a:pPr/>
              <a:t>8/25/20</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0654EE4-CDB4-4DB5-8E7E-FB133D2C7C82}" type="slidenum">
              <a:rPr lang="en-US" smtClean="0"/>
              <a:pPr/>
              <a:t>‹#›</a:t>
            </a:fld>
            <a:endParaRPr lang="en-US"/>
          </a:p>
        </p:txBody>
      </p:sp>
    </p:spTree>
    <p:extLst>
      <p:ext uri="{BB962C8B-B14F-4D97-AF65-F5344CB8AC3E}">
        <p14:creationId xmlns:p14="http://schemas.microsoft.com/office/powerpoint/2010/main" val="246258003"/>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88759" y="2130427"/>
            <a:ext cx="10363200" cy="434478"/>
          </a:xfrm>
        </p:spPr>
        <p:txBody>
          <a:bodyPr anchor="t">
            <a:normAutofit/>
          </a:bodyPr>
          <a:lstStyle>
            <a:lvl1pPr algn="ctr">
              <a:defRPr sz="2400" cap="all">
                <a:solidFill>
                  <a:schemeClr val="accent1"/>
                </a:solidFill>
              </a:defRPr>
            </a:lvl1pPr>
          </a:lstStyle>
          <a:p>
            <a:r>
              <a:rPr lang="en-GB" dirty="0"/>
              <a:t>CLICK TO EDIT MASTER TITLE STYLE</a:t>
            </a:r>
            <a:endParaRPr lang="en-US" dirty="0"/>
          </a:p>
        </p:txBody>
      </p:sp>
      <p:sp>
        <p:nvSpPr>
          <p:cNvPr id="3" name="Subtitle 2"/>
          <p:cNvSpPr>
            <a:spLocks noGrp="1"/>
          </p:cNvSpPr>
          <p:nvPr>
            <p:ph type="subTitle" idx="1" hasCustomPrompt="1"/>
          </p:nvPr>
        </p:nvSpPr>
        <p:spPr>
          <a:xfrm>
            <a:off x="588759" y="2564907"/>
            <a:ext cx="10363200" cy="338891"/>
          </a:xfrm>
        </p:spPr>
        <p:txBody>
          <a:bodyPr>
            <a:noAutofit/>
          </a:bodyPr>
          <a:lstStyle>
            <a:lvl1pPr marL="0" indent="0" algn="ct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4" name="Date Placeholder 3"/>
          <p:cNvSpPr>
            <a:spLocks noGrp="1"/>
          </p:cNvSpPr>
          <p:nvPr>
            <p:ph type="dt" sz="half" idx="10"/>
          </p:nvPr>
        </p:nvSpPr>
        <p:spPr/>
        <p:txBody>
          <a:bodyPr/>
          <a:lstStyle/>
          <a:p>
            <a:fld id="{51D17487-0564-480D-8A7A-0F3868513E7E}" type="datetime2">
              <a:rPr lang="en-US" smtClean="0"/>
              <a:pPr/>
              <a:t>Tuesday, August 25, 2020</a:t>
            </a:fld>
            <a:endParaRPr lang="en-US"/>
          </a:p>
        </p:txBody>
      </p:sp>
      <p:sp>
        <p:nvSpPr>
          <p:cNvPr id="5" name="Footer Placeholder 4"/>
          <p:cNvSpPr>
            <a:spLocks noGrp="1"/>
          </p:cNvSpPr>
          <p:nvPr>
            <p:ph type="ftr" sz="quarter" idx="11"/>
          </p:nvPr>
        </p:nvSpPr>
        <p:spPr/>
        <p:txBody>
          <a:bodyPr/>
          <a:lstStyle/>
          <a:p>
            <a:r>
              <a:rPr lang="en-US"/>
              <a:t>INTERGOVERNMENTAL AUTHORITY ON DEVELOPMENT</a:t>
            </a:r>
          </a:p>
        </p:txBody>
      </p:sp>
      <p:sp>
        <p:nvSpPr>
          <p:cNvPr id="6" name="Slide Number Placeholder 5"/>
          <p:cNvSpPr>
            <a:spLocks noGrp="1"/>
          </p:cNvSpPr>
          <p:nvPr>
            <p:ph type="sldNum" sz="quarter" idx="12"/>
          </p:nvPr>
        </p:nvSpPr>
        <p:spPr/>
        <p:txBody>
          <a:bodyPr/>
          <a:lstStyle/>
          <a:p>
            <a:fld id="{B1DB7362-2002-504E-9846-FFD55AE08938}" type="slidenum">
              <a:rPr lang="en-US" smtClean="0"/>
              <a:pPr/>
              <a:t>‹#›</a:t>
            </a:fld>
            <a:endParaRPr lang="en-US"/>
          </a:p>
        </p:txBody>
      </p:sp>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70242" y="394328"/>
            <a:ext cx="1639409" cy="1460717"/>
          </a:xfrm>
          <a:prstGeom prst="rect">
            <a:avLst/>
          </a:prstGeom>
        </p:spPr>
      </p:pic>
    </p:spTree>
    <p:extLst>
      <p:ext uri="{BB962C8B-B14F-4D97-AF65-F5344CB8AC3E}">
        <p14:creationId xmlns:p14="http://schemas.microsoft.com/office/powerpoint/2010/main" val="17033038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cap="all"/>
            </a:lvl1p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DE19D8FE-7506-41EF-B335-8CA99EA3EAA9}" type="datetime2">
              <a:rPr lang="en-US" smtClean="0"/>
              <a:pPr/>
              <a:t>Tuesday, August 25, 2020</a:t>
            </a:fld>
            <a:endParaRPr lang="en-US"/>
          </a:p>
        </p:txBody>
      </p:sp>
      <p:sp>
        <p:nvSpPr>
          <p:cNvPr id="5" name="Footer Placeholder 4"/>
          <p:cNvSpPr>
            <a:spLocks noGrp="1"/>
          </p:cNvSpPr>
          <p:nvPr>
            <p:ph type="ftr" sz="quarter" idx="11"/>
          </p:nvPr>
        </p:nvSpPr>
        <p:spPr/>
        <p:txBody>
          <a:bodyPr/>
          <a:lstStyle/>
          <a:p>
            <a:r>
              <a:rPr lang="en-US"/>
              <a:t>INTERGOVERNMENTAL AUTHORITY ON DEVELOPMENT</a:t>
            </a:r>
          </a:p>
        </p:txBody>
      </p:sp>
      <p:sp>
        <p:nvSpPr>
          <p:cNvPr id="6" name="Slide Number Placeholder 5"/>
          <p:cNvSpPr>
            <a:spLocks noGrp="1"/>
          </p:cNvSpPr>
          <p:nvPr>
            <p:ph type="sldNum" sz="quarter" idx="12"/>
          </p:nvPr>
        </p:nvSpPr>
        <p:spPr/>
        <p:txBody>
          <a:bodyPr/>
          <a:lstStyle/>
          <a:p>
            <a:fld id="{B1DB7362-2002-504E-9846-FFD55AE08938}" type="slidenum">
              <a:rPr lang="en-US" smtClean="0"/>
              <a:pPr/>
              <a:t>‹#›</a:t>
            </a:fld>
            <a:endParaRPr lang="en-US"/>
          </a:p>
        </p:txBody>
      </p:sp>
    </p:spTree>
    <p:extLst>
      <p:ext uri="{BB962C8B-B14F-4D97-AF65-F5344CB8AC3E}">
        <p14:creationId xmlns:p14="http://schemas.microsoft.com/office/powerpoint/2010/main" val="440122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600" y="3024190"/>
            <a:ext cx="10363200" cy="442165"/>
          </a:xfrm>
        </p:spPr>
        <p:txBody>
          <a:bodyPr anchor="t">
            <a:normAutofit/>
          </a:bodyPr>
          <a:lstStyle>
            <a:lvl1pPr algn="l">
              <a:defRPr sz="2400" b="1" cap="all"/>
            </a:lvl1pPr>
          </a:lstStyle>
          <a:p>
            <a:r>
              <a:rPr lang="en-GB"/>
              <a:t>Click to edit Master title style</a:t>
            </a:r>
            <a:endParaRPr lang="en-US" dirty="0"/>
          </a:p>
        </p:txBody>
      </p:sp>
      <p:sp>
        <p:nvSpPr>
          <p:cNvPr id="3" name="Text Placeholder 2"/>
          <p:cNvSpPr>
            <a:spLocks noGrp="1"/>
          </p:cNvSpPr>
          <p:nvPr>
            <p:ph type="body" idx="1" hasCustomPrompt="1"/>
          </p:nvPr>
        </p:nvSpPr>
        <p:spPr>
          <a:xfrm>
            <a:off x="609600" y="3466355"/>
            <a:ext cx="10363200" cy="1500187"/>
          </a:xfrm>
        </p:spPr>
        <p:txBody>
          <a:bodyPr anchor="t"/>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dirty="0"/>
              <a:t>CLICK TO EDIT MASTER TEXT STYLES</a:t>
            </a:r>
          </a:p>
        </p:txBody>
      </p:sp>
      <p:sp>
        <p:nvSpPr>
          <p:cNvPr id="4" name="Date Placeholder 3"/>
          <p:cNvSpPr>
            <a:spLocks noGrp="1"/>
          </p:cNvSpPr>
          <p:nvPr>
            <p:ph type="dt" sz="half" idx="10"/>
          </p:nvPr>
        </p:nvSpPr>
        <p:spPr/>
        <p:txBody>
          <a:bodyPr/>
          <a:lstStyle/>
          <a:p>
            <a:fld id="{B15FCA7E-0E32-44F6-86D7-EC1D8A6CE8A6}" type="datetime2">
              <a:rPr lang="en-US" smtClean="0"/>
              <a:pPr/>
              <a:t>Tuesday, August 25, 2020</a:t>
            </a:fld>
            <a:endParaRPr lang="en-US"/>
          </a:p>
        </p:txBody>
      </p:sp>
      <p:sp>
        <p:nvSpPr>
          <p:cNvPr id="5" name="Footer Placeholder 4"/>
          <p:cNvSpPr>
            <a:spLocks noGrp="1"/>
          </p:cNvSpPr>
          <p:nvPr>
            <p:ph type="ftr" sz="quarter" idx="11"/>
          </p:nvPr>
        </p:nvSpPr>
        <p:spPr/>
        <p:txBody>
          <a:bodyPr/>
          <a:lstStyle/>
          <a:p>
            <a:r>
              <a:rPr lang="en-US"/>
              <a:t>INTERGOVERNMENTAL AUTHORITY ON DEVELOPMENT</a:t>
            </a:r>
          </a:p>
        </p:txBody>
      </p:sp>
      <p:sp>
        <p:nvSpPr>
          <p:cNvPr id="6" name="Slide Number Placeholder 5"/>
          <p:cNvSpPr>
            <a:spLocks noGrp="1"/>
          </p:cNvSpPr>
          <p:nvPr>
            <p:ph type="sldNum" sz="quarter" idx="12"/>
          </p:nvPr>
        </p:nvSpPr>
        <p:spPr/>
        <p:txBody>
          <a:bodyPr/>
          <a:lstStyle/>
          <a:p>
            <a:fld id="{B1DB7362-2002-504E-9846-FFD55AE08938}" type="slidenum">
              <a:rPr lang="en-US" smtClean="0"/>
              <a:pPr/>
              <a:t>‹#›</a:t>
            </a:fld>
            <a:endParaRPr lang="en-US"/>
          </a:p>
        </p:txBody>
      </p:sp>
    </p:spTree>
    <p:extLst>
      <p:ext uri="{BB962C8B-B14F-4D97-AF65-F5344CB8AC3E}">
        <p14:creationId xmlns:p14="http://schemas.microsoft.com/office/powerpoint/2010/main" val="3441343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Header 2">
    <p:bg>
      <p:bgPr>
        <a:solidFill>
          <a:schemeClr val="accent1"/>
        </a:soli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rgbClr val="FFFFFF"/>
                </a:solidFill>
              </a:defRPr>
            </a:lvl1pPr>
          </a:lstStyle>
          <a:p>
            <a:fld id="{D37B99F6-96F9-438A-A3A7-D9984BABFD8E}" type="datetime2">
              <a:rPr lang="en-US" smtClean="0"/>
              <a:pPr/>
              <a:t>Tuesday, August 25, 2020</a:t>
            </a:fld>
            <a:endParaRPr lang="en-US"/>
          </a:p>
        </p:txBody>
      </p:sp>
      <p:sp>
        <p:nvSpPr>
          <p:cNvPr id="4" name="Footer Placeholder 3"/>
          <p:cNvSpPr>
            <a:spLocks noGrp="1"/>
          </p:cNvSpPr>
          <p:nvPr>
            <p:ph type="ftr" sz="quarter" idx="11"/>
          </p:nvPr>
        </p:nvSpPr>
        <p:spPr/>
        <p:txBody>
          <a:bodyPr/>
          <a:lstStyle>
            <a:lvl1pPr>
              <a:defRPr>
                <a:solidFill>
                  <a:srgbClr val="FFFFFF"/>
                </a:solidFill>
              </a:defRPr>
            </a:lvl1pPr>
          </a:lstStyle>
          <a:p>
            <a:r>
              <a:rPr lang="en-US"/>
              <a:t>INTERGOVERNMENTAL AUTHORITY ON DEVELOPMENT</a:t>
            </a:r>
            <a:endParaRPr lang="en-US" dirty="0"/>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B1DB7362-2002-504E-9846-FFD55AE08938}" type="slidenum">
              <a:rPr lang="en-US" smtClean="0"/>
              <a:pPr/>
              <a:t>‹#›</a:t>
            </a:fld>
            <a:endParaRPr lang="en-US"/>
          </a:p>
        </p:txBody>
      </p:sp>
      <p:sp>
        <p:nvSpPr>
          <p:cNvPr id="8" name="Title 1"/>
          <p:cNvSpPr>
            <a:spLocks noGrp="1"/>
          </p:cNvSpPr>
          <p:nvPr>
            <p:ph type="title"/>
          </p:nvPr>
        </p:nvSpPr>
        <p:spPr>
          <a:xfrm>
            <a:off x="609600" y="3024190"/>
            <a:ext cx="10363200" cy="442165"/>
          </a:xfrm>
        </p:spPr>
        <p:txBody>
          <a:bodyPr anchor="t">
            <a:normAutofit/>
          </a:bodyPr>
          <a:lstStyle>
            <a:lvl1pPr algn="l">
              <a:defRPr sz="2400" b="1" cap="all">
                <a:solidFill>
                  <a:schemeClr val="bg1"/>
                </a:solidFill>
              </a:defRPr>
            </a:lvl1pPr>
          </a:lstStyle>
          <a:p>
            <a:r>
              <a:rPr lang="en-GB"/>
              <a:t>Click to edit Master title style</a:t>
            </a:r>
            <a:endParaRPr lang="en-US" dirty="0"/>
          </a:p>
        </p:txBody>
      </p:sp>
      <p:sp>
        <p:nvSpPr>
          <p:cNvPr id="9" name="Text Placeholder 2"/>
          <p:cNvSpPr>
            <a:spLocks noGrp="1"/>
          </p:cNvSpPr>
          <p:nvPr>
            <p:ph type="body" idx="1" hasCustomPrompt="1"/>
          </p:nvPr>
        </p:nvSpPr>
        <p:spPr>
          <a:xfrm>
            <a:off x="609600" y="3466355"/>
            <a:ext cx="10363200" cy="1500187"/>
          </a:xfrm>
        </p:spPr>
        <p:txBody>
          <a:bodyPr anchor="t"/>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dirty="0"/>
              <a:t>CLICK TO EDIT MASTER TEXT STYLES</a:t>
            </a: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49703" y="5955799"/>
            <a:ext cx="698243" cy="732657"/>
          </a:xfrm>
          <a:prstGeom prst="rect">
            <a:avLst/>
          </a:prstGeom>
        </p:spPr>
      </p:pic>
      <p:cxnSp>
        <p:nvCxnSpPr>
          <p:cNvPr id="11" name="Straight Connector 10"/>
          <p:cNvCxnSpPr/>
          <p:nvPr userDrawn="1"/>
        </p:nvCxnSpPr>
        <p:spPr>
          <a:xfrm>
            <a:off x="609600" y="5812120"/>
            <a:ext cx="10993947" cy="14941"/>
          </a:xfrm>
          <a:prstGeom prst="line">
            <a:avLst/>
          </a:prstGeom>
          <a:ln w="9525" cmpd="sng">
            <a:solidFill>
              <a:schemeClr val="bg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825561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5C5B3724-956F-45DF-A65E-EA2718D13D7F}" type="datetime2">
              <a:rPr lang="en-US" smtClean="0"/>
              <a:pPr/>
              <a:t>Tuesday, August 25, 2020</a:t>
            </a:fld>
            <a:endParaRPr lang="en-US"/>
          </a:p>
        </p:txBody>
      </p:sp>
      <p:sp>
        <p:nvSpPr>
          <p:cNvPr id="4" name="Footer Placeholder 3"/>
          <p:cNvSpPr>
            <a:spLocks noGrp="1"/>
          </p:cNvSpPr>
          <p:nvPr>
            <p:ph type="ftr" sz="quarter" idx="11"/>
          </p:nvPr>
        </p:nvSpPr>
        <p:spPr/>
        <p:txBody>
          <a:bodyPr/>
          <a:lstStyle/>
          <a:p>
            <a:r>
              <a:rPr lang="en-US"/>
              <a:t>INTERGOVERNMENTAL AUTHORITY ON DEVELOPMENT</a:t>
            </a:r>
          </a:p>
        </p:txBody>
      </p:sp>
      <p:sp>
        <p:nvSpPr>
          <p:cNvPr id="5" name="Slide Number Placeholder 4"/>
          <p:cNvSpPr>
            <a:spLocks noGrp="1"/>
          </p:cNvSpPr>
          <p:nvPr>
            <p:ph type="sldNum" sz="quarter" idx="12"/>
          </p:nvPr>
        </p:nvSpPr>
        <p:spPr/>
        <p:txBody>
          <a:bodyPr/>
          <a:lstStyle/>
          <a:p>
            <a:fld id="{B1DB7362-2002-504E-9846-FFD55AE08938}" type="slidenum">
              <a:rPr lang="en-US" smtClean="0"/>
              <a:pPr/>
              <a:t>‹#›</a:t>
            </a:fld>
            <a:endParaRPr lang="en-US"/>
          </a:p>
        </p:txBody>
      </p:sp>
    </p:spTree>
    <p:extLst>
      <p:ext uri="{BB962C8B-B14F-4D97-AF65-F5344CB8AC3E}">
        <p14:creationId xmlns:p14="http://schemas.microsoft.com/office/powerpoint/2010/main" val="15224231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B4017C-9869-486E-ADFF-B3CBA203C337}" type="datetime2">
              <a:rPr lang="en-US" smtClean="0"/>
              <a:pPr/>
              <a:t>Tuesday, August 25, 2020</a:t>
            </a:fld>
            <a:endParaRPr lang="en-US"/>
          </a:p>
        </p:txBody>
      </p:sp>
      <p:sp>
        <p:nvSpPr>
          <p:cNvPr id="3" name="Footer Placeholder 2"/>
          <p:cNvSpPr>
            <a:spLocks noGrp="1"/>
          </p:cNvSpPr>
          <p:nvPr>
            <p:ph type="ftr" sz="quarter" idx="11"/>
          </p:nvPr>
        </p:nvSpPr>
        <p:spPr/>
        <p:txBody>
          <a:bodyPr/>
          <a:lstStyle/>
          <a:p>
            <a:r>
              <a:rPr lang="en-US"/>
              <a:t>INTERGOVERNMENTAL AUTHORITY ON DEVELOPMENT</a:t>
            </a:r>
          </a:p>
        </p:txBody>
      </p:sp>
      <p:sp>
        <p:nvSpPr>
          <p:cNvPr id="4" name="Slide Number Placeholder 3"/>
          <p:cNvSpPr>
            <a:spLocks noGrp="1"/>
          </p:cNvSpPr>
          <p:nvPr>
            <p:ph type="sldNum" sz="quarter" idx="12"/>
          </p:nvPr>
        </p:nvSpPr>
        <p:spPr/>
        <p:txBody>
          <a:bodyPr/>
          <a:lstStyle/>
          <a:p>
            <a:fld id="{B1DB7362-2002-504E-9846-FFD55AE08938}" type="slidenum">
              <a:rPr lang="en-US" smtClean="0"/>
              <a:pPr/>
              <a:t>‹#›</a:t>
            </a:fld>
            <a:endParaRPr lang="en-US"/>
          </a:p>
        </p:txBody>
      </p:sp>
    </p:spTree>
    <p:extLst>
      <p:ext uri="{BB962C8B-B14F-4D97-AF65-F5344CB8AC3E}">
        <p14:creationId xmlns:p14="http://schemas.microsoft.com/office/powerpoint/2010/main" val="1789120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2"/>
            <a:ext cx="7315200" cy="398929"/>
          </a:xfrm>
        </p:spPr>
        <p:txBody>
          <a:bodyPr anchor="t"/>
          <a:lstStyle>
            <a:lvl1pPr algn="l">
              <a:defRPr sz="2000" b="1"/>
            </a:lvl1pPr>
          </a:lstStyle>
          <a:p>
            <a:r>
              <a:rPr lang="en-GB"/>
              <a:t>Click to edit Master title style</a:t>
            </a:r>
            <a:endParaRPr lang="en-US" dirty="0"/>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Drag picture to placeholder or click icon to add</a:t>
            </a:r>
            <a:endParaRPr lang="en-US"/>
          </a:p>
        </p:txBody>
      </p:sp>
      <p:sp>
        <p:nvSpPr>
          <p:cNvPr id="4" name="Text Placeholder 3"/>
          <p:cNvSpPr>
            <a:spLocks noGrp="1"/>
          </p:cNvSpPr>
          <p:nvPr>
            <p:ph type="body" sz="half" idx="2"/>
          </p:nvPr>
        </p:nvSpPr>
        <p:spPr>
          <a:xfrm>
            <a:off x="2389717" y="5199529"/>
            <a:ext cx="7315200" cy="4781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07B0A5E0-C1B9-4867-A1E2-5B2A0C6D13BD}" type="datetime2">
              <a:rPr lang="en-US" smtClean="0"/>
              <a:pPr/>
              <a:t>Tuesday, August 25, 2020</a:t>
            </a:fld>
            <a:endParaRPr lang="en-US"/>
          </a:p>
        </p:txBody>
      </p:sp>
      <p:sp>
        <p:nvSpPr>
          <p:cNvPr id="6" name="Footer Placeholder 5"/>
          <p:cNvSpPr>
            <a:spLocks noGrp="1"/>
          </p:cNvSpPr>
          <p:nvPr>
            <p:ph type="ftr" sz="quarter" idx="11"/>
          </p:nvPr>
        </p:nvSpPr>
        <p:spPr/>
        <p:txBody>
          <a:bodyPr/>
          <a:lstStyle/>
          <a:p>
            <a:r>
              <a:rPr lang="en-US"/>
              <a:t>INTERGOVERNMENTAL AUTHORITY ON DEVELOPMENT</a:t>
            </a:r>
          </a:p>
        </p:txBody>
      </p:sp>
      <p:sp>
        <p:nvSpPr>
          <p:cNvPr id="7" name="Slide Number Placeholder 6"/>
          <p:cNvSpPr>
            <a:spLocks noGrp="1"/>
          </p:cNvSpPr>
          <p:nvPr>
            <p:ph type="sldNum" sz="quarter" idx="12"/>
          </p:nvPr>
        </p:nvSpPr>
        <p:spPr/>
        <p:txBody>
          <a:bodyPr/>
          <a:lstStyle/>
          <a:p>
            <a:fld id="{B1DB7362-2002-504E-9846-FFD55AE08938}" type="slidenum">
              <a:rPr lang="en-US" smtClean="0"/>
              <a:pPr/>
              <a:t>‹#›</a:t>
            </a:fld>
            <a:endParaRPr lang="en-US"/>
          </a:p>
        </p:txBody>
      </p:sp>
    </p:spTree>
    <p:extLst>
      <p:ext uri="{BB962C8B-B14F-4D97-AF65-F5344CB8AC3E}">
        <p14:creationId xmlns:p14="http://schemas.microsoft.com/office/powerpoint/2010/main" val="9615432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792162"/>
          </a:xfrm>
          <a:prstGeom prst="rect">
            <a:avLst/>
          </a:prstGeom>
        </p:spPr>
        <p:txBody>
          <a:bodyPr vert="horz" lIns="91440" tIns="45720" rIns="91440" bIns="45720" rtlCol="0" anchor="t">
            <a:normAutofit/>
          </a:bodyPr>
          <a:lstStyle/>
          <a:p>
            <a:r>
              <a:rPr lang="en-GB"/>
              <a:t>Click to edit Master title style</a:t>
            </a:r>
            <a:endParaRPr lang="en-US" dirty="0"/>
          </a:p>
        </p:txBody>
      </p:sp>
      <p:sp>
        <p:nvSpPr>
          <p:cNvPr id="3" name="Text Placeholder 2"/>
          <p:cNvSpPr>
            <a:spLocks noGrp="1"/>
          </p:cNvSpPr>
          <p:nvPr>
            <p:ph type="body" idx="1"/>
          </p:nvPr>
        </p:nvSpPr>
        <p:spPr>
          <a:xfrm>
            <a:off x="609600" y="1244603"/>
            <a:ext cx="10972800" cy="4525963"/>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609600" y="6486989"/>
            <a:ext cx="2844800" cy="182373"/>
          </a:xfrm>
          <a:prstGeom prst="rect">
            <a:avLst/>
          </a:prstGeom>
        </p:spPr>
        <p:txBody>
          <a:bodyPr vert="horz" lIns="91440" tIns="45720" rIns="91440" bIns="45720" rtlCol="0" anchor="ctr"/>
          <a:lstStyle>
            <a:lvl1pPr algn="l">
              <a:defRPr sz="1000">
                <a:solidFill>
                  <a:srgbClr val="646463"/>
                </a:solidFill>
              </a:defRPr>
            </a:lvl1pPr>
          </a:lstStyle>
          <a:p>
            <a:fld id="{D0EE56E8-8AF9-4EAA-BC04-5929A4739BF4}" type="datetime2">
              <a:rPr lang="en-US" smtClean="0"/>
              <a:pPr/>
              <a:t>Tuesday, August 25, 2020</a:t>
            </a:fld>
            <a:endParaRPr lang="en-US" dirty="0"/>
          </a:p>
        </p:txBody>
      </p:sp>
      <p:sp>
        <p:nvSpPr>
          <p:cNvPr id="5" name="Footer Placeholder 4"/>
          <p:cNvSpPr>
            <a:spLocks noGrp="1"/>
          </p:cNvSpPr>
          <p:nvPr>
            <p:ph type="ftr" sz="quarter" idx="3"/>
          </p:nvPr>
        </p:nvSpPr>
        <p:spPr>
          <a:xfrm>
            <a:off x="4165600" y="6486989"/>
            <a:ext cx="3860800" cy="182373"/>
          </a:xfrm>
          <a:prstGeom prst="rect">
            <a:avLst/>
          </a:prstGeom>
        </p:spPr>
        <p:txBody>
          <a:bodyPr vert="horz" lIns="91440" tIns="45720" rIns="91440" bIns="45720" rtlCol="0" anchor="ctr"/>
          <a:lstStyle>
            <a:lvl1pPr algn="ctr">
              <a:defRPr sz="1000">
                <a:solidFill>
                  <a:srgbClr val="646463"/>
                </a:solidFill>
              </a:defRPr>
            </a:lvl1pPr>
          </a:lstStyle>
          <a:p>
            <a:r>
              <a:rPr lang="en-US"/>
              <a:t>INTERGOVERNMENTAL AUTHORITY ON DEVELOPMENT</a:t>
            </a:r>
            <a:endParaRPr lang="en-US" dirty="0"/>
          </a:p>
        </p:txBody>
      </p:sp>
      <p:sp>
        <p:nvSpPr>
          <p:cNvPr id="6" name="Slide Number Placeholder 5"/>
          <p:cNvSpPr>
            <a:spLocks noGrp="1"/>
          </p:cNvSpPr>
          <p:nvPr>
            <p:ph type="sldNum" sz="quarter" idx="4"/>
          </p:nvPr>
        </p:nvSpPr>
        <p:spPr>
          <a:xfrm>
            <a:off x="10150805" y="6486989"/>
            <a:ext cx="478119" cy="182373"/>
          </a:xfrm>
          <a:prstGeom prst="rect">
            <a:avLst/>
          </a:prstGeom>
        </p:spPr>
        <p:txBody>
          <a:bodyPr vert="horz" lIns="91440" tIns="45720" rIns="91440" bIns="45720" rtlCol="0" anchor="ctr"/>
          <a:lstStyle>
            <a:lvl1pPr algn="ctr">
              <a:defRPr sz="1000">
                <a:solidFill>
                  <a:schemeClr val="tx2"/>
                </a:solidFill>
              </a:defRPr>
            </a:lvl1pPr>
          </a:lstStyle>
          <a:p>
            <a:fld id="{B1DB7362-2002-504E-9846-FFD55AE08938}" type="slidenum">
              <a:rPr lang="en-US" smtClean="0"/>
              <a:pPr/>
              <a:t>‹#›</a:t>
            </a:fld>
            <a:endParaRPr lang="en-US"/>
          </a:p>
        </p:txBody>
      </p:sp>
      <p:pic>
        <p:nvPicPr>
          <p:cNvPr id="8" name="Picture 7"/>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10876801" y="5956431"/>
            <a:ext cx="800145" cy="712931"/>
          </a:xfrm>
          <a:prstGeom prst="rect">
            <a:avLst/>
          </a:prstGeom>
        </p:spPr>
      </p:pic>
      <p:cxnSp>
        <p:nvCxnSpPr>
          <p:cNvPr id="9" name="Straight Connector 8"/>
          <p:cNvCxnSpPr/>
          <p:nvPr userDrawn="1"/>
        </p:nvCxnSpPr>
        <p:spPr>
          <a:xfrm>
            <a:off x="609600" y="5770564"/>
            <a:ext cx="10972800" cy="0"/>
          </a:xfrm>
          <a:prstGeom prst="line">
            <a:avLst/>
          </a:prstGeom>
          <a:ln w="3175">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821324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8" r:id="rId4"/>
    <p:sldLayoutId id="2147483654" r:id="rId5"/>
    <p:sldLayoutId id="2147483655" r:id="rId6"/>
    <p:sldLayoutId id="2147483657" r:id="rId7"/>
  </p:sldLayoutIdLst>
  <p:hf hdr="0"/>
  <p:txStyles>
    <p:titleStyle>
      <a:lvl1pPr algn="l" defTabSz="457200" rtl="0" eaLnBrk="1" latinLnBrk="0" hangingPunct="1">
        <a:spcBef>
          <a:spcPct val="0"/>
        </a:spcBef>
        <a:buNone/>
        <a:defRPr sz="2400" kern="1200" cap="all">
          <a:solidFill>
            <a:srgbClr val="00833F"/>
          </a:solidFill>
          <a:latin typeface="+mj-lt"/>
          <a:ea typeface="+mj-ea"/>
          <a:cs typeface="+mj-cs"/>
        </a:defRPr>
      </a:lvl1pPr>
    </p:titleStyle>
    <p:bodyStyle>
      <a:lvl1pPr marL="342900" indent="-342900" algn="l" defTabSz="457200" rtl="0" eaLnBrk="1" latinLnBrk="0" hangingPunct="1">
        <a:spcBef>
          <a:spcPct val="20000"/>
        </a:spcBef>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s>
</file>

<file path=ppt/slides/_rels/slide3.xml.rels><?xml version="1.0" encoding="UTF-8" standalone="yes"?>
<Relationships xmlns="http://schemas.openxmlformats.org/package/2006/relationships"><Relationship Id="rId2" Type="http://schemas.openxmlformats.org/officeDocument/2006/relationships/image" Target="../media/image17.tif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6.png"/><Relationship Id="rId11" Type="http://schemas.openxmlformats.org/officeDocument/2006/relationships/image" Target="../media/image31.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s>
</file>

<file path=ppt/slides/_rels/slide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_rels/slide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4" Type="http://schemas.openxmlformats.org/officeDocument/2006/relationships/image" Target="../media/image4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43471" y="2276872"/>
            <a:ext cx="9659210" cy="866525"/>
          </a:xfrm>
        </p:spPr>
        <p:txBody>
          <a:bodyPr>
            <a:noAutofit/>
          </a:bodyPr>
          <a:lstStyle/>
          <a:p>
            <a:r>
              <a:rPr lang="en-US" sz="4800" b="1" dirty="0"/>
              <a:t>objective seasonal CLIMATE OUTLOOK for October to December 2020</a:t>
            </a:r>
          </a:p>
        </p:txBody>
      </p:sp>
      <p:sp>
        <p:nvSpPr>
          <p:cNvPr id="4" name="TextBox 3"/>
          <p:cNvSpPr txBox="1"/>
          <p:nvPr/>
        </p:nvSpPr>
        <p:spPr>
          <a:xfrm>
            <a:off x="3126922" y="5013176"/>
            <a:ext cx="6092309" cy="923330"/>
          </a:xfrm>
          <a:prstGeom prst="rect">
            <a:avLst/>
          </a:prstGeom>
          <a:noFill/>
        </p:spPr>
        <p:txBody>
          <a:bodyPr wrap="none" rtlCol="0">
            <a:spAutoFit/>
          </a:bodyPr>
          <a:lstStyle/>
          <a:p>
            <a:pPr algn="ctr"/>
            <a:endParaRPr lang="en-US" dirty="0"/>
          </a:p>
          <a:p>
            <a:pPr algn="ctr"/>
            <a:r>
              <a:rPr lang="en-US" dirty="0">
                <a:solidFill>
                  <a:srgbClr val="000099"/>
                </a:solidFill>
              </a:rPr>
              <a:t>Climate Diagnostics and Prediction</a:t>
            </a:r>
          </a:p>
          <a:p>
            <a:pPr algn="ctr"/>
            <a:r>
              <a:rPr lang="en-US" dirty="0">
                <a:solidFill>
                  <a:srgbClr val="000099"/>
                </a:solidFill>
              </a:rPr>
              <a:t>IGAD Climate Prediction and Applications Centre (ICPAC</a:t>
            </a:r>
            <a:r>
              <a:rPr lang="en-US" dirty="0"/>
              <a:t>)</a:t>
            </a:r>
          </a:p>
        </p:txBody>
      </p:sp>
    </p:spTree>
    <p:extLst>
      <p:ext uri="{BB962C8B-B14F-4D97-AF65-F5344CB8AC3E}">
        <p14:creationId xmlns:p14="http://schemas.microsoft.com/office/powerpoint/2010/main" val="27259646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F6AD3656-A436-504E-A946-CB1F86304A1A}"/>
              </a:ext>
            </a:extLst>
          </p:cNvPr>
          <p:cNvPicPr>
            <a:picLocks noChangeAspect="1"/>
          </p:cNvPicPr>
          <p:nvPr/>
        </p:nvPicPr>
        <p:blipFill rotWithShape="1">
          <a:blip r:embed="rId2"/>
          <a:srcRect l="1408" t="4218" r="17030" b="4376"/>
          <a:stretch/>
        </p:blipFill>
        <p:spPr>
          <a:xfrm>
            <a:off x="198550" y="725760"/>
            <a:ext cx="5303520" cy="5943600"/>
          </a:xfrm>
          <a:prstGeom prst="rect">
            <a:avLst/>
          </a:prstGeom>
        </p:spPr>
      </p:pic>
      <p:pic>
        <p:nvPicPr>
          <p:cNvPr id="12" name="Picture 11">
            <a:extLst>
              <a:ext uri="{FF2B5EF4-FFF2-40B4-BE49-F238E27FC236}">
                <a16:creationId xmlns:a16="http://schemas.microsoft.com/office/drawing/2014/main" id="{E48FE12E-F39B-9843-BE10-9614716C8EF9}"/>
              </a:ext>
            </a:extLst>
          </p:cNvPr>
          <p:cNvPicPr>
            <a:picLocks noChangeAspect="1"/>
          </p:cNvPicPr>
          <p:nvPr/>
        </p:nvPicPr>
        <p:blipFill rotWithShape="1">
          <a:blip r:embed="rId3"/>
          <a:srcRect l="1408" t="4218" r="17030" b="4376"/>
          <a:stretch/>
        </p:blipFill>
        <p:spPr>
          <a:xfrm>
            <a:off x="5545008" y="692696"/>
            <a:ext cx="5303520" cy="5943600"/>
          </a:xfrm>
          <a:prstGeom prst="rect">
            <a:avLst/>
          </a:prstGeom>
        </p:spPr>
      </p:pic>
      <p:sp>
        <p:nvSpPr>
          <p:cNvPr id="2" name="Title 1"/>
          <p:cNvSpPr>
            <a:spLocks noGrp="1"/>
          </p:cNvSpPr>
          <p:nvPr>
            <p:ph type="title"/>
          </p:nvPr>
        </p:nvSpPr>
        <p:spPr>
          <a:xfrm>
            <a:off x="47328" y="44624"/>
            <a:ext cx="11607080" cy="500042"/>
          </a:xfrm>
        </p:spPr>
        <p:txBody>
          <a:bodyPr>
            <a:noAutofit/>
          </a:bodyPr>
          <a:lstStyle/>
          <a:p>
            <a:pPr algn="ctr"/>
            <a:r>
              <a:rPr lang="en-US" sz="3200" b="1" dirty="0"/>
              <a:t>Chances of OND rainfall total exceeding 300 </a:t>
            </a:r>
            <a:r>
              <a:rPr lang="en-US" b="1" dirty="0"/>
              <a:t>mm</a:t>
            </a:r>
            <a:endParaRPr lang="en-GB" b="1" dirty="0"/>
          </a:p>
        </p:txBody>
      </p:sp>
      <p:sp>
        <p:nvSpPr>
          <p:cNvPr id="4" name="Date Placeholder 3"/>
          <p:cNvSpPr>
            <a:spLocks noGrp="1"/>
          </p:cNvSpPr>
          <p:nvPr>
            <p:ph type="dt" sz="half" idx="10"/>
          </p:nvPr>
        </p:nvSpPr>
        <p:spPr/>
        <p:txBody>
          <a:bodyPr/>
          <a:lstStyle/>
          <a:p>
            <a:fld id="{DE19D8FE-7506-41EF-B335-8CA99EA3EAA9}" type="datetime2">
              <a:rPr lang="en-US" smtClean="0"/>
              <a:pPr/>
              <a:t>Tuesday, August 25, 2020</a:t>
            </a:fld>
            <a:endParaRPr lang="en-US" dirty="0"/>
          </a:p>
        </p:txBody>
      </p:sp>
      <p:sp>
        <p:nvSpPr>
          <p:cNvPr id="5" name="Footer Placeholder 4"/>
          <p:cNvSpPr>
            <a:spLocks noGrp="1"/>
          </p:cNvSpPr>
          <p:nvPr>
            <p:ph type="ftr" sz="quarter" idx="11"/>
          </p:nvPr>
        </p:nvSpPr>
        <p:spPr>
          <a:xfrm>
            <a:off x="4165600" y="6286521"/>
            <a:ext cx="3860800" cy="382842"/>
          </a:xfrm>
        </p:spPr>
        <p:txBody>
          <a:bodyPr/>
          <a:lstStyle/>
          <a:p>
            <a:r>
              <a:rPr lang="en-US" dirty="0"/>
              <a:t>IGAD CLIMATE PREDICTION AND APPLICATIONS CENTRE</a:t>
            </a:r>
          </a:p>
          <a:p>
            <a:endParaRPr lang="en-US" dirty="0"/>
          </a:p>
        </p:txBody>
      </p:sp>
      <p:sp>
        <p:nvSpPr>
          <p:cNvPr id="6" name="Slide Number Placeholder 5"/>
          <p:cNvSpPr>
            <a:spLocks noGrp="1"/>
          </p:cNvSpPr>
          <p:nvPr>
            <p:ph type="sldNum" sz="quarter" idx="12"/>
          </p:nvPr>
        </p:nvSpPr>
        <p:spPr/>
        <p:txBody>
          <a:bodyPr/>
          <a:lstStyle/>
          <a:p>
            <a:fld id="{B1DB7362-2002-504E-9846-FFD55AE08938}" type="slidenum">
              <a:rPr lang="en-US" smtClean="0"/>
              <a:pPr/>
              <a:t>10</a:t>
            </a:fld>
            <a:endParaRPr lang="en-US"/>
          </a:p>
        </p:txBody>
      </p:sp>
      <p:sp>
        <p:nvSpPr>
          <p:cNvPr id="10" name="TextBox 9"/>
          <p:cNvSpPr txBox="1"/>
          <p:nvPr/>
        </p:nvSpPr>
        <p:spPr>
          <a:xfrm>
            <a:off x="911424" y="797803"/>
            <a:ext cx="4472551" cy="830997"/>
          </a:xfrm>
          <a:prstGeom prst="rect">
            <a:avLst/>
          </a:prstGeom>
          <a:solidFill>
            <a:schemeClr val="bg1"/>
          </a:solidFill>
        </p:spPr>
        <p:txBody>
          <a:bodyPr wrap="square" rtlCol="0">
            <a:spAutoFit/>
          </a:bodyPr>
          <a:lstStyle/>
          <a:p>
            <a:r>
              <a:rPr lang="en-US" sz="2400" b="1" dirty="0"/>
              <a:t>Probability (%) of receiving at least 300 mm rainfall</a:t>
            </a:r>
          </a:p>
        </p:txBody>
      </p:sp>
      <p:sp>
        <p:nvSpPr>
          <p:cNvPr id="9" name="TextBox 8"/>
          <p:cNvSpPr txBox="1"/>
          <p:nvPr/>
        </p:nvSpPr>
        <p:spPr>
          <a:xfrm>
            <a:off x="11568608" y="1844824"/>
            <a:ext cx="553998" cy="2880319"/>
          </a:xfrm>
          <a:prstGeom prst="rect">
            <a:avLst/>
          </a:prstGeom>
          <a:noFill/>
        </p:spPr>
        <p:txBody>
          <a:bodyPr vert="vert270" wrap="square" rtlCol="0">
            <a:spAutoFit/>
          </a:bodyPr>
          <a:lstStyle/>
          <a:p>
            <a:r>
              <a:rPr lang="en-US" sz="2400" b="1" dirty="0"/>
              <a:t>PROPABILITY (%)</a:t>
            </a:r>
          </a:p>
        </p:txBody>
      </p:sp>
      <p:sp>
        <p:nvSpPr>
          <p:cNvPr id="16" name="TextBox 15">
            <a:extLst>
              <a:ext uri="{FF2B5EF4-FFF2-40B4-BE49-F238E27FC236}">
                <a16:creationId xmlns:a16="http://schemas.microsoft.com/office/drawing/2014/main" id="{7AABAF43-EA54-1F4E-AE45-214E5AB13911}"/>
              </a:ext>
            </a:extLst>
          </p:cNvPr>
          <p:cNvSpPr txBox="1"/>
          <p:nvPr/>
        </p:nvSpPr>
        <p:spPr>
          <a:xfrm>
            <a:off x="6265969" y="764704"/>
            <a:ext cx="4362955" cy="830997"/>
          </a:xfrm>
          <a:prstGeom prst="rect">
            <a:avLst/>
          </a:prstGeom>
          <a:solidFill>
            <a:schemeClr val="bg1"/>
          </a:solidFill>
        </p:spPr>
        <p:txBody>
          <a:bodyPr wrap="square" rtlCol="0">
            <a:spAutoFit/>
          </a:bodyPr>
          <a:lstStyle/>
          <a:p>
            <a:r>
              <a:rPr lang="en-US" sz="2400" b="1" dirty="0"/>
              <a:t>Probability (%) of receiving at least 350 mm rainfall </a:t>
            </a:r>
          </a:p>
        </p:txBody>
      </p:sp>
      <p:pic>
        <p:nvPicPr>
          <p:cNvPr id="18" name="Picture 17">
            <a:extLst>
              <a:ext uri="{FF2B5EF4-FFF2-40B4-BE49-F238E27FC236}">
                <a16:creationId xmlns:a16="http://schemas.microsoft.com/office/drawing/2014/main" id="{538B3B5F-A21D-0F4C-9B8C-FF971DC949F9}"/>
              </a:ext>
            </a:extLst>
          </p:cNvPr>
          <p:cNvPicPr>
            <a:picLocks noChangeAspect="1"/>
          </p:cNvPicPr>
          <p:nvPr/>
        </p:nvPicPr>
        <p:blipFill rotWithShape="1">
          <a:blip r:embed="rId3"/>
          <a:srcRect l="86566" t="5703" r="3590" b="11328"/>
          <a:stretch/>
        </p:blipFill>
        <p:spPr>
          <a:xfrm>
            <a:off x="10848528" y="980728"/>
            <a:ext cx="640080" cy="4845945"/>
          </a:xfrm>
          <a:prstGeom prst="rect">
            <a:avLst/>
          </a:prstGeom>
        </p:spPr>
      </p:pic>
      <p:pic>
        <p:nvPicPr>
          <p:cNvPr id="13" name="Picture 12">
            <a:extLst>
              <a:ext uri="{FF2B5EF4-FFF2-40B4-BE49-F238E27FC236}">
                <a16:creationId xmlns:a16="http://schemas.microsoft.com/office/drawing/2014/main" id="{0660C555-DCC6-C741-A0A0-36F13E2326EE}"/>
              </a:ext>
            </a:extLst>
          </p:cNvPr>
          <p:cNvPicPr>
            <a:picLocks noChangeAspect="1"/>
          </p:cNvPicPr>
          <p:nvPr/>
        </p:nvPicPr>
        <p:blipFill rotWithShape="1">
          <a:blip r:embed="rId4"/>
          <a:srcRect l="12600" t="9000" r="8200" b="13602"/>
          <a:stretch/>
        </p:blipFill>
        <p:spPr>
          <a:xfrm>
            <a:off x="4151784" y="3890098"/>
            <a:ext cx="2991261" cy="2923278"/>
          </a:xfrm>
          <a:prstGeom prst="rect">
            <a:avLst/>
          </a:prstGeom>
          <a:ln w="25400">
            <a:solidFill>
              <a:schemeClr val="tx1"/>
            </a:solidFill>
          </a:ln>
        </p:spPr>
      </p:pic>
      <p:sp>
        <p:nvSpPr>
          <p:cNvPr id="7" name="TextBox 6">
            <a:extLst>
              <a:ext uri="{FF2B5EF4-FFF2-40B4-BE49-F238E27FC236}">
                <a16:creationId xmlns:a16="http://schemas.microsoft.com/office/drawing/2014/main" id="{064EDCCE-75FD-2B4D-8058-E6113651428E}"/>
              </a:ext>
            </a:extLst>
          </p:cNvPr>
          <p:cNvSpPr txBox="1"/>
          <p:nvPr/>
        </p:nvSpPr>
        <p:spPr>
          <a:xfrm>
            <a:off x="5663952" y="3870071"/>
            <a:ext cx="1440160" cy="923330"/>
          </a:xfrm>
          <a:prstGeom prst="rect">
            <a:avLst/>
          </a:prstGeom>
          <a:noFill/>
        </p:spPr>
        <p:txBody>
          <a:bodyPr wrap="square" rtlCol="0">
            <a:spAutoFit/>
          </a:bodyPr>
          <a:lstStyle/>
          <a:p>
            <a:r>
              <a:rPr lang="en-US" dirty="0"/>
              <a:t>OND Rainfall Average</a:t>
            </a:r>
          </a:p>
        </p:txBody>
      </p:sp>
    </p:spTree>
    <p:extLst>
      <p:ext uri="{BB962C8B-B14F-4D97-AF65-F5344CB8AC3E}">
        <p14:creationId xmlns:p14="http://schemas.microsoft.com/office/powerpoint/2010/main" val="11919994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4A87240-4E17-184F-99B1-3222E4EBA213}"/>
              </a:ext>
            </a:extLst>
          </p:cNvPr>
          <p:cNvPicPr>
            <a:picLocks noChangeAspect="1"/>
          </p:cNvPicPr>
          <p:nvPr/>
        </p:nvPicPr>
        <p:blipFill>
          <a:blip r:embed="rId2"/>
          <a:stretch>
            <a:fillRect/>
          </a:stretch>
        </p:blipFill>
        <p:spPr>
          <a:xfrm>
            <a:off x="6668471" y="0"/>
            <a:ext cx="5506761" cy="6858000"/>
          </a:xfrm>
          <a:prstGeom prst="rect">
            <a:avLst/>
          </a:prstGeom>
        </p:spPr>
      </p:pic>
      <p:sp>
        <p:nvSpPr>
          <p:cNvPr id="2" name="Title 1"/>
          <p:cNvSpPr>
            <a:spLocks noGrp="1"/>
          </p:cNvSpPr>
          <p:nvPr>
            <p:ph type="title"/>
          </p:nvPr>
        </p:nvSpPr>
        <p:spPr>
          <a:xfrm>
            <a:off x="191344" y="63561"/>
            <a:ext cx="11496600" cy="592570"/>
          </a:xfrm>
        </p:spPr>
        <p:txBody>
          <a:bodyPr>
            <a:noAutofit/>
          </a:bodyPr>
          <a:lstStyle/>
          <a:p>
            <a:pPr>
              <a:tabLst>
                <a:tab pos="5653088" algn="l"/>
              </a:tabLst>
            </a:pPr>
            <a:r>
              <a:rPr lang="en-GB" sz="3600" b="1" dirty="0"/>
              <a:t>OND 2020 TEMPERATURE OUTLOOK</a:t>
            </a:r>
            <a:endParaRPr lang="en-US" sz="3600" b="1" dirty="0"/>
          </a:p>
        </p:txBody>
      </p:sp>
      <p:sp>
        <p:nvSpPr>
          <p:cNvPr id="5" name="Rectangle 4"/>
          <p:cNvSpPr/>
          <p:nvPr/>
        </p:nvSpPr>
        <p:spPr>
          <a:xfrm>
            <a:off x="3024166" y="6000768"/>
            <a:ext cx="6096000" cy="246221"/>
          </a:xfrm>
          <a:prstGeom prst="rect">
            <a:avLst/>
          </a:prstGeom>
        </p:spPr>
        <p:txBody>
          <a:bodyPr>
            <a:spAutoFit/>
          </a:bodyPr>
          <a:lstStyle/>
          <a:p>
            <a:pPr algn="ctr"/>
            <a:r>
              <a:rPr lang="en-US" sz="1000" dirty="0"/>
              <a:t>IGAD CLIMATE PREDICTION AND APPLICATIONS CENTRE</a:t>
            </a:r>
          </a:p>
        </p:txBody>
      </p:sp>
      <p:sp>
        <p:nvSpPr>
          <p:cNvPr id="3" name="TextBox 2">
            <a:extLst>
              <a:ext uri="{FF2B5EF4-FFF2-40B4-BE49-F238E27FC236}">
                <a16:creationId xmlns:a16="http://schemas.microsoft.com/office/drawing/2014/main" id="{062F8FBB-4476-7E4E-9A24-6AF0B24778D3}"/>
              </a:ext>
            </a:extLst>
          </p:cNvPr>
          <p:cNvSpPr txBox="1"/>
          <p:nvPr/>
        </p:nvSpPr>
        <p:spPr>
          <a:xfrm>
            <a:off x="119336" y="548680"/>
            <a:ext cx="6984776" cy="5632311"/>
          </a:xfrm>
          <a:prstGeom prst="rect">
            <a:avLst/>
          </a:prstGeom>
          <a:noFill/>
        </p:spPr>
        <p:txBody>
          <a:bodyPr wrap="square" rtlCol="0">
            <a:spAutoFit/>
          </a:bodyPr>
          <a:lstStyle/>
          <a:p>
            <a:pPr marL="457200" indent="-457200">
              <a:buFontTx/>
              <a:buChar char="-"/>
            </a:pPr>
            <a:r>
              <a:rPr lang="en-US" sz="3000" dirty="0"/>
              <a:t>Warmer temperatures indicated over most places. Probabilities for warmer than average temperatures are most enhanced over northern and central  South Sudan, western Uganda, central Kenya, coastal parts of Tanzania and Red Sea States</a:t>
            </a:r>
          </a:p>
          <a:p>
            <a:pPr marL="457200" indent="-457200">
              <a:buFontTx/>
              <a:buChar char="-"/>
            </a:pPr>
            <a:r>
              <a:rPr lang="en-US" sz="3000" dirty="0"/>
              <a:t>Cooler than average temperatures are indicated over western and central Tanzania, parts of the Karamoja Cluster, and across </a:t>
            </a:r>
            <a:r>
              <a:rPr lang="en-US" sz="3000" dirty="0" err="1"/>
              <a:t>Ethio</a:t>
            </a:r>
            <a:r>
              <a:rPr lang="en-US" sz="3000" dirty="0"/>
              <a:t>-Sudan cross border regions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384" y="100126"/>
            <a:ext cx="11496600" cy="592570"/>
          </a:xfrm>
        </p:spPr>
        <p:txBody>
          <a:bodyPr>
            <a:noAutofit/>
          </a:bodyPr>
          <a:lstStyle/>
          <a:p>
            <a:pPr>
              <a:tabLst>
                <a:tab pos="5653088" algn="l"/>
              </a:tabLst>
            </a:pPr>
            <a:r>
              <a:rPr lang="en-GB" sz="3600" b="1" dirty="0"/>
              <a:t>Summary</a:t>
            </a:r>
            <a:endParaRPr lang="en-US" sz="3600" b="1" dirty="0"/>
          </a:p>
        </p:txBody>
      </p:sp>
      <p:sp>
        <p:nvSpPr>
          <p:cNvPr id="5" name="Rectangle 4"/>
          <p:cNvSpPr/>
          <p:nvPr/>
        </p:nvSpPr>
        <p:spPr>
          <a:xfrm>
            <a:off x="3024166" y="6000768"/>
            <a:ext cx="6096000" cy="246221"/>
          </a:xfrm>
          <a:prstGeom prst="rect">
            <a:avLst/>
          </a:prstGeom>
        </p:spPr>
        <p:txBody>
          <a:bodyPr>
            <a:spAutoFit/>
          </a:bodyPr>
          <a:lstStyle/>
          <a:p>
            <a:pPr algn="ctr"/>
            <a:r>
              <a:rPr lang="en-US" sz="1000" dirty="0"/>
              <a:t>IGAD CLIMATE PREDICTION AND APPLICATIONS CENTRE</a:t>
            </a:r>
          </a:p>
        </p:txBody>
      </p:sp>
      <p:sp>
        <p:nvSpPr>
          <p:cNvPr id="6" name="TextBox 5"/>
          <p:cNvSpPr txBox="1"/>
          <p:nvPr/>
        </p:nvSpPr>
        <p:spPr>
          <a:xfrm>
            <a:off x="263352" y="692696"/>
            <a:ext cx="11593288" cy="5632311"/>
          </a:xfrm>
          <a:prstGeom prst="rect">
            <a:avLst/>
          </a:prstGeom>
          <a:noFill/>
        </p:spPr>
        <p:txBody>
          <a:bodyPr wrap="square" rtlCol="0">
            <a:spAutoFit/>
          </a:bodyPr>
          <a:lstStyle/>
          <a:p>
            <a:pPr marL="457200" indent="-457200">
              <a:buFontTx/>
              <a:buChar char="-"/>
            </a:pPr>
            <a:r>
              <a:rPr lang="en-US" sz="3000" b="1" dirty="0"/>
              <a:t>Delayed start of season and drier than average rainfall are  expected over most parts of East Africa during October to December 2020.  In particular, probabilities for drier than average conditions are most enhanced over coastal areas.</a:t>
            </a:r>
          </a:p>
          <a:p>
            <a:pPr marL="457200" indent="-457200">
              <a:buFontTx/>
              <a:buChar char="-"/>
            </a:pPr>
            <a:r>
              <a:rPr lang="en-US" sz="3000" b="1" dirty="0"/>
              <a:t>Higher probabilities of receiving 300 mm seasonal rainfall totals are confined to southern Uganda, Rwanda, Burundi, western parts of Tanzania and central Kenya. </a:t>
            </a:r>
          </a:p>
          <a:p>
            <a:pPr marL="457200" indent="-457200">
              <a:buFontTx/>
              <a:buChar char="-"/>
            </a:pPr>
            <a:r>
              <a:rPr lang="en-US" sz="3000" b="1" dirty="0"/>
              <a:t>September is likely to be wet over Uganda</a:t>
            </a:r>
          </a:p>
          <a:p>
            <a:pPr marL="457200" indent="-457200">
              <a:buFontTx/>
              <a:buChar char="-"/>
            </a:pPr>
            <a:r>
              <a:rPr lang="en-US" sz="3000" b="1" dirty="0"/>
              <a:t>Temperatures are expected to stay warmer than average over most parts of the region. Cooler than average temperatures are limited to few places</a:t>
            </a:r>
          </a:p>
          <a:p>
            <a:pPr marL="457200" indent="-457200">
              <a:buFontTx/>
              <a:buChar char="-"/>
            </a:pPr>
            <a:endParaRPr lang="en-US" sz="3000" b="1" dirty="0"/>
          </a:p>
        </p:txBody>
      </p:sp>
    </p:spTree>
    <p:extLst>
      <p:ext uri="{BB962C8B-B14F-4D97-AF65-F5344CB8AC3E}">
        <p14:creationId xmlns:p14="http://schemas.microsoft.com/office/powerpoint/2010/main" val="4285243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E19D8FE-7506-41EF-B335-8CA99EA3EAA9}" type="datetime2">
              <a:rPr lang="en-US" smtClean="0"/>
              <a:pPr/>
              <a:t>Tuesday, August 25, 2020</a:t>
            </a:fld>
            <a:endParaRPr lang="en-US"/>
          </a:p>
        </p:txBody>
      </p:sp>
      <p:sp>
        <p:nvSpPr>
          <p:cNvPr id="5" name="Footer Placeholder 4"/>
          <p:cNvSpPr>
            <a:spLocks noGrp="1"/>
          </p:cNvSpPr>
          <p:nvPr>
            <p:ph type="ftr" sz="quarter" idx="11"/>
          </p:nvPr>
        </p:nvSpPr>
        <p:spPr/>
        <p:txBody>
          <a:bodyPr/>
          <a:lstStyle/>
          <a:p>
            <a:r>
              <a:rPr lang="en-US" dirty="0"/>
              <a:t>IGAD CLIMATE PREDICTION AND APPLICATIONS CENTRE</a:t>
            </a:r>
          </a:p>
          <a:p>
            <a:endParaRPr lang="en-US" dirty="0"/>
          </a:p>
        </p:txBody>
      </p:sp>
      <p:sp>
        <p:nvSpPr>
          <p:cNvPr id="6" name="Slide Number Placeholder 5"/>
          <p:cNvSpPr>
            <a:spLocks noGrp="1"/>
          </p:cNvSpPr>
          <p:nvPr>
            <p:ph type="sldNum" sz="quarter" idx="12"/>
          </p:nvPr>
        </p:nvSpPr>
        <p:spPr/>
        <p:txBody>
          <a:bodyPr/>
          <a:lstStyle/>
          <a:p>
            <a:fld id="{B1DB7362-2002-504E-9846-FFD55AE08938}" type="slidenum">
              <a:rPr lang="en-US" smtClean="0"/>
              <a:pPr/>
              <a:t>13</a:t>
            </a:fld>
            <a:endParaRPr lang="en-US"/>
          </a:p>
        </p:txBody>
      </p:sp>
      <p:sp>
        <p:nvSpPr>
          <p:cNvPr id="2" name="Title 1"/>
          <p:cNvSpPr>
            <a:spLocks noGrp="1"/>
          </p:cNvSpPr>
          <p:nvPr>
            <p:ph type="title"/>
          </p:nvPr>
        </p:nvSpPr>
        <p:spPr>
          <a:xfrm>
            <a:off x="1638300" y="2852936"/>
            <a:ext cx="8420100" cy="792088"/>
          </a:xfrm>
        </p:spPr>
        <p:txBody>
          <a:bodyPr>
            <a:noAutofit/>
          </a:bodyPr>
          <a:lstStyle/>
          <a:p>
            <a:pPr algn="ctr"/>
            <a:r>
              <a:rPr lang="en-GB" sz="4000" dirty="0"/>
              <a:t>THANK YOU VERY MUCH!</a:t>
            </a:r>
          </a:p>
        </p:txBody>
      </p:sp>
    </p:spTree>
    <p:extLst>
      <p:ext uri="{BB962C8B-B14F-4D97-AF65-F5344CB8AC3E}">
        <p14:creationId xmlns:p14="http://schemas.microsoft.com/office/powerpoint/2010/main" val="24893011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2300"/>
            <a:ext cx="12072664" cy="642918"/>
          </a:xfrm>
        </p:spPr>
        <p:txBody>
          <a:bodyPr>
            <a:noAutofit/>
          </a:bodyPr>
          <a:lstStyle/>
          <a:p>
            <a:pPr algn="ctr"/>
            <a:r>
              <a:rPr lang="en-GB" sz="3000" dirty="0"/>
              <a:t>Rainfall distributions for OND/SOND (CLIMATE,1981-2010)</a:t>
            </a:r>
          </a:p>
        </p:txBody>
      </p:sp>
      <p:sp>
        <p:nvSpPr>
          <p:cNvPr id="4" name="Date Placeholder 3"/>
          <p:cNvSpPr>
            <a:spLocks noGrp="1"/>
          </p:cNvSpPr>
          <p:nvPr>
            <p:ph type="dt" sz="half" idx="10"/>
          </p:nvPr>
        </p:nvSpPr>
        <p:spPr/>
        <p:txBody>
          <a:bodyPr/>
          <a:lstStyle/>
          <a:p>
            <a:fld id="{DE19D8FE-7506-41EF-B335-8CA99EA3EAA9}" type="datetime2">
              <a:rPr lang="en-US" smtClean="0"/>
              <a:pPr/>
              <a:t>Tuesday, August 25, 2020</a:t>
            </a:fld>
            <a:endParaRPr lang="en-US"/>
          </a:p>
        </p:txBody>
      </p:sp>
      <p:sp>
        <p:nvSpPr>
          <p:cNvPr id="5" name="Footer Placeholder 4"/>
          <p:cNvSpPr>
            <a:spLocks noGrp="1"/>
          </p:cNvSpPr>
          <p:nvPr>
            <p:ph type="ftr" sz="quarter" idx="11"/>
          </p:nvPr>
        </p:nvSpPr>
        <p:spPr>
          <a:xfrm>
            <a:off x="4165600" y="6286521"/>
            <a:ext cx="3860800" cy="382842"/>
          </a:xfrm>
        </p:spPr>
        <p:txBody>
          <a:bodyPr/>
          <a:lstStyle/>
          <a:p>
            <a:r>
              <a:rPr lang="en-US" dirty="0"/>
              <a:t>IGAD CLIMATE PREDICTION AND APPLICATIONS CENTRE</a:t>
            </a:r>
          </a:p>
          <a:p>
            <a:endParaRPr lang="en-US" dirty="0"/>
          </a:p>
        </p:txBody>
      </p:sp>
      <p:sp>
        <p:nvSpPr>
          <p:cNvPr id="6" name="Slide Number Placeholder 5"/>
          <p:cNvSpPr>
            <a:spLocks noGrp="1"/>
          </p:cNvSpPr>
          <p:nvPr>
            <p:ph type="sldNum" sz="quarter" idx="12"/>
          </p:nvPr>
        </p:nvSpPr>
        <p:spPr/>
        <p:txBody>
          <a:bodyPr/>
          <a:lstStyle/>
          <a:p>
            <a:fld id="{B1DB7362-2002-504E-9846-FFD55AE08938}" type="slidenum">
              <a:rPr lang="en-US" smtClean="0"/>
              <a:pPr/>
              <a:t>2</a:t>
            </a:fld>
            <a:endParaRPr lang="en-US"/>
          </a:p>
        </p:txBody>
      </p:sp>
      <p:sp>
        <p:nvSpPr>
          <p:cNvPr id="15" name="TextBox 14">
            <a:extLst>
              <a:ext uri="{FF2B5EF4-FFF2-40B4-BE49-F238E27FC236}">
                <a16:creationId xmlns:a16="http://schemas.microsoft.com/office/drawing/2014/main" id="{CBBC37A9-B12F-AD46-BA44-7E8C9BD4061F}"/>
              </a:ext>
            </a:extLst>
          </p:cNvPr>
          <p:cNvSpPr txBox="1"/>
          <p:nvPr/>
        </p:nvSpPr>
        <p:spPr>
          <a:xfrm>
            <a:off x="10655105" y="985652"/>
            <a:ext cx="1705591" cy="1692771"/>
          </a:xfrm>
          <a:prstGeom prst="rect">
            <a:avLst/>
          </a:prstGeom>
          <a:noFill/>
        </p:spPr>
        <p:txBody>
          <a:bodyPr wrap="square" rtlCol="0">
            <a:spAutoFit/>
          </a:bodyPr>
          <a:lstStyle/>
          <a:p>
            <a:pPr algn="ctr"/>
            <a:r>
              <a:rPr lang="en-US" sz="2600" b="1" dirty="0"/>
              <a:t>OND</a:t>
            </a:r>
          </a:p>
          <a:p>
            <a:pPr algn="ctr"/>
            <a:r>
              <a:rPr lang="en-US" sz="2600" b="1" dirty="0"/>
              <a:t>average rainfall (mm)</a:t>
            </a:r>
          </a:p>
        </p:txBody>
      </p:sp>
      <p:sp>
        <p:nvSpPr>
          <p:cNvPr id="18" name="TextBox 17"/>
          <p:cNvSpPr txBox="1"/>
          <p:nvPr/>
        </p:nvSpPr>
        <p:spPr>
          <a:xfrm>
            <a:off x="642932" y="673532"/>
            <a:ext cx="901209" cy="523220"/>
          </a:xfrm>
          <a:prstGeom prst="rect">
            <a:avLst/>
          </a:prstGeom>
          <a:solidFill>
            <a:schemeClr val="bg1"/>
          </a:solidFill>
        </p:spPr>
        <p:txBody>
          <a:bodyPr wrap="none" rtlCol="0">
            <a:spAutoFit/>
          </a:bodyPr>
          <a:lstStyle/>
          <a:p>
            <a:r>
              <a:rPr lang="en-US" sz="2800" b="1" dirty="0"/>
              <a:t>SEP</a:t>
            </a:r>
          </a:p>
        </p:txBody>
      </p:sp>
      <p:sp>
        <p:nvSpPr>
          <p:cNvPr id="24" name="TextBox 23">
            <a:extLst>
              <a:ext uri="{FF2B5EF4-FFF2-40B4-BE49-F238E27FC236}">
                <a16:creationId xmlns:a16="http://schemas.microsoft.com/office/drawing/2014/main" id="{B8783D36-8D0F-1547-A636-816E1799AC2A}"/>
              </a:ext>
            </a:extLst>
          </p:cNvPr>
          <p:cNvSpPr txBox="1"/>
          <p:nvPr/>
        </p:nvSpPr>
        <p:spPr>
          <a:xfrm>
            <a:off x="3883292" y="673532"/>
            <a:ext cx="962123" cy="523220"/>
          </a:xfrm>
          <a:prstGeom prst="rect">
            <a:avLst/>
          </a:prstGeom>
          <a:solidFill>
            <a:schemeClr val="bg1"/>
          </a:solidFill>
        </p:spPr>
        <p:txBody>
          <a:bodyPr wrap="none" rtlCol="0">
            <a:spAutoFit/>
          </a:bodyPr>
          <a:lstStyle/>
          <a:p>
            <a:r>
              <a:rPr lang="en-US" sz="2800" b="1" dirty="0"/>
              <a:t>NOV</a:t>
            </a:r>
          </a:p>
        </p:txBody>
      </p:sp>
      <p:sp>
        <p:nvSpPr>
          <p:cNvPr id="14" name="TextBox 13">
            <a:extLst>
              <a:ext uri="{FF2B5EF4-FFF2-40B4-BE49-F238E27FC236}">
                <a16:creationId xmlns:a16="http://schemas.microsoft.com/office/drawing/2014/main" id="{F2881739-C229-344B-A823-EBBB71EB7311}"/>
              </a:ext>
            </a:extLst>
          </p:cNvPr>
          <p:cNvSpPr txBox="1"/>
          <p:nvPr/>
        </p:nvSpPr>
        <p:spPr>
          <a:xfrm>
            <a:off x="5873193" y="673532"/>
            <a:ext cx="942887" cy="523220"/>
          </a:xfrm>
          <a:prstGeom prst="rect">
            <a:avLst/>
          </a:prstGeom>
          <a:solidFill>
            <a:schemeClr val="bg1"/>
          </a:solidFill>
        </p:spPr>
        <p:txBody>
          <a:bodyPr wrap="none" rtlCol="0">
            <a:spAutoFit/>
          </a:bodyPr>
          <a:lstStyle/>
          <a:p>
            <a:r>
              <a:rPr lang="en-US" sz="2800" b="1" dirty="0"/>
              <a:t>DEC</a:t>
            </a:r>
          </a:p>
        </p:txBody>
      </p:sp>
      <p:sp>
        <p:nvSpPr>
          <p:cNvPr id="19" name="TextBox 18">
            <a:extLst>
              <a:ext uri="{FF2B5EF4-FFF2-40B4-BE49-F238E27FC236}">
                <a16:creationId xmlns:a16="http://schemas.microsoft.com/office/drawing/2014/main" id="{E36862D2-C1A2-E540-A4B7-9DD24D8169A7}"/>
              </a:ext>
            </a:extLst>
          </p:cNvPr>
          <p:cNvSpPr txBox="1"/>
          <p:nvPr/>
        </p:nvSpPr>
        <p:spPr>
          <a:xfrm>
            <a:off x="-69612" y="3229764"/>
            <a:ext cx="553998" cy="1922205"/>
          </a:xfrm>
          <a:prstGeom prst="rect">
            <a:avLst/>
          </a:prstGeom>
          <a:noFill/>
        </p:spPr>
        <p:txBody>
          <a:bodyPr vert="vert270" wrap="square" rtlCol="0">
            <a:spAutoFit/>
          </a:bodyPr>
          <a:lstStyle/>
          <a:p>
            <a:r>
              <a:rPr lang="en-US" sz="2400" dirty="0"/>
              <a:t>Percent (%)</a:t>
            </a:r>
          </a:p>
        </p:txBody>
      </p:sp>
      <p:sp>
        <p:nvSpPr>
          <p:cNvPr id="21" name="TextBox 20">
            <a:extLst>
              <a:ext uri="{FF2B5EF4-FFF2-40B4-BE49-F238E27FC236}">
                <a16:creationId xmlns:a16="http://schemas.microsoft.com/office/drawing/2014/main" id="{733B9FA0-DF0C-754F-B442-6EC4B6EB79EE}"/>
              </a:ext>
            </a:extLst>
          </p:cNvPr>
          <p:cNvSpPr txBox="1"/>
          <p:nvPr/>
        </p:nvSpPr>
        <p:spPr>
          <a:xfrm>
            <a:off x="-100681" y="1289660"/>
            <a:ext cx="553998" cy="1940104"/>
          </a:xfrm>
          <a:prstGeom prst="rect">
            <a:avLst/>
          </a:prstGeom>
          <a:noFill/>
        </p:spPr>
        <p:txBody>
          <a:bodyPr vert="vert270" wrap="square" rtlCol="0">
            <a:spAutoFit/>
          </a:bodyPr>
          <a:lstStyle/>
          <a:p>
            <a:r>
              <a:rPr lang="en-US" sz="2400" dirty="0"/>
              <a:t>Total Rainfall</a:t>
            </a:r>
          </a:p>
        </p:txBody>
      </p:sp>
      <p:pic>
        <p:nvPicPr>
          <p:cNvPr id="64" name="Picture 63">
            <a:extLst>
              <a:ext uri="{FF2B5EF4-FFF2-40B4-BE49-F238E27FC236}">
                <a16:creationId xmlns:a16="http://schemas.microsoft.com/office/drawing/2014/main" id="{860AFFE6-E08C-2E48-891E-F856F6D83B8E}"/>
              </a:ext>
            </a:extLst>
          </p:cNvPr>
          <p:cNvPicPr>
            <a:picLocks noChangeAspect="1"/>
          </p:cNvPicPr>
          <p:nvPr/>
        </p:nvPicPr>
        <p:blipFill rotWithShape="1">
          <a:blip r:embed="rId2"/>
          <a:srcRect l="17000" t="10802" r="26000" b="17198"/>
          <a:stretch/>
        </p:blipFill>
        <p:spPr>
          <a:xfrm>
            <a:off x="4023360" y="3322672"/>
            <a:ext cx="1737360" cy="2194560"/>
          </a:xfrm>
          <a:prstGeom prst="rect">
            <a:avLst/>
          </a:prstGeom>
        </p:spPr>
      </p:pic>
      <p:sp>
        <p:nvSpPr>
          <p:cNvPr id="28" name="TextBox 27">
            <a:extLst>
              <a:ext uri="{FF2B5EF4-FFF2-40B4-BE49-F238E27FC236}">
                <a16:creationId xmlns:a16="http://schemas.microsoft.com/office/drawing/2014/main" id="{47193276-240F-F54E-9582-774CEF874EE8}"/>
              </a:ext>
            </a:extLst>
          </p:cNvPr>
          <p:cNvSpPr txBox="1"/>
          <p:nvPr/>
        </p:nvSpPr>
        <p:spPr>
          <a:xfrm>
            <a:off x="2519451" y="673532"/>
            <a:ext cx="942887" cy="523220"/>
          </a:xfrm>
          <a:prstGeom prst="rect">
            <a:avLst/>
          </a:prstGeom>
          <a:solidFill>
            <a:schemeClr val="bg1"/>
          </a:solidFill>
        </p:spPr>
        <p:txBody>
          <a:bodyPr wrap="none" rtlCol="0">
            <a:spAutoFit/>
          </a:bodyPr>
          <a:lstStyle/>
          <a:p>
            <a:r>
              <a:rPr lang="en-US" sz="2800" b="1" dirty="0"/>
              <a:t>OCT</a:t>
            </a:r>
          </a:p>
        </p:txBody>
      </p:sp>
      <p:sp>
        <p:nvSpPr>
          <p:cNvPr id="23" name="TextBox 22">
            <a:extLst>
              <a:ext uri="{FF2B5EF4-FFF2-40B4-BE49-F238E27FC236}">
                <a16:creationId xmlns:a16="http://schemas.microsoft.com/office/drawing/2014/main" id="{8CD46AA1-8C02-2348-905F-9A5A9142CE5C}"/>
              </a:ext>
            </a:extLst>
          </p:cNvPr>
          <p:cNvSpPr txBox="1"/>
          <p:nvPr/>
        </p:nvSpPr>
        <p:spPr>
          <a:xfrm>
            <a:off x="782431" y="5301208"/>
            <a:ext cx="6298978" cy="954107"/>
          </a:xfrm>
          <a:prstGeom prst="rect">
            <a:avLst/>
          </a:prstGeom>
          <a:solidFill>
            <a:schemeClr val="bg1"/>
          </a:solidFill>
        </p:spPr>
        <p:txBody>
          <a:bodyPr wrap="square" rtlCol="0">
            <a:spAutoFit/>
          </a:bodyPr>
          <a:lstStyle/>
          <a:p>
            <a:r>
              <a:rPr lang="en-US" sz="2800" dirty="0">
                <a:solidFill>
                  <a:srgbClr val="FF0000"/>
                </a:solidFill>
              </a:rPr>
              <a:t>Ratio of 30-year average OND rainfall totals to average annual rainfall totals</a:t>
            </a:r>
          </a:p>
        </p:txBody>
      </p:sp>
      <p:pic>
        <p:nvPicPr>
          <p:cNvPr id="76" name="Picture 75">
            <a:extLst>
              <a:ext uri="{FF2B5EF4-FFF2-40B4-BE49-F238E27FC236}">
                <a16:creationId xmlns:a16="http://schemas.microsoft.com/office/drawing/2014/main" id="{F1F773C0-CDB4-B443-877E-90BDE335F6E5}"/>
              </a:ext>
            </a:extLst>
          </p:cNvPr>
          <p:cNvPicPr>
            <a:picLocks noChangeAspect="1"/>
          </p:cNvPicPr>
          <p:nvPr/>
        </p:nvPicPr>
        <p:blipFill rotWithShape="1">
          <a:blip r:embed="rId3"/>
          <a:srcRect l="81004" t="10801" r="8198" b="17200"/>
          <a:stretch/>
        </p:blipFill>
        <p:spPr>
          <a:xfrm>
            <a:off x="7680176" y="1268760"/>
            <a:ext cx="273064" cy="1820737"/>
          </a:xfrm>
          <a:prstGeom prst="rect">
            <a:avLst/>
          </a:prstGeom>
        </p:spPr>
      </p:pic>
      <p:pic>
        <p:nvPicPr>
          <p:cNvPr id="74" name="Picture 73">
            <a:extLst>
              <a:ext uri="{FF2B5EF4-FFF2-40B4-BE49-F238E27FC236}">
                <a16:creationId xmlns:a16="http://schemas.microsoft.com/office/drawing/2014/main" id="{3AEF2FE1-81AE-8E42-AAEC-770597A98732}"/>
              </a:ext>
            </a:extLst>
          </p:cNvPr>
          <p:cNvPicPr>
            <a:picLocks noChangeAspect="1"/>
          </p:cNvPicPr>
          <p:nvPr/>
        </p:nvPicPr>
        <p:blipFill rotWithShape="1">
          <a:blip r:embed="rId4"/>
          <a:srcRect l="79204" t="10802" r="11797" b="15392"/>
          <a:stretch/>
        </p:blipFill>
        <p:spPr>
          <a:xfrm>
            <a:off x="7670592" y="3595059"/>
            <a:ext cx="225608" cy="1850165"/>
          </a:xfrm>
          <a:prstGeom prst="rect">
            <a:avLst/>
          </a:prstGeom>
        </p:spPr>
      </p:pic>
      <p:sp>
        <p:nvSpPr>
          <p:cNvPr id="30" name="TextBox 29">
            <a:extLst>
              <a:ext uri="{FF2B5EF4-FFF2-40B4-BE49-F238E27FC236}">
                <a16:creationId xmlns:a16="http://schemas.microsoft.com/office/drawing/2014/main" id="{5CDA037E-0EBD-8D4C-897B-0D56C034D2F9}"/>
              </a:ext>
            </a:extLst>
          </p:cNvPr>
          <p:cNvSpPr txBox="1"/>
          <p:nvPr/>
        </p:nvSpPr>
        <p:spPr>
          <a:xfrm>
            <a:off x="10617320" y="3810661"/>
            <a:ext cx="1666062" cy="1938992"/>
          </a:xfrm>
          <a:prstGeom prst="rect">
            <a:avLst/>
          </a:prstGeom>
          <a:noFill/>
        </p:spPr>
        <p:txBody>
          <a:bodyPr wrap="square" rtlCol="0">
            <a:spAutoFit/>
          </a:bodyPr>
          <a:lstStyle/>
          <a:p>
            <a:pPr algn="ctr"/>
            <a:r>
              <a:rPr lang="en-US" sz="3000" b="1" dirty="0"/>
              <a:t>OND annual </a:t>
            </a:r>
            <a:r>
              <a:rPr lang="en-US" sz="2600" b="1" dirty="0"/>
              <a:t>fraction</a:t>
            </a:r>
            <a:r>
              <a:rPr lang="en-US" sz="3000" b="1" dirty="0"/>
              <a:t> (%)</a:t>
            </a:r>
          </a:p>
        </p:txBody>
      </p:sp>
      <p:pic>
        <p:nvPicPr>
          <p:cNvPr id="8" name="Picture 7">
            <a:extLst>
              <a:ext uri="{FF2B5EF4-FFF2-40B4-BE49-F238E27FC236}">
                <a16:creationId xmlns:a16="http://schemas.microsoft.com/office/drawing/2014/main" id="{E8D5B0A3-5FF4-BD49-8372-070DD999C7D5}"/>
              </a:ext>
            </a:extLst>
          </p:cNvPr>
          <p:cNvPicPr>
            <a:picLocks noChangeAspect="1"/>
          </p:cNvPicPr>
          <p:nvPr/>
        </p:nvPicPr>
        <p:blipFill rotWithShape="1">
          <a:blip r:embed="rId5"/>
          <a:srcRect l="16204" t="12600" r="24398" b="19000"/>
          <a:stretch/>
        </p:blipFill>
        <p:spPr>
          <a:xfrm>
            <a:off x="365760" y="3212976"/>
            <a:ext cx="1810451" cy="2084832"/>
          </a:xfrm>
          <a:prstGeom prst="rect">
            <a:avLst/>
          </a:prstGeom>
        </p:spPr>
      </p:pic>
      <p:pic>
        <p:nvPicPr>
          <p:cNvPr id="12" name="Picture 11">
            <a:extLst>
              <a:ext uri="{FF2B5EF4-FFF2-40B4-BE49-F238E27FC236}">
                <a16:creationId xmlns:a16="http://schemas.microsoft.com/office/drawing/2014/main" id="{C9FA64B9-FA5D-F944-96D2-7EDB7592603E}"/>
              </a:ext>
            </a:extLst>
          </p:cNvPr>
          <p:cNvPicPr>
            <a:picLocks noChangeAspect="1"/>
          </p:cNvPicPr>
          <p:nvPr/>
        </p:nvPicPr>
        <p:blipFill rotWithShape="1">
          <a:blip r:embed="rId6"/>
          <a:srcRect l="16204" t="12600" r="24398" b="19000"/>
          <a:stretch/>
        </p:blipFill>
        <p:spPr>
          <a:xfrm>
            <a:off x="2194560" y="3212976"/>
            <a:ext cx="1810451" cy="2084832"/>
          </a:xfrm>
          <a:prstGeom prst="rect">
            <a:avLst/>
          </a:prstGeom>
        </p:spPr>
      </p:pic>
      <p:pic>
        <p:nvPicPr>
          <p:cNvPr id="16" name="Picture 15">
            <a:extLst>
              <a:ext uri="{FF2B5EF4-FFF2-40B4-BE49-F238E27FC236}">
                <a16:creationId xmlns:a16="http://schemas.microsoft.com/office/drawing/2014/main" id="{CB8F8189-6A25-AC4F-8CAB-7ADD38AFA67C}"/>
              </a:ext>
            </a:extLst>
          </p:cNvPr>
          <p:cNvPicPr>
            <a:picLocks noChangeAspect="1"/>
          </p:cNvPicPr>
          <p:nvPr/>
        </p:nvPicPr>
        <p:blipFill rotWithShape="1">
          <a:blip r:embed="rId7"/>
          <a:srcRect l="16204" t="12600" r="26198" b="17200"/>
          <a:stretch/>
        </p:blipFill>
        <p:spPr>
          <a:xfrm>
            <a:off x="4023360" y="3212976"/>
            <a:ext cx="1755587" cy="2139696"/>
          </a:xfrm>
          <a:prstGeom prst="rect">
            <a:avLst/>
          </a:prstGeom>
        </p:spPr>
      </p:pic>
      <p:pic>
        <p:nvPicPr>
          <p:cNvPr id="20" name="Picture 19">
            <a:extLst>
              <a:ext uri="{FF2B5EF4-FFF2-40B4-BE49-F238E27FC236}">
                <a16:creationId xmlns:a16="http://schemas.microsoft.com/office/drawing/2014/main" id="{93420174-F751-9243-AEB0-F3E7D71A8025}"/>
              </a:ext>
            </a:extLst>
          </p:cNvPr>
          <p:cNvPicPr>
            <a:picLocks noChangeAspect="1"/>
          </p:cNvPicPr>
          <p:nvPr/>
        </p:nvPicPr>
        <p:blipFill rotWithShape="1">
          <a:blip r:embed="rId8"/>
          <a:srcRect l="16204" t="12600" r="24398" b="17200"/>
          <a:stretch/>
        </p:blipFill>
        <p:spPr>
          <a:xfrm>
            <a:off x="5852161" y="3212976"/>
            <a:ext cx="1810451" cy="2139696"/>
          </a:xfrm>
          <a:prstGeom prst="rect">
            <a:avLst/>
          </a:prstGeom>
        </p:spPr>
      </p:pic>
      <p:pic>
        <p:nvPicPr>
          <p:cNvPr id="25" name="Picture 24">
            <a:extLst>
              <a:ext uri="{FF2B5EF4-FFF2-40B4-BE49-F238E27FC236}">
                <a16:creationId xmlns:a16="http://schemas.microsoft.com/office/drawing/2014/main" id="{CE19DABA-A0F9-8E45-ABD9-8C620585E247}"/>
              </a:ext>
            </a:extLst>
          </p:cNvPr>
          <p:cNvPicPr>
            <a:picLocks noChangeAspect="1"/>
          </p:cNvPicPr>
          <p:nvPr/>
        </p:nvPicPr>
        <p:blipFill rotWithShape="1">
          <a:blip r:embed="rId9"/>
          <a:srcRect l="16204" t="12600" r="24398" b="17200"/>
          <a:stretch/>
        </p:blipFill>
        <p:spPr>
          <a:xfrm>
            <a:off x="365760" y="1161288"/>
            <a:ext cx="1810451" cy="2139696"/>
          </a:xfrm>
          <a:prstGeom prst="rect">
            <a:avLst/>
          </a:prstGeom>
        </p:spPr>
      </p:pic>
      <p:pic>
        <p:nvPicPr>
          <p:cNvPr id="27" name="Picture 26">
            <a:extLst>
              <a:ext uri="{FF2B5EF4-FFF2-40B4-BE49-F238E27FC236}">
                <a16:creationId xmlns:a16="http://schemas.microsoft.com/office/drawing/2014/main" id="{54BB84BA-ADEE-FD4A-A557-D0DABBA965AB}"/>
              </a:ext>
            </a:extLst>
          </p:cNvPr>
          <p:cNvPicPr>
            <a:picLocks noChangeAspect="1"/>
          </p:cNvPicPr>
          <p:nvPr/>
        </p:nvPicPr>
        <p:blipFill rotWithShape="1">
          <a:blip r:embed="rId10"/>
          <a:srcRect l="16204" t="12600" r="24398" b="17200"/>
          <a:stretch/>
        </p:blipFill>
        <p:spPr>
          <a:xfrm>
            <a:off x="2194560" y="1161288"/>
            <a:ext cx="1810451" cy="2139696"/>
          </a:xfrm>
          <a:prstGeom prst="rect">
            <a:avLst/>
          </a:prstGeom>
        </p:spPr>
      </p:pic>
      <p:pic>
        <p:nvPicPr>
          <p:cNvPr id="31" name="Picture 30">
            <a:extLst>
              <a:ext uri="{FF2B5EF4-FFF2-40B4-BE49-F238E27FC236}">
                <a16:creationId xmlns:a16="http://schemas.microsoft.com/office/drawing/2014/main" id="{42E476EC-46C3-4047-B96A-16C9C91C82B2}"/>
              </a:ext>
            </a:extLst>
          </p:cNvPr>
          <p:cNvPicPr>
            <a:picLocks noChangeAspect="1"/>
          </p:cNvPicPr>
          <p:nvPr/>
        </p:nvPicPr>
        <p:blipFill rotWithShape="1">
          <a:blip r:embed="rId11"/>
          <a:srcRect l="16204" t="12600" r="24398" b="17200"/>
          <a:stretch/>
        </p:blipFill>
        <p:spPr>
          <a:xfrm>
            <a:off x="4023360" y="1161288"/>
            <a:ext cx="1810451" cy="2139696"/>
          </a:xfrm>
          <a:prstGeom prst="rect">
            <a:avLst/>
          </a:prstGeom>
        </p:spPr>
      </p:pic>
      <p:pic>
        <p:nvPicPr>
          <p:cNvPr id="33" name="Picture 32">
            <a:extLst>
              <a:ext uri="{FF2B5EF4-FFF2-40B4-BE49-F238E27FC236}">
                <a16:creationId xmlns:a16="http://schemas.microsoft.com/office/drawing/2014/main" id="{F785639B-C4CA-FD49-B88F-93DE8DEB7DFF}"/>
              </a:ext>
            </a:extLst>
          </p:cNvPr>
          <p:cNvPicPr>
            <a:picLocks noChangeAspect="1"/>
          </p:cNvPicPr>
          <p:nvPr/>
        </p:nvPicPr>
        <p:blipFill rotWithShape="1">
          <a:blip r:embed="rId12"/>
          <a:srcRect l="16204" t="12600" r="24398" b="17200"/>
          <a:stretch/>
        </p:blipFill>
        <p:spPr>
          <a:xfrm>
            <a:off x="5852161" y="1161288"/>
            <a:ext cx="1810451" cy="2139696"/>
          </a:xfrm>
          <a:prstGeom prst="rect">
            <a:avLst/>
          </a:prstGeom>
        </p:spPr>
      </p:pic>
      <p:pic>
        <p:nvPicPr>
          <p:cNvPr id="37" name="Picture 36">
            <a:extLst>
              <a:ext uri="{FF2B5EF4-FFF2-40B4-BE49-F238E27FC236}">
                <a16:creationId xmlns:a16="http://schemas.microsoft.com/office/drawing/2014/main" id="{D4A1E147-3471-8345-8DCB-1C5836C99108}"/>
              </a:ext>
            </a:extLst>
          </p:cNvPr>
          <p:cNvPicPr>
            <a:picLocks noChangeAspect="1"/>
          </p:cNvPicPr>
          <p:nvPr/>
        </p:nvPicPr>
        <p:blipFill rotWithShape="1">
          <a:blip r:embed="rId13"/>
          <a:srcRect l="16204" t="12600" r="24398" b="17200"/>
          <a:stretch/>
        </p:blipFill>
        <p:spPr>
          <a:xfrm>
            <a:off x="8046720" y="585216"/>
            <a:ext cx="2383760" cy="2817266"/>
          </a:xfrm>
          <a:prstGeom prst="rect">
            <a:avLst/>
          </a:prstGeom>
        </p:spPr>
      </p:pic>
      <p:pic>
        <p:nvPicPr>
          <p:cNvPr id="41" name="Picture 40">
            <a:extLst>
              <a:ext uri="{FF2B5EF4-FFF2-40B4-BE49-F238E27FC236}">
                <a16:creationId xmlns:a16="http://schemas.microsoft.com/office/drawing/2014/main" id="{99391AE9-8317-2044-B995-979732D5CB4C}"/>
              </a:ext>
            </a:extLst>
          </p:cNvPr>
          <p:cNvPicPr>
            <a:picLocks noChangeAspect="1"/>
          </p:cNvPicPr>
          <p:nvPr/>
        </p:nvPicPr>
        <p:blipFill rotWithShape="1">
          <a:blip r:embed="rId14"/>
          <a:srcRect l="16204" t="12600" r="26198" b="17200"/>
          <a:stretch/>
        </p:blipFill>
        <p:spPr>
          <a:xfrm>
            <a:off x="8104957" y="3648456"/>
            <a:ext cx="2311523" cy="2817266"/>
          </a:xfrm>
          <a:prstGeom prst="rect">
            <a:avLst/>
          </a:prstGeom>
        </p:spPr>
      </p:pic>
      <p:pic>
        <p:nvPicPr>
          <p:cNvPr id="7" name="Picture 6">
            <a:extLst>
              <a:ext uri="{FF2B5EF4-FFF2-40B4-BE49-F238E27FC236}">
                <a16:creationId xmlns:a16="http://schemas.microsoft.com/office/drawing/2014/main" id="{BC676565-74A3-7945-AB14-C4E17D252571}"/>
              </a:ext>
            </a:extLst>
          </p:cNvPr>
          <p:cNvPicPr>
            <a:picLocks noChangeAspect="1"/>
          </p:cNvPicPr>
          <p:nvPr/>
        </p:nvPicPr>
        <p:blipFill rotWithShape="1">
          <a:blip r:embed="rId15"/>
          <a:srcRect l="12600" t="9000" r="8200" b="13602"/>
          <a:stretch/>
        </p:blipFill>
        <p:spPr>
          <a:xfrm>
            <a:off x="7968208" y="614092"/>
            <a:ext cx="2918923" cy="2852584"/>
          </a:xfrm>
          <a:prstGeom prst="rect">
            <a:avLst/>
          </a:prstGeom>
        </p:spPr>
      </p:pic>
    </p:spTree>
    <p:extLst>
      <p:ext uri="{BB962C8B-B14F-4D97-AF65-F5344CB8AC3E}">
        <p14:creationId xmlns:p14="http://schemas.microsoft.com/office/powerpoint/2010/main" val="12821713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A3E3FBC-55E4-8E41-8B88-8F2E6A5D3F9A}"/>
              </a:ext>
            </a:extLst>
          </p:cNvPr>
          <p:cNvPicPr>
            <a:picLocks noChangeAspect="1"/>
          </p:cNvPicPr>
          <p:nvPr/>
        </p:nvPicPr>
        <p:blipFill rotWithShape="1">
          <a:blip r:embed="rId2"/>
          <a:srcRect l="10080" t="7200" r="4958" b="18399"/>
          <a:stretch/>
        </p:blipFill>
        <p:spPr>
          <a:xfrm>
            <a:off x="944173" y="1783878"/>
            <a:ext cx="7024035" cy="3690595"/>
          </a:xfrm>
          <a:prstGeom prst="rect">
            <a:avLst/>
          </a:prstGeom>
        </p:spPr>
      </p:pic>
      <p:sp>
        <p:nvSpPr>
          <p:cNvPr id="2" name="Title 1"/>
          <p:cNvSpPr>
            <a:spLocks noGrp="1"/>
          </p:cNvSpPr>
          <p:nvPr>
            <p:ph type="title"/>
          </p:nvPr>
        </p:nvSpPr>
        <p:spPr>
          <a:xfrm>
            <a:off x="0" y="230884"/>
            <a:ext cx="8337513" cy="500042"/>
          </a:xfrm>
        </p:spPr>
        <p:txBody>
          <a:bodyPr>
            <a:noAutofit/>
          </a:bodyPr>
          <a:lstStyle/>
          <a:p>
            <a:pPr algn="ctr"/>
            <a:r>
              <a:rPr lang="en-US" sz="3800" b="1" dirty="0">
                <a:solidFill>
                  <a:schemeClr val="accent1"/>
                </a:solidFill>
              </a:rPr>
              <a:t>Central Pacific Sea Surface temperature  anomalies </a:t>
            </a:r>
          </a:p>
        </p:txBody>
      </p:sp>
      <p:sp>
        <p:nvSpPr>
          <p:cNvPr id="4" name="Date Placeholder 3"/>
          <p:cNvSpPr>
            <a:spLocks noGrp="1"/>
          </p:cNvSpPr>
          <p:nvPr>
            <p:ph type="dt" sz="half" idx="10"/>
          </p:nvPr>
        </p:nvSpPr>
        <p:spPr/>
        <p:txBody>
          <a:bodyPr/>
          <a:lstStyle/>
          <a:p>
            <a:fld id="{DE19D8FE-7506-41EF-B335-8CA99EA3EAA9}" type="datetime2">
              <a:rPr lang="en-US" smtClean="0"/>
              <a:pPr/>
              <a:t>Tuesday, August 25, 2020</a:t>
            </a:fld>
            <a:endParaRPr lang="en-US" dirty="0"/>
          </a:p>
        </p:txBody>
      </p:sp>
      <p:sp>
        <p:nvSpPr>
          <p:cNvPr id="5" name="Footer Placeholder 4"/>
          <p:cNvSpPr>
            <a:spLocks noGrp="1"/>
          </p:cNvSpPr>
          <p:nvPr>
            <p:ph type="ftr" sz="quarter" idx="11"/>
          </p:nvPr>
        </p:nvSpPr>
        <p:spPr>
          <a:xfrm>
            <a:off x="4165600" y="6215083"/>
            <a:ext cx="3860800" cy="454280"/>
          </a:xfrm>
        </p:spPr>
        <p:txBody>
          <a:bodyPr/>
          <a:lstStyle/>
          <a:p>
            <a:r>
              <a:rPr lang="en-US" dirty="0"/>
              <a:t>IGAD CLIMATE PREDICTION AND APPLICATIONS CENTRE</a:t>
            </a:r>
          </a:p>
          <a:p>
            <a:endParaRPr lang="en-US" dirty="0"/>
          </a:p>
        </p:txBody>
      </p:sp>
      <p:sp>
        <p:nvSpPr>
          <p:cNvPr id="6" name="Slide Number Placeholder 5"/>
          <p:cNvSpPr>
            <a:spLocks noGrp="1"/>
          </p:cNvSpPr>
          <p:nvPr>
            <p:ph type="sldNum" sz="quarter" idx="12"/>
          </p:nvPr>
        </p:nvSpPr>
        <p:spPr/>
        <p:txBody>
          <a:bodyPr/>
          <a:lstStyle/>
          <a:p>
            <a:fld id="{B1DB7362-2002-504E-9846-FFD55AE08938}" type="slidenum">
              <a:rPr lang="en-US" smtClean="0"/>
              <a:pPr/>
              <a:t>3</a:t>
            </a:fld>
            <a:endParaRPr lang="en-US"/>
          </a:p>
        </p:txBody>
      </p:sp>
      <p:sp>
        <p:nvSpPr>
          <p:cNvPr id="7170" name="Rectangle 2"/>
          <p:cNvSpPr>
            <a:spLocks noChangeArrowheads="1"/>
          </p:cNvSpPr>
          <p:nvPr/>
        </p:nvSpPr>
        <p:spPr bwMode="auto">
          <a:xfrm>
            <a:off x="8083277" y="908720"/>
            <a:ext cx="4019068" cy="4847481"/>
          </a:xfrm>
          <a:prstGeom prst="rect">
            <a:avLst/>
          </a:prstGeom>
          <a:noFill/>
          <a:ln w="9525">
            <a:noFill/>
            <a:miter lim="800000"/>
            <a:headEnd/>
            <a:tailEnd/>
          </a:ln>
          <a:effectLst/>
        </p:spPr>
        <p:txBody>
          <a:bodyPr vert="horz" wrap="square" lIns="91440" tIns="0" rIns="91440" bIns="45720" numCol="1" anchor="ctr" anchorCtr="0" compatLnSpc="1">
            <a:prstTxWarp prst="textNoShape">
              <a:avLst/>
            </a:prstTxWarp>
            <a:spAutoFit/>
          </a:bodyPr>
          <a:lstStyle/>
          <a:p>
            <a:pPr lvl="0" algn="just" defTabSz="914400" fontAlgn="base">
              <a:spcBef>
                <a:spcPct val="0"/>
              </a:spcBef>
              <a:spcAft>
                <a:spcPct val="0"/>
              </a:spcAft>
              <a:tabLst>
                <a:tab pos="2228850" algn="l"/>
              </a:tabLst>
            </a:pPr>
            <a:r>
              <a:rPr lang="en-US" sz="2400" dirty="0">
                <a:solidFill>
                  <a:srgbClr val="000099"/>
                </a:solidFill>
                <a:ea typeface="Nimbus Sans L"/>
                <a:cs typeface="Times New Roman" pitchFamily="18" charset="0"/>
              </a:rPr>
              <a:t>Global Models indicate the central tropical Pacific sea surface temperatures in the Ni</a:t>
            </a:r>
            <a:r>
              <a:rPr lang="en-GB" sz="2400" dirty="0" err="1"/>
              <a:t>ñ</a:t>
            </a:r>
            <a:r>
              <a:rPr lang="en-US" sz="2400" dirty="0">
                <a:solidFill>
                  <a:srgbClr val="000099"/>
                </a:solidFill>
                <a:ea typeface="Nimbus Sans L"/>
                <a:cs typeface="Times New Roman" pitchFamily="18" charset="0"/>
              </a:rPr>
              <a:t>o3.4 region will cool further in the coming months, with 5 out 8 models assessed by BOM exceeding the La Ni</a:t>
            </a:r>
            <a:r>
              <a:rPr lang="en-GB" sz="2400" dirty="0" err="1"/>
              <a:t>ñ</a:t>
            </a:r>
            <a:r>
              <a:rPr lang="en-US" sz="2400" dirty="0">
                <a:solidFill>
                  <a:srgbClr val="000099"/>
                </a:solidFill>
                <a:ea typeface="Nimbus Sans L"/>
                <a:cs typeface="Times New Roman" pitchFamily="18" charset="0"/>
              </a:rPr>
              <a:t>a threshold In October. Such conditions usually are associated with drier than average conditions in the equatorial regions. </a:t>
            </a:r>
            <a:endParaRPr kumimoji="0" lang="en-US" sz="2400" i="0" u="none" strike="noStrike" cap="none" normalizeH="0" baseline="0" dirty="0">
              <a:ln>
                <a:noFill/>
              </a:ln>
              <a:solidFill>
                <a:srgbClr val="000099"/>
              </a:solidFill>
              <a:effectLst/>
              <a:cs typeface="Arial" pitchFamily="34" charset="0"/>
            </a:endParaRPr>
          </a:p>
        </p:txBody>
      </p:sp>
      <p:sp>
        <p:nvSpPr>
          <p:cNvPr id="8" name="Rectangle 7"/>
          <p:cNvSpPr/>
          <p:nvPr/>
        </p:nvSpPr>
        <p:spPr>
          <a:xfrm>
            <a:off x="1094619" y="1814985"/>
            <a:ext cx="2031325" cy="369332"/>
          </a:xfrm>
          <a:prstGeom prst="rect">
            <a:avLst/>
          </a:prstGeom>
        </p:spPr>
        <p:txBody>
          <a:bodyPr wrap="none">
            <a:spAutoFit/>
          </a:bodyPr>
          <a:lstStyle/>
          <a:p>
            <a:r>
              <a:rPr lang="en-GB" b="1" dirty="0">
                <a:solidFill>
                  <a:srgbClr val="FF0000"/>
                </a:solidFill>
              </a:rPr>
              <a:t>Courtesy of BoM</a:t>
            </a:r>
          </a:p>
        </p:txBody>
      </p:sp>
      <p:grpSp>
        <p:nvGrpSpPr>
          <p:cNvPr id="11" name="Group 10"/>
          <p:cNvGrpSpPr/>
          <p:nvPr/>
        </p:nvGrpSpPr>
        <p:grpSpPr>
          <a:xfrm>
            <a:off x="-105653" y="980286"/>
            <a:ext cx="8384974" cy="4836011"/>
            <a:chOff x="-255290" y="1338585"/>
            <a:chExt cx="8384974" cy="4836011"/>
          </a:xfrm>
        </p:grpSpPr>
        <p:grpSp>
          <p:nvGrpSpPr>
            <p:cNvPr id="12" name="Group 11"/>
            <p:cNvGrpSpPr/>
            <p:nvPr/>
          </p:nvGrpSpPr>
          <p:grpSpPr>
            <a:xfrm>
              <a:off x="977811" y="5147900"/>
              <a:ext cx="7151873" cy="1026696"/>
              <a:chOff x="965789" y="5147900"/>
              <a:chExt cx="7151873" cy="1026696"/>
            </a:xfrm>
          </p:grpSpPr>
          <p:sp>
            <p:nvSpPr>
              <p:cNvPr id="24" name="TextBox 23"/>
              <p:cNvSpPr txBox="1"/>
              <p:nvPr/>
            </p:nvSpPr>
            <p:spPr>
              <a:xfrm>
                <a:off x="965789" y="5805264"/>
                <a:ext cx="792088" cy="369332"/>
              </a:xfrm>
              <a:prstGeom prst="rect">
                <a:avLst/>
              </a:prstGeom>
              <a:noFill/>
            </p:spPr>
            <p:txBody>
              <a:bodyPr wrap="square" rtlCol="0">
                <a:spAutoFit/>
              </a:bodyPr>
              <a:lstStyle/>
              <a:p>
                <a:pPr algn="ctr"/>
                <a:r>
                  <a:rPr lang="en-US" dirty="0"/>
                  <a:t>MAR</a:t>
                </a:r>
              </a:p>
            </p:txBody>
          </p:sp>
          <p:sp>
            <p:nvSpPr>
              <p:cNvPr id="26" name="TextBox 25"/>
              <p:cNvSpPr txBox="1"/>
              <p:nvPr/>
            </p:nvSpPr>
            <p:spPr>
              <a:xfrm>
                <a:off x="4301238" y="5795972"/>
                <a:ext cx="646331" cy="369332"/>
              </a:xfrm>
              <a:prstGeom prst="rect">
                <a:avLst/>
              </a:prstGeom>
              <a:noFill/>
            </p:spPr>
            <p:txBody>
              <a:bodyPr wrap="none" rtlCol="0">
                <a:spAutoFit/>
              </a:bodyPr>
              <a:lstStyle/>
              <a:p>
                <a:r>
                  <a:rPr lang="en-US" dirty="0"/>
                  <a:t>SEP</a:t>
                </a:r>
              </a:p>
            </p:txBody>
          </p:sp>
          <p:sp>
            <p:nvSpPr>
              <p:cNvPr id="27" name="TextBox 26"/>
              <p:cNvSpPr txBox="1"/>
              <p:nvPr/>
            </p:nvSpPr>
            <p:spPr>
              <a:xfrm>
                <a:off x="5370275" y="5805264"/>
                <a:ext cx="684803" cy="369332"/>
              </a:xfrm>
              <a:prstGeom prst="rect">
                <a:avLst/>
              </a:prstGeom>
              <a:noFill/>
            </p:spPr>
            <p:txBody>
              <a:bodyPr wrap="none" rtlCol="0">
                <a:spAutoFit/>
              </a:bodyPr>
              <a:lstStyle/>
              <a:p>
                <a:r>
                  <a:rPr lang="en-US" dirty="0"/>
                  <a:t>NOV</a:t>
                </a:r>
              </a:p>
            </p:txBody>
          </p:sp>
          <p:sp>
            <p:nvSpPr>
              <p:cNvPr id="28" name="TextBox 27"/>
              <p:cNvSpPr txBox="1"/>
              <p:nvPr/>
            </p:nvSpPr>
            <p:spPr>
              <a:xfrm>
                <a:off x="6533486" y="5805264"/>
                <a:ext cx="620683" cy="369332"/>
              </a:xfrm>
              <a:prstGeom prst="rect">
                <a:avLst/>
              </a:prstGeom>
              <a:noFill/>
            </p:spPr>
            <p:txBody>
              <a:bodyPr wrap="none" rtlCol="0">
                <a:spAutoFit/>
              </a:bodyPr>
              <a:lstStyle/>
              <a:p>
                <a:r>
                  <a:rPr lang="en-US" dirty="0"/>
                  <a:t>JAN</a:t>
                </a:r>
              </a:p>
            </p:txBody>
          </p:sp>
          <p:sp>
            <p:nvSpPr>
              <p:cNvPr id="29" name="TextBox 28"/>
              <p:cNvSpPr txBox="1"/>
              <p:nvPr/>
            </p:nvSpPr>
            <p:spPr>
              <a:xfrm>
                <a:off x="7932931" y="5147900"/>
                <a:ext cx="184731" cy="646331"/>
              </a:xfrm>
              <a:prstGeom prst="rect">
                <a:avLst/>
              </a:prstGeom>
              <a:noFill/>
            </p:spPr>
            <p:txBody>
              <a:bodyPr wrap="none" rtlCol="0">
                <a:spAutoFit/>
              </a:bodyPr>
              <a:lstStyle/>
              <a:p>
                <a:endParaRPr lang="en-US" dirty="0"/>
              </a:p>
              <a:p>
                <a:endParaRPr lang="en-US" dirty="0"/>
              </a:p>
            </p:txBody>
          </p:sp>
        </p:grpSp>
        <p:grpSp>
          <p:nvGrpSpPr>
            <p:cNvPr id="13" name="Group 12"/>
            <p:cNvGrpSpPr/>
            <p:nvPr/>
          </p:nvGrpSpPr>
          <p:grpSpPr>
            <a:xfrm>
              <a:off x="-255290" y="1338585"/>
              <a:ext cx="1345388" cy="4608954"/>
              <a:chOff x="-267312" y="1338585"/>
              <a:chExt cx="1345388" cy="4608954"/>
            </a:xfrm>
          </p:grpSpPr>
          <p:sp>
            <p:nvSpPr>
              <p:cNvPr id="15" name="TextBox 14"/>
              <p:cNvSpPr txBox="1"/>
              <p:nvPr/>
            </p:nvSpPr>
            <p:spPr>
              <a:xfrm>
                <a:off x="196782" y="4354071"/>
                <a:ext cx="881294" cy="369332"/>
              </a:xfrm>
              <a:prstGeom prst="rect">
                <a:avLst/>
              </a:prstGeom>
              <a:noFill/>
            </p:spPr>
            <p:txBody>
              <a:bodyPr wrap="square" rtlCol="0">
                <a:spAutoFit/>
              </a:bodyPr>
              <a:lstStyle/>
              <a:p>
                <a:r>
                  <a:rPr lang="en-US" dirty="0"/>
                  <a:t>-0.8</a:t>
                </a:r>
              </a:p>
            </p:txBody>
          </p:sp>
          <p:sp>
            <p:nvSpPr>
              <p:cNvPr id="16" name="TextBox 15"/>
              <p:cNvSpPr txBox="1"/>
              <p:nvPr/>
            </p:nvSpPr>
            <p:spPr>
              <a:xfrm>
                <a:off x="265892" y="5443483"/>
                <a:ext cx="578962" cy="369332"/>
              </a:xfrm>
              <a:prstGeom prst="rect">
                <a:avLst/>
              </a:prstGeom>
              <a:noFill/>
            </p:spPr>
            <p:txBody>
              <a:bodyPr wrap="square" rtlCol="0">
                <a:spAutoFit/>
              </a:bodyPr>
              <a:lstStyle/>
              <a:p>
                <a:r>
                  <a:rPr lang="en-US" dirty="0"/>
                  <a:t>-2.4</a:t>
                </a:r>
              </a:p>
            </p:txBody>
          </p:sp>
          <p:sp>
            <p:nvSpPr>
              <p:cNvPr id="18" name="TextBox 17"/>
              <p:cNvSpPr txBox="1"/>
              <p:nvPr/>
            </p:nvSpPr>
            <p:spPr>
              <a:xfrm>
                <a:off x="183047" y="3320705"/>
                <a:ext cx="788810" cy="369332"/>
              </a:xfrm>
              <a:prstGeom prst="rect">
                <a:avLst/>
              </a:prstGeom>
              <a:noFill/>
            </p:spPr>
            <p:txBody>
              <a:bodyPr wrap="square" rtlCol="0">
                <a:spAutoFit/>
              </a:bodyPr>
              <a:lstStyle/>
              <a:p>
                <a:r>
                  <a:rPr lang="en-US" dirty="0"/>
                  <a:t>+0.8</a:t>
                </a:r>
              </a:p>
            </p:txBody>
          </p:sp>
          <p:sp>
            <p:nvSpPr>
              <p:cNvPr id="19" name="TextBox 18"/>
              <p:cNvSpPr txBox="1"/>
              <p:nvPr/>
            </p:nvSpPr>
            <p:spPr>
              <a:xfrm>
                <a:off x="101298" y="2203123"/>
                <a:ext cx="959580" cy="369332"/>
              </a:xfrm>
              <a:prstGeom prst="rect">
                <a:avLst/>
              </a:prstGeom>
              <a:noFill/>
            </p:spPr>
            <p:txBody>
              <a:bodyPr wrap="square" rtlCol="0">
                <a:spAutoFit/>
              </a:bodyPr>
              <a:lstStyle/>
              <a:p>
                <a:r>
                  <a:rPr lang="en-US" dirty="0"/>
                  <a:t> +2.4</a:t>
                </a:r>
              </a:p>
            </p:txBody>
          </p:sp>
          <p:sp>
            <p:nvSpPr>
              <p:cNvPr id="21" name="TextBox 20"/>
              <p:cNvSpPr txBox="1"/>
              <p:nvPr/>
            </p:nvSpPr>
            <p:spPr>
              <a:xfrm>
                <a:off x="-267312" y="1338585"/>
                <a:ext cx="523220" cy="4608954"/>
              </a:xfrm>
              <a:prstGeom prst="rect">
                <a:avLst/>
              </a:prstGeom>
              <a:noFill/>
            </p:spPr>
            <p:txBody>
              <a:bodyPr vert="vert270" wrap="none" rtlCol="0">
                <a:spAutoFit/>
              </a:bodyPr>
              <a:lstStyle/>
              <a:p>
                <a:r>
                  <a:rPr lang="en-US" sz="2200" dirty="0"/>
                  <a:t>NiNO3.4 Temperature Anomalies(C)</a:t>
                </a:r>
              </a:p>
            </p:txBody>
          </p:sp>
        </p:grpSp>
      </p:grpSp>
      <p:sp>
        <p:nvSpPr>
          <p:cNvPr id="30" name="Down Arrow 29"/>
          <p:cNvSpPr/>
          <p:nvPr/>
        </p:nvSpPr>
        <p:spPr>
          <a:xfrm>
            <a:off x="5136816" y="2492896"/>
            <a:ext cx="167096" cy="864096"/>
          </a:xfrm>
          <a:prstGeom prst="downArrow">
            <a:avLst/>
          </a:prstGeom>
          <a:solidFill>
            <a:schemeClr val="bg1"/>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Down Arrow 30"/>
          <p:cNvSpPr/>
          <p:nvPr/>
        </p:nvSpPr>
        <p:spPr>
          <a:xfrm>
            <a:off x="6720992" y="2492896"/>
            <a:ext cx="167096" cy="864096"/>
          </a:xfrm>
          <a:prstGeom prst="downArrow">
            <a:avLst/>
          </a:prstGeom>
          <a:solidFill>
            <a:schemeClr val="bg1"/>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EFB8ED26-C545-944D-82C5-617B9BF85B28}"/>
              </a:ext>
            </a:extLst>
          </p:cNvPr>
          <p:cNvSpPr txBox="1"/>
          <p:nvPr/>
        </p:nvSpPr>
        <p:spPr>
          <a:xfrm>
            <a:off x="3359696" y="5445224"/>
            <a:ext cx="595035" cy="369332"/>
          </a:xfrm>
          <a:prstGeom prst="rect">
            <a:avLst/>
          </a:prstGeom>
          <a:noFill/>
        </p:spPr>
        <p:txBody>
          <a:bodyPr wrap="none" rtlCol="0">
            <a:spAutoFit/>
          </a:bodyPr>
          <a:lstStyle/>
          <a:p>
            <a:r>
              <a:rPr lang="en-US" dirty="0"/>
              <a:t>JUL</a:t>
            </a:r>
          </a:p>
        </p:txBody>
      </p:sp>
      <p:sp>
        <p:nvSpPr>
          <p:cNvPr id="34" name="TextBox 33">
            <a:extLst>
              <a:ext uri="{FF2B5EF4-FFF2-40B4-BE49-F238E27FC236}">
                <a16:creationId xmlns:a16="http://schemas.microsoft.com/office/drawing/2014/main" id="{7131C964-55AF-0043-BF38-FAB9BD674AC5}"/>
              </a:ext>
            </a:extLst>
          </p:cNvPr>
          <p:cNvSpPr txBox="1"/>
          <p:nvPr/>
        </p:nvSpPr>
        <p:spPr>
          <a:xfrm>
            <a:off x="839416" y="5733256"/>
            <a:ext cx="1152128" cy="523220"/>
          </a:xfrm>
          <a:prstGeom prst="rect">
            <a:avLst/>
          </a:prstGeom>
          <a:noFill/>
        </p:spPr>
        <p:txBody>
          <a:bodyPr wrap="square" rtlCol="0">
            <a:spAutoFit/>
          </a:bodyPr>
          <a:lstStyle/>
          <a:p>
            <a:r>
              <a:rPr lang="en-US" sz="2800" b="1" dirty="0"/>
              <a:t>2020</a:t>
            </a:r>
          </a:p>
        </p:txBody>
      </p:sp>
      <p:sp>
        <p:nvSpPr>
          <p:cNvPr id="35" name="TextBox 34">
            <a:extLst>
              <a:ext uri="{FF2B5EF4-FFF2-40B4-BE49-F238E27FC236}">
                <a16:creationId xmlns:a16="http://schemas.microsoft.com/office/drawing/2014/main" id="{FC70EE3E-D5CB-CE4E-89B5-D526ABCF57D3}"/>
              </a:ext>
            </a:extLst>
          </p:cNvPr>
          <p:cNvSpPr txBox="1"/>
          <p:nvPr/>
        </p:nvSpPr>
        <p:spPr>
          <a:xfrm>
            <a:off x="407368" y="4509120"/>
            <a:ext cx="881294" cy="369332"/>
          </a:xfrm>
          <a:prstGeom prst="rect">
            <a:avLst/>
          </a:prstGeom>
          <a:noFill/>
        </p:spPr>
        <p:txBody>
          <a:bodyPr wrap="square" rtlCol="0">
            <a:spAutoFit/>
          </a:bodyPr>
          <a:lstStyle/>
          <a:p>
            <a:r>
              <a:rPr lang="en-US" dirty="0"/>
              <a:t>-1.6</a:t>
            </a:r>
          </a:p>
        </p:txBody>
      </p:sp>
      <p:sp>
        <p:nvSpPr>
          <p:cNvPr id="36" name="TextBox 35">
            <a:extLst>
              <a:ext uri="{FF2B5EF4-FFF2-40B4-BE49-F238E27FC236}">
                <a16:creationId xmlns:a16="http://schemas.microsoft.com/office/drawing/2014/main" id="{0C7C1A12-686F-2947-9ED3-F8FBD64D5F5D}"/>
              </a:ext>
            </a:extLst>
          </p:cNvPr>
          <p:cNvSpPr txBox="1"/>
          <p:nvPr/>
        </p:nvSpPr>
        <p:spPr>
          <a:xfrm>
            <a:off x="358441" y="2411596"/>
            <a:ext cx="881294" cy="369332"/>
          </a:xfrm>
          <a:prstGeom prst="rect">
            <a:avLst/>
          </a:prstGeom>
          <a:noFill/>
        </p:spPr>
        <p:txBody>
          <a:bodyPr wrap="square" rtlCol="0">
            <a:spAutoFit/>
          </a:bodyPr>
          <a:lstStyle/>
          <a:p>
            <a:r>
              <a:rPr lang="en-US" dirty="0"/>
              <a:t>+1.6</a:t>
            </a:r>
          </a:p>
        </p:txBody>
      </p:sp>
      <p:sp>
        <p:nvSpPr>
          <p:cNvPr id="37" name="TextBox 36">
            <a:extLst>
              <a:ext uri="{FF2B5EF4-FFF2-40B4-BE49-F238E27FC236}">
                <a16:creationId xmlns:a16="http://schemas.microsoft.com/office/drawing/2014/main" id="{22600466-A74D-A948-8702-16D156514E77}"/>
              </a:ext>
            </a:extLst>
          </p:cNvPr>
          <p:cNvSpPr txBox="1"/>
          <p:nvPr/>
        </p:nvSpPr>
        <p:spPr>
          <a:xfrm>
            <a:off x="2207568" y="5445224"/>
            <a:ext cx="792088" cy="369332"/>
          </a:xfrm>
          <a:prstGeom prst="rect">
            <a:avLst/>
          </a:prstGeom>
          <a:noFill/>
        </p:spPr>
        <p:txBody>
          <a:bodyPr wrap="square" rtlCol="0">
            <a:spAutoFit/>
          </a:bodyPr>
          <a:lstStyle/>
          <a:p>
            <a:pPr algn="ctr"/>
            <a:r>
              <a:rPr lang="en-US" dirty="0"/>
              <a:t>MAY</a:t>
            </a:r>
          </a:p>
        </p:txBody>
      </p:sp>
      <p:sp>
        <p:nvSpPr>
          <p:cNvPr id="38" name="Rectangle 37">
            <a:extLst>
              <a:ext uri="{FF2B5EF4-FFF2-40B4-BE49-F238E27FC236}">
                <a16:creationId xmlns:a16="http://schemas.microsoft.com/office/drawing/2014/main" id="{D0647E0A-A906-1A4F-922F-B1FA7937BEFC}"/>
              </a:ext>
            </a:extLst>
          </p:cNvPr>
          <p:cNvSpPr/>
          <p:nvPr/>
        </p:nvSpPr>
        <p:spPr>
          <a:xfrm>
            <a:off x="7606740" y="2075613"/>
            <a:ext cx="461665" cy="887422"/>
          </a:xfrm>
          <a:prstGeom prst="rect">
            <a:avLst/>
          </a:prstGeom>
        </p:spPr>
        <p:txBody>
          <a:bodyPr vert="vert270" wrap="none">
            <a:spAutoFit/>
          </a:bodyPr>
          <a:lstStyle/>
          <a:p>
            <a:r>
              <a:rPr lang="en-GB" b="1" dirty="0">
                <a:solidFill>
                  <a:srgbClr val="FF0000"/>
                </a:solidFill>
              </a:rPr>
              <a:t>El Nino</a:t>
            </a:r>
          </a:p>
        </p:txBody>
      </p:sp>
      <p:sp>
        <p:nvSpPr>
          <p:cNvPr id="39" name="Rectangle 38">
            <a:extLst>
              <a:ext uri="{FF2B5EF4-FFF2-40B4-BE49-F238E27FC236}">
                <a16:creationId xmlns:a16="http://schemas.microsoft.com/office/drawing/2014/main" id="{86DE4D85-1D5D-1142-BB45-6C456F12A47A}"/>
              </a:ext>
            </a:extLst>
          </p:cNvPr>
          <p:cNvSpPr/>
          <p:nvPr/>
        </p:nvSpPr>
        <p:spPr>
          <a:xfrm>
            <a:off x="7608168" y="4437112"/>
            <a:ext cx="461665" cy="900246"/>
          </a:xfrm>
          <a:prstGeom prst="rect">
            <a:avLst/>
          </a:prstGeom>
        </p:spPr>
        <p:txBody>
          <a:bodyPr vert="vert270" wrap="none">
            <a:spAutoFit/>
          </a:bodyPr>
          <a:lstStyle/>
          <a:p>
            <a:r>
              <a:rPr lang="en-GB" b="1" dirty="0">
                <a:solidFill>
                  <a:srgbClr val="434DFD"/>
                </a:solidFill>
              </a:rPr>
              <a:t>La Lina</a:t>
            </a:r>
          </a:p>
        </p:txBody>
      </p:sp>
      <p:sp>
        <p:nvSpPr>
          <p:cNvPr id="40" name="Rectangle 39">
            <a:extLst>
              <a:ext uri="{FF2B5EF4-FFF2-40B4-BE49-F238E27FC236}">
                <a16:creationId xmlns:a16="http://schemas.microsoft.com/office/drawing/2014/main" id="{ABF0FF4C-567D-F445-8A8C-9E2378159A49}"/>
              </a:ext>
            </a:extLst>
          </p:cNvPr>
          <p:cNvSpPr/>
          <p:nvPr/>
        </p:nvSpPr>
        <p:spPr>
          <a:xfrm>
            <a:off x="7608168" y="3212976"/>
            <a:ext cx="461665" cy="887422"/>
          </a:xfrm>
          <a:prstGeom prst="rect">
            <a:avLst/>
          </a:prstGeom>
        </p:spPr>
        <p:txBody>
          <a:bodyPr vert="vert270" wrap="none">
            <a:spAutoFit/>
          </a:bodyPr>
          <a:lstStyle/>
          <a:p>
            <a:r>
              <a:rPr lang="en-GB" b="1" dirty="0">
                <a:solidFill>
                  <a:srgbClr val="00B050"/>
                </a:solidFill>
              </a:rPr>
              <a:t>Neutral</a:t>
            </a:r>
          </a:p>
        </p:txBody>
      </p:sp>
    </p:spTree>
    <p:extLst>
      <p:ext uri="{BB962C8B-B14F-4D97-AF65-F5344CB8AC3E}">
        <p14:creationId xmlns:p14="http://schemas.microsoft.com/office/powerpoint/2010/main" val="31335440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Picture 56">
            <a:extLst>
              <a:ext uri="{FF2B5EF4-FFF2-40B4-BE49-F238E27FC236}">
                <a16:creationId xmlns:a16="http://schemas.microsoft.com/office/drawing/2014/main" id="{57B7F04F-6BD6-494B-9D98-A9EC9DA630BC}"/>
              </a:ext>
            </a:extLst>
          </p:cNvPr>
          <p:cNvPicPr>
            <a:picLocks noChangeAspect="1"/>
          </p:cNvPicPr>
          <p:nvPr/>
        </p:nvPicPr>
        <p:blipFill rotWithShape="1">
          <a:blip r:embed="rId2"/>
          <a:srcRect l="10849" t="10500" r="5151" b="13000"/>
          <a:stretch/>
        </p:blipFill>
        <p:spPr>
          <a:xfrm>
            <a:off x="890724" y="2348880"/>
            <a:ext cx="4671538" cy="3161739"/>
          </a:xfrm>
          <a:prstGeom prst="rect">
            <a:avLst/>
          </a:prstGeom>
        </p:spPr>
      </p:pic>
      <p:pic>
        <p:nvPicPr>
          <p:cNvPr id="15" name="Picture 14">
            <a:extLst>
              <a:ext uri="{FF2B5EF4-FFF2-40B4-BE49-F238E27FC236}">
                <a16:creationId xmlns:a16="http://schemas.microsoft.com/office/drawing/2014/main" id="{2A530E4E-AD9A-094B-9A75-33436C7EC058}"/>
              </a:ext>
            </a:extLst>
          </p:cNvPr>
          <p:cNvPicPr>
            <a:picLocks noChangeAspect="1"/>
          </p:cNvPicPr>
          <p:nvPr/>
        </p:nvPicPr>
        <p:blipFill rotWithShape="1">
          <a:blip r:embed="rId3"/>
          <a:srcRect l="7416" t="5942" r="7317" b="10875"/>
          <a:stretch/>
        </p:blipFill>
        <p:spPr>
          <a:xfrm>
            <a:off x="5550678" y="2761764"/>
            <a:ext cx="2103120" cy="2560320"/>
          </a:xfrm>
          <a:prstGeom prst="rect">
            <a:avLst/>
          </a:prstGeom>
        </p:spPr>
      </p:pic>
      <p:sp>
        <p:nvSpPr>
          <p:cNvPr id="30" name="TextBox 29">
            <a:extLst>
              <a:ext uri="{FF2B5EF4-FFF2-40B4-BE49-F238E27FC236}">
                <a16:creationId xmlns:a16="http://schemas.microsoft.com/office/drawing/2014/main" id="{E9B0B8EB-AE78-C04B-BC50-1EE11B416F53}"/>
              </a:ext>
            </a:extLst>
          </p:cNvPr>
          <p:cNvSpPr txBox="1"/>
          <p:nvPr/>
        </p:nvSpPr>
        <p:spPr>
          <a:xfrm>
            <a:off x="7644352" y="4802858"/>
            <a:ext cx="184731" cy="646331"/>
          </a:xfrm>
          <a:prstGeom prst="rect">
            <a:avLst/>
          </a:prstGeom>
          <a:noFill/>
        </p:spPr>
        <p:txBody>
          <a:bodyPr wrap="none" rtlCol="0">
            <a:spAutoFit/>
          </a:bodyPr>
          <a:lstStyle/>
          <a:p>
            <a:endParaRPr lang="en-US" dirty="0"/>
          </a:p>
          <a:p>
            <a:endParaRPr lang="en-US" dirty="0"/>
          </a:p>
        </p:txBody>
      </p:sp>
      <p:sp>
        <p:nvSpPr>
          <p:cNvPr id="25" name="TextBox 24">
            <a:extLst>
              <a:ext uri="{FF2B5EF4-FFF2-40B4-BE49-F238E27FC236}">
                <a16:creationId xmlns:a16="http://schemas.microsoft.com/office/drawing/2014/main" id="{DFD18B8D-17F9-5E49-9589-4BFCBED8DA2C}"/>
              </a:ext>
            </a:extLst>
          </p:cNvPr>
          <p:cNvSpPr txBox="1"/>
          <p:nvPr/>
        </p:nvSpPr>
        <p:spPr>
          <a:xfrm>
            <a:off x="-24680" y="2414913"/>
            <a:ext cx="523220" cy="3036793"/>
          </a:xfrm>
          <a:prstGeom prst="rect">
            <a:avLst/>
          </a:prstGeom>
          <a:noFill/>
        </p:spPr>
        <p:txBody>
          <a:bodyPr vert="vert270" wrap="none" rtlCol="0">
            <a:spAutoFit/>
          </a:bodyPr>
          <a:lstStyle/>
          <a:p>
            <a:r>
              <a:rPr lang="en-US" sz="2200" dirty="0"/>
              <a:t>NiNO3.4 SST Index (C)</a:t>
            </a:r>
          </a:p>
        </p:txBody>
      </p:sp>
      <p:sp>
        <p:nvSpPr>
          <p:cNvPr id="2" name="Title 1"/>
          <p:cNvSpPr>
            <a:spLocks noGrp="1"/>
          </p:cNvSpPr>
          <p:nvPr>
            <p:ph type="title"/>
          </p:nvPr>
        </p:nvSpPr>
        <p:spPr>
          <a:xfrm>
            <a:off x="72008" y="44624"/>
            <a:ext cx="12000656" cy="491953"/>
          </a:xfrm>
        </p:spPr>
        <p:txBody>
          <a:bodyPr>
            <a:noAutofit/>
          </a:bodyPr>
          <a:lstStyle/>
          <a:p>
            <a:pPr algn="ctr"/>
            <a:r>
              <a:rPr lang="en-US" sz="4000" b="1" dirty="0"/>
              <a:t>SST-Based Analogue years for OND 2020</a:t>
            </a:r>
            <a:endParaRPr lang="en-GB" sz="4000" b="1" dirty="0"/>
          </a:p>
        </p:txBody>
      </p:sp>
      <p:sp>
        <p:nvSpPr>
          <p:cNvPr id="4" name="Date Placeholder 3"/>
          <p:cNvSpPr>
            <a:spLocks noGrp="1"/>
          </p:cNvSpPr>
          <p:nvPr>
            <p:ph type="dt" sz="half" idx="10"/>
          </p:nvPr>
        </p:nvSpPr>
        <p:spPr>
          <a:xfrm>
            <a:off x="348850" y="6503870"/>
            <a:ext cx="2844800" cy="182373"/>
          </a:xfrm>
        </p:spPr>
        <p:txBody>
          <a:bodyPr/>
          <a:lstStyle/>
          <a:p>
            <a:fld id="{DE19D8FE-7506-41EF-B335-8CA99EA3EAA9}" type="datetime2">
              <a:rPr lang="en-US" smtClean="0"/>
              <a:pPr/>
              <a:t>Tuesday, August 25, 2020</a:t>
            </a:fld>
            <a:endParaRPr lang="en-US" dirty="0"/>
          </a:p>
        </p:txBody>
      </p:sp>
      <p:sp>
        <p:nvSpPr>
          <p:cNvPr id="5" name="Footer Placeholder 4"/>
          <p:cNvSpPr>
            <a:spLocks noGrp="1"/>
          </p:cNvSpPr>
          <p:nvPr>
            <p:ph type="ftr" sz="quarter" idx="11"/>
          </p:nvPr>
        </p:nvSpPr>
        <p:spPr>
          <a:xfrm>
            <a:off x="4165600" y="6286521"/>
            <a:ext cx="3860800" cy="382842"/>
          </a:xfrm>
        </p:spPr>
        <p:txBody>
          <a:bodyPr/>
          <a:lstStyle/>
          <a:p>
            <a:r>
              <a:rPr lang="en-US" dirty="0"/>
              <a:t>IGAD CLIMATE PREDICTION AND APPLICATIONS CENTRE</a:t>
            </a:r>
          </a:p>
          <a:p>
            <a:endParaRPr lang="en-US" dirty="0"/>
          </a:p>
        </p:txBody>
      </p:sp>
      <p:sp>
        <p:nvSpPr>
          <p:cNvPr id="11" name="Rectangle 10"/>
          <p:cNvSpPr/>
          <p:nvPr/>
        </p:nvSpPr>
        <p:spPr>
          <a:xfrm>
            <a:off x="7356007" y="5229200"/>
            <a:ext cx="2875467" cy="523220"/>
          </a:xfrm>
          <a:prstGeom prst="rect">
            <a:avLst/>
          </a:prstGeom>
        </p:spPr>
        <p:txBody>
          <a:bodyPr wrap="none">
            <a:spAutoFit/>
          </a:bodyPr>
          <a:lstStyle/>
          <a:p>
            <a:r>
              <a:rPr lang="en-GB" sz="2800" b="1" dirty="0">
                <a:solidFill>
                  <a:srgbClr val="000099"/>
                </a:solidFill>
              </a:rPr>
              <a:t>Analogue Years</a:t>
            </a:r>
          </a:p>
        </p:txBody>
      </p:sp>
      <p:sp>
        <p:nvSpPr>
          <p:cNvPr id="22" name="TextBox 21">
            <a:extLst>
              <a:ext uri="{FF2B5EF4-FFF2-40B4-BE49-F238E27FC236}">
                <a16:creationId xmlns:a16="http://schemas.microsoft.com/office/drawing/2014/main" id="{EE275EDE-F222-1644-99AC-0DB0C1CB1197}"/>
              </a:ext>
            </a:extLst>
          </p:cNvPr>
          <p:cNvSpPr txBox="1"/>
          <p:nvPr/>
        </p:nvSpPr>
        <p:spPr>
          <a:xfrm>
            <a:off x="7860196" y="2206605"/>
            <a:ext cx="1219542" cy="646331"/>
          </a:xfrm>
          <a:prstGeom prst="rect">
            <a:avLst/>
          </a:prstGeom>
          <a:solidFill>
            <a:schemeClr val="bg1"/>
          </a:solidFill>
        </p:spPr>
        <p:txBody>
          <a:bodyPr wrap="square" rtlCol="0">
            <a:spAutoFit/>
          </a:bodyPr>
          <a:lstStyle/>
          <a:p>
            <a:r>
              <a:rPr lang="en-US" sz="3600" dirty="0"/>
              <a:t>1998</a:t>
            </a:r>
          </a:p>
        </p:txBody>
      </p:sp>
      <p:sp>
        <p:nvSpPr>
          <p:cNvPr id="10" name="TextBox 9">
            <a:extLst>
              <a:ext uri="{FF2B5EF4-FFF2-40B4-BE49-F238E27FC236}">
                <a16:creationId xmlns:a16="http://schemas.microsoft.com/office/drawing/2014/main" id="{2BC0BF94-5286-CC4E-9B72-613A3871019F}"/>
              </a:ext>
            </a:extLst>
          </p:cNvPr>
          <p:cNvSpPr txBox="1"/>
          <p:nvPr/>
        </p:nvSpPr>
        <p:spPr>
          <a:xfrm>
            <a:off x="10920536" y="4063546"/>
            <a:ext cx="1045880" cy="1021638"/>
          </a:xfrm>
          <a:prstGeom prst="rect">
            <a:avLst/>
          </a:prstGeom>
          <a:solidFill>
            <a:schemeClr val="bg1"/>
          </a:solidFill>
        </p:spPr>
        <p:txBody>
          <a:bodyPr wrap="square" rtlCol="0">
            <a:spAutoFit/>
          </a:bodyPr>
          <a:lstStyle/>
          <a:p>
            <a:endParaRPr lang="en-US" dirty="0"/>
          </a:p>
        </p:txBody>
      </p:sp>
      <p:sp>
        <p:nvSpPr>
          <p:cNvPr id="19" name="TextBox 18">
            <a:extLst>
              <a:ext uri="{FF2B5EF4-FFF2-40B4-BE49-F238E27FC236}">
                <a16:creationId xmlns:a16="http://schemas.microsoft.com/office/drawing/2014/main" id="{7D1603D9-2C26-E147-8F79-CF2C868294D0}"/>
              </a:ext>
            </a:extLst>
          </p:cNvPr>
          <p:cNvSpPr txBox="1"/>
          <p:nvPr/>
        </p:nvSpPr>
        <p:spPr>
          <a:xfrm>
            <a:off x="119336" y="707212"/>
            <a:ext cx="5817502" cy="1569660"/>
          </a:xfrm>
          <a:prstGeom prst="rect">
            <a:avLst/>
          </a:prstGeom>
          <a:noFill/>
          <a:ln>
            <a:solidFill>
              <a:srgbClr val="FF0000"/>
            </a:solidFill>
          </a:ln>
        </p:spPr>
        <p:txBody>
          <a:bodyPr wrap="square" rtlCol="0">
            <a:spAutoFit/>
          </a:bodyPr>
          <a:lstStyle/>
          <a:p>
            <a:r>
              <a:rPr lang="en-US" sz="2400" dirty="0"/>
              <a:t>Both observed and </a:t>
            </a:r>
            <a:r>
              <a:rPr lang="en-US" sz="2400" dirty="0">
                <a:solidFill>
                  <a:srgbClr val="00B050"/>
                </a:solidFill>
              </a:rPr>
              <a:t>predicted</a:t>
            </a:r>
            <a:r>
              <a:rPr lang="en-US" sz="2400" dirty="0"/>
              <a:t> SST anomalies over the central Pacific Ocean were used to select the best analogue years</a:t>
            </a:r>
          </a:p>
        </p:txBody>
      </p:sp>
      <p:grpSp>
        <p:nvGrpSpPr>
          <p:cNvPr id="52" name="Group 51">
            <a:extLst>
              <a:ext uri="{FF2B5EF4-FFF2-40B4-BE49-F238E27FC236}">
                <a16:creationId xmlns:a16="http://schemas.microsoft.com/office/drawing/2014/main" id="{EA4CE181-9C67-8C4F-8551-D39EF955AA77}"/>
              </a:ext>
            </a:extLst>
          </p:cNvPr>
          <p:cNvGrpSpPr/>
          <p:nvPr/>
        </p:nvGrpSpPr>
        <p:grpSpPr>
          <a:xfrm>
            <a:off x="1100293" y="5442414"/>
            <a:ext cx="4589307" cy="378624"/>
            <a:chOff x="740253" y="5363924"/>
            <a:chExt cx="4589307" cy="378624"/>
          </a:xfrm>
        </p:grpSpPr>
        <p:sp>
          <p:nvSpPr>
            <p:cNvPr id="26" name="TextBox 25">
              <a:extLst>
                <a:ext uri="{FF2B5EF4-FFF2-40B4-BE49-F238E27FC236}">
                  <a16:creationId xmlns:a16="http://schemas.microsoft.com/office/drawing/2014/main" id="{1E3D3CF3-1CC4-924A-984B-DE110F7A12F5}"/>
                </a:ext>
              </a:extLst>
            </p:cNvPr>
            <p:cNvSpPr txBox="1"/>
            <p:nvPr/>
          </p:nvSpPr>
          <p:spPr>
            <a:xfrm>
              <a:off x="740253" y="5373216"/>
              <a:ext cx="792088" cy="369332"/>
            </a:xfrm>
            <a:prstGeom prst="rect">
              <a:avLst/>
            </a:prstGeom>
            <a:noFill/>
          </p:spPr>
          <p:txBody>
            <a:bodyPr wrap="square" rtlCol="0">
              <a:spAutoFit/>
            </a:bodyPr>
            <a:lstStyle/>
            <a:p>
              <a:pPr algn="ctr"/>
              <a:r>
                <a:rPr lang="en-US" dirty="0"/>
                <a:t>JFM</a:t>
              </a:r>
            </a:p>
          </p:txBody>
        </p:sp>
        <p:sp>
          <p:nvSpPr>
            <p:cNvPr id="27" name="TextBox 26">
              <a:extLst>
                <a:ext uri="{FF2B5EF4-FFF2-40B4-BE49-F238E27FC236}">
                  <a16:creationId xmlns:a16="http://schemas.microsoft.com/office/drawing/2014/main" id="{5503B422-AF18-6D4B-8FB6-6599FC86DCA0}"/>
                </a:ext>
              </a:extLst>
            </p:cNvPr>
            <p:cNvSpPr txBox="1"/>
            <p:nvPr/>
          </p:nvSpPr>
          <p:spPr>
            <a:xfrm>
              <a:off x="2324429" y="5363924"/>
              <a:ext cx="607859" cy="369332"/>
            </a:xfrm>
            <a:prstGeom prst="rect">
              <a:avLst/>
            </a:prstGeom>
            <a:noFill/>
          </p:spPr>
          <p:txBody>
            <a:bodyPr wrap="none" rtlCol="0">
              <a:spAutoFit/>
            </a:bodyPr>
            <a:lstStyle/>
            <a:p>
              <a:r>
                <a:rPr lang="en-US" dirty="0"/>
                <a:t>MJJ</a:t>
              </a:r>
            </a:p>
          </p:txBody>
        </p:sp>
        <p:sp>
          <p:nvSpPr>
            <p:cNvPr id="28" name="TextBox 27">
              <a:extLst>
                <a:ext uri="{FF2B5EF4-FFF2-40B4-BE49-F238E27FC236}">
                  <a16:creationId xmlns:a16="http://schemas.microsoft.com/office/drawing/2014/main" id="{A2CBD940-15EA-C248-8AAD-6BD2860A931E}"/>
                </a:ext>
              </a:extLst>
            </p:cNvPr>
            <p:cNvSpPr txBox="1"/>
            <p:nvPr/>
          </p:nvSpPr>
          <p:spPr>
            <a:xfrm>
              <a:off x="3116517" y="5373216"/>
              <a:ext cx="607859" cy="369332"/>
            </a:xfrm>
            <a:prstGeom prst="rect">
              <a:avLst/>
            </a:prstGeom>
            <a:noFill/>
          </p:spPr>
          <p:txBody>
            <a:bodyPr wrap="none" rtlCol="0">
              <a:spAutoFit/>
            </a:bodyPr>
            <a:lstStyle/>
            <a:p>
              <a:r>
                <a:rPr lang="en-US" dirty="0"/>
                <a:t>JAS</a:t>
              </a:r>
            </a:p>
          </p:txBody>
        </p:sp>
        <p:sp>
          <p:nvSpPr>
            <p:cNvPr id="29" name="TextBox 28">
              <a:extLst>
                <a:ext uri="{FF2B5EF4-FFF2-40B4-BE49-F238E27FC236}">
                  <a16:creationId xmlns:a16="http://schemas.microsoft.com/office/drawing/2014/main" id="{669CC9EF-26FD-3449-BF98-AD0C55B415FF}"/>
                </a:ext>
              </a:extLst>
            </p:cNvPr>
            <p:cNvSpPr txBox="1"/>
            <p:nvPr/>
          </p:nvSpPr>
          <p:spPr>
            <a:xfrm>
              <a:off x="3908605" y="5373216"/>
              <a:ext cx="684803" cy="369332"/>
            </a:xfrm>
            <a:prstGeom prst="rect">
              <a:avLst/>
            </a:prstGeom>
            <a:noFill/>
          </p:spPr>
          <p:txBody>
            <a:bodyPr wrap="none" rtlCol="0">
              <a:spAutoFit/>
            </a:bodyPr>
            <a:lstStyle/>
            <a:p>
              <a:r>
                <a:rPr lang="en-US" dirty="0"/>
                <a:t>SON</a:t>
              </a:r>
            </a:p>
          </p:txBody>
        </p:sp>
        <p:sp>
          <p:nvSpPr>
            <p:cNvPr id="31" name="TextBox 30">
              <a:extLst>
                <a:ext uri="{FF2B5EF4-FFF2-40B4-BE49-F238E27FC236}">
                  <a16:creationId xmlns:a16="http://schemas.microsoft.com/office/drawing/2014/main" id="{CA847FCB-3F2C-1F4C-93BC-038C1B596B17}"/>
                </a:ext>
              </a:extLst>
            </p:cNvPr>
            <p:cNvSpPr txBox="1"/>
            <p:nvPr/>
          </p:nvSpPr>
          <p:spPr>
            <a:xfrm>
              <a:off x="1532341" y="5373216"/>
              <a:ext cx="792088" cy="369332"/>
            </a:xfrm>
            <a:prstGeom prst="rect">
              <a:avLst/>
            </a:prstGeom>
            <a:noFill/>
          </p:spPr>
          <p:txBody>
            <a:bodyPr wrap="square" rtlCol="0">
              <a:spAutoFit/>
            </a:bodyPr>
            <a:lstStyle/>
            <a:p>
              <a:pPr algn="ctr"/>
              <a:r>
                <a:rPr lang="en-US" dirty="0"/>
                <a:t>MAM</a:t>
              </a:r>
            </a:p>
          </p:txBody>
        </p:sp>
        <p:sp>
          <p:nvSpPr>
            <p:cNvPr id="32" name="TextBox 31">
              <a:extLst>
                <a:ext uri="{FF2B5EF4-FFF2-40B4-BE49-F238E27FC236}">
                  <a16:creationId xmlns:a16="http://schemas.microsoft.com/office/drawing/2014/main" id="{AE6CCD5B-F22B-BB4F-B7FC-8E70219AC52D}"/>
                </a:ext>
              </a:extLst>
            </p:cNvPr>
            <p:cNvSpPr txBox="1"/>
            <p:nvPr/>
          </p:nvSpPr>
          <p:spPr>
            <a:xfrm>
              <a:off x="4696053" y="5363924"/>
              <a:ext cx="633507" cy="369332"/>
            </a:xfrm>
            <a:prstGeom prst="rect">
              <a:avLst/>
            </a:prstGeom>
            <a:noFill/>
          </p:spPr>
          <p:txBody>
            <a:bodyPr wrap="none" rtlCol="0">
              <a:spAutoFit/>
            </a:bodyPr>
            <a:lstStyle/>
            <a:p>
              <a:r>
                <a:rPr lang="en-US" dirty="0"/>
                <a:t>NDJ</a:t>
              </a:r>
            </a:p>
          </p:txBody>
        </p:sp>
      </p:grpSp>
      <p:sp>
        <p:nvSpPr>
          <p:cNvPr id="42" name="TextBox 41">
            <a:extLst>
              <a:ext uri="{FF2B5EF4-FFF2-40B4-BE49-F238E27FC236}">
                <a16:creationId xmlns:a16="http://schemas.microsoft.com/office/drawing/2014/main" id="{3DE57E02-8014-B146-9240-A303C759E9F2}"/>
              </a:ext>
            </a:extLst>
          </p:cNvPr>
          <p:cNvSpPr txBox="1"/>
          <p:nvPr/>
        </p:nvSpPr>
        <p:spPr>
          <a:xfrm>
            <a:off x="5807968" y="2206605"/>
            <a:ext cx="1219542" cy="646331"/>
          </a:xfrm>
          <a:prstGeom prst="rect">
            <a:avLst/>
          </a:prstGeom>
          <a:solidFill>
            <a:schemeClr val="bg1"/>
          </a:solidFill>
        </p:spPr>
        <p:txBody>
          <a:bodyPr wrap="square" rtlCol="0">
            <a:spAutoFit/>
          </a:bodyPr>
          <a:lstStyle/>
          <a:p>
            <a:r>
              <a:rPr lang="en-US" sz="3600" dirty="0"/>
              <a:t>1995</a:t>
            </a:r>
          </a:p>
        </p:txBody>
      </p:sp>
      <p:grpSp>
        <p:nvGrpSpPr>
          <p:cNvPr id="54" name="Group 53">
            <a:extLst>
              <a:ext uri="{FF2B5EF4-FFF2-40B4-BE49-F238E27FC236}">
                <a16:creationId xmlns:a16="http://schemas.microsoft.com/office/drawing/2014/main" id="{9B4CE5C5-5A8E-1748-ADE8-6768AB1A852B}"/>
              </a:ext>
            </a:extLst>
          </p:cNvPr>
          <p:cNvGrpSpPr/>
          <p:nvPr/>
        </p:nvGrpSpPr>
        <p:grpSpPr>
          <a:xfrm>
            <a:off x="338638" y="3491716"/>
            <a:ext cx="932826" cy="945396"/>
            <a:chOff x="-21402" y="3491716"/>
            <a:chExt cx="932826" cy="945396"/>
          </a:xfrm>
        </p:grpSpPr>
        <p:sp>
          <p:nvSpPr>
            <p:cNvPr id="18" name="TextBox 17">
              <a:extLst>
                <a:ext uri="{FF2B5EF4-FFF2-40B4-BE49-F238E27FC236}">
                  <a16:creationId xmlns:a16="http://schemas.microsoft.com/office/drawing/2014/main" id="{1C554FE1-382B-7441-8338-C8A1736A5EE8}"/>
                </a:ext>
              </a:extLst>
            </p:cNvPr>
            <p:cNvSpPr txBox="1"/>
            <p:nvPr/>
          </p:nvSpPr>
          <p:spPr>
            <a:xfrm>
              <a:off x="30130" y="4067780"/>
              <a:ext cx="881294" cy="369332"/>
            </a:xfrm>
            <a:prstGeom prst="rect">
              <a:avLst/>
            </a:prstGeom>
            <a:noFill/>
          </p:spPr>
          <p:txBody>
            <a:bodyPr wrap="square" rtlCol="0">
              <a:spAutoFit/>
            </a:bodyPr>
            <a:lstStyle/>
            <a:p>
              <a:r>
                <a:rPr lang="en-US" dirty="0"/>
                <a:t>-0.5</a:t>
              </a:r>
            </a:p>
          </p:txBody>
        </p:sp>
        <p:sp>
          <p:nvSpPr>
            <p:cNvPr id="21" name="TextBox 20">
              <a:extLst>
                <a:ext uri="{FF2B5EF4-FFF2-40B4-BE49-F238E27FC236}">
                  <a16:creationId xmlns:a16="http://schemas.microsoft.com/office/drawing/2014/main" id="{C594BE95-1817-394B-B0A7-1673D3295810}"/>
                </a:ext>
              </a:extLst>
            </p:cNvPr>
            <p:cNvSpPr txBox="1"/>
            <p:nvPr/>
          </p:nvSpPr>
          <p:spPr>
            <a:xfrm>
              <a:off x="-21402" y="3491716"/>
              <a:ext cx="788810" cy="369332"/>
            </a:xfrm>
            <a:prstGeom prst="rect">
              <a:avLst/>
            </a:prstGeom>
            <a:noFill/>
          </p:spPr>
          <p:txBody>
            <a:bodyPr wrap="square" rtlCol="0">
              <a:spAutoFit/>
            </a:bodyPr>
            <a:lstStyle/>
            <a:p>
              <a:r>
                <a:rPr lang="en-US" dirty="0"/>
                <a:t>+0.5</a:t>
              </a:r>
            </a:p>
          </p:txBody>
        </p:sp>
      </p:grpSp>
      <p:sp>
        <p:nvSpPr>
          <p:cNvPr id="33" name="TextBox 32">
            <a:extLst>
              <a:ext uri="{FF2B5EF4-FFF2-40B4-BE49-F238E27FC236}">
                <a16:creationId xmlns:a16="http://schemas.microsoft.com/office/drawing/2014/main" id="{4BBA2693-3BE3-D847-AD89-44DEAE6E64A4}"/>
              </a:ext>
            </a:extLst>
          </p:cNvPr>
          <p:cNvSpPr txBox="1"/>
          <p:nvPr/>
        </p:nvSpPr>
        <p:spPr>
          <a:xfrm>
            <a:off x="10143923" y="2206605"/>
            <a:ext cx="1219542" cy="646331"/>
          </a:xfrm>
          <a:prstGeom prst="rect">
            <a:avLst/>
          </a:prstGeom>
          <a:solidFill>
            <a:schemeClr val="bg1"/>
          </a:solidFill>
        </p:spPr>
        <p:txBody>
          <a:bodyPr wrap="square" rtlCol="0">
            <a:spAutoFit/>
          </a:bodyPr>
          <a:lstStyle/>
          <a:p>
            <a:r>
              <a:rPr lang="en-US" sz="3600" dirty="0"/>
              <a:t>2016</a:t>
            </a:r>
          </a:p>
        </p:txBody>
      </p:sp>
      <p:pic>
        <p:nvPicPr>
          <p:cNvPr id="12" name="Picture 11">
            <a:extLst>
              <a:ext uri="{FF2B5EF4-FFF2-40B4-BE49-F238E27FC236}">
                <a16:creationId xmlns:a16="http://schemas.microsoft.com/office/drawing/2014/main" id="{E28BF5ED-7374-DB4F-BE77-6C3A0E55FCCD}"/>
              </a:ext>
            </a:extLst>
          </p:cNvPr>
          <p:cNvPicPr>
            <a:picLocks noChangeAspect="1"/>
          </p:cNvPicPr>
          <p:nvPr/>
        </p:nvPicPr>
        <p:blipFill rotWithShape="1">
          <a:blip r:embed="rId4"/>
          <a:srcRect l="8246" t="5389" r="8246" b="10965"/>
          <a:stretch/>
        </p:blipFill>
        <p:spPr>
          <a:xfrm>
            <a:off x="7689930" y="2689756"/>
            <a:ext cx="2061394" cy="2576619"/>
          </a:xfrm>
          <a:prstGeom prst="rect">
            <a:avLst/>
          </a:prstGeom>
        </p:spPr>
      </p:pic>
      <p:pic>
        <p:nvPicPr>
          <p:cNvPr id="8" name="Picture 7">
            <a:extLst>
              <a:ext uri="{FF2B5EF4-FFF2-40B4-BE49-F238E27FC236}">
                <a16:creationId xmlns:a16="http://schemas.microsoft.com/office/drawing/2014/main" id="{A2010B78-44F3-AC40-9FDD-E53B9D40BAC7}"/>
              </a:ext>
            </a:extLst>
          </p:cNvPr>
          <p:cNvPicPr>
            <a:picLocks noChangeAspect="1"/>
          </p:cNvPicPr>
          <p:nvPr/>
        </p:nvPicPr>
        <p:blipFill rotWithShape="1">
          <a:blip r:embed="rId5"/>
          <a:srcRect l="7272" t="5826" r="5480" b="12602"/>
          <a:stretch/>
        </p:blipFill>
        <p:spPr>
          <a:xfrm>
            <a:off x="9840416" y="2689756"/>
            <a:ext cx="2153716" cy="2512732"/>
          </a:xfrm>
          <a:prstGeom prst="rect">
            <a:avLst/>
          </a:prstGeom>
        </p:spPr>
      </p:pic>
      <p:sp>
        <p:nvSpPr>
          <p:cNvPr id="58" name="TextBox 57">
            <a:extLst>
              <a:ext uri="{FF2B5EF4-FFF2-40B4-BE49-F238E27FC236}">
                <a16:creationId xmlns:a16="http://schemas.microsoft.com/office/drawing/2014/main" id="{504C4C39-BE4B-A84D-9D26-0B3C98F169FB}"/>
              </a:ext>
            </a:extLst>
          </p:cNvPr>
          <p:cNvSpPr txBox="1"/>
          <p:nvPr/>
        </p:nvSpPr>
        <p:spPr>
          <a:xfrm>
            <a:off x="338638" y="2827739"/>
            <a:ext cx="788810" cy="369332"/>
          </a:xfrm>
          <a:prstGeom prst="rect">
            <a:avLst/>
          </a:prstGeom>
          <a:noFill/>
        </p:spPr>
        <p:txBody>
          <a:bodyPr wrap="square" rtlCol="0">
            <a:spAutoFit/>
          </a:bodyPr>
          <a:lstStyle/>
          <a:p>
            <a:r>
              <a:rPr lang="en-US" dirty="0"/>
              <a:t>+1.5</a:t>
            </a:r>
          </a:p>
        </p:txBody>
      </p:sp>
      <p:sp>
        <p:nvSpPr>
          <p:cNvPr id="59" name="TextBox 58">
            <a:extLst>
              <a:ext uri="{FF2B5EF4-FFF2-40B4-BE49-F238E27FC236}">
                <a16:creationId xmlns:a16="http://schemas.microsoft.com/office/drawing/2014/main" id="{726EF6F1-446E-2F4C-9D1D-9CAB93C9B936}"/>
              </a:ext>
            </a:extLst>
          </p:cNvPr>
          <p:cNvSpPr txBox="1"/>
          <p:nvPr/>
        </p:nvSpPr>
        <p:spPr>
          <a:xfrm>
            <a:off x="335360" y="4794342"/>
            <a:ext cx="788810" cy="369332"/>
          </a:xfrm>
          <a:prstGeom prst="rect">
            <a:avLst/>
          </a:prstGeom>
          <a:noFill/>
        </p:spPr>
        <p:txBody>
          <a:bodyPr wrap="square" rtlCol="0">
            <a:spAutoFit/>
          </a:bodyPr>
          <a:lstStyle/>
          <a:p>
            <a:r>
              <a:rPr lang="en-US" dirty="0"/>
              <a:t>-1.5</a:t>
            </a:r>
          </a:p>
        </p:txBody>
      </p:sp>
      <p:sp>
        <p:nvSpPr>
          <p:cNvPr id="60" name="TextBox 59">
            <a:extLst>
              <a:ext uri="{FF2B5EF4-FFF2-40B4-BE49-F238E27FC236}">
                <a16:creationId xmlns:a16="http://schemas.microsoft.com/office/drawing/2014/main" id="{736FC91B-00EE-8C44-8E1A-50DA189A382C}"/>
              </a:ext>
            </a:extLst>
          </p:cNvPr>
          <p:cNvSpPr txBox="1"/>
          <p:nvPr/>
        </p:nvSpPr>
        <p:spPr>
          <a:xfrm>
            <a:off x="3935761" y="3171725"/>
            <a:ext cx="1551224" cy="477054"/>
          </a:xfrm>
          <a:prstGeom prst="rect">
            <a:avLst/>
          </a:prstGeom>
          <a:solidFill>
            <a:schemeClr val="bg1"/>
          </a:solidFill>
        </p:spPr>
        <p:txBody>
          <a:bodyPr wrap="square" rtlCol="0">
            <a:spAutoFit/>
          </a:bodyPr>
          <a:lstStyle/>
          <a:p>
            <a:r>
              <a:rPr lang="en-US" sz="2500" dirty="0">
                <a:solidFill>
                  <a:srgbClr val="00B050"/>
                </a:solidFill>
              </a:rPr>
              <a:t>Predicted</a:t>
            </a:r>
          </a:p>
        </p:txBody>
      </p:sp>
      <p:sp>
        <p:nvSpPr>
          <p:cNvPr id="61" name="Down Arrow 60">
            <a:extLst>
              <a:ext uri="{FF2B5EF4-FFF2-40B4-BE49-F238E27FC236}">
                <a16:creationId xmlns:a16="http://schemas.microsoft.com/office/drawing/2014/main" id="{F6DA9163-C073-1F4F-B8B0-12B5CCF0E1C4}"/>
              </a:ext>
            </a:extLst>
          </p:cNvPr>
          <p:cNvSpPr/>
          <p:nvPr/>
        </p:nvSpPr>
        <p:spPr>
          <a:xfrm>
            <a:off x="5375920" y="3219458"/>
            <a:ext cx="72008" cy="864096"/>
          </a:xfrm>
          <a:prstGeom prst="downArrow">
            <a:avLst/>
          </a:prstGeom>
          <a:solidFill>
            <a:srgbClr val="00B050"/>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00B050"/>
              </a:solidFill>
            </a:endParaRPr>
          </a:p>
        </p:txBody>
      </p:sp>
      <p:sp>
        <p:nvSpPr>
          <p:cNvPr id="62" name="Down Arrow 61">
            <a:extLst>
              <a:ext uri="{FF2B5EF4-FFF2-40B4-BE49-F238E27FC236}">
                <a16:creationId xmlns:a16="http://schemas.microsoft.com/office/drawing/2014/main" id="{E86388F7-B822-8C43-BED7-3649ADE24B4A}"/>
              </a:ext>
            </a:extLst>
          </p:cNvPr>
          <p:cNvSpPr/>
          <p:nvPr/>
        </p:nvSpPr>
        <p:spPr>
          <a:xfrm>
            <a:off x="3935760" y="3219458"/>
            <a:ext cx="72008" cy="864096"/>
          </a:xfrm>
          <a:prstGeom prst="downArrow">
            <a:avLst/>
          </a:prstGeom>
          <a:solidFill>
            <a:srgbClr val="00B050"/>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00B050"/>
              </a:solidFill>
            </a:endParaRPr>
          </a:p>
        </p:txBody>
      </p:sp>
      <p:sp>
        <p:nvSpPr>
          <p:cNvPr id="63" name="TextBox 62">
            <a:extLst>
              <a:ext uri="{FF2B5EF4-FFF2-40B4-BE49-F238E27FC236}">
                <a16:creationId xmlns:a16="http://schemas.microsoft.com/office/drawing/2014/main" id="{30C99D44-1FB0-6A47-A19A-BF726B7963D1}"/>
              </a:ext>
            </a:extLst>
          </p:cNvPr>
          <p:cNvSpPr txBox="1"/>
          <p:nvPr/>
        </p:nvSpPr>
        <p:spPr>
          <a:xfrm>
            <a:off x="6096000" y="606139"/>
            <a:ext cx="5870416" cy="1569660"/>
          </a:xfrm>
          <a:prstGeom prst="rect">
            <a:avLst/>
          </a:prstGeom>
          <a:noFill/>
        </p:spPr>
        <p:txBody>
          <a:bodyPr wrap="square" rtlCol="0">
            <a:spAutoFit/>
          </a:bodyPr>
          <a:lstStyle/>
          <a:p>
            <a:r>
              <a:rPr lang="en-US" sz="2400" dirty="0"/>
              <a:t>Dry conditions prevailed in most of past La Lina years across East Africa. 1998 was the driest of the three while 1995 was less dry compared to 1998 &amp; 2016</a:t>
            </a:r>
          </a:p>
        </p:txBody>
      </p:sp>
    </p:spTree>
    <p:extLst>
      <p:ext uri="{BB962C8B-B14F-4D97-AF65-F5344CB8AC3E}">
        <p14:creationId xmlns:p14="http://schemas.microsoft.com/office/powerpoint/2010/main" val="7581623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7A510878-673E-3F42-8E8B-5C9210AC2F42}"/>
              </a:ext>
            </a:extLst>
          </p:cNvPr>
          <p:cNvPicPr>
            <a:picLocks noChangeAspect="1"/>
          </p:cNvPicPr>
          <p:nvPr/>
        </p:nvPicPr>
        <p:blipFill rotWithShape="1">
          <a:blip r:embed="rId2"/>
          <a:srcRect l="12031" t="8437" r="21875" b="12759"/>
          <a:stretch/>
        </p:blipFill>
        <p:spPr>
          <a:xfrm>
            <a:off x="3575720" y="2505038"/>
            <a:ext cx="3456384" cy="4005871"/>
          </a:xfrm>
          <a:prstGeom prst="rect">
            <a:avLst/>
          </a:prstGeom>
        </p:spPr>
      </p:pic>
      <p:pic>
        <p:nvPicPr>
          <p:cNvPr id="19" name="Picture 18">
            <a:extLst>
              <a:ext uri="{FF2B5EF4-FFF2-40B4-BE49-F238E27FC236}">
                <a16:creationId xmlns:a16="http://schemas.microsoft.com/office/drawing/2014/main" id="{300E4F0C-D229-BA4D-BA2A-75B5D2BDCF52}"/>
              </a:ext>
            </a:extLst>
          </p:cNvPr>
          <p:cNvPicPr>
            <a:picLocks noChangeAspect="1"/>
          </p:cNvPicPr>
          <p:nvPr/>
        </p:nvPicPr>
        <p:blipFill rotWithShape="1">
          <a:blip r:embed="rId3"/>
          <a:srcRect l="4299" t="8516" r="21171" b="12825"/>
          <a:stretch/>
        </p:blipFill>
        <p:spPr>
          <a:xfrm>
            <a:off x="47328" y="2513469"/>
            <a:ext cx="3787666" cy="3997440"/>
          </a:xfrm>
          <a:prstGeom prst="rect">
            <a:avLst/>
          </a:prstGeom>
        </p:spPr>
      </p:pic>
      <p:pic>
        <p:nvPicPr>
          <p:cNvPr id="9" name="Picture 8">
            <a:extLst>
              <a:ext uri="{FF2B5EF4-FFF2-40B4-BE49-F238E27FC236}">
                <a16:creationId xmlns:a16="http://schemas.microsoft.com/office/drawing/2014/main" id="{9B30DD23-3634-7B43-8066-1BA4DA1A435D}"/>
              </a:ext>
            </a:extLst>
          </p:cNvPr>
          <p:cNvPicPr>
            <a:picLocks noChangeAspect="1"/>
          </p:cNvPicPr>
          <p:nvPr/>
        </p:nvPicPr>
        <p:blipFill rotWithShape="1">
          <a:blip r:embed="rId4"/>
          <a:srcRect l="11252" t="8438" r="21249" b="12813"/>
          <a:stretch/>
        </p:blipFill>
        <p:spPr>
          <a:xfrm>
            <a:off x="7743304" y="1314059"/>
            <a:ext cx="4369978" cy="5268213"/>
          </a:xfrm>
          <a:prstGeom prst="rect">
            <a:avLst/>
          </a:prstGeom>
        </p:spPr>
      </p:pic>
      <p:sp>
        <p:nvSpPr>
          <p:cNvPr id="4" name="Date Placeholder 3">
            <a:extLst>
              <a:ext uri="{FF2B5EF4-FFF2-40B4-BE49-F238E27FC236}">
                <a16:creationId xmlns:a16="http://schemas.microsoft.com/office/drawing/2014/main" id="{2862C364-D06A-3143-A9C7-503723CABB33}"/>
              </a:ext>
            </a:extLst>
          </p:cNvPr>
          <p:cNvSpPr>
            <a:spLocks noGrp="1"/>
          </p:cNvSpPr>
          <p:nvPr>
            <p:ph type="dt" sz="half" idx="10"/>
          </p:nvPr>
        </p:nvSpPr>
        <p:spPr/>
        <p:txBody>
          <a:bodyPr/>
          <a:lstStyle/>
          <a:p>
            <a:fld id="{DE19D8FE-7506-41EF-B335-8CA99EA3EAA9}" type="datetime2">
              <a:rPr lang="en-US" smtClean="0"/>
              <a:pPr/>
              <a:t>Tuesday, August 25, 2020</a:t>
            </a:fld>
            <a:endParaRPr lang="en-US"/>
          </a:p>
        </p:txBody>
      </p:sp>
      <p:sp>
        <p:nvSpPr>
          <p:cNvPr id="5" name="Footer Placeholder 4">
            <a:extLst>
              <a:ext uri="{FF2B5EF4-FFF2-40B4-BE49-F238E27FC236}">
                <a16:creationId xmlns:a16="http://schemas.microsoft.com/office/drawing/2014/main" id="{DEB0071A-87AF-4847-8A69-6CABD3A20A1D}"/>
              </a:ext>
            </a:extLst>
          </p:cNvPr>
          <p:cNvSpPr>
            <a:spLocks noGrp="1"/>
          </p:cNvSpPr>
          <p:nvPr>
            <p:ph type="ftr" sz="quarter" idx="11"/>
          </p:nvPr>
        </p:nvSpPr>
        <p:spPr/>
        <p:txBody>
          <a:bodyPr/>
          <a:lstStyle/>
          <a:p>
            <a:r>
              <a:rPr lang="en-US"/>
              <a:t>INTERGOVERNMENTAL AUTHORITY ON DEVELOPMENT</a:t>
            </a:r>
          </a:p>
        </p:txBody>
      </p:sp>
      <p:sp>
        <p:nvSpPr>
          <p:cNvPr id="6" name="Slide Number Placeholder 5">
            <a:extLst>
              <a:ext uri="{FF2B5EF4-FFF2-40B4-BE49-F238E27FC236}">
                <a16:creationId xmlns:a16="http://schemas.microsoft.com/office/drawing/2014/main" id="{D1E637B5-CB01-7542-8B12-759E7E5AA921}"/>
              </a:ext>
            </a:extLst>
          </p:cNvPr>
          <p:cNvSpPr>
            <a:spLocks noGrp="1"/>
          </p:cNvSpPr>
          <p:nvPr>
            <p:ph type="sldNum" sz="quarter" idx="12"/>
          </p:nvPr>
        </p:nvSpPr>
        <p:spPr/>
        <p:txBody>
          <a:bodyPr/>
          <a:lstStyle/>
          <a:p>
            <a:fld id="{B1DB7362-2002-504E-9846-FFD55AE08938}" type="slidenum">
              <a:rPr lang="en-US" smtClean="0"/>
              <a:pPr/>
              <a:t>5</a:t>
            </a:fld>
            <a:endParaRPr lang="en-US"/>
          </a:p>
        </p:txBody>
      </p:sp>
      <p:sp>
        <p:nvSpPr>
          <p:cNvPr id="11" name="TextBox 10">
            <a:extLst>
              <a:ext uri="{FF2B5EF4-FFF2-40B4-BE49-F238E27FC236}">
                <a16:creationId xmlns:a16="http://schemas.microsoft.com/office/drawing/2014/main" id="{B875D743-546F-5E4C-98AC-98F3857C2ED8}"/>
              </a:ext>
            </a:extLst>
          </p:cNvPr>
          <p:cNvSpPr txBox="1"/>
          <p:nvPr/>
        </p:nvSpPr>
        <p:spPr>
          <a:xfrm>
            <a:off x="2796213" y="2576517"/>
            <a:ext cx="851515" cy="492443"/>
          </a:xfrm>
          <a:prstGeom prst="rect">
            <a:avLst/>
          </a:prstGeom>
          <a:noFill/>
        </p:spPr>
        <p:txBody>
          <a:bodyPr wrap="none" rtlCol="0">
            <a:spAutoFit/>
          </a:bodyPr>
          <a:lstStyle/>
          <a:p>
            <a:r>
              <a:rPr lang="en-US" sz="2600" dirty="0"/>
              <a:t>CPT</a:t>
            </a:r>
          </a:p>
        </p:txBody>
      </p:sp>
      <p:sp>
        <p:nvSpPr>
          <p:cNvPr id="14" name="TextBox 13">
            <a:extLst>
              <a:ext uri="{FF2B5EF4-FFF2-40B4-BE49-F238E27FC236}">
                <a16:creationId xmlns:a16="http://schemas.microsoft.com/office/drawing/2014/main" id="{D2DF2FFE-4944-284E-AB99-64433B68FEC2}"/>
              </a:ext>
            </a:extLst>
          </p:cNvPr>
          <p:cNvSpPr txBox="1"/>
          <p:nvPr/>
        </p:nvSpPr>
        <p:spPr>
          <a:xfrm>
            <a:off x="5231904" y="2504509"/>
            <a:ext cx="1872629" cy="492443"/>
          </a:xfrm>
          <a:prstGeom prst="rect">
            <a:avLst/>
          </a:prstGeom>
          <a:noFill/>
        </p:spPr>
        <p:txBody>
          <a:bodyPr wrap="none" rtlCol="0">
            <a:spAutoFit/>
          </a:bodyPr>
          <a:lstStyle/>
          <a:p>
            <a:r>
              <a:rPr lang="en-US" sz="2600" dirty="0"/>
              <a:t>Regression</a:t>
            </a:r>
          </a:p>
        </p:txBody>
      </p:sp>
      <p:sp>
        <p:nvSpPr>
          <p:cNvPr id="16" name="Title 1">
            <a:extLst>
              <a:ext uri="{FF2B5EF4-FFF2-40B4-BE49-F238E27FC236}">
                <a16:creationId xmlns:a16="http://schemas.microsoft.com/office/drawing/2014/main" id="{B3076AD0-2911-4842-83AC-0C41064BF36A}"/>
              </a:ext>
            </a:extLst>
          </p:cNvPr>
          <p:cNvSpPr txBox="1">
            <a:spLocks/>
          </p:cNvSpPr>
          <p:nvPr/>
        </p:nvSpPr>
        <p:spPr>
          <a:xfrm>
            <a:off x="130729" y="120646"/>
            <a:ext cx="11869927" cy="500042"/>
          </a:xfrm>
          <a:prstGeom prst="rect">
            <a:avLst/>
          </a:prstGeom>
        </p:spPr>
        <p:txBody>
          <a:bodyPr vert="horz" lIns="91440" tIns="45720" rIns="91440" bIns="45720" rtlCol="0" anchor="t">
            <a:noAutofit/>
          </a:bodyPr>
          <a:lstStyle>
            <a:lvl1pPr algn="l" defTabSz="457200" rtl="0" eaLnBrk="1" latinLnBrk="0" hangingPunct="1">
              <a:spcBef>
                <a:spcPct val="0"/>
              </a:spcBef>
              <a:buNone/>
              <a:defRPr sz="2400" kern="1200" cap="all">
                <a:solidFill>
                  <a:srgbClr val="00833F"/>
                </a:solidFill>
                <a:latin typeface="+mj-lt"/>
                <a:ea typeface="+mj-ea"/>
                <a:cs typeface="+mj-cs"/>
              </a:defRPr>
            </a:lvl1pPr>
          </a:lstStyle>
          <a:p>
            <a:pPr algn="ctr"/>
            <a:r>
              <a:rPr lang="en-US" sz="4000" b="1" dirty="0"/>
              <a:t>Input for objective OND 2020 Forecasts</a:t>
            </a:r>
            <a:endParaRPr lang="en-GB" sz="4000" b="1" dirty="0"/>
          </a:p>
        </p:txBody>
      </p:sp>
      <p:sp>
        <p:nvSpPr>
          <p:cNvPr id="12" name="TextBox 11">
            <a:extLst>
              <a:ext uri="{FF2B5EF4-FFF2-40B4-BE49-F238E27FC236}">
                <a16:creationId xmlns:a16="http://schemas.microsoft.com/office/drawing/2014/main" id="{C81C3BA6-CF31-A94C-876D-B1F98C1D95A2}"/>
              </a:ext>
            </a:extLst>
          </p:cNvPr>
          <p:cNvSpPr txBox="1"/>
          <p:nvPr/>
        </p:nvSpPr>
        <p:spPr>
          <a:xfrm>
            <a:off x="7888025" y="821616"/>
            <a:ext cx="4129272" cy="492443"/>
          </a:xfrm>
          <a:prstGeom prst="rect">
            <a:avLst/>
          </a:prstGeom>
          <a:noFill/>
        </p:spPr>
        <p:txBody>
          <a:bodyPr wrap="none" rtlCol="0">
            <a:spAutoFit/>
          </a:bodyPr>
          <a:lstStyle/>
          <a:p>
            <a:r>
              <a:rPr lang="en-US" sz="2600" dirty="0">
                <a:solidFill>
                  <a:srgbClr val="FF0000"/>
                </a:solidFill>
              </a:rPr>
              <a:t>Final: Multi-model Average</a:t>
            </a:r>
          </a:p>
        </p:txBody>
      </p:sp>
      <p:pic>
        <p:nvPicPr>
          <p:cNvPr id="17" name="Picture 2">
            <a:extLst>
              <a:ext uri="{FF2B5EF4-FFF2-40B4-BE49-F238E27FC236}">
                <a16:creationId xmlns:a16="http://schemas.microsoft.com/office/drawing/2014/main" id="{E3F54FB7-E546-1548-B164-76B8D32CE796}"/>
              </a:ext>
            </a:extLst>
          </p:cNvPr>
          <p:cNvPicPr>
            <a:picLocks noChangeAspect="1"/>
          </p:cNvPicPr>
          <p:nvPr/>
        </p:nvPicPr>
        <p:blipFill rotWithShape="1">
          <a:blip r:embed="rId5">
            <a:extLst>
              <a:ext uri="{28A0092B-C50C-407E-A947-70E740481C1C}">
                <a14:useLocalDpi xmlns:a14="http://schemas.microsoft.com/office/drawing/2010/main" val="0"/>
              </a:ext>
            </a:extLst>
          </a:blip>
          <a:srcRect l="78928" t="6220" r="7264" b="14586"/>
          <a:stretch/>
        </p:blipFill>
        <p:spPr bwMode="auto">
          <a:xfrm>
            <a:off x="7104112" y="2649508"/>
            <a:ext cx="696660" cy="3279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30E03A7C-7AD1-1B4F-AEED-3F5F5262259E}"/>
              </a:ext>
            </a:extLst>
          </p:cNvPr>
          <p:cNvSpPr txBox="1"/>
          <p:nvPr/>
        </p:nvSpPr>
        <p:spPr>
          <a:xfrm>
            <a:off x="130729" y="719935"/>
            <a:ext cx="7979072" cy="1785104"/>
          </a:xfrm>
          <a:prstGeom prst="rect">
            <a:avLst/>
          </a:prstGeom>
          <a:noFill/>
        </p:spPr>
        <p:txBody>
          <a:bodyPr wrap="square" rtlCol="0">
            <a:spAutoFit/>
          </a:bodyPr>
          <a:lstStyle/>
          <a:p>
            <a:r>
              <a:rPr lang="en-US" sz="2200" dirty="0"/>
              <a:t>Forecast  outputs from 9 Global Climate Centers were  processed using two approaches to fit the climate of GHA</a:t>
            </a:r>
          </a:p>
          <a:p>
            <a:endParaRPr lang="en-US" sz="2200" dirty="0"/>
          </a:p>
          <a:p>
            <a:r>
              <a:rPr lang="en-US" sz="2200" dirty="0"/>
              <a:t>Predictions indicate high probabilities for drier than average conditions in most equatorial and southern regions</a:t>
            </a:r>
          </a:p>
        </p:txBody>
      </p:sp>
      <p:sp>
        <p:nvSpPr>
          <p:cNvPr id="3" name="TextBox 2">
            <a:extLst>
              <a:ext uri="{FF2B5EF4-FFF2-40B4-BE49-F238E27FC236}">
                <a16:creationId xmlns:a16="http://schemas.microsoft.com/office/drawing/2014/main" id="{F514C42F-801F-354E-BB6A-7E4A8207F46F}"/>
              </a:ext>
            </a:extLst>
          </p:cNvPr>
          <p:cNvSpPr txBox="1"/>
          <p:nvPr/>
        </p:nvSpPr>
        <p:spPr>
          <a:xfrm>
            <a:off x="2449221" y="5251318"/>
            <a:ext cx="2893633" cy="1077218"/>
          </a:xfrm>
          <a:prstGeom prst="rect">
            <a:avLst/>
          </a:prstGeom>
          <a:noFill/>
        </p:spPr>
        <p:txBody>
          <a:bodyPr wrap="square" rtlCol="0">
            <a:spAutoFit/>
          </a:bodyPr>
          <a:lstStyle/>
          <a:p>
            <a:r>
              <a:rPr lang="en-US" sz="3200" dirty="0"/>
              <a:t>- 9 models</a:t>
            </a:r>
          </a:p>
          <a:p>
            <a:r>
              <a:rPr lang="en-US" sz="3200" dirty="0"/>
              <a:t>- 200 variants</a:t>
            </a:r>
          </a:p>
        </p:txBody>
      </p:sp>
      <p:pic>
        <p:nvPicPr>
          <p:cNvPr id="21" name="Picture 20">
            <a:extLst>
              <a:ext uri="{FF2B5EF4-FFF2-40B4-BE49-F238E27FC236}">
                <a16:creationId xmlns:a16="http://schemas.microsoft.com/office/drawing/2014/main" id="{E3376D37-E32A-A54E-BED3-1E0267F04A9F}"/>
              </a:ext>
            </a:extLst>
          </p:cNvPr>
          <p:cNvPicPr>
            <a:picLocks noChangeAspect="1"/>
          </p:cNvPicPr>
          <p:nvPr/>
        </p:nvPicPr>
        <p:blipFill rotWithShape="1">
          <a:blip r:embed="rId6"/>
          <a:srcRect l="79588" t="11329" r="8590" b="16045"/>
          <a:stretch/>
        </p:blipFill>
        <p:spPr>
          <a:xfrm>
            <a:off x="11885665" y="1454826"/>
            <a:ext cx="215877" cy="1326102"/>
          </a:xfrm>
          <a:prstGeom prst="rect">
            <a:avLst/>
          </a:prstGeom>
        </p:spPr>
      </p:pic>
      <p:pic>
        <p:nvPicPr>
          <p:cNvPr id="13" name="Picture 12">
            <a:extLst>
              <a:ext uri="{FF2B5EF4-FFF2-40B4-BE49-F238E27FC236}">
                <a16:creationId xmlns:a16="http://schemas.microsoft.com/office/drawing/2014/main" id="{6404D499-D914-B24A-80D1-E3D64E3287AA}"/>
              </a:ext>
            </a:extLst>
          </p:cNvPr>
          <p:cNvPicPr>
            <a:picLocks noChangeAspect="1"/>
          </p:cNvPicPr>
          <p:nvPr/>
        </p:nvPicPr>
        <p:blipFill rotWithShape="1">
          <a:blip r:embed="rId7"/>
          <a:srcRect l="15469" t="12655" r="25469" b="18437"/>
          <a:stretch/>
        </p:blipFill>
        <p:spPr>
          <a:xfrm>
            <a:off x="10403513" y="4758021"/>
            <a:ext cx="1453127" cy="1695315"/>
          </a:xfrm>
          <a:prstGeom prst="rect">
            <a:avLst/>
          </a:prstGeom>
        </p:spPr>
      </p:pic>
      <p:pic>
        <p:nvPicPr>
          <p:cNvPr id="20" name="Picture 19">
            <a:extLst>
              <a:ext uri="{FF2B5EF4-FFF2-40B4-BE49-F238E27FC236}">
                <a16:creationId xmlns:a16="http://schemas.microsoft.com/office/drawing/2014/main" id="{A57A60E0-A8D1-D847-9900-A66983BC8AD8}"/>
              </a:ext>
            </a:extLst>
          </p:cNvPr>
          <p:cNvPicPr>
            <a:picLocks noChangeAspect="1"/>
          </p:cNvPicPr>
          <p:nvPr/>
        </p:nvPicPr>
        <p:blipFill rotWithShape="1">
          <a:blip r:embed="rId8"/>
          <a:srcRect l="16875" t="12655" r="25470" b="18437"/>
          <a:stretch/>
        </p:blipFill>
        <p:spPr>
          <a:xfrm>
            <a:off x="10578074" y="1412776"/>
            <a:ext cx="1278566" cy="1528042"/>
          </a:xfrm>
          <a:prstGeom prst="rect">
            <a:avLst/>
          </a:prstGeom>
        </p:spPr>
      </p:pic>
      <p:pic>
        <p:nvPicPr>
          <p:cNvPr id="26" name="Picture 25">
            <a:extLst>
              <a:ext uri="{FF2B5EF4-FFF2-40B4-BE49-F238E27FC236}">
                <a16:creationId xmlns:a16="http://schemas.microsoft.com/office/drawing/2014/main" id="{8CA29CD1-A656-C442-BC0D-2A48B601D5D7}"/>
              </a:ext>
            </a:extLst>
          </p:cNvPr>
          <p:cNvPicPr>
            <a:picLocks noChangeAspect="1"/>
          </p:cNvPicPr>
          <p:nvPr/>
        </p:nvPicPr>
        <p:blipFill rotWithShape="1">
          <a:blip r:embed="rId9"/>
          <a:srcRect l="15469" t="12655" r="25469" b="18437"/>
          <a:stretch/>
        </p:blipFill>
        <p:spPr>
          <a:xfrm>
            <a:off x="7901815" y="4941168"/>
            <a:ext cx="1316838" cy="1536311"/>
          </a:xfrm>
          <a:prstGeom prst="rect">
            <a:avLst/>
          </a:prstGeom>
        </p:spPr>
      </p:pic>
      <p:pic>
        <p:nvPicPr>
          <p:cNvPr id="22" name="Picture 21">
            <a:extLst>
              <a:ext uri="{FF2B5EF4-FFF2-40B4-BE49-F238E27FC236}">
                <a16:creationId xmlns:a16="http://schemas.microsoft.com/office/drawing/2014/main" id="{F4FBB8BC-1AF0-224E-B3EB-50592C8194DC}"/>
              </a:ext>
            </a:extLst>
          </p:cNvPr>
          <p:cNvPicPr>
            <a:picLocks noChangeAspect="1"/>
          </p:cNvPicPr>
          <p:nvPr/>
        </p:nvPicPr>
        <p:blipFill rotWithShape="1">
          <a:blip r:embed="rId10"/>
          <a:srcRect l="79112" t="11821" r="9706" b="19275"/>
          <a:stretch/>
        </p:blipFill>
        <p:spPr>
          <a:xfrm>
            <a:off x="9012115" y="5026061"/>
            <a:ext cx="252237" cy="1355267"/>
          </a:xfrm>
          <a:prstGeom prst="rect">
            <a:avLst/>
          </a:prstGeom>
        </p:spPr>
      </p:pic>
      <p:pic>
        <p:nvPicPr>
          <p:cNvPr id="23" name="Picture 22">
            <a:extLst>
              <a:ext uri="{FF2B5EF4-FFF2-40B4-BE49-F238E27FC236}">
                <a16:creationId xmlns:a16="http://schemas.microsoft.com/office/drawing/2014/main" id="{FA10A0FD-475C-F64C-A14A-1103FCCD9CC0}"/>
              </a:ext>
            </a:extLst>
          </p:cNvPr>
          <p:cNvPicPr>
            <a:picLocks noChangeAspect="1"/>
          </p:cNvPicPr>
          <p:nvPr/>
        </p:nvPicPr>
        <p:blipFill rotWithShape="1">
          <a:blip r:embed="rId11"/>
          <a:srcRect l="79808" t="10778" r="10029" b="18908"/>
          <a:stretch/>
        </p:blipFill>
        <p:spPr>
          <a:xfrm>
            <a:off x="11821394" y="4698330"/>
            <a:ext cx="230224" cy="1592844"/>
          </a:xfrm>
          <a:prstGeom prst="rect">
            <a:avLst/>
          </a:prstGeom>
        </p:spPr>
      </p:pic>
    </p:spTree>
    <p:extLst>
      <p:ext uri="{BB962C8B-B14F-4D97-AF65-F5344CB8AC3E}">
        <p14:creationId xmlns:p14="http://schemas.microsoft.com/office/powerpoint/2010/main" val="27283902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E19D8FE-7506-41EF-B335-8CA99EA3EAA9}" type="datetime2">
              <a:rPr lang="en-US" smtClean="0"/>
              <a:pPr/>
              <a:t>Tuesday, August 25, 2020</a:t>
            </a:fld>
            <a:endParaRPr lang="en-US" dirty="0"/>
          </a:p>
        </p:txBody>
      </p:sp>
      <p:sp>
        <p:nvSpPr>
          <p:cNvPr id="5" name="Footer Placeholder 4"/>
          <p:cNvSpPr>
            <a:spLocks noGrp="1"/>
          </p:cNvSpPr>
          <p:nvPr>
            <p:ph type="ftr" sz="quarter" idx="11"/>
          </p:nvPr>
        </p:nvSpPr>
        <p:spPr>
          <a:xfrm>
            <a:off x="4165600" y="6286521"/>
            <a:ext cx="3860800" cy="382842"/>
          </a:xfrm>
        </p:spPr>
        <p:txBody>
          <a:bodyPr/>
          <a:lstStyle/>
          <a:p>
            <a:r>
              <a:rPr lang="en-US" dirty="0"/>
              <a:t>IGAD CLIMATE PREDICTION AND APPLICATIONS CENTRE</a:t>
            </a:r>
          </a:p>
          <a:p>
            <a:endParaRPr lang="en-US" dirty="0"/>
          </a:p>
        </p:txBody>
      </p:sp>
      <p:sp>
        <p:nvSpPr>
          <p:cNvPr id="10" name="TextBox 9">
            <a:extLst>
              <a:ext uri="{FF2B5EF4-FFF2-40B4-BE49-F238E27FC236}">
                <a16:creationId xmlns:a16="http://schemas.microsoft.com/office/drawing/2014/main" id="{2BC0BF94-5286-CC4E-9B72-613A3871019F}"/>
              </a:ext>
            </a:extLst>
          </p:cNvPr>
          <p:cNvSpPr txBox="1"/>
          <p:nvPr/>
        </p:nvSpPr>
        <p:spPr>
          <a:xfrm>
            <a:off x="10920536" y="4063546"/>
            <a:ext cx="1045880" cy="1021638"/>
          </a:xfrm>
          <a:prstGeom prst="rect">
            <a:avLst/>
          </a:prstGeom>
          <a:solidFill>
            <a:schemeClr val="bg1"/>
          </a:solidFill>
        </p:spPr>
        <p:txBody>
          <a:bodyPr wrap="square" rtlCol="0">
            <a:spAutoFit/>
          </a:bodyPr>
          <a:lstStyle/>
          <a:p>
            <a:endParaRPr lang="en-US" dirty="0"/>
          </a:p>
        </p:txBody>
      </p:sp>
      <p:sp>
        <p:nvSpPr>
          <p:cNvPr id="18" name="TextBox 17">
            <a:extLst>
              <a:ext uri="{FF2B5EF4-FFF2-40B4-BE49-F238E27FC236}">
                <a16:creationId xmlns:a16="http://schemas.microsoft.com/office/drawing/2014/main" id="{27A789E3-4E29-6E4B-BF72-22784114D85D}"/>
              </a:ext>
            </a:extLst>
          </p:cNvPr>
          <p:cNvSpPr txBox="1"/>
          <p:nvPr/>
        </p:nvSpPr>
        <p:spPr>
          <a:xfrm>
            <a:off x="0" y="1298959"/>
            <a:ext cx="6768752" cy="4154984"/>
          </a:xfrm>
          <a:prstGeom prst="rect">
            <a:avLst/>
          </a:prstGeom>
          <a:noFill/>
        </p:spPr>
        <p:txBody>
          <a:bodyPr wrap="square" rtlCol="0">
            <a:spAutoFit/>
          </a:bodyPr>
          <a:lstStyle/>
          <a:p>
            <a:pPr marL="457200" indent="-457200">
              <a:buFontTx/>
              <a:buChar char="-"/>
            </a:pPr>
            <a:r>
              <a:rPr lang="en-US" sz="2200" dirty="0"/>
              <a:t>Most parts of East Africa are predicted to have drier than average rainfall season</a:t>
            </a:r>
          </a:p>
          <a:p>
            <a:pPr marL="457200" indent="-457200">
              <a:buFontTx/>
              <a:buChar char="-"/>
            </a:pPr>
            <a:r>
              <a:rPr lang="en-US" sz="2200" dirty="0"/>
              <a:t>High probabilities for drier  than average rainfall are indicated over coastal regions from southern Somalia to southern Tanzania</a:t>
            </a:r>
          </a:p>
          <a:p>
            <a:pPr marL="457200" indent="-457200">
              <a:buFontTx/>
              <a:buChar char="-"/>
            </a:pPr>
            <a:r>
              <a:rPr lang="en-US" sz="2200" dirty="0"/>
              <a:t>Although Uganda is predicted to experience dryer than average conditions for OND, September is likely to be wetter than average. </a:t>
            </a:r>
          </a:p>
          <a:p>
            <a:pPr marL="457200" indent="-457200">
              <a:buFontTx/>
              <a:buChar char="-"/>
            </a:pPr>
            <a:r>
              <a:rPr lang="en-US" sz="2200" dirty="0"/>
              <a:t>Northeastern coasts including northeastern Somalia, and Red Sea States  are likely to experience average to wetter than average rainfall conditions</a:t>
            </a:r>
          </a:p>
        </p:txBody>
      </p:sp>
      <p:pic>
        <p:nvPicPr>
          <p:cNvPr id="6" name="Picture 5">
            <a:extLst>
              <a:ext uri="{FF2B5EF4-FFF2-40B4-BE49-F238E27FC236}">
                <a16:creationId xmlns:a16="http://schemas.microsoft.com/office/drawing/2014/main" id="{0EEB0CCC-1319-4141-AD7D-15B0D30111A7}"/>
              </a:ext>
            </a:extLst>
          </p:cNvPr>
          <p:cNvPicPr>
            <a:picLocks noChangeAspect="1"/>
          </p:cNvPicPr>
          <p:nvPr/>
        </p:nvPicPr>
        <p:blipFill>
          <a:blip r:embed="rId2"/>
          <a:stretch>
            <a:fillRect/>
          </a:stretch>
        </p:blipFill>
        <p:spPr>
          <a:xfrm>
            <a:off x="6637911" y="44624"/>
            <a:ext cx="5506761" cy="6858000"/>
          </a:xfrm>
          <a:prstGeom prst="rect">
            <a:avLst/>
          </a:prstGeom>
        </p:spPr>
      </p:pic>
      <p:sp>
        <p:nvSpPr>
          <p:cNvPr id="2" name="Title 1"/>
          <p:cNvSpPr>
            <a:spLocks noGrp="1"/>
          </p:cNvSpPr>
          <p:nvPr>
            <p:ph type="title"/>
          </p:nvPr>
        </p:nvSpPr>
        <p:spPr>
          <a:xfrm>
            <a:off x="-24680" y="56727"/>
            <a:ext cx="7704856" cy="491953"/>
          </a:xfrm>
        </p:spPr>
        <p:txBody>
          <a:bodyPr lIns="0" tIns="0">
            <a:noAutofit/>
          </a:bodyPr>
          <a:lstStyle/>
          <a:p>
            <a:pPr algn="ctr"/>
            <a:r>
              <a:rPr lang="en-US" sz="3400" b="1" dirty="0"/>
              <a:t>October -December  (OND)</a:t>
            </a:r>
            <a:br>
              <a:rPr lang="en-US" sz="3400" b="1" dirty="0"/>
            </a:br>
            <a:r>
              <a:rPr lang="en-US" sz="3400" b="1" dirty="0"/>
              <a:t> 2020 RAINFALL OUTLOOK</a:t>
            </a:r>
            <a:endParaRPr lang="en-GB" sz="3400" b="1" dirty="0"/>
          </a:p>
        </p:txBody>
      </p:sp>
    </p:spTree>
    <p:extLst>
      <p:ext uri="{BB962C8B-B14F-4D97-AF65-F5344CB8AC3E}">
        <p14:creationId xmlns:p14="http://schemas.microsoft.com/office/powerpoint/2010/main" val="24289035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9E1E2D55-E995-854A-BFC9-F0C46EF0D8BE}"/>
              </a:ext>
            </a:extLst>
          </p:cNvPr>
          <p:cNvPicPr>
            <a:picLocks noChangeAspect="1"/>
          </p:cNvPicPr>
          <p:nvPr/>
        </p:nvPicPr>
        <p:blipFill rotWithShape="1">
          <a:blip r:embed="rId2"/>
          <a:srcRect l="4218" t="14063" r="22657" b="4377"/>
          <a:stretch/>
        </p:blipFill>
        <p:spPr>
          <a:xfrm>
            <a:off x="47328" y="1470447"/>
            <a:ext cx="3678361" cy="4102787"/>
          </a:xfrm>
          <a:prstGeom prst="rect">
            <a:avLst/>
          </a:prstGeom>
        </p:spPr>
      </p:pic>
      <p:pic>
        <p:nvPicPr>
          <p:cNvPr id="14" name="Picture 13">
            <a:extLst>
              <a:ext uri="{FF2B5EF4-FFF2-40B4-BE49-F238E27FC236}">
                <a16:creationId xmlns:a16="http://schemas.microsoft.com/office/drawing/2014/main" id="{54659006-58E7-164E-B3CB-760587533282}"/>
              </a:ext>
            </a:extLst>
          </p:cNvPr>
          <p:cNvPicPr>
            <a:picLocks noChangeAspect="1"/>
          </p:cNvPicPr>
          <p:nvPr/>
        </p:nvPicPr>
        <p:blipFill rotWithShape="1">
          <a:blip r:embed="rId3"/>
          <a:srcRect l="11328" t="14142" r="22578" b="2891"/>
          <a:stretch/>
        </p:blipFill>
        <p:spPr>
          <a:xfrm>
            <a:off x="7751295" y="1484782"/>
            <a:ext cx="3385264" cy="4193959"/>
          </a:xfrm>
          <a:prstGeom prst="rect">
            <a:avLst/>
          </a:prstGeom>
        </p:spPr>
      </p:pic>
      <p:sp>
        <p:nvSpPr>
          <p:cNvPr id="2" name="Title 1"/>
          <p:cNvSpPr>
            <a:spLocks noGrp="1"/>
          </p:cNvSpPr>
          <p:nvPr>
            <p:ph type="title"/>
          </p:nvPr>
        </p:nvSpPr>
        <p:spPr>
          <a:xfrm>
            <a:off x="335360" y="120646"/>
            <a:ext cx="11391056" cy="500042"/>
          </a:xfrm>
        </p:spPr>
        <p:txBody>
          <a:bodyPr>
            <a:noAutofit/>
          </a:bodyPr>
          <a:lstStyle/>
          <a:p>
            <a:pPr algn="ctr"/>
            <a:r>
              <a:rPr lang="en-US" sz="4000" b="1" dirty="0"/>
              <a:t>Onset of OND-2020 rainy season</a:t>
            </a:r>
            <a:endParaRPr lang="en-GB" sz="4000" b="1" dirty="0"/>
          </a:p>
        </p:txBody>
      </p:sp>
      <p:sp>
        <p:nvSpPr>
          <p:cNvPr id="4" name="Date Placeholder 3"/>
          <p:cNvSpPr>
            <a:spLocks noGrp="1"/>
          </p:cNvSpPr>
          <p:nvPr>
            <p:ph type="dt" sz="half" idx="10"/>
          </p:nvPr>
        </p:nvSpPr>
        <p:spPr/>
        <p:txBody>
          <a:bodyPr/>
          <a:lstStyle/>
          <a:p>
            <a:fld id="{DE19D8FE-7506-41EF-B335-8CA99EA3EAA9}" type="datetime2">
              <a:rPr lang="en-US" smtClean="0"/>
              <a:pPr/>
              <a:t>Tuesday, August 25, 2020</a:t>
            </a:fld>
            <a:endParaRPr lang="en-US" dirty="0"/>
          </a:p>
        </p:txBody>
      </p:sp>
      <p:sp>
        <p:nvSpPr>
          <p:cNvPr id="5" name="Footer Placeholder 4"/>
          <p:cNvSpPr>
            <a:spLocks noGrp="1"/>
          </p:cNvSpPr>
          <p:nvPr>
            <p:ph type="ftr" sz="quarter" idx="11"/>
          </p:nvPr>
        </p:nvSpPr>
        <p:spPr>
          <a:xfrm>
            <a:off x="4165600" y="6286521"/>
            <a:ext cx="3860800" cy="382842"/>
          </a:xfrm>
        </p:spPr>
        <p:txBody>
          <a:bodyPr/>
          <a:lstStyle/>
          <a:p>
            <a:r>
              <a:rPr lang="en-US" dirty="0"/>
              <a:t>IGAD CLIMATE PREDICTION AND APPLICATIONS CENTRE</a:t>
            </a:r>
          </a:p>
          <a:p>
            <a:endParaRPr lang="en-US" dirty="0"/>
          </a:p>
        </p:txBody>
      </p:sp>
      <p:sp>
        <p:nvSpPr>
          <p:cNvPr id="6" name="Slide Number Placeholder 5"/>
          <p:cNvSpPr>
            <a:spLocks noGrp="1"/>
          </p:cNvSpPr>
          <p:nvPr>
            <p:ph type="sldNum" sz="quarter" idx="12"/>
          </p:nvPr>
        </p:nvSpPr>
        <p:spPr/>
        <p:txBody>
          <a:bodyPr/>
          <a:lstStyle/>
          <a:p>
            <a:fld id="{B1DB7362-2002-504E-9846-FFD55AE08938}" type="slidenum">
              <a:rPr lang="en-US" smtClean="0"/>
              <a:pPr/>
              <a:t>7</a:t>
            </a:fld>
            <a:endParaRPr lang="en-US"/>
          </a:p>
        </p:txBody>
      </p:sp>
      <p:sp>
        <p:nvSpPr>
          <p:cNvPr id="10" name="TextBox 9"/>
          <p:cNvSpPr txBox="1"/>
          <p:nvPr/>
        </p:nvSpPr>
        <p:spPr>
          <a:xfrm>
            <a:off x="407368" y="797803"/>
            <a:ext cx="3506688" cy="830997"/>
          </a:xfrm>
          <a:prstGeom prst="rect">
            <a:avLst/>
          </a:prstGeom>
          <a:noFill/>
        </p:spPr>
        <p:txBody>
          <a:bodyPr wrap="square" rtlCol="0">
            <a:spAutoFit/>
          </a:bodyPr>
          <a:lstStyle/>
          <a:p>
            <a:pPr algn="ctr"/>
            <a:r>
              <a:rPr lang="en-US" sz="2400" dirty="0"/>
              <a:t>  Predicted Onset dates for OND-2020</a:t>
            </a:r>
          </a:p>
        </p:txBody>
      </p:sp>
      <p:sp>
        <p:nvSpPr>
          <p:cNvPr id="11" name="TextBox 10"/>
          <p:cNvSpPr txBox="1"/>
          <p:nvPr/>
        </p:nvSpPr>
        <p:spPr>
          <a:xfrm>
            <a:off x="7752184" y="764704"/>
            <a:ext cx="3417870" cy="1569660"/>
          </a:xfrm>
          <a:prstGeom prst="rect">
            <a:avLst/>
          </a:prstGeom>
          <a:noFill/>
        </p:spPr>
        <p:txBody>
          <a:bodyPr wrap="square" rtlCol="0">
            <a:spAutoFit/>
          </a:bodyPr>
          <a:lstStyle/>
          <a:p>
            <a:pPr algn="ctr"/>
            <a:r>
              <a:rPr lang="en-US" sz="2400" dirty="0"/>
              <a:t>Difference between predicted onset (left panel) and climatology (middle)</a:t>
            </a:r>
          </a:p>
        </p:txBody>
      </p:sp>
      <p:sp>
        <p:nvSpPr>
          <p:cNvPr id="3" name="TextBox 2"/>
          <p:cNvSpPr txBox="1"/>
          <p:nvPr/>
        </p:nvSpPr>
        <p:spPr>
          <a:xfrm>
            <a:off x="11568608" y="1268760"/>
            <a:ext cx="553998" cy="1535870"/>
          </a:xfrm>
          <a:prstGeom prst="rect">
            <a:avLst/>
          </a:prstGeom>
          <a:noFill/>
        </p:spPr>
        <p:txBody>
          <a:bodyPr vert="vert270" wrap="none" rtlCol="0">
            <a:spAutoFit/>
          </a:bodyPr>
          <a:lstStyle/>
          <a:p>
            <a:r>
              <a:rPr lang="en-US" sz="2400" b="1" dirty="0"/>
              <a:t>DELAYED</a:t>
            </a:r>
          </a:p>
        </p:txBody>
      </p:sp>
      <p:sp>
        <p:nvSpPr>
          <p:cNvPr id="9" name="TextBox 8"/>
          <p:cNvSpPr txBox="1"/>
          <p:nvPr/>
        </p:nvSpPr>
        <p:spPr>
          <a:xfrm>
            <a:off x="11590674" y="4121333"/>
            <a:ext cx="553998" cy="1107867"/>
          </a:xfrm>
          <a:prstGeom prst="rect">
            <a:avLst/>
          </a:prstGeom>
          <a:noFill/>
        </p:spPr>
        <p:txBody>
          <a:bodyPr vert="vert270" wrap="none" rtlCol="0">
            <a:spAutoFit/>
          </a:bodyPr>
          <a:lstStyle/>
          <a:p>
            <a:r>
              <a:rPr lang="en-US" sz="2400" b="1" dirty="0"/>
              <a:t>EARLY</a:t>
            </a:r>
          </a:p>
        </p:txBody>
      </p:sp>
      <p:pic>
        <p:nvPicPr>
          <p:cNvPr id="19" name="Picture 18">
            <a:extLst>
              <a:ext uri="{FF2B5EF4-FFF2-40B4-BE49-F238E27FC236}">
                <a16:creationId xmlns:a16="http://schemas.microsoft.com/office/drawing/2014/main" id="{305D5993-4415-4B41-B849-679F05952936}"/>
              </a:ext>
            </a:extLst>
          </p:cNvPr>
          <p:cNvPicPr>
            <a:picLocks noChangeAspect="1"/>
          </p:cNvPicPr>
          <p:nvPr/>
        </p:nvPicPr>
        <p:blipFill rotWithShape="1">
          <a:blip r:embed="rId4"/>
          <a:srcRect l="80236" t="13438" r="11324" b="2188"/>
          <a:stretch/>
        </p:blipFill>
        <p:spPr>
          <a:xfrm>
            <a:off x="11136560" y="800121"/>
            <a:ext cx="548640" cy="5486400"/>
          </a:xfrm>
          <a:prstGeom prst="rect">
            <a:avLst/>
          </a:prstGeom>
        </p:spPr>
      </p:pic>
      <p:pic>
        <p:nvPicPr>
          <p:cNvPr id="8" name="Picture 7">
            <a:extLst>
              <a:ext uri="{FF2B5EF4-FFF2-40B4-BE49-F238E27FC236}">
                <a16:creationId xmlns:a16="http://schemas.microsoft.com/office/drawing/2014/main" id="{3BE09F71-C35F-5C45-A8DF-0E158BD7B3B0}"/>
              </a:ext>
            </a:extLst>
          </p:cNvPr>
          <p:cNvPicPr>
            <a:picLocks noChangeAspect="1"/>
          </p:cNvPicPr>
          <p:nvPr/>
        </p:nvPicPr>
        <p:blipFill rotWithShape="1">
          <a:blip r:embed="rId5"/>
          <a:srcRect l="11404" t="13304" r="22082" b="3078"/>
          <a:stretch/>
        </p:blipFill>
        <p:spPr>
          <a:xfrm>
            <a:off x="4439816" y="1429156"/>
            <a:ext cx="3369130" cy="4235477"/>
          </a:xfrm>
          <a:prstGeom prst="rect">
            <a:avLst/>
          </a:prstGeom>
        </p:spPr>
      </p:pic>
      <p:pic>
        <p:nvPicPr>
          <p:cNvPr id="27" name="Picture 26">
            <a:extLst>
              <a:ext uri="{FF2B5EF4-FFF2-40B4-BE49-F238E27FC236}">
                <a16:creationId xmlns:a16="http://schemas.microsoft.com/office/drawing/2014/main" id="{9AED26A4-D40D-B845-AE9C-8F817F3C44B5}"/>
              </a:ext>
            </a:extLst>
          </p:cNvPr>
          <p:cNvPicPr>
            <a:picLocks noChangeAspect="1"/>
          </p:cNvPicPr>
          <p:nvPr/>
        </p:nvPicPr>
        <p:blipFill rotWithShape="1">
          <a:blip r:embed="rId2"/>
          <a:srcRect l="78128" t="14845" r="7808" b="13437"/>
          <a:stretch/>
        </p:blipFill>
        <p:spPr>
          <a:xfrm>
            <a:off x="3719736" y="1484783"/>
            <a:ext cx="888793" cy="4193959"/>
          </a:xfrm>
          <a:prstGeom prst="rect">
            <a:avLst/>
          </a:prstGeom>
        </p:spPr>
      </p:pic>
      <p:sp>
        <p:nvSpPr>
          <p:cNvPr id="32" name="TextBox 31">
            <a:extLst>
              <a:ext uri="{FF2B5EF4-FFF2-40B4-BE49-F238E27FC236}">
                <a16:creationId xmlns:a16="http://schemas.microsoft.com/office/drawing/2014/main" id="{B96B1670-BA30-264A-ACF4-4924CF86A90E}"/>
              </a:ext>
            </a:extLst>
          </p:cNvPr>
          <p:cNvSpPr txBox="1"/>
          <p:nvPr/>
        </p:nvSpPr>
        <p:spPr>
          <a:xfrm>
            <a:off x="4382161" y="764704"/>
            <a:ext cx="3352831" cy="830997"/>
          </a:xfrm>
          <a:prstGeom prst="rect">
            <a:avLst/>
          </a:prstGeom>
          <a:noFill/>
        </p:spPr>
        <p:txBody>
          <a:bodyPr wrap="square" rtlCol="0">
            <a:spAutoFit/>
          </a:bodyPr>
          <a:lstStyle/>
          <a:p>
            <a:pPr algn="ctr"/>
            <a:r>
              <a:rPr lang="en-US" sz="2400" dirty="0"/>
              <a:t>  Climatology of Onset dates (1981-2010)</a:t>
            </a:r>
          </a:p>
        </p:txBody>
      </p:sp>
    </p:spTree>
    <p:extLst>
      <p:ext uri="{BB962C8B-B14F-4D97-AF65-F5344CB8AC3E}">
        <p14:creationId xmlns:p14="http://schemas.microsoft.com/office/powerpoint/2010/main" val="25929119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4DC6140-A015-7642-AF7F-8CAEA85AE117}"/>
              </a:ext>
            </a:extLst>
          </p:cNvPr>
          <p:cNvPicPr>
            <a:picLocks noChangeAspect="1"/>
          </p:cNvPicPr>
          <p:nvPr/>
        </p:nvPicPr>
        <p:blipFill rotWithShape="1">
          <a:blip r:embed="rId2"/>
          <a:srcRect l="4218" t="14063" r="22657" b="2970"/>
          <a:stretch/>
        </p:blipFill>
        <p:spPr>
          <a:xfrm>
            <a:off x="6096000" y="980728"/>
            <a:ext cx="4754880" cy="5394960"/>
          </a:xfrm>
          <a:prstGeom prst="rect">
            <a:avLst/>
          </a:prstGeom>
        </p:spPr>
      </p:pic>
      <p:pic>
        <p:nvPicPr>
          <p:cNvPr id="7" name="Picture 6">
            <a:extLst>
              <a:ext uri="{FF2B5EF4-FFF2-40B4-BE49-F238E27FC236}">
                <a16:creationId xmlns:a16="http://schemas.microsoft.com/office/drawing/2014/main" id="{FF9BB0FB-C04E-B843-856B-72B631144A05}"/>
              </a:ext>
            </a:extLst>
          </p:cNvPr>
          <p:cNvPicPr>
            <a:picLocks noChangeAspect="1"/>
          </p:cNvPicPr>
          <p:nvPr/>
        </p:nvPicPr>
        <p:blipFill rotWithShape="1">
          <a:blip r:embed="rId3"/>
          <a:srcRect l="4218" t="14063" r="22657" b="2970"/>
          <a:stretch/>
        </p:blipFill>
        <p:spPr>
          <a:xfrm>
            <a:off x="161156" y="1048071"/>
            <a:ext cx="4754880" cy="5394960"/>
          </a:xfrm>
          <a:prstGeom prst="rect">
            <a:avLst/>
          </a:prstGeom>
        </p:spPr>
      </p:pic>
      <p:sp>
        <p:nvSpPr>
          <p:cNvPr id="2" name="Title 1"/>
          <p:cNvSpPr>
            <a:spLocks noGrp="1"/>
          </p:cNvSpPr>
          <p:nvPr>
            <p:ph type="title"/>
          </p:nvPr>
        </p:nvSpPr>
        <p:spPr>
          <a:xfrm>
            <a:off x="191344" y="120646"/>
            <a:ext cx="11809312" cy="500042"/>
          </a:xfrm>
        </p:spPr>
        <p:txBody>
          <a:bodyPr>
            <a:noAutofit/>
          </a:bodyPr>
          <a:lstStyle/>
          <a:p>
            <a:pPr algn="ctr"/>
            <a:r>
              <a:rPr lang="en-US" sz="3900" b="1" dirty="0"/>
              <a:t>Dry days following the start OND 2020</a:t>
            </a:r>
            <a:endParaRPr lang="en-GB" sz="3900" b="1" dirty="0"/>
          </a:p>
        </p:txBody>
      </p:sp>
      <p:sp>
        <p:nvSpPr>
          <p:cNvPr id="4" name="Date Placeholder 3"/>
          <p:cNvSpPr>
            <a:spLocks noGrp="1"/>
          </p:cNvSpPr>
          <p:nvPr>
            <p:ph type="dt" sz="half" idx="10"/>
          </p:nvPr>
        </p:nvSpPr>
        <p:spPr/>
        <p:txBody>
          <a:bodyPr/>
          <a:lstStyle/>
          <a:p>
            <a:fld id="{DE19D8FE-7506-41EF-B335-8CA99EA3EAA9}" type="datetime2">
              <a:rPr lang="en-US" smtClean="0"/>
              <a:pPr/>
              <a:t>Tuesday, August 25, 2020</a:t>
            </a:fld>
            <a:endParaRPr lang="en-US" dirty="0"/>
          </a:p>
        </p:txBody>
      </p:sp>
      <p:sp>
        <p:nvSpPr>
          <p:cNvPr id="5" name="Footer Placeholder 4"/>
          <p:cNvSpPr>
            <a:spLocks noGrp="1"/>
          </p:cNvSpPr>
          <p:nvPr>
            <p:ph type="ftr" sz="quarter" idx="11"/>
          </p:nvPr>
        </p:nvSpPr>
        <p:spPr>
          <a:xfrm>
            <a:off x="4165600" y="6286521"/>
            <a:ext cx="3860800" cy="382842"/>
          </a:xfrm>
        </p:spPr>
        <p:txBody>
          <a:bodyPr/>
          <a:lstStyle/>
          <a:p>
            <a:r>
              <a:rPr lang="en-US" dirty="0"/>
              <a:t>IGAD CLIMATE PREDICTION AND APPLICATIONS CENTRE</a:t>
            </a:r>
          </a:p>
          <a:p>
            <a:endParaRPr lang="en-US" dirty="0"/>
          </a:p>
        </p:txBody>
      </p:sp>
      <p:sp>
        <p:nvSpPr>
          <p:cNvPr id="6" name="Slide Number Placeholder 5"/>
          <p:cNvSpPr>
            <a:spLocks noGrp="1"/>
          </p:cNvSpPr>
          <p:nvPr>
            <p:ph type="sldNum" sz="quarter" idx="12"/>
          </p:nvPr>
        </p:nvSpPr>
        <p:spPr/>
        <p:txBody>
          <a:bodyPr/>
          <a:lstStyle/>
          <a:p>
            <a:fld id="{B1DB7362-2002-504E-9846-FFD55AE08938}" type="slidenum">
              <a:rPr lang="en-US" smtClean="0"/>
              <a:pPr/>
              <a:t>8</a:t>
            </a:fld>
            <a:endParaRPr lang="en-US"/>
          </a:p>
        </p:txBody>
      </p:sp>
      <p:sp>
        <p:nvSpPr>
          <p:cNvPr id="20" name="TextBox 19">
            <a:extLst>
              <a:ext uri="{FF2B5EF4-FFF2-40B4-BE49-F238E27FC236}">
                <a16:creationId xmlns:a16="http://schemas.microsoft.com/office/drawing/2014/main" id="{869D27D2-DBDB-3B41-B838-32859976000D}"/>
              </a:ext>
            </a:extLst>
          </p:cNvPr>
          <p:cNvSpPr txBox="1"/>
          <p:nvPr/>
        </p:nvSpPr>
        <p:spPr>
          <a:xfrm>
            <a:off x="839417" y="1056448"/>
            <a:ext cx="4001524" cy="1200329"/>
          </a:xfrm>
          <a:prstGeom prst="rect">
            <a:avLst/>
          </a:prstGeom>
          <a:noFill/>
        </p:spPr>
        <p:txBody>
          <a:bodyPr wrap="square" rtlCol="0">
            <a:spAutoFit/>
          </a:bodyPr>
          <a:lstStyle/>
          <a:p>
            <a:r>
              <a:rPr lang="en-US" sz="2400" b="1" dirty="0"/>
              <a:t>Length of dry spells three weeks after the start of the rainy season (DAYS)</a:t>
            </a:r>
          </a:p>
        </p:txBody>
      </p:sp>
      <p:sp>
        <p:nvSpPr>
          <p:cNvPr id="34" name="TextBox 33">
            <a:extLst>
              <a:ext uri="{FF2B5EF4-FFF2-40B4-BE49-F238E27FC236}">
                <a16:creationId xmlns:a16="http://schemas.microsoft.com/office/drawing/2014/main" id="{6E1B17AD-D70B-2640-9289-479855449711}"/>
              </a:ext>
            </a:extLst>
          </p:cNvPr>
          <p:cNvSpPr txBox="1"/>
          <p:nvPr/>
        </p:nvSpPr>
        <p:spPr>
          <a:xfrm>
            <a:off x="7460591" y="980728"/>
            <a:ext cx="2745848" cy="492443"/>
          </a:xfrm>
          <a:prstGeom prst="rect">
            <a:avLst/>
          </a:prstGeom>
          <a:noFill/>
        </p:spPr>
        <p:txBody>
          <a:bodyPr wrap="square" rtlCol="0">
            <a:spAutoFit/>
          </a:bodyPr>
          <a:lstStyle/>
          <a:p>
            <a:r>
              <a:rPr lang="en-US" sz="2600" b="1" dirty="0"/>
              <a:t>Change (DAYS)</a:t>
            </a:r>
          </a:p>
        </p:txBody>
      </p:sp>
      <p:pic>
        <p:nvPicPr>
          <p:cNvPr id="14" name="Picture 13">
            <a:extLst>
              <a:ext uri="{FF2B5EF4-FFF2-40B4-BE49-F238E27FC236}">
                <a16:creationId xmlns:a16="http://schemas.microsoft.com/office/drawing/2014/main" id="{C34ADCB3-7F47-1D46-BFF2-42B4C4BA413B}"/>
              </a:ext>
            </a:extLst>
          </p:cNvPr>
          <p:cNvPicPr>
            <a:picLocks noChangeAspect="1"/>
          </p:cNvPicPr>
          <p:nvPr/>
        </p:nvPicPr>
        <p:blipFill rotWithShape="1">
          <a:blip r:embed="rId3"/>
          <a:srcRect l="80941" t="14142" r="10621" b="9922"/>
          <a:stretch/>
        </p:blipFill>
        <p:spPr>
          <a:xfrm>
            <a:off x="4916036" y="1122429"/>
            <a:ext cx="548640" cy="4937760"/>
          </a:xfrm>
          <a:prstGeom prst="rect">
            <a:avLst/>
          </a:prstGeom>
        </p:spPr>
      </p:pic>
      <p:pic>
        <p:nvPicPr>
          <p:cNvPr id="17" name="Picture 16">
            <a:extLst>
              <a:ext uri="{FF2B5EF4-FFF2-40B4-BE49-F238E27FC236}">
                <a16:creationId xmlns:a16="http://schemas.microsoft.com/office/drawing/2014/main" id="{1ECAEC3D-5B1D-4C47-95AE-D652F2A60F48}"/>
              </a:ext>
            </a:extLst>
          </p:cNvPr>
          <p:cNvPicPr>
            <a:picLocks noChangeAspect="1"/>
          </p:cNvPicPr>
          <p:nvPr/>
        </p:nvPicPr>
        <p:blipFill rotWithShape="1">
          <a:blip r:embed="rId2"/>
          <a:srcRect l="80241" t="14142" r="11320" b="11328"/>
          <a:stretch/>
        </p:blipFill>
        <p:spPr>
          <a:xfrm>
            <a:off x="10850880" y="1081397"/>
            <a:ext cx="548640" cy="4846320"/>
          </a:xfrm>
          <a:prstGeom prst="rect">
            <a:avLst/>
          </a:prstGeom>
        </p:spPr>
      </p:pic>
    </p:spTree>
    <p:extLst>
      <p:ext uri="{BB962C8B-B14F-4D97-AF65-F5344CB8AC3E}">
        <p14:creationId xmlns:p14="http://schemas.microsoft.com/office/powerpoint/2010/main" val="40640627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58E09737-3448-8845-B870-7E3B110B1CBC}"/>
              </a:ext>
            </a:extLst>
          </p:cNvPr>
          <p:cNvPicPr>
            <a:picLocks noChangeAspect="1"/>
          </p:cNvPicPr>
          <p:nvPr/>
        </p:nvPicPr>
        <p:blipFill rotWithShape="1">
          <a:blip r:embed="rId2"/>
          <a:srcRect l="12702" t="14063" r="22544" b="4377"/>
          <a:stretch/>
        </p:blipFill>
        <p:spPr>
          <a:xfrm>
            <a:off x="8184232" y="1592449"/>
            <a:ext cx="3483523" cy="4284823"/>
          </a:xfrm>
          <a:prstGeom prst="rect">
            <a:avLst/>
          </a:prstGeom>
        </p:spPr>
      </p:pic>
      <p:pic>
        <p:nvPicPr>
          <p:cNvPr id="31" name="Picture 30">
            <a:extLst>
              <a:ext uri="{FF2B5EF4-FFF2-40B4-BE49-F238E27FC236}">
                <a16:creationId xmlns:a16="http://schemas.microsoft.com/office/drawing/2014/main" id="{8DCF4728-C681-0540-848F-4DC7DB1D0544}"/>
              </a:ext>
            </a:extLst>
          </p:cNvPr>
          <p:cNvPicPr>
            <a:picLocks noChangeAspect="1"/>
          </p:cNvPicPr>
          <p:nvPr/>
        </p:nvPicPr>
        <p:blipFill rotWithShape="1">
          <a:blip r:embed="rId3"/>
          <a:srcRect l="12655" t="14063" r="22656" b="2971"/>
          <a:stretch/>
        </p:blipFill>
        <p:spPr>
          <a:xfrm>
            <a:off x="4439816" y="1100137"/>
            <a:ext cx="3998201" cy="5128127"/>
          </a:xfrm>
          <a:prstGeom prst="rect">
            <a:avLst/>
          </a:prstGeom>
        </p:spPr>
      </p:pic>
      <p:pic>
        <p:nvPicPr>
          <p:cNvPr id="29" name="Picture 28">
            <a:extLst>
              <a:ext uri="{FF2B5EF4-FFF2-40B4-BE49-F238E27FC236}">
                <a16:creationId xmlns:a16="http://schemas.microsoft.com/office/drawing/2014/main" id="{A65EEC56-1AA5-BF47-8D73-7B7938028DB0}"/>
              </a:ext>
            </a:extLst>
          </p:cNvPr>
          <p:cNvPicPr>
            <a:picLocks noChangeAspect="1"/>
          </p:cNvPicPr>
          <p:nvPr/>
        </p:nvPicPr>
        <p:blipFill rotWithShape="1">
          <a:blip r:embed="rId4"/>
          <a:srcRect l="4218" t="14063" r="21251" b="2971"/>
          <a:stretch/>
        </p:blipFill>
        <p:spPr>
          <a:xfrm>
            <a:off x="-24680" y="1100138"/>
            <a:ext cx="4614750" cy="5137174"/>
          </a:xfrm>
          <a:prstGeom prst="rect">
            <a:avLst/>
          </a:prstGeom>
        </p:spPr>
      </p:pic>
      <p:sp>
        <p:nvSpPr>
          <p:cNvPr id="2" name="Title 1"/>
          <p:cNvSpPr>
            <a:spLocks noGrp="1"/>
          </p:cNvSpPr>
          <p:nvPr>
            <p:ph type="title"/>
          </p:nvPr>
        </p:nvSpPr>
        <p:spPr>
          <a:xfrm>
            <a:off x="-89837" y="44624"/>
            <a:ext cx="12113686" cy="500042"/>
          </a:xfrm>
        </p:spPr>
        <p:txBody>
          <a:bodyPr>
            <a:noAutofit/>
          </a:bodyPr>
          <a:lstStyle/>
          <a:p>
            <a:pPr algn="ctr"/>
            <a:r>
              <a:rPr lang="en-US" sz="3600" b="1" dirty="0"/>
              <a:t>Timing and duration of longest Dry spells during Oct-Dec 2020</a:t>
            </a:r>
            <a:endParaRPr lang="en-GB" sz="3600" b="1" dirty="0"/>
          </a:p>
        </p:txBody>
      </p:sp>
      <p:sp>
        <p:nvSpPr>
          <p:cNvPr id="4" name="Date Placeholder 3"/>
          <p:cNvSpPr>
            <a:spLocks noGrp="1"/>
          </p:cNvSpPr>
          <p:nvPr>
            <p:ph type="dt" sz="half" idx="10"/>
          </p:nvPr>
        </p:nvSpPr>
        <p:spPr/>
        <p:txBody>
          <a:bodyPr/>
          <a:lstStyle/>
          <a:p>
            <a:fld id="{DE19D8FE-7506-41EF-B335-8CA99EA3EAA9}" type="datetime2">
              <a:rPr lang="en-US" smtClean="0"/>
              <a:pPr/>
              <a:t>Tuesday, August 25, 2020</a:t>
            </a:fld>
            <a:endParaRPr lang="en-US" dirty="0"/>
          </a:p>
        </p:txBody>
      </p:sp>
      <p:sp>
        <p:nvSpPr>
          <p:cNvPr id="5" name="Footer Placeholder 4"/>
          <p:cNvSpPr>
            <a:spLocks noGrp="1"/>
          </p:cNvSpPr>
          <p:nvPr>
            <p:ph type="ftr" sz="quarter" idx="11"/>
          </p:nvPr>
        </p:nvSpPr>
        <p:spPr>
          <a:xfrm>
            <a:off x="4165600" y="6286521"/>
            <a:ext cx="3860800" cy="382842"/>
          </a:xfrm>
        </p:spPr>
        <p:txBody>
          <a:bodyPr/>
          <a:lstStyle/>
          <a:p>
            <a:r>
              <a:rPr lang="en-US" dirty="0"/>
              <a:t>IGAD CLIMATE PREDICTION AND APPLICATIONS CENTRE</a:t>
            </a:r>
          </a:p>
          <a:p>
            <a:endParaRPr lang="en-US" dirty="0"/>
          </a:p>
        </p:txBody>
      </p:sp>
      <p:sp>
        <p:nvSpPr>
          <p:cNvPr id="6" name="Slide Number Placeholder 5"/>
          <p:cNvSpPr>
            <a:spLocks noGrp="1"/>
          </p:cNvSpPr>
          <p:nvPr>
            <p:ph type="sldNum" sz="quarter" idx="12"/>
          </p:nvPr>
        </p:nvSpPr>
        <p:spPr/>
        <p:txBody>
          <a:bodyPr/>
          <a:lstStyle/>
          <a:p>
            <a:fld id="{B1DB7362-2002-504E-9846-FFD55AE08938}" type="slidenum">
              <a:rPr lang="en-US" smtClean="0"/>
              <a:pPr/>
              <a:t>9</a:t>
            </a:fld>
            <a:endParaRPr lang="en-US"/>
          </a:p>
        </p:txBody>
      </p:sp>
      <p:sp>
        <p:nvSpPr>
          <p:cNvPr id="10" name="TextBox 9"/>
          <p:cNvSpPr txBox="1"/>
          <p:nvPr/>
        </p:nvSpPr>
        <p:spPr>
          <a:xfrm>
            <a:off x="2669471" y="1116160"/>
            <a:ext cx="2000411" cy="461665"/>
          </a:xfrm>
          <a:prstGeom prst="rect">
            <a:avLst/>
          </a:prstGeom>
          <a:noFill/>
        </p:spPr>
        <p:txBody>
          <a:bodyPr wrap="square" rtlCol="0">
            <a:spAutoFit/>
          </a:bodyPr>
          <a:lstStyle/>
          <a:p>
            <a:r>
              <a:rPr lang="en-US" sz="2400" b="1" dirty="0"/>
              <a:t>OND 2020</a:t>
            </a:r>
          </a:p>
        </p:txBody>
      </p:sp>
      <p:sp>
        <p:nvSpPr>
          <p:cNvPr id="16" name="TextBox 15">
            <a:extLst>
              <a:ext uri="{FF2B5EF4-FFF2-40B4-BE49-F238E27FC236}">
                <a16:creationId xmlns:a16="http://schemas.microsoft.com/office/drawing/2014/main" id="{7AABAF43-EA54-1F4E-AE45-214E5AB13911}"/>
              </a:ext>
            </a:extLst>
          </p:cNvPr>
          <p:cNvSpPr txBox="1"/>
          <p:nvPr/>
        </p:nvSpPr>
        <p:spPr>
          <a:xfrm>
            <a:off x="8472264" y="908720"/>
            <a:ext cx="3486477" cy="830997"/>
          </a:xfrm>
          <a:prstGeom prst="rect">
            <a:avLst/>
          </a:prstGeom>
          <a:noFill/>
        </p:spPr>
        <p:txBody>
          <a:bodyPr wrap="square" rtlCol="0">
            <a:spAutoFit/>
          </a:bodyPr>
          <a:lstStyle/>
          <a:p>
            <a:pPr algn="ctr"/>
            <a:r>
              <a:rPr lang="en-US" sz="2400" b="1" dirty="0"/>
              <a:t>Starting dates of longest dry spells</a:t>
            </a:r>
          </a:p>
        </p:txBody>
      </p:sp>
      <p:sp>
        <p:nvSpPr>
          <p:cNvPr id="23" name="TextBox 22">
            <a:extLst>
              <a:ext uri="{FF2B5EF4-FFF2-40B4-BE49-F238E27FC236}">
                <a16:creationId xmlns:a16="http://schemas.microsoft.com/office/drawing/2014/main" id="{65B5BBE6-3148-4847-90E2-3CC0ACF138E5}"/>
              </a:ext>
            </a:extLst>
          </p:cNvPr>
          <p:cNvSpPr txBox="1"/>
          <p:nvPr/>
        </p:nvSpPr>
        <p:spPr>
          <a:xfrm>
            <a:off x="6456040" y="1091089"/>
            <a:ext cx="2000411" cy="830997"/>
          </a:xfrm>
          <a:prstGeom prst="rect">
            <a:avLst/>
          </a:prstGeom>
          <a:noFill/>
        </p:spPr>
        <p:txBody>
          <a:bodyPr wrap="square" rtlCol="0">
            <a:spAutoFit/>
          </a:bodyPr>
          <a:lstStyle/>
          <a:p>
            <a:pPr algn="ctr"/>
            <a:r>
              <a:rPr lang="en-US" sz="2400" b="1" dirty="0"/>
              <a:t>Climate</a:t>
            </a:r>
          </a:p>
          <a:p>
            <a:pPr algn="ctr"/>
            <a:r>
              <a:rPr lang="en-US" sz="2400" b="1" dirty="0"/>
              <a:t>(1981-2010)</a:t>
            </a:r>
          </a:p>
        </p:txBody>
      </p:sp>
      <p:pic>
        <p:nvPicPr>
          <p:cNvPr id="27" name="Picture 26">
            <a:extLst>
              <a:ext uri="{FF2B5EF4-FFF2-40B4-BE49-F238E27FC236}">
                <a16:creationId xmlns:a16="http://schemas.microsoft.com/office/drawing/2014/main" id="{64D97AF3-0352-A44C-AAEF-D0B7905BE432}"/>
              </a:ext>
            </a:extLst>
          </p:cNvPr>
          <p:cNvPicPr>
            <a:picLocks noChangeAspect="1"/>
          </p:cNvPicPr>
          <p:nvPr/>
        </p:nvPicPr>
        <p:blipFill rotWithShape="1">
          <a:blip r:embed="rId2"/>
          <a:srcRect l="78877" t="14470" r="7122" b="12029"/>
          <a:stretch/>
        </p:blipFill>
        <p:spPr>
          <a:xfrm>
            <a:off x="11485160" y="1628800"/>
            <a:ext cx="731520" cy="3840480"/>
          </a:xfrm>
          <a:prstGeom prst="rect">
            <a:avLst/>
          </a:prstGeom>
        </p:spPr>
      </p:pic>
      <p:pic>
        <p:nvPicPr>
          <p:cNvPr id="33" name="Picture 32">
            <a:extLst>
              <a:ext uri="{FF2B5EF4-FFF2-40B4-BE49-F238E27FC236}">
                <a16:creationId xmlns:a16="http://schemas.microsoft.com/office/drawing/2014/main" id="{BA295A67-E14B-7F46-B97C-B412F0C6DBD8}"/>
              </a:ext>
            </a:extLst>
          </p:cNvPr>
          <p:cNvPicPr>
            <a:picLocks noChangeAspect="1"/>
          </p:cNvPicPr>
          <p:nvPr/>
        </p:nvPicPr>
        <p:blipFill rotWithShape="1">
          <a:blip r:embed="rId3"/>
          <a:srcRect l="81273" t="15914" r="11328" b="11597"/>
          <a:stretch/>
        </p:blipFill>
        <p:spPr>
          <a:xfrm>
            <a:off x="4295800" y="1228090"/>
            <a:ext cx="457200" cy="4480560"/>
          </a:xfrm>
          <a:prstGeom prst="rect">
            <a:avLst/>
          </a:prstGeom>
        </p:spPr>
      </p:pic>
    </p:spTree>
    <p:extLst>
      <p:ext uri="{BB962C8B-B14F-4D97-AF65-F5344CB8AC3E}">
        <p14:creationId xmlns:p14="http://schemas.microsoft.com/office/powerpoint/2010/main" val="3228574661"/>
      </p:ext>
    </p:extLst>
  </p:cSld>
  <p:clrMapOvr>
    <a:masterClrMapping/>
  </p:clrMapOvr>
</p:sld>
</file>

<file path=ppt/theme/theme1.xml><?xml version="1.0" encoding="utf-8"?>
<a:theme xmlns:a="http://schemas.openxmlformats.org/drawingml/2006/main" name="IGAD PPT Template">
  <a:themeElements>
    <a:clrScheme name="IGAD">
      <a:dk1>
        <a:sysClr val="windowText" lastClr="000000"/>
      </a:dk1>
      <a:lt1>
        <a:sysClr val="window" lastClr="FFFFFF"/>
      </a:lt1>
      <a:dk2>
        <a:srgbClr val="646463"/>
      </a:dk2>
      <a:lt2>
        <a:srgbClr val="D0D0D0"/>
      </a:lt2>
      <a:accent1>
        <a:srgbClr val="00833F"/>
      </a:accent1>
      <a:accent2>
        <a:srgbClr val="F4BE49"/>
      </a:accent2>
      <a:accent3>
        <a:srgbClr val="004080"/>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IGAD PPT Template.thmx</Template>
  <TotalTime>9410</TotalTime>
  <Words>750</Words>
  <Application>Microsoft Macintosh PowerPoint</Application>
  <PresentationFormat>Widescreen</PresentationFormat>
  <Paragraphs>126</Paragraphs>
  <Slides>13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Nimbus Sans L</vt:lpstr>
      <vt:lpstr>Times New Roman</vt:lpstr>
      <vt:lpstr>IGAD PPT Template</vt:lpstr>
      <vt:lpstr>objective seasonal CLIMATE OUTLOOK for October to December 2020</vt:lpstr>
      <vt:lpstr>Rainfall distributions for OND/SOND (CLIMATE,1981-2010)</vt:lpstr>
      <vt:lpstr>Central Pacific Sea Surface temperature  anomalies </vt:lpstr>
      <vt:lpstr>SST-Based Analogue years for OND 2020</vt:lpstr>
      <vt:lpstr>PowerPoint Presentation</vt:lpstr>
      <vt:lpstr>October -December  (OND)  2020 RAINFALL OUTLOOK</vt:lpstr>
      <vt:lpstr>Onset of OND-2020 rainy season</vt:lpstr>
      <vt:lpstr>Dry days following the start OND 2020</vt:lpstr>
      <vt:lpstr>Timing and duration of longest Dry spells during Oct-Dec 2020</vt:lpstr>
      <vt:lpstr>Chances of OND rainfall total exceeding 300 mm</vt:lpstr>
      <vt:lpstr>OND 2020 TEMPERATURE OUTLOOK</vt:lpstr>
      <vt:lpstr>Summary</vt:lpstr>
      <vt:lpstr>THANK YOU VERY MUCH!</vt:lpstr>
    </vt:vector>
  </TitlesOfParts>
  <Company>Black Africa Group</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Apple Macintosh</dc:creator>
  <cp:lastModifiedBy>Zewdu Segele</cp:lastModifiedBy>
  <cp:revision>1053</cp:revision>
  <dcterms:created xsi:type="dcterms:W3CDTF">2014-11-18T09:33:09Z</dcterms:created>
  <dcterms:modified xsi:type="dcterms:W3CDTF">2020-08-25T06:36:35Z</dcterms:modified>
</cp:coreProperties>
</file>