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sldIdLst>
    <p:sldId id="256" r:id="rId2"/>
    <p:sldId id="333" r:id="rId3"/>
    <p:sldId id="288" r:id="rId4"/>
    <p:sldId id="337" r:id="rId5"/>
    <p:sldId id="332" r:id="rId6"/>
    <p:sldId id="338" r:id="rId7"/>
    <p:sldId id="275" r:id="rId8"/>
    <p:sldId id="339" r:id="rId9"/>
    <p:sldId id="340" r:id="rId10"/>
    <p:sldId id="341" r:id="rId11"/>
    <p:sldId id="342" r:id="rId12"/>
    <p:sldId id="343" r:id="rId13"/>
    <p:sldId id="344" r:id="rId14"/>
    <p:sldId id="345" r:id="rId15"/>
    <p:sldId id="346" r:id="rId16"/>
    <p:sldId id="330" r:id="rId17"/>
    <p:sldId id="336" r:id="rId18"/>
    <p:sldId id="258" r:id="rId19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helia,Vakhtang" initials="S" lastIdx="26" clrIdx="0">
    <p:extLst>
      <p:ext uri="{19B8F6BF-5375-455C-9EA6-DF929625EA0E}">
        <p15:presenceInfo xmlns:p15="http://schemas.microsoft.com/office/powerpoint/2012/main" userId="S-1-5-21-1308237860-4193317556-336787646-1913043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0099"/>
    <a:srgbClr val="FFFF00"/>
    <a:srgbClr val="CCFFFF"/>
    <a:srgbClr val="36BA4F"/>
    <a:srgbClr val="007033"/>
    <a:srgbClr val="FFCC66"/>
    <a:srgbClr val="990099"/>
    <a:srgbClr val="FE9202"/>
    <a:srgbClr val="6C1A00"/>
    <a:srgbClr val="00AA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125E5076-3810-47DD-B79F-674D7AD40C01}" styleName="æ·±è²æ ·å¼ 1 - å¼ºè°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5940675A-B579-460E-94D1-54222C63F5DA}" styleName="æ æ ·å¼ï¼ç½æ ¼å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190"/>
    <p:restoredTop sz="94694"/>
  </p:normalViewPr>
  <p:slideViewPr>
    <p:cSldViewPr>
      <p:cViewPr varScale="1">
        <p:scale>
          <a:sx n="94" d="100"/>
          <a:sy n="94" d="100"/>
        </p:scale>
        <p:origin x="396" y="-39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152705" cy="1527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F4E3285-2731-482C-9BA1-6DB4E033BD35}" type="datetimeFigureOut">
              <a:rPr lang="en-US" smtClean="0"/>
              <a:t>8/25/2020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FC0F99-072F-4A56-BD7A-DE88D29F4367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DFC0F99-072F-4A56-BD7A-DE88D29F4367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12597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FC0F99-072F-4A56-BD7A-DE88D29F4367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663370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 </a:t>
            </a:r>
            <a:r>
              <a:rPr lang="en-US" dirty="0" err="1"/>
              <a:t>wi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FC0F99-072F-4A56-BD7A-DE88D29F4367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852461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Text Placeholder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48965" y="3169088"/>
            <a:ext cx="8246070" cy="1068935"/>
          </a:xfr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algn="ct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48965" y="4251505"/>
            <a:ext cx="8246070" cy="610820"/>
          </a:xfrm>
        </p:spPr>
        <p:txBody>
          <a:bodyPr>
            <a:normAutofit/>
          </a:bodyPr>
          <a:lstStyle>
            <a:lvl1pPr marL="0" indent="0" algn="ctr">
              <a:buNone/>
              <a:defRPr sz="2800" b="0" i="0">
                <a:solidFill>
                  <a:srgbClr val="FFFF00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t>8/25/2020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t>8/25/2020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t>8/25/2020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t>8/25/2020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 descr="E:\websites\free-power-point-templates\2012\logos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918307" y="2326215"/>
            <a:ext cx="1463784" cy="5269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965" y="-24235"/>
            <a:ext cx="8246070" cy="916230"/>
          </a:xfrm>
        </p:spPr>
        <p:txBody>
          <a:bodyPr>
            <a:normAutofit/>
          </a:bodyPr>
          <a:lstStyle>
            <a:lvl1pPr algn="ctr">
              <a:defRPr sz="3600" baseline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8966" y="1197405"/>
            <a:ext cx="8246070" cy="3512215"/>
          </a:xfrm>
        </p:spPr>
        <p:txBody>
          <a:bodyPr/>
          <a:lstStyle>
            <a:lvl1pPr algn="ctr">
              <a:defRPr sz="2800">
                <a:solidFill>
                  <a:schemeClr val="bg1"/>
                </a:solidFill>
              </a:defRPr>
            </a:lvl1pPr>
            <a:lvl2pPr algn="ctr">
              <a:defRPr>
                <a:solidFill>
                  <a:schemeClr val="bg1"/>
                </a:solidFill>
              </a:defRPr>
            </a:lvl2pPr>
            <a:lvl3pPr algn="ctr">
              <a:defRPr>
                <a:solidFill>
                  <a:schemeClr val="bg1"/>
                </a:solidFill>
              </a:defRPr>
            </a:lvl3pPr>
            <a:lvl4pPr algn="ctr">
              <a:defRPr>
                <a:solidFill>
                  <a:schemeClr val="bg1"/>
                </a:solidFill>
              </a:defRPr>
            </a:lvl4pPr>
            <a:lvl5pPr algn="ctr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t>8/25/2020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1425" y="433880"/>
            <a:ext cx="6260905" cy="572644"/>
          </a:xfrm>
        </p:spPr>
        <p:txBody>
          <a:bodyPr>
            <a:normAutofit/>
          </a:bodyPr>
          <a:lstStyle>
            <a:lvl1pPr algn="l">
              <a:defRPr sz="3600">
                <a:solidFill>
                  <a:srgbClr val="00B0F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1425" y="1197405"/>
            <a:ext cx="6260905" cy="3511061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t>8/25/2020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t>8/25/2020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t>8/25/2020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965" y="0"/>
            <a:ext cx="8246070" cy="763525"/>
          </a:xfrm>
        </p:spPr>
        <p:txBody>
          <a:bodyPr>
            <a:normAutofit/>
          </a:bodyPr>
          <a:lstStyle>
            <a:lvl1pPr algn="ctr">
              <a:defRPr sz="3600" baseline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6879" y="1481109"/>
            <a:ext cx="4040188" cy="479822"/>
          </a:xfrm>
        </p:spPr>
        <p:txBody>
          <a:bodyPr anchor="b"/>
          <a:lstStyle>
            <a:lvl1pPr marL="0" indent="0" algn="ctr">
              <a:buNone/>
              <a:defRPr sz="24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6879" y="1960930"/>
            <a:ext cx="4040188" cy="2137871"/>
          </a:xfrm>
        </p:spPr>
        <p:txBody>
          <a:bodyPr/>
          <a:lstStyle>
            <a:lvl1pPr algn="ctr">
              <a:defRPr sz="2400">
                <a:solidFill>
                  <a:schemeClr val="bg1"/>
                </a:solidFill>
              </a:defRPr>
            </a:lvl1pPr>
            <a:lvl2pPr algn="ctr">
              <a:defRPr sz="2000">
                <a:solidFill>
                  <a:schemeClr val="bg1"/>
                </a:solidFill>
              </a:defRPr>
            </a:lvl2pPr>
            <a:lvl3pPr algn="ctr">
              <a:defRPr sz="1800">
                <a:solidFill>
                  <a:schemeClr val="bg1"/>
                </a:solidFill>
              </a:defRPr>
            </a:lvl3pPr>
            <a:lvl4pPr algn="ctr">
              <a:defRPr sz="1600">
                <a:solidFill>
                  <a:schemeClr val="bg1"/>
                </a:solidFill>
              </a:defRPr>
            </a:lvl4pPr>
            <a:lvl5pPr algn="ctr">
              <a:defRPr sz="1600">
                <a:solidFill>
                  <a:schemeClr val="bg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72000" y="1481109"/>
            <a:ext cx="4041775" cy="479822"/>
          </a:xfrm>
        </p:spPr>
        <p:txBody>
          <a:bodyPr anchor="b"/>
          <a:lstStyle>
            <a:lvl1pPr marL="0" indent="0" algn="ctr">
              <a:buNone/>
              <a:defRPr sz="24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572000" y="1960930"/>
            <a:ext cx="4041775" cy="2137871"/>
          </a:xfrm>
        </p:spPr>
        <p:txBody>
          <a:bodyPr/>
          <a:lstStyle>
            <a:lvl1pPr algn="ctr">
              <a:defRPr sz="2400">
                <a:solidFill>
                  <a:schemeClr val="bg1"/>
                </a:solidFill>
              </a:defRPr>
            </a:lvl1pPr>
            <a:lvl2pPr algn="ctr">
              <a:defRPr sz="2000">
                <a:solidFill>
                  <a:schemeClr val="bg1"/>
                </a:solidFill>
              </a:defRPr>
            </a:lvl2pPr>
            <a:lvl3pPr algn="ctr">
              <a:defRPr sz="1800">
                <a:solidFill>
                  <a:schemeClr val="bg1"/>
                </a:solidFill>
              </a:defRPr>
            </a:lvl3pPr>
            <a:lvl4pPr algn="ctr">
              <a:defRPr sz="1600">
                <a:solidFill>
                  <a:schemeClr val="bg1"/>
                </a:solidFill>
              </a:defRPr>
            </a:lvl4pPr>
            <a:lvl5pPr algn="ctr">
              <a:defRPr sz="1600">
                <a:solidFill>
                  <a:schemeClr val="bg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t>8/25/2020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t>8/25/2020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t>8/25/2020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t>8/25/2020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18" Type="http://schemas.openxmlformats.org/officeDocument/2006/relationships/image" Target="../media/image5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4.jp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6.tiff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1670" y="771526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74F12-AA26-4AC8-9962-C36BB8F32554}" type="datetimeFigureOut">
              <a:rPr lang="en-US" smtClean="0"/>
              <a:t>8/25/2020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2CCC60-E8CD-4174-8B1A-7DF615B22EEF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extBox 6"/>
          <p:cNvSpPr txBox="1"/>
          <p:nvPr userDrawn="1"/>
        </p:nvSpPr>
        <p:spPr>
          <a:xfrm>
            <a:off x="-9150" y="5213747"/>
            <a:ext cx="83896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>
                    <a:lumMod val="65000"/>
                  </a:schemeClr>
                </a:solidFill>
              </a:rPr>
              <a:t>This presentation uses a free template provided by FPPT.com</a:t>
            </a:r>
          </a:p>
          <a:p>
            <a:r>
              <a:rPr lang="en-US" sz="1400" dirty="0">
                <a:solidFill>
                  <a:schemeClr val="bg1">
                    <a:lumMod val="65000"/>
                  </a:schemeClr>
                </a:solidFill>
              </a:rPr>
              <a:t>www.free-power-point-templates.com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298AC424-A3B9-7843-965A-45FA9008E5CA}"/>
              </a:ext>
            </a:extLst>
          </p:cNvPr>
          <p:cNvSpPr/>
          <p:nvPr userDrawn="1"/>
        </p:nvSpPr>
        <p:spPr>
          <a:xfrm>
            <a:off x="5065776" y="4443984"/>
            <a:ext cx="1880167" cy="692053"/>
          </a:xfrm>
          <a:prstGeom prst="rect">
            <a:avLst/>
          </a:prstGeom>
          <a:solidFill>
            <a:schemeClr val="bg1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62A8CA2E-C5C3-45F4-AE2A-E9EF8DEE118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5"/>
          <a:srcRect b="4818"/>
          <a:stretch/>
        </p:blipFill>
        <p:spPr>
          <a:xfrm>
            <a:off x="-9150" y="4456019"/>
            <a:ext cx="2434130" cy="687481"/>
          </a:xfrm>
          <a:prstGeom prst="rect">
            <a:avLst/>
          </a:prstGeom>
          <a:ln w="25400">
            <a:solidFill>
              <a:schemeClr val="bg1"/>
            </a:solidFill>
          </a:ln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97E62E3F-F256-F940-A505-F40FA8D736D9}"/>
              </a:ext>
            </a:extLst>
          </p:cNvPr>
          <p:cNvPicPr>
            <a:picLocks noChangeAspect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6305" y="4456019"/>
            <a:ext cx="1546931" cy="678931"/>
          </a:xfrm>
          <a:prstGeom prst="rect">
            <a:avLst/>
          </a:prstGeom>
          <a:solidFill>
            <a:schemeClr val="bg1"/>
          </a:solidFill>
          <a:ln w="25400">
            <a:solidFill>
              <a:schemeClr val="bg1"/>
            </a:solidFill>
          </a:ln>
        </p:spPr>
      </p:pic>
      <p:pic>
        <p:nvPicPr>
          <p:cNvPr id="18" name="Picture 17" descr="A picture containing drawing, game&#10;&#10;Description automatically generated">
            <a:extLst>
              <a:ext uri="{FF2B5EF4-FFF2-40B4-BE49-F238E27FC236}">
                <a16:creationId xmlns:a16="http://schemas.microsoft.com/office/drawing/2014/main" id="{9013A1D7-41FE-6E46-A393-8610D9D4BDA4}"/>
              </a:ext>
            </a:extLst>
          </p:cNvPr>
          <p:cNvPicPr/>
          <p:nvPr userDrawn="1"/>
        </p:nvPicPr>
        <p:blipFill>
          <a:blip r:embed="rId17"/>
          <a:stretch>
            <a:fillRect/>
          </a:stretch>
        </p:blipFill>
        <p:spPr>
          <a:xfrm>
            <a:off x="4014561" y="4456019"/>
            <a:ext cx="1036158" cy="676656"/>
          </a:xfrm>
          <a:prstGeom prst="rect">
            <a:avLst/>
          </a:prstGeom>
          <a:ln w="25400">
            <a:solidFill>
              <a:schemeClr val="bg1"/>
            </a:solidFill>
          </a:ln>
        </p:spPr>
      </p:pic>
      <p:pic>
        <p:nvPicPr>
          <p:cNvPr id="20" name="Picture 19" descr="CCAFS-HighRes_tr">
            <a:extLst>
              <a:ext uri="{FF2B5EF4-FFF2-40B4-BE49-F238E27FC236}">
                <a16:creationId xmlns:a16="http://schemas.microsoft.com/office/drawing/2014/main" id="{C32B1497-0186-C448-9614-E6BADEAA99D9}"/>
              </a:ext>
            </a:extLst>
          </p:cNvPr>
          <p:cNvPicPr/>
          <p:nvPr userDrawn="1"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9160" y="4456019"/>
            <a:ext cx="2249970" cy="676656"/>
          </a:xfrm>
          <a:prstGeom prst="rect">
            <a:avLst/>
          </a:prstGeom>
          <a:solidFill>
            <a:schemeClr val="bg1"/>
          </a:solidFill>
          <a:ln w="25400">
            <a:solidFill>
              <a:schemeClr val="bg1"/>
            </a:solidFill>
          </a:ln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C1D10F2D-C9F1-6D4D-A3E9-D66DCF6A008C}"/>
              </a:ext>
            </a:extLst>
          </p:cNvPr>
          <p:cNvPicPr/>
          <p:nvPr userDrawn="1"/>
        </p:nvPicPr>
        <p:blipFill>
          <a:blip r:embed="rId1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9539" y="4686944"/>
            <a:ext cx="1783036" cy="325984"/>
          </a:xfrm>
          <a:prstGeom prst="rect">
            <a:avLst/>
          </a:prstGeom>
          <a:solidFill>
            <a:schemeClr val="bg1"/>
          </a:solidFill>
          <a:ln w="25400">
            <a:solidFill>
              <a:schemeClr val="bg1"/>
            </a:solidFill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299" y="433880"/>
            <a:ext cx="9144001" cy="1618564"/>
          </a:xfrm>
        </p:spPr>
        <p:txBody>
          <a:bodyPr>
            <a:normAutofit fontScale="90000"/>
          </a:bodyPr>
          <a:lstStyle/>
          <a:p>
            <a:r>
              <a:rPr lang="en-US" altLang="en-US" dirty="0">
                <a:sym typeface="+mn-ea"/>
              </a:rPr>
              <a:t>Crop Yield Forecasting Using the CCAFS Regional Agricultural Forecasting Toolbox (CRAFT) in the Oromia Regional State of Ethiopia</a:t>
            </a:r>
            <a:endParaRPr lang="en-US" dirty="0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D90DF71B-06AC-44E2-B0E3-00BC446897A0}"/>
              </a:ext>
            </a:extLst>
          </p:cNvPr>
          <p:cNvSpPr txBox="1">
            <a:spLocks/>
          </p:cNvSpPr>
          <p:nvPr/>
        </p:nvSpPr>
        <p:spPr>
          <a:xfrm>
            <a:off x="0" y="3334821"/>
            <a:ext cx="9162300" cy="106893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800" b="1" kern="100" dirty="0">
                <a:effectLst/>
                <a:latin typeface="Calibri" panose="020F0502020204030204" pitchFamily="34" charset="0"/>
                <a:ea typeface="DejaVu Sans"/>
                <a:cs typeface="FreeSans"/>
              </a:rPr>
              <a:t>Kindie Tesfaye, Esayas Lemma, Robel Takele, </a:t>
            </a:r>
            <a:r>
              <a:rPr lang="en-US" sz="1800" b="1" kern="100" dirty="0">
                <a:latin typeface="Calibri" panose="020F0502020204030204" pitchFamily="34" charset="0"/>
                <a:ea typeface="DejaVu Sans"/>
                <a:cs typeface="FreeSans"/>
              </a:rPr>
              <a:t>Vakhtang Shelia , </a:t>
            </a:r>
            <a:r>
              <a:rPr lang="en-US" sz="1800" b="1" kern="100" dirty="0">
                <a:effectLst/>
                <a:latin typeface="Calibri" panose="020F0502020204030204" pitchFamily="34" charset="0"/>
                <a:ea typeface="DejaVu Sans"/>
                <a:cs typeface="FreeSans"/>
              </a:rPr>
              <a:t>Addisu Dabale,</a:t>
            </a: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800" b="1" kern="100" dirty="0">
                <a:effectLst/>
                <a:latin typeface="Calibri" panose="020F0502020204030204" pitchFamily="34" charset="0"/>
                <a:ea typeface="DejaVu Sans"/>
                <a:cs typeface="FreeSans"/>
              </a:rPr>
              <a:t>Pierre C. Sibiry Traore, Gerrit Hoogenboom, Dawit Solomon</a:t>
            </a:r>
          </a:p>
          <a:p>
            <a:pPr marL="0" marR="0" algn="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800" b="1" kern="1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DejaVu Sans"/>
                <a:cs typeface="FreeSans"/>
              </a:rPr>
              <a:t>GHACOF 56,  August 26, 2020  </a:t>
            </a:r>
            <a:endParaRPr lang="en-US" sz="1800" b="1" kern="100" dirty="0">
              <a:solidFill>
                <a:srgbClr val="002060"/>
              </a:solidFill>
              <a:effectLst/>
              <a:latin typeface="Liberation Serif"/>
              <a:ea typeface="DejaVu Sans"/>
              <a:cs typeface="FreeSans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720143" y="-17973"/>
            <a:ext cx="7473395" cy="451853"/>
          </a:xfrm>
        </p:spPr>
        <p:txBody>
          <a:bodyPr>
            <a:normAutofit fontScale="90000"/>
          </a:bodyPr>
          <a:lstStyle/>
          <a:p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Result: </a:t>
            </a:r>
            <a:r>
              <a:rPr lang="en-US" alt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evaluation </a:t>
            </a:r>
            <a:r>
              <a:rPr lang="en-US" altLang="en-US" sz="2700" i="1" dirty="0">
                <a:solidFill>
                  <a:srgbClr val="CC0099"/>
                </a:solidFill>
              </a:rPr>
              <a:t>[</a:t>
            </a:r>
            <a:r>
              <a:rPr lang="en-US" altLang="en-US" sz="2700" i="1" dirty="0"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aggregated yield over districts]</a:t>
            </a:r>
            <a:r>
              <a:rPr lang="en-US" altLang="en-US" sz="27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altLang="en-US" sz="2700" i="1" dirty="0">
              <a:solidFill>
                <a:srgbClr val="FF0000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2664" y="586584"/>
            <a:ext cx="6844667" cy="3885545"/>
          </a:xfrm>
          <a:prstGeom prst="rect">
            <a:avLst/>
          </a:prstGeom>
          <a:ln>
            <a:noFill/>
          </a:ln>
          <a:effectLst>
            <a:outerShdw blurRad="254000" dist="1270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9687790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670605" y="-18751"/>
            <a:ext cx="7473395" cy="572770"/>
          </a:xfrm>
        </p:spPr>
        <p:txBody>
          <a:bodyPr>
            <a:normAutofit/>
          </a:bodyPr>
          <a:lstStyle/>
          <a:p>
            <a:r>
              <a:rPr lang="en-US" altLang="en-US" sz="2800" dirty="0"/>
              <a:t>Result: </a:t>
            </a:r>
            <a:r>
              <a:rPr lang="en-US" altLang="en-US" sz="2800" i="1" dirty="0"/>
              <a:t>evaluation </a:t>
            </a:r>
            <a:r>
              <a:rPr lang="en-US" altLang="en-US" sz="2400" i="1" dirty="0">
                <a:solidFill>
                  <a:srgbClr val="CC0099"/>
                </a:solidFill>
              </a:rPr>
              <a:t>[</a:t>
            </a:r>
            <a:r>
              <a:rPr lang="en-US" altLang="en-US" sz="2400" i="1" dirty="0"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aggregated yield over districts]</a:t>
            </a:r>
            <a:endParaRPr lang="en-US" altLang="en-US" sz="2400" i="1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9920" y="891995"/>
            <a:ext cx="6874764" cy="3215640"/>
          </a:xfrm>
          <a:prstGeom prst="rect">
            <a:avLst/>
          </a:prstGeom>
          <a:ln>
            <a:noFill/>
          </a:ln>
          <a:effectLst>
            <a:outerShdw blurRad="254000" dist="127000" dir="2700000" algn="tl" rotWithShape="0">
              <a:srgbClr val="333333">
                <a:alpha val="5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9653714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670605" y="-24235"/>
            <a:ext cx="7473395" cy="458115"/>
          </a:xfrm>
        </p:spPr>
        <p:txBody>
          <a:bodyPr>
            <a:normAutofit fontScale="90000"/>
          </a:bodyPr>
          <a:lstStyle/>
          <a:p>
            <a:r>
              <a:rPr lang="en-US" altLang="en-US" sz="2700" dirty="0">
                <a:solidFill>
                  <a:srgbClr val="36BA4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Forecast Evaluation</a:t>
            </a:r>
            <a:r>
              <a:rPr lang="en-US" altLang="en-US" sz="4000" dirty="0">
                <a:solidFill>
                  <a:srgbClr val="36BA4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altLang="en-US" sz="2700" i="1" dirty="0">
                <a:solidFill>
                  <a:srgbClr val="36BA4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aggregated yield over Oromia region</a:t>
            </a:r>
            <a:endParaRPr lang="en-US" altLang="en-US" sz="3100" dirty="0">
              <a:solidFill>
                <a:srgbClr val="36BA4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Content Placeholder 3"/>
          <p:cNvSpPr>
            <a:spLocks noGrp="1"/>
          </p:cNvSpPr>
          <p:nvPr>
            <p:ph idx="1"/>
          </p:nvPr>
        </p:nvSpPr>
        <p:spPr>
          <a:xfrm>
            <a:off x="1639899" y="4098800"/>
            <a:ext cx="3970330" cy="449947"/>
          </a:xfrm>
        </p:spPr>
        <p:txBody>
          <a:bodyPr>
            <a:normAutofit fontScale="77500" lnSpcReduction="20000"/>
          </a:bodyPr>
          <a:lstStyle/>
          <a:p>
            <a:pPr algn="l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v"/>
            </a:pP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Hindcast simulation covers: 2015 - 2019</a:t>
            </a:r>
            <a:endParaRPr lang="en-US" altLang="en-US" sz="2000" dirty="0"/>
          </a:p>
          <a:p>
            <a:pPr marL="0" indent="0" algn="l">
              <a:spcAft>
                <a:spcPts val="1200"/>
              </a:spcAft>
              <a:buNone/>
            </a:pPr>
            <a:endParaRPr lang="en-US" altLang="en-US" sz="20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6014" y="891995"/>
            <a:ext cx="7024431" cy="2943557"/>
          </a:xfrm>
          <a:prstGeom prst="rect">
            <a:avLst/>
          </a:prstGeom>
          <a:ln>
            <a:noFill/>
          </a:ln>
          <a:effectLst>
            <a:outerShdw blurRad="254000" dist="127000" dir="2700000" algn="tl" rotWithShape="0">
              <a:srgbClr val="333333">
                <a:alpha val="5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46640511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746195" y="-19133"/>
            <a:ext cx="7376383" cy="605718"/>
          </a:xfrm>
        </p:spPr>
        <p:txBody>
          <a:bodyPr>
            <a:normAutofit fontScale="90000"/>
          </a:bodyPr>
          <a:lstStyle/>
          <a:p>
            <a:r>
              <a:rPr lang="en-US" altLang="en-US" sz="4000" dirty="0">
                <a:solidFill>
                  <a:srgbClr val="36BA4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Forecast: </a:t>
            </a:r>
            <a:r>
              <a:rPr lang="en-US" altLang="en-US" sz="3100" i="1" dirty="0">
                <a:solidFill>
                  <a:srgbClr val="36BA4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cumulative probability</a:t>
            </a:r>
            <a:endParaRPr lang="en-US" altLang="en-US" dirty="0">
              <a:solidFill>
                <a:srgbClr val="36BA4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Content Placeholder 3"/>
          <p:cNvSpPr txBox="1">
            <a:spLocks/>
          </p:cNvSpPr>
          <p:nvPr/>
        </p:nvSpPr>
        <p:spPr>
          <a:xfrm>
            <a:off x="8835" y="1824002"/>
            <a:ext cx="1737360" cy="1205863"/>
          </a:xfrm>
          <a:prstGeom prst="rect">
            <a:avLst/>
          </a:prstGeom>
        </p:spPr>
        <p:txBody>
          <a:bodyPr vert="horz" lIns="91440" tIns="45720" rIns="91440" bIns="45720" rtlCol="0">
            <a:normAutofit fontScale="700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altLang="en-US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Simulation Start: </a:t>
            </a:r>
            <a:r>
              <a:rPr lang="en-US" altLang="en-U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01 Jan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altLang="en-US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Planting Start: </a:t>
            </a:r>
            <a:r>
              <a:rPr lang="en-US" altLang="en-U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31 Mar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v"/>
            </a:pPr>
            <a:endParaRPr lang="en-US" altLang="en-US" sz="2000" dirty="0">
              <a:solidFill>
                <a:schemeClr val="bg1"/>
              </a:solidFill>
            </a:endParaRPr>
          </a:p>
          <a:p>
            <a:pPr marL="0" indent="0">
              <a:spcAft>
                <a:spcPts val="1200"/>
              </a:spcAft>
              <a:buFont typeface="Arial" panose="020B0604020202020204" pitchFamily="34" charset="0"/>
              <a:buNone/>
            </a:pPr>
            <a:endParaRPr lang="en-US" altLang="en-US" sz="2000" dirty="0">
              <a:solidFill>
                <a:schemeClr val="bg1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72909" y="734970"/>
            <a:ext cx="7146563" cy="2780244"/>
          </a:xfrm>
          <a:prstGeom prst="rect">
            <a:avLst/>
          </a:prstGeom>
          <a:ln>
            <a:noFill/>
          </a:ln>
          <a:effectLst>
            <a:outerShdw blurRad="254000" dist="127000" dir="2700000" algn="tl" rotWithShape="0">
              <a:srgbClr val="333333">
                <a:alpha val="50000"/>
              </a:srgbClr>
            </a:outerShdw>
          </a:effectLst>
        </p:spPr>
      </p:pic>
      <p:sp>
        <p:nvSpPr>
          <p:cNvPr id="5" name="Content Placeholder 3"/>
          <p:cNvSpPr txBox="1">
            <a:spLocks/>
          </p:cNvSpPr>
          <p:nvPr/>
        </p:nvSpPr>
        <p:spPr>
          <a:xfrm>
            <a:off x="1976015" y="3645005"/>
            <a:ext cx="6871725" cy="763525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v"/>
            </a:pPr>
            <a:r>
              <a:rPr lang="en-US" alt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Standard normal cumulative distribution </a:t>
            </a:r>
            <a:r>
              <a:rPr lang="en-US" altLang="en-US" sz="2000" b="1" i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[blue curve] </a:t>
            </a:r>
            <a:r>
              <a:rPr lang="en-US" alt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and Cumulative distribution </a:t>
            </a:r>
            <a:r>
              <a:rPr lang="en-US" altLang="en-US" sz="2000" b="1" i="1" dirty="0">
                <a:solidFill>
                  <a:srgbClr val="36BA4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[green curve]</a:t>
            </a:r>
            <a:r>
              <a:rPr lang="en-US" alt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with mean minus standard deviation </a:t>
            </a:r>
            <a:r>
              <a:rPr lang="en-US" altLang="en-US" sz="20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[red broken line] </a:t>
            </a:r>
            <a:r>
              <a:rPr lang="en-US" alt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and mean plus standard deviation </a:t>
            </a:r>
            <a:r>
              <a:rPr lang="en-US" altLang="en-US" sz="2000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[blue broken line]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v"/>
            </a:pPr>
            <a:endParaRPr lang="en-US" altLang="en-US" sz="2000" i="1" dirty="0"/>
          </a:p>
          <a:p>
            <a:pPr marL="0" indent="0">
              <a:spcAft>
                <a:spcPts val="1200"/>
              </a:spcAft>
              <a:buFont typeface="Arial" panose="020B0604020202020204" pitchFamily="34" charset="0"/>
              <a:buNone/>
            </a:pPr>
            <a:endParaRPr lang="en-US" altLang="en-US" sz="2000" dirty="0"/>
          </a:p>
        </p:txBody>
      </p:sp>
    </p:spTree>
    <p:extLst>
      <p:ext uri="{BB962C8B-B14F-4D97-AF65-F5344CB8AC3E}">
        <p14:creationId xmlns:p14="http://schemas.microsoft.com/office/powerpoint/2010/main" val="353557563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 txBox="1">
            <a:spLocks/>
          </p:cNvSpPr>
          <p:nvPr/>
        </p:nvSpPr>
        <p:spPr>
          <a:xfrm>
            <a:off x="143555" y="0"/>
            <a:ext cx="7473395" cy="45811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600" kern="1200" baseline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Forecast:</a:t>
            </a:r>
            <a:endParaRPr lang="en-US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77" y="891995"/>
            <a:ext cx="9000445" cy="3457075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 txBox="1">
            <a:spLocks/>
          </p:cNvSpPr>
          <p:nvPr/>
        </p:nvSpPr>
        <p:spPr>
          <a:xfrm>
            <a:off x="-772675" y="0"/>
            <a:ext cx="7473395" cy="45811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600" kern="1200" baseline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Forecast: </a:t>
            </a:r>
            <a:r>
              <a:rPr lang="en-US" altLang="en-US" sz="31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percentage deviation from average</a:t>
            </a:r>
            <a:endParaRPr lang="en-US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02" y="1044700"/>
            <a:ext cx="9009595" cy="33595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508915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3310" y="22095"/>
            <a:ext cx="6260905" cy="437873"/>
          </a:xfrm>
        </p:spPr>
        <p:txBody>
          <a:bodyPr>
            <a:normAutofit fontScale="90000"/>
          </a:bodyPr>
          <a:lstStyle/>
          <a:p>
            <a:pPr algn="l"/>
            <a:r>
              <a:rPr lang="en-US" altLang="en-US" b="1" dirty="0"/>
              <a:t>Conclusions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76015" y="701402"/>
            <a:ext cx="6566316" cy="3550103"/>
          </a:xfrm>
        </p:spPr>
        <p:txBody>
          <a:bodyPr>
            <a:normAutofit fontScale="70000" lnSpcReduction="20000"/>
          </a:bodyPr>
          <a:lstStyle/>
          <a:p>
            <a:pPr algn="l"/>
            <a:r>
              <a:rPr lang="en-US" dirty="0"/>
              <a:t>Normal-to-above average maize production is expected for the  2020 main growing season</a:t>
            </a:r>
          </a:p>
          <a:p>
            <a:pPr algn="l"/>
            <a:endParaRPr lang="en-US" dirty="0"/>
          </a:p>
          <a:p>
            <a:pPr algn="l"/>
            <a:r>
              <a:rPr lang="en-US" dirty="0"/>
              <a:t>On average, 4301 – 4345 kg/ha of grain yield could be obtained from maize fields over Oromia regional state.</a:t>
            </a:r>
          </a:p>
          <a:p>
            <a:pPr algn="l"/>
            <a:endParaRPr lang="en-US" dirty="0"/>
          </a:p>
          <a:p>
            <a:pPr lvl="1"/>
            <a:r>
              <a:rPr lang="en-US" dirty="0"/>
              <a:t>Maize production: 5.3 MMT tons  (2020 forecast)</a:t>
            </a:r>
          </a:p>
          <a:p>
            <a:pPr marL="457200" lvl="1" indent="0">
              <a:buNone/>
            </a:pPr>
            <a:r>
              <a:rPr lang="en-US" dirty="0"/>
              <a:t>                                       4.6 MMT tons (2018 reported)</a:t>
            </a:r>
          </a:p>
          <a:p>
            <a:pPr algn="l"/>
            <a:endParaRPr lang="en-US" dirty="0"/>
          </a:p>
          <a:p>
            <a:r>
              <a:rPr lang="en-US" dirty="0"/>
              <a:t>Slightly poor performance by the crop model lower yield environments</a:t>
            </a:r>
          </a:p>
          <a:p>
            <a:pPr algn="l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7840305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907EF6B7-1338-4443-8C46-6A318D952DF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286" y="0"/>
            <a:ext cx="9141714" cy="5143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DAAE4CDD-124C-4DCF-9584-B6033B545DD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3125454" cy="5143500"/>
          </a:xfrm>
          <a:custGeom>
            <a:avLst/>
            <a:gdLst>
              <a:gd name="connsiteX0" fmla="*/ 0 w 4167271"/>
              <a:gd name="connsiteY0" fmla="*/ 0 h 6858000"/>
              <a:gd name="connsiteX1" fmla="*/ 2259550 w 4167271"/>
              <a:gd name="connsiteY1" fmla="*/ 0 h 6858000"/>
              <a:gd name="connsiteX2" fmla="*/ 2387803 w 4167271"/>
              <a:gd name="connsiteY2" fmla="*/ 82222 h 6858000"/>
              <a:gd name="connsiteX3" fmla="*/ 4167271 w 4167271"/>
              <a:gd name="connsiteY3" fmla="*/ 3429000 h 6858000"/>
              <a:gd name="connsiteX4" fmla="*/ 2387803 w 4167271"/>
              <a:gd name="connsiteY4" fmla="*/ 6775779 h 6858000"/>
              <a:gd name="connsiteX5" fmla="*/ 2259550 w 4167271"/>
              <a:gd name="connsiteY5" fmla="*/ 6858000 h 6858000"/>
              <a:gd name="connsiteX6" fmla="*/ 0 w 4167271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167271" h="6858000">
                <a:moveTo>
                  <a:pt x="0" y="0"/>
                </a:moveTo>
                <a:lnTo>
                  <a:pt x="2259550" y="0"/>
                </a:lnTo>
                <a:lnTo>
                  <a:pt x="2387803" y="82222"/>
                </a:lnTo>
                <a:cubicBezTo>
                  <a:pt x="3461407" y="807534"/>
                  <a:pt x="4167271" y="2035835"/>
                  <a:pt x="4167271" y="3429000"/>
                </a:cubicBezTo>
                <a:cubicBezTo>
                  <a:pt x="4167271" y="4822165"/>
                  <a:pt x="3461407" y="6050467"/>
                  <a:pt x="2387803" y="6775779"/>
                </a:cubicBezTo>
                <a:lnTo>
                  <a:pt x="225955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5125" y="865179"/>
            <a:ext cx="2400300" cy="3345872"/>
          </a:xfrm>
        </p:spPr>
        <p:txBody>
          <a:bodyPr>
            <a:normAutofit/>
          </a:bodyPr>
          <a:lstStyle/>
          <a:p>
            <a:r>
              <a:rPr lang="en-US" altLang="en-US" b="1">
                <a:solidFill>
                  <a:srgbClr val="FFFFFF"/>
                </a:solidFill>
              </a:rPr>
              <a:t>Way forward </a:t>
            </a:r>
          </a:p>
        </p:txBody>
      </p:sp>
      <p:sp>
        <p:nvSpPr>
          <p:cNvPr id="12" name="Arc 11">
            <a:extLst>
              <a:ext uri="{FF2B5EF4-FFF2-40B4-BE49-F238E27FC236}">
                <a16:creationId xmlns:a16="http://schemas.microsoft.com/office/drawing/2014/main" id="{081E4A58-353D-44AE-B2FC-2A74E2E400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5662801" y="1841609"/>
            <a:ext cx="3062575" cy="3062575"/>
          </a:xfrm>
          <a:prstGeom prst="arc">
            <a:avLst/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25418" y="128470"/>
            <a:ext cx="5599958" cy="4504252"/>
          </a:xfrm>
        </p:spPr>
        <p:txBody>
          <a:bodyPr anchor="ctr">
            <a:normAutofit/>
          </a:bodyPr>
          <a:lstStyle/>
          <a:p>
            <a:pPr>
              <a:lnSpc>
                <a:spcPct val="90000"/>
              </a:lnSpc>
            </a:pPr>
            <a:r>
              <a:rPr lang="en-US" sz="2200" dirty="0"/>
              <a:t>Use the tool as a crop forecasting and decision support system for major food security crops at the MoA, Ethiopia </a:t>
            </a:r>
          </a:p>
          <a:p>
            <a:pPr>
              <a:lnSpc>
                <a:spcPct val="90000"/>
              </a:lnSpc>
            </a:pPr>
            <a:endParaRPr lang="en-US" sz="2200" dirty="0"/>
          </a:p>
          <a:p>
            <a:pPr>
              <a:lnSpc>
                <a:spcPct val="90000"/>
              </a:lnSpc>
            </a:pPr>
            <a:r>
              <a:rPr lang="en-US" sz="2200" dirty="0"/>
              <a:t>Work with ICPAC to use the CRAFT tool as regional crop forecasting tool in East Africa </a:t>
            </a:r>
          </a:p>
          <a:p>
            <a:pPr>
              <a:lnSpc>
                <a:spcPct val="90000"/>
              </a:lnSpc>
            </a:pPr>
            <a:endParaRPr lang="en-US" sz="2200" dirty="0"/>
          </a:p>
          <a:p>
            <a:pPr>
              <a:lnSpc>
                <a:spcPct val="90000"/>
              </a:lnSpc>
            </a:pPr>
            <a:r>
              <a:rPr lang="en-US" sz="2200" dirty="0"/>
              <a:t>Work with AGRHYMET to use the CRAFT tool as regional crop forecasting tool in West Africa </a:t>
            </a:r>
          </a:p>
        </p:txBody>
      </p:sp>
    </p:spTree>
    <p:extLst>
      <p:ext uri="{BB962C8B-B14F-4D97-AF65-F5344CB8AC3E}">
        <p14:creationId xmlns:p14="http://schemas.microsoft.com/office/powerpoint/2010/main" val="24483194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43555" y="1960930"/>
            <a:ext cx="8246070" cy="763525"/>
          </a:xfrm>
        </p:spPr>
        <p:txBody>
          <a:bodyPr>
            <a:normAutofit/>
          </a:bodyPr>
          <a:lstStyle/>
          <a:p>
            <a:r>
              <a:rPr lang="en-US" altLang="en-US" sz="4000" b="1" dirty="0"/>
              <a:t>Thank You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>
            <a:extLst>
              <a:ext uri="{FF2B5EF4-FFF2-40B4-BE49-F238E27FC236}">
                <a16:creationId xmlns:a16="http://schemas.microsoft.com/office/drawing/2014/main" id="{EEB301C9-8893-4F0E-87E5-EE49F8CBB54C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9785" y="684519"/>
            <a:ext cx="6363485" cy="36649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FFE3DF9-C57D-4C2D-B525-7C9D444B23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23310" y="29352"/>
            <a:ext cx="6260905" cy="572644"/>
          </a:xfrm>
        </p:spPr>
        <p:txBody>
          <a:bodyPr>
            <a:normAutofit fontScale="90000"/>
          </a:bodyPr>
          <a:lstStyle/>
          <a:p>
            <a:r>
              <a:rPr lang="en-US" dirty="0"/>
              <a:t>Why Crop Yield forecasting? 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A12456C-0626-49A1-8F6D-54704C5552D2}"/>
              </a:ext>
            </a:extLst>
          </p:cNvPr>
          <p:cNvSpPr/>
          <p:nvPr/>
        </p:nvSpPr>
        <p:spPr>
          <a:xfrm>
            <a:off x="1027380" y="4041662"/>
            <a:ext cx="1323632" cy="30777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en-US" sz="1400" dirty="0"/>
              <a:t>UK-GFSP,  2015 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511047FF-BCA9-4E4A-941C-9CDE924BC3F9}"/>
              </a:ext>
            </a:extLst>
          </p:cNvPr>
          <p:cNvSpPr/>
          <p:nvPr/>
        </p:nvSpPr>
        <p:spPr>
          <a:xfrm>
            <a:off x="2703186" y="1686157"/>
            <a:ext cx="916230" cy="1221640"/>
          </a:xfrm>
          <a:prstGeom prst="rect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C53DF408-82F0-4C5A-8557-A9634DE7880D}"/>
              </a:ext>
            </a:extLst>
          </p:cNvPr>
          <p:cNvSpPr/>
          <p:nvPr/>
        </p:nvSpPr>
        <p:spPr>
          <a:xfrm>
            <a:off x="5576437" y="1688942"/>
            <a:ext cx="970032" cy="1221640"/>
          </a:xfrm>
          <a:prstGeom prst="rect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52B748A7-1F3E-4AC6-893D-168A8E8735E7}"/>
              </a:ext>
            </a:extLst>
          </p:cNvPr>
          <p:cNvSpPr/>
          <p:nvPr/>
        </p:nvSpPr>
        <p:spPr>
          <a:xfrm>
            <a:off x="3630701" y="1686157"/>
            <a:ext cx="1068935" cy="1191003"/>
          </a:xfrm>
          <a:prstGeom prst="rect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B18B3BAC-8295-442E-AB14-8A2BC85B0448}"/>
              </a:ext>
            </a:extLst>
          </p:cNvPr>
          <p:cNvSpPr txBox="1"/>
          <p:nvPr/>
        </p:nvSpPr>
        <p:spPr>
          <a:xfrm>
            <a:off x="7307408" y="531820"/>
            <a:ext cx="1712840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002060"/>
                </a:solidFill>
              </a:rPr>
              <a:t>Need for tools that integrate different facets of information for meaningful analysis of  seasonal and intra-seasonal  climate variability and delivery of  early warning information and advisory</a:t>
            </a:r>
          </a:p>
        </p:txBody>
      </p:sp>
    </p:spTree>
    <p:extLst>
      <p:ext uri="{BB962C8B-B14F-4D97-AF65-F5344CB8AC3E}">
        <p14:creationId xmlns:p14="http://schemas.microsoft.com/office/powerpoint/2010/main" val="2100676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7" grpId="0" animBg="1"/>
      <p:bldP spid="19" grpId="0" animBg="1"/>
      <p:bldP spid="2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095" y="-24765"/>
            <a:ext cx="8246110" cy="570865"/>
          </a:xfrm>
        </p:spPr>
        <p:txBody>
          <a:bodyPr>
            <a:normAutofit fontScale="90000"/>
          </a:bodyPr>
          <a:lstStyle/>
          <a:p>
            <a:pPr algn="l"/>
            <a:r>
              <a:rPr lang="en-US" altLang="en-US" dirty="0">
                <a:ln w="0"/>
                <a:solidFill>
                  <a:srgbClr val="FFFF00"/>
                </a:solidFill>
                <a:sym typeface="+mn-ea"/>
              </a:rPr>
              <a:t>Overview of CRAFT:</a:t>
            </a:r>
            <a:r>
              <a:rPr lang="en-US" altLang="en-US" dirty="0">
                <a:ln w="0"/>
                <a:solidFill>
                  <a:srgbClr val="FFFF00"/>
                </a:solidFill>
              </a:rPr>
              <a:t> </a:t>
            </a:r>
            <a:r>
              <a:rPr lang="en-US" altLang="en-US" sz="2800" i="1" dirty="0">
                <a:ln w="0"/>
                <a:solidFill>
                  <a:srgbClr val="FFFF00"/>
                </a:solidFill>
              </a:rPr>
              <a:t>yield forecasting workflow</a:t>
            </a:r>
            <a:endParaRPr lang="en-US" altLang="en-US" sz="2800" i="1" dirty="0">
              <a:solidFill>
                <a:srgbClr val="FFFF00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77410" y="732435"/>
            <a:ext cx="4267684" cy="3775131"/>
          </a:xfrm>
          <a:prstGeom prst="rect">
            <a:avLst/>
          </a:prstGeom>
        </p:spPr>
      </p:pic>
      <p:sp>
        <p:nvSpPr>
          <p:cNvPr id="5" name="Text Box 4"/>
          <p:cNvSpPr txBox="1"/>
          <p:nvPr/>
        </p:nvSpPr>
        <p:spPr>
          <a:xfrm>
            <a:off x="5182820" y="3946095"/>
            <a:ext cx="2827655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en-US" sz="1400" i="1" dirty="0"/>
              <a:t>Source: (</a:t>
            </a:r>
            <a:r>
              <a:rPr lang="en-US" sz="1400" i="1" dirty="0"/>
              <a:t>Shelia et al.</a:t>
            </a:r>
            <a:r>
              <a:rPr lang="en-US" altLang="en-US" sz="1400" i="1" dirty="0"/>
              <a:t>, 2019)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-1" y="891994"/>
            <a:ext cx="4877411" cy="3512215"/>
          </a:xfrm>
        </p:spPr>
        <p:txBody>
          <a:bodyPr>
            <a:normAutofit fontScale="85000" lnSpcReduction="20000"/>
          </a:bodyPr>
          <a:lstStyle/>
          <a:p>
            <a:pPr algn="l">
              <a:spcAft>
                <a:spcPts val="1200"/>
              </a:spcAft>
              <a:buFont typeface="Wingdings" panose="05000000000000000000" pitchFamily="2" charset="2"/>
              <a:buChar char="v"/>
            </a:pPr>
            <a:r>
              <a:rPr lang="en-US" altLang="en-US" sz="2400" dirty="0"/>
              <a:t>Detrending observed yield using linear and quadratic functions.</a:t>
            </a:r>
          </a:p>
          <a:p>
            <a:pPr algn="l">
              <a:spcAft>
                <a:spcPts val="1200"/>
              </a:spcAft>
              <a:buFont typeface="Wingdings" panose="05000000000000000000" pitchFamily="2" charset="2"/>
              <a:buChar char="v"/>
            </a:pPr>
            <a:r>
              <a:rPr lang="en-US" altLang="en-US" sz="2400" dirty="0"/>
              <a:t>Empirical calibration using a yield correction factor which applied to the regional yield aggregated from the simulated yield in order to minimize the RMSE.</a:t>
            </a:r>
          </a:p>
          <a:p>
            <a:pPr algn="l">
              <a:spcAft>
                <a:spcPts val="1200"/>
              </a:spcAft>
              <a:buFont typeface="Wingdings" panose="05000000000000000000" pitchFamily="2" charset="2"/>
              <a:buChar char="v"/>
            </a:pPr>
            <a:r>
              <a:rPr lang="en-US" altLang="en-US" sz="2400" dirty="0"/>
              <a:t>Uses a statistical approach to integrate the seasonal climate forecast with the crop yield forecast using predictors such as SST, atmospheric parameters and GCM outputs.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9886D9-A919-4759-99F3-43EA347D7D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23310" y="-2538"/>
            <a:ext cx="6260905" cy="436418"/>
          </a:xfrm>
        </p:spPr>
        <p:txBody>
          <a:bodyPr>
            <a:normAutofit fontScale="90000"/>
          </a:bodyPr>
          <a:lstStyle/>
          <a:p>
            <a:r>
              <a:rPr lang="en-US" dirty="0"/>
              <a:t>Model inputs and outputs 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8720" y="631397"/>
            <a:ext cx="5950415" cy="3880705"/>
          </a:xfrm>
          <a:prstGeom prst="rect">
            <a:avLst/>
          </a:prstGeom>
          <a:ln>
            <a:noFill/>
          </a:ln>
          <a:effectLst>
            <a:outerShdw blurRad="254000" dist="127000" dir="2700000" algn="tl" rotWithShape="0">
              <a:srgbClr val="333333">
                <a:alpha val="5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14835428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696527" y="-46813"/>
            <a:ext cx="6708775" cy="480693"/>
          </a:xfrm>
        </p:spPr>
        <p:txBody>
          <a:bodyPr>
            <a:normAutofit fontScale="90000"/>
          </a:bodyPr>
          <a:lstStyle/>
          <a:p>
            <a:r>
              <a:rPr lang="en-US" altLang="en-US" i="1" dirty="0">
                <a:ln w="0">
                  <a:solidFill>
                    <a:schemeClr val="accent5">
                      <a:lumMod val="75000"/>
                    </a:schemeClr>
                  </a:solidFill>
                </a:ln>
                <a:solidFill>
                  <a:schemeClr val="accent5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Maize Physical Area</a:t>
            </a:r>
            <a:endParaRPr lang="en-US" i="1" dirty="0">
              <a:ln w="0">
                <a:solidFill>
                  <a:schemeClr val="accent5">
                    <a:lumMod val="75000"/>
                  </a:schemeClr>
                </a:solidFill>
              </a:ln>
              <a:solidFill>
                <a:schemeClr val="accent5">
                  <a:lumMod val="7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6" name="Text Box 4"/>
          <p:cNvSpPr txBox="1"/>
          <p:nvPr/>
        </p:nvSpPr>
        <p:spPr>
          <a:xfrm>
            <a:off x="7311540" y="3029865"/>
            <a:ext cx="1832460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en-US" sz="1400" i="1" dirty="0"/>
              <a:t>Source: (</a:t>
            </a:r>
            <a:r>
              <a:rPr lang="en-US" sz="1400" i="1" dirty="0"/>
              <a:t>SPAM, </a:t>
            </a:r>
            <a:r>
              <a:rPr lang="en-US" altLang="en-US" sz="1400" i="1" dirty="0"/>
              <a:t>2010)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/>
          <a:srcRect l="392" t="315" b="2850"/>
          <a:stretch/>
        </p:blipFill>
        <p:spPr>
          <a:xfrm>
            <a:off x="2128720" y="433880"/>
            <a:ext cx="4886560" cy="39719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273059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0605" y="-84356"/>
            <a:ext cx="6260905" cy="568494"/>
          </a:xfrm>
        </p:spPr>
        <p:txBody>
          <a:bodyPr>
            <a:normAutofit fontScale="90000"/>
          </a:bodyPr>
          <a:lstStyle/>
          <a:p>
            <a:pPr algn="l"/>
            <a:r>
              <a:rPr lang="en-US" altLang="en-US" dirty="0">
                <a:ln w="0"/>
                <a:solidFill>
                  <a:srgbClr val="00B050"/>
                </a:solidFill>
              </a:rPr>
              <a:t>Method: </a:t>
            </a:r>
            <a:r>
              <a:rPr lang="en-US" altLang="en-US" i="1" dirty="0">
                <a:ln w="0"/>
                <a:solidFill>
                  <a:srgbClr val="00B050"/>
                </a:solidFill>
              </a:rPr>
              <a:t>source of predictability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88230" y="2504814"/>
            <a:ext cx="3562955" cy="18324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70605" y="2419045"/>
            <a:ext cx="3728027" cy="200399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76015" y="404524"/>
            <a:ext cx="3936188" cy="202441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5724892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275" y="0"/>
            <a:ext cx="9111615" cy="570865"/>
          </a:xfrm>
        </p:spPr>
        <p:txBody>
          <a:bodyPr>
            <a:normAutofit fontScale="90000"/>
          </a:bodyPr>
          <a:lstStyle/>
          <a:p>
            <a:pPr algn="l"/>
            <a:r>
              <a:rPr lang="en-US" altLang="en-US" dirty="0">
                <a:ln w="0"/>
                <a:solidFill>
                  <a:srgbClr val="FFFF00"/>
                </a:solidFill>
              </a:rPr>
              <a:t>Method: </a:t>
            </a:r>
            <a:r>
              <a:rPr lang="en-US" altLang="en-US" i="1" dirty="0">
                <a:ln w="0"/>
                <a:solidFill>
                  <a:srgbClr val="FFFF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yield forecasting</a:t>
            </a:r>
            <a:endParaRPr lang="en-US" altLang="en-US" i="1" dirty="0">
              <a:solidFill>
                <a:srgbClr val="FFFF00"/>
              </a:solidFill>
            </a:endParaRPr>
          </a:p>
        </p:txBody>
      </p:sp>
      <p:sp>
        <p:nvSpPr>
          <p:cNvPr id="4" name="Content Placeholder 3"/>
          <p:cNvSpPr txBox="1">
            <a:spLocks/>
          </p:cNvSpPr>
          <p:nvPr/>
        </p:nvSpPr>
        <p:spPr>
          <a:xfrm>
            <a:off x="-161855" y="872090"/>
            <a:ext cx="4275739" cy="3580529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342900" indent="-34290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50" indent="-28575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Aft>
                <a:spcPts val="1200"/>
              </a:spcAft>
              <a:buFont typeface="Wingdings" panose="05000000000000000000" pitchFamily="2" charset="2"/>
              <a:buChar char="v"/>
            </a:pPr>
            <a:r>
              <a:rPr lang="en-US" altLang="en-US" sz="2000" dirty="0"/>
              <a:t>Three forecast simulation are performed with different initialization date:</a:t>
            </a:r>
          </a:p>
          <a:p>
            <a:pPr lvl="1" algn="l">
              <a:spcAft>
                <a:spcPts val="1200"/>
              </a:spcAft>
              <a:buFont typeface="Wingdings" panose="05000000000000000000" pitchFamily="2" charset="2"/>
              <a:buChar char="v"/>
            </a:pPr>
            <a:r>
              <a:rPr lang="en-US" altLang="en-US" sz="2000" dirty="0"/>
              <a:t>1</a:t>
            </a:r>
            <a:r>
              <a:rPr lang="en-US" altLang="en-US" sz="2000" baseline="30000" dirty="0"/>
              <a:t>st</a:t>
            </a:r>
            <a:r>
              <a:rPr lang="en-US" altLang="en-US" sz="2000" dirty="0"/>
              <a:t> : Forecast date: March 31, 2020 with the Jan-to-Mar average SST anomaly over Nino-3.4 as a predictor</a:t>
            </a:r>
          </a:p>
          <a:p>
            <a:pPr lvl="1" algn="l">
              <a:spcAft>
                <a:spcPts val="1200"/>
              </a:spcAft>
              <a:buFont typeface="Wingdings" panose="05000000000000000000" pitchFamily="2" charset="2"/>
              <a:buChar char="v"/>
            </a:pPr>
            <a:r>
              <a:rPr lang="en-US" altLang="en-US" sz="2000" dirty="0"/>
              <a:t>2</a:t>
            </a:r>
            <a:r>
              <a:rPr lang="en-US" altLang="en-US" sz="2000" baseline="30000" dirty="0"/>
              <a:t>nd</a:t>
            </a:r>
            <a:r>
              <a:rPr lang="en-US" altLang="en-US" sz="2000" dirty="0"/>
              <a:t>  : Forecast date: April 30, 2020 with the Feb-to-Apr average SST anomaly over Nino-3.4 as a predictor</a:t>
            </a:r>
          </a:p>
          <a:p>
            <a:pPr lvl="1" algn="l">
              <a:spcAft>
                <a:spcPts val="1200"/>
              </a:spcAft>
              <a:buFont typeface="Wingdings" panose="05000000000000000000" pitchFamily="2" charset="2"/>
              <a:buChar char="v"/>
            </a:pPr>
            <a:r>
              <a:rPr lang="en-US" altLang="en-US" sz="2000" dirty="0"/>
              <a:t>3</a:t>
            </a:r>
            <a:r>
              <a:rPr lang="en-US" altLang="en-US" sz="2000" baseline="30000" dirty="0"/>
              <a:t>rd</a:t>
            </a:r>
            <a:r>
              <a:rPr lang="en-US" altLang="en-US" sz="2000" dirty="0"/>
              <a:t>  : Forecast date: May 31, 2020 with the Mar-to-May average SST anomaly over Nino-3.4 as a predictor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2070" y="1097629"/>
            <a:ext cx="5344415" cy="335951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823310" y="-32615"/>
            <a:ext cx="7160895" cy="572770"/>
          </a:xfrm>
        </p:spPr>
        <p:txBody>
          <a:bodyPr>
            <a:normAutofit fontScale="90000"/>
          </a:bodyPr>
          <a:lstStyle/>
          <a:p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Result: </a:t>
            </a:r>
            <a:r>
              <a:rPr lang="en-US" alt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Model calibration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6015" y="586585"/>
            <a:ext cx="6834202" cy="3531758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670605" y="-24235"/>
            <a:ext cx="7320690" cy="458115"/>
          </a:xfrm>
        </p:spPr>
        <p:txBody>
          <a:bodyPr>
            <a:normAutofit fontScale="90000"/>
          </a:bodyPr>
          <a:lstStyle/>
          <a:p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Result: </a:t>
            </a:r>
            <a:r>
              <a:rPr lang="en-US" alt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crop simulation, </a:t>
            </a:r>
            <a:r>
              <a:rPr lang="en-US" altLang="en-US" i="1" dirty="0"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after calibration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50" b="3501"/>
          <a:stretch/>
        </p:blipFill>
        <p:spPr>
          <a:xfrm>
            <a:off x="4724705" y="2877160"/>
            <a:ext cx="3240201" cy="167067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1B6DB9D8-9025-45F4-84CE-521076922343}"/>
              </a:ext>
            </a:extLst>
          </p:cNvPr>
          <p:cNvSpPr txBox="1"/>
          <p:nvPr/>
        </p:nvSpPr>
        <p:spPr>
          <a:xfrm>
            <a:off x="1709544" y="3335275"/>
            <a:ext cx="229057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i="1" dirty="0"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aggregated average (2004 – 2016) yield over zones (districts)</a:t>
            </a:r>
            <a:endParaRPr lang="en-US" dirty="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64ABAB4A-EFFA-4B3B-9130-DA14FD8C179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6015" y="428504"/>
            <a:ext cx="6096000" cy="243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</TotalTime>
  <Words>497</Words>
  <Application>Microsoft Office PowerPoint</Application>
  <PresentationFormat>On-screen Show (16:9)</PresentationFormat>
  <Paragraphs>54</Paragraphs>
  <Slides>18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4" baseType="lpstr">
      <vt:lpstr>Arial</vt:lpstr>
      <vt:lpstr>Calibri</vt:lpstr>
      <vt:lpstr>Liberation Serif</vt:lpstr>
      <vt:lpstr>Times New Roman</vt:lpstr>
      <vt:lpstr>Wingdings</vt:lpstr>
      <vt:lpstr>Office Theme</vt:lpstr>
      <vt:lpstr>Crop Yield Forecasting Using the CCAFS Regional Agricultural Forecasting Toolbox (CRAFT) in the Oromia Regional State of Ethiopia</vt:lpstr>
      <vt:lpstr>Why Crop Yield forecasting? </vt:lpstr>
      <vt:lpstr>Overview of CRAFT: yield forecasting workflow</vt:lpstr>
      <vt:lpstr>Model inputs and outputs </vt:lpstr>
      <vt:lpstr>Maize Physical Area</vt:lpstr>
      <vt:lpstr>Method: source of predictability</vt:lpstr>
      <vt:lpstr>Method: yield forecasting</vt:lpstr>
      <vt:lpstr>Result: Model calibration</vt:lpstr>
      <vt:lpstr>Result: crop simulation, after calibration</vt:lpstr>
      <vt:lpstr>Result: evaluation [aggregated yield over districts] </vt:lpstr>
      <vt:lpstr>Result: evaluation [aggregated yield over districts]</vt:lpstr>
      <vt:lpstr>Forecast Evaluation: aggregated yield over Oromia region</vt:lpstr>
      <vt:lpstr>Forecast: cumulative probability</vt:lpstr>
      <vt:lpstr>PowerPoint Presentation</vt:lpstr>
      <vt:lpstr>PowerPoint Presentation</vt:lpstr>
      <vt:lpstr>Conclusions</vt:lpstr>
      <vt:lpstr>Way forward </vt:lpstr>
      <vt:lpstr>Thank You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Crop Yield Forecasting Using the CCAFS Regional Agricultural Forecasting Toolbox (CRAFT) in the Oromia Regional State of Ethiopia</dc:title>
  <dc:creator>Tesfaye Fantaye, Kindie (CIMMYT)</dc:creator>
  <cp:lastModifiedBy>Tesfaye Fantaye, Kindie (CIMMYT)</cp:lastModifiedBy>
  <cp:revision>7</cp:revision>
  <dcterms:created xsi:type="dcterms:W3CDTF">2020-08-25T12:18:55Z</dcterms:created>
  <dcterms:modified xsi:type="dcterms:W3CDTF">2020-08-25T13:13:20Z</dcterms:modified>
</cp:coreProperties>
</file>