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 id="2147483722" r:id="rId5"/>
    <p:sldMasterId id="2147483746" r:id="rId6"/>
    <p:sldMasterId id="2147483778" r:id="rId7"/>
  </p:sldMasterIdLst>
  <p:notesMasterIdLst>
    <p:notesMasterId r:id="rId17"/>
  </p:notesMasterIdLst>
  <p:sldIdLst>
    <p:sldId id="274" r:id="rId8"/>
    <p:sldId id="686" r:id="rId9"/>
    <p:sldId id="398" r:id="rId10"/>
    <p:sldId id="403" r:id="rId11"/>
    <p:sldId id="684" r:id="rId12"/>
    <p:sldId id="404" r:id="rId13"/>
    <p:sldId id="406" r:id="rId14"/>
    <p:sldId id="685" r:id="rId15"/>
    <p:sldId id="287" r:id="rId1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66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9" autoAdjust="0"/>
    <p:restoredTop sz="93546" autoAdjust="0"/>
  </p:normalViewPr>
  <p:slideViewPr>
    <p:cSldViewPr snapToGrid="0">
      <p:cViewPr varScale="1">
        <p:scale>
          <a:sx n="106" d="100"/>
          <a:sy n="106" d="100"/>
        </p:scale>
        <p:origin x="763" y="82"/>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7B4C97-B0AB-415A-87C7-A72C5EB9248F}" type="datetimeFigureOut">
              <a:rPr lang="en-GB" smtClean="0"/>
              <a:t>25/08/2020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62B7FA-AB46-4993-BA79-F306F77A2046}" type="slidenum">
              <a:rPr lang="en-GB" smtClean="0"/>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344FCF09-2E3E-44A1-8F94-83C1C33BC819}"/>
              </a:ext>
            </a:extLst>
          </p:cNvPr>
          <p:cNvSpPr txBox="1">
            <a:spLocks noGrp="1" noChangeArrowheads="1"/>
          </p:cNvSpPr>
          <p:nvPr/>
        </p:nvSpPr>
        <p:spPr bwMode="auto">
          <a:xfrm>
            <a:off x="3854450" y="9440863"/>
            <a:ext cx="2949575"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nchor="b"/>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6984427-5F20-4E9E-9F36-68F6A9BCF948}" type="slidenum">
              <a:rPr kumimoji="0" lang="en-GB"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5363" name="Rectangle 2">
            <a:extLst>
              <a:ext uri="{FF2B5EF4-FFF2-40B4-BE49-F238E27FC236}">
                <a16:creationId xmlns:a16="http://schemas.microsoft.com/office/drawing/2014/main" id="{DDC8F897-DFA8-40AA-85A0-1964E4666B77}"/>
              </a:ext>
            </a:extLst>
          </p:cNvPr>
          <p:cNvSpPr>
            <a:spLocks noGrp="1" noRot="1" noChangeAspect="1" noChangeArrowheads="1" noTextEdit="1"/>
          </p:cNvSpPr>
          <p:nvPr>
            <p:ph type="sldImg"/>
          </p:nvPr>
        </p:nvSpPr>
        <p:spPr>
          <a:xfrm>
            <a:off x="90488" y="744538"/>
            <a:ext cx="6624637" cy="3727450"/>
          </a:xfrm>
          <a:ln/>
        </p:spPr>
      </p:sp>
      <p:sp>
        <p:nvSpPr>
          <p:cNvPr id="15364" name="Rectangle 3">
            <a:extLst>
              <a:ext uri="{FF2B5EF4-FFF2-40B4-BE49-F238E27FC236}">
                <a16:creationId xmlns:a16="http://schemas.microsoft.com/office/drawing/2014/main" id="{89987FA7-3B1A-4109-B857-93D04FE715EF}"/>
              </a:ext>
            </a:extLst>
          </p:cNvPr>
          <p:cNvSpPr>
            <a:spLocks noGrp="1" noChangeArrowheads="1"/>
          </p:cNvSpPr>
          <p:nvPr>
            <p:ph type="body" idx="1"/>
          </p:nvPr>
        </p:nvSpPr>
        <p:spPr>
          <a:xfrm>
            <a:off x="681038" y="4721225"/>
            <a:ext cx="5443537" cy="44735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lstStyle/>
          <a:p>
            <a:pPr eaLnBrk="1" hangingPunct="1"/>
            <a:r>
              <a:rPr lang="en-US" altLang="en-US">
                <a:latin typeface="Arial" panose="020B0604020202020204" pitchFamily="34" charset="0"/>
              </a:rPr>
              <a:t>GDPFS: Global Data Producing and Forecasting Systems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262B7FA-AB46-4993-BA79-F306F77A2046}" type="slidenum">
              <a:rPr lang="en-GB" smtClean="0"/>
              <a:t>7</a:t>
            </a:fld>
            <a:endParaRPr lang="en-GB"/>
          </a:p>
        </p:txBody>
      </p:sp>
    </p:spTree>
    <p:extLst>
      <p:ext uri="{BB962C8B-B14F-4D97-AF65-F5344CB8AC3E}">
        <p14:creationId xmlns:p14="http://schemas.microsoft.com/office/powerpoint/2010/main" val="16859135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65377" cy="5150942"/>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36347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871592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19481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70483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55971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04347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Picture Placeholder 7"/>
          <p:cNvSpPr>
            <a:spLocks noGrp="1"/>
          </p:cNvSpPr>
          <p:nvPr>
            <p:ph type="pic" sz="quarter" idx="10"/>
          </p:nvPr>
        </p:nvSpPr>
        <p:spPr>
          <a:xfrm>
            <a:off x="252413" y="818866"/>
            <a:ext cx="8639175" cy="3789647"/>
          </a:xfrm>
        </p:spPr>
        <p:txBody>
          <a:bodyPr/>
          <a:lstStyle/>
          <a:p>
            <a:r>
              <a:rPr lang="en-US" dirty="0"/>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32173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04017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031038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699739"/>
            <a:ext cx="8640000" cy="900487"/>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558874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46137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874379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552118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109154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861333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dirty="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dirty="0"/>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Tree>
    <p:extLst>
      <p:ext uri="{BB962C8B-B14F-4D97-AF65-F5344CB8AC3E}">
        <p14:creationId xmlns:p14="http://schemas.microsoft.com/office/powerpoint/2010/main" val="7202516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9165377" cy="5150942"/>
          </a:xfrm>
          <a:prstGeom prst="rect">
            <a:avLst/>
          </a:prstGeom>
        </p:spPr>
      </p:pic>
      <p:sp>
        <p:nvSpPr>
          <p:cNvPr id="2" name="Title 1"/>
          <p:cNvSpPr>
            <a:spLocks noGrp="1"/>
          </p:cNvSpPr>
          <p:nvPr>
            <p:ph type="ctrTitle"/>
          </p:nvPr>
        </p:nvSpPr>
        <p:spPr>
          <a:xfrm>
            <a:off x="252000" y="844586"/>
            <a:ext cx="5016036"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5207830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844586"/>
            <a:ext cx="5016036"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5562820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844586"/>
            <a:ext cx="8640000" cy="1011509"/>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9318865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835118"/>
            <a:ext cx="8640000" cy="1020978"/>
          </a:xfrm>
        </p:spPr>
        <p:txBody>
          <a:bodyPr anchor="b">
            <a:normAutofit/>
          </a:bodyPr>
          <a:lstStyle>
            <a:lvl1pPr algn="l">
              <a:defRPr sz="3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9347" y="56368"/>
            <a:ext cx="1783501" cy="778750"/>
          </a:xfrm>
          <a:prstGeom prst="rect">
            <a:avLst/>
          </a:prstGeom>
        </p:spPr>
      </p:pic>
    </p:spTree>
    <p:extLst>
      <p:ext uri="{BB962C8B-B14F-4D97-AF65-F5344CB8AC3E}">
        <p14:creationId xmlns:p14="http://schemas.microsoft.com/office/powerpoint/2010/main" val="19088406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858032"/>
            <a:ext cx="8640000" cy="998063"/>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2401826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989556"/>
            <a:ext cx="8640000" cy="866539"/>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85059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3599" y="56982"/>
            <a:ext cx="1803781" cy="787605"/>
          </a:xfrm>
          <a:prstGeom prst="rect">
            <a:avLst/>
          </a:prstGeom>
        </p:spPr>
      </p:pic>
    </p:spTree>
    <p:extLst>
      <p:ext uri="{BB962C8B-B14F-4D97-AF65-F5344CB8AC3E}">
        <p14:creationId xmlns:p14="http://schemas.microsoft.com/office/powerpoint/2010/main" val="3398146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3450832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995818"/>
            <a:ext cx="8640000" cy="860277"/>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dirty="0"/>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Tree>
    <p:extLst>
      <p:ext uri="{BB962C8B-B14F-4D97-AF65-F5344CB8AC3E}">
        <p14:creationId xmlns:p14="http://schemas.microsoft.com/office/powerpoint/2010/main" val="13265802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7" name="Shape 48"/>
          <p:cNvSpPr/>
          <p:nvPr userDrawn="1"/>
        </p:nvSpPr>
        <p:spPr>
          <a:xfrm>
            <a:off x="-1" y="-6009"/>
            <a:ext cx="9144002" cy="850596"/>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dirty="0"/>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18" name="Title 1"/>
          <p:cNvSpPr>
            <a:spLocks noGrp="1"/>
          </p:cNvSpPr>
          <p:nvPr>
            <p:ph type="ctrTitle"/>
          </p:nvPr>
        </p:nvSpPr>
        <p:spPr>
          <a:xfrm>
            <a:off x="252000" y="985596"/>
            <a:ext cx="8640000" cy="870499"/>
          </a:xfrm>
        </p:spPr>
        <p:txBody>
          <a:bodyPr anchor="b">
            <a:normAutofit/>
          </a:bodyPr>
          <a:lstStyle>
            <a:lvl1pPr algn="l">
              <a:defRPr sz="3600">
                <a:solidFill>
                  <a:schemeClr val="tx1"/>
                </a:solidFill>
              </a:defRPr>
            </a:lvl1pPr>
          </a:lstStyle>
          <a:p>
            <a:r>
              <a:rPr lang="en-US"/>
              <a:t>Click to edit Master title style</a:t>
            </a:r>
            <a:endParaRPr lang="en-US" dirty="0"/>
          </a:p>
        </p:txBody>
      </p:sp>
    </p:spTree>
    <p:extLst>
      <p:ext uri="{BB962C8B-B14F-4D97-AF65-F5344CB8AC3E}">
        <p14:creationId xmlns:p14="http://schemas.microsoft.com/office/powerpoint/2010/main" val="35825564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6687568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3000720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886980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1944191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764088"/>
            <a:ext cx="4087988" cy="51165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6538570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8469242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Picture Placeholder 7"/>
          <p:cNvSpPr>
            <a:spLocks noGrp="1"/>
          </p:cNvSpPr>
          <p:nvPr>
            <p:ph type="pic" sz="quarter" idx="10"/>
          </p:nvPr>
        </p:nvSpPr>
        <p:spPr>
          <a:xfrm>
            <a:off x="0" y="709468"/>
            <a:ext cx="9143999" cy="4022385"/>
          </a:xfrm>
        </p:spPr>
        <p:txBody>
          <a:bodyPr/>
          <a:lstStyle/>
          <a:p>
            <a:r>
              <a:rPr lang="en-US" dirty="0"/>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2973079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66763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pic>
        <p:nvPicPr>
          <p:cNvPr id="11" name="MO_MASTER_black_mono_for_light_backg_RBG.png"/>
          <p:cNvPicPr>
            <a:picLocks noChangeAspect="1"/>
          </p:cNvPicPr>
          <p:nvPr userDrawn="1"/>
        </p:nvPicPr>
        <p:blipFill>
          <a:blip r:embed="rId3" cstate="print"/>
          <a:stretch>
            <a:fillRect/>
          </a:stretch>
        </p:blipFill>
        <p:spPr>
          <a:xfrm>
            <a:off x="183946" y="54592"/>
            <a:ext cx="1802343" cy="565200"/>
          </a:xfrm>
          <a:prstGeom prst="rect">
            <a:avLst/>
          </a:prstGeom>
          <a:ln w="12700">
            <a:miter lim="400000"/>
          </a:ln>
        </p:spPr>
      </p:pic>
    </p:spTree>
    <p:extLst>
      <p:ext uri="{BB962C8B-B14F-4D97-AF65-F5344CB8AC3E}">
        <p14:creationId xmlns:p14="http://schemas.microsoft.com/office/powerpoint/2010/main" val="23195104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1095064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2622963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9857738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7213500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5371828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
        <p:nvSpPr>
          <p:cNvPr id="8"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2124017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dirty="0"/>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2017,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
        <p:nvSpPr>
          <p:cNvPr id="13" name="Title 1"/>
          <p:cNvSpPr>
            <a:spLocks noGrp="1"/>
          </p:cNvSpPr>
          <p:nvPr>
            <p:ph type="title"/>
          </p:nvPr>
        </p:nvSpPr>
        <p:spPr>
          <a:xfrm>
            <a:off x="252000" y="858033"/>
            <a:ext cx="8640000" cy="742193"/>
          </a:xfrm>
        </p:spPr>
        <p:txBody>
          <a:bodyPr/>
          <a:lstStyle/>
          <a:p>
            <a:r>
              <a:rPr lang="en-US"/>
              <a:t>Click to edit Master title style</a:t>
            </a:r>
            <a:endParaRPr lang="en-US" dirty="0"/>
          </a:p>
        </p:txBody>
      </p:sp>
    </p:spTree>
    <p:extLst>
      <p:ext uri="{BB962C8B-B14F-4D97-AF65-F5344CB8AC3E}">
        <p14:creationId xmlns:p14="http://schemas.microsoft.com/office/powerpoint/2010/main" val="36910701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stretch>
            <a:fillRect/>
          </a:stretch>
        </p:blipFill>
        <p:spPr>
          <a:xfrm>
            <a:off x="0" y="0"/>
            <a:ext cx="9144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855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9813401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26955309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Title slide - full image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32833106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36093621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46476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390631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7531089" y="240515"/>
            <a:ext cx="1594673" cy="2025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0"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71"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2" name="Footer Placeholder 1"/>
          <p:cNvSpPr>
            <a:spLocks noGrp="1"/>
          </p:cNvSpPr>
          <p:nvPr>
            <p:ph type="ftr" sz="quarter" idx="16"/>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4"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7"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58588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8"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648002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7531089" y="240515"/>
            <a:ext cx="1594673" cy="2025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800" b="0" i="0" u="none" strike="noStrike" kern="0" cap="none" spc="0" normalizeH="0" baseline="0" noProof="0" dirty="0">
                <a:ln>
                  <a:noFill/>
                </a:ln>
                <a:solidFill>
                  <a:srgbClr val="FFFFFF"/>
                </a:solidFill>
                <a:effectLst/>
                <a:uLnTx/>
                <a:uFillTx/>
                <a:latin typeface="Arial"/>
                <a:cs typeface="Arial"/>
                <a:sym typeface="Arial"/>
              </a:rPr>
            </a:br>
            <a:r>
              <a:rPr kumimoji="0" sz="8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14"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5"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6"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pic>
        <p:nvPicPr>
          <p:cNvPr id="23"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0"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002273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70460"/>
            <a:ext cx="8424863"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a:t>updraught</a:t>
            </a:r>
            <a:r>
              <a:rPr lang="en-GB" dirty="0"/>
              <a:t> 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87829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4585693"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3614228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3127178"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6057306" y="176153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200261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8919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164869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2848699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Picture Placeholder 4"/>
          <p:cNvSpPr>
            <a:spLocks noGrp="1"/>
          </p:cNvSpPr>
          <p:nvPr>
            <p:ph type="pic" sz="quarter" idx="16" hasCustomPrompt="1"/>
          </p:nvPr>
        </p:nvSpPr>
        <p:spPr>
          <a:xfrm>
            <a:off x="0" y="748904"/>
            <a:ext cx="9144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2116953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61530"/>
            <a:ext cx="843736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013995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4403700"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4585693"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62942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567918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2803623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29376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97644" y="1761530"/>
            <a:ext cx="257889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062865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34908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ext Placeholder 4"/>
          <p:cNvSpPr>
            <a:spLocks noGrp="1"/>
          </p:cNvSpPr>
          <p:nvPr>
            <p:ph type="body" sz="quarter" idx="11" hasCustomPrompt="1"/>
          </p:nvPr>
        </p:nvSpPr>
        <p:spPr>
          <a:xfrm>
            <a:off x="197645" y="1770460"/>
            <a:ext cx="5508427"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4152388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9144002" cy="339366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210977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1"/>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389330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dirty="0"/>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Tree>
    <p:extLst>
      <p:ext uri="{BB962C8B-B14F-4D97-AF65-F5344CB8AC3E}">
        <p14:creationId xmlns:p14="http://schemas.microsoft.com/office/powerpoint/2010/main" val="231997976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2"/>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19075" hangingPunct="0">
              <a:defRPr>
                <a:solidFill>
                  <a:schemeClr val="bg2"/>
                </a:solidFill>
              </a:defRPr>
            </a:lvl1pPr>
          </a:lstStyle>
          <a:p>
            <a:r>
              <a:rPr lang="en-GB" kern="0" dirty="0">
                <a:solidFill>
                  <a:srgbClr val="FFFFFF"/>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331418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3"/>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740500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4"/>
          </a:solid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698458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1761530"/>
            <a:ext cx="9144002" cy="3115575"/>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t" anchorCtr="0"/>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07157" y="2021681"/>
            <a:ext cx="797540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stretch>
            <a:fillRect/>
          </a:stretch>
        </p:blipFill>
        <p:spPr>
          <a:xfrm>
            <a:off x="224460" y="3131815"/>
            <a:ext cx="350571" cy="386900"/>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197503" y="3675571"/>
            <a:ext cx="404486" cy="386900"/>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197503" y="2617307"/>
            <a:ext cx="404486"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527593" y="2571741"/>
            <a:ext cx="7837739" cy="415499"/>
          </a:xfrm>
          <a:prstGeom prst="rect">
            <a:avLst/>
          </a:prstGeom>
        </p:spPr>
        <p:txBody>
          <a:bodyPr lIns="270000" anchor="t">
            <a:spAutoFit/>
          </a:bodyPr>
          <a:lstStyle>
            <a:lvl1pPr marL="0" indent="0" defTabSz="342900">
              <a:lnSpc>
                <a:spcPct val="150000"/>
              </a:lnSpc>
              <a:spcBef>
                <a:spcPts val="300"/>
              </a:spcBef>
              <a:buSzTx/>
              <a:buNone/>
              <a:defRPr sz="15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534591" y="3107335"/>
            <a:ext cx="7830741" cy="415499"/>
          </a:xfrm>
          <a:prstGeom prst="rect">
            <a:avLst/>
          </a:prstGeom>
        </p:spPr>
        <p:txBody>
          <a:bodyPr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527593" y="3663112"/>
            <a:ext cx="1330302"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733114" y="3663112"/>
            <a:ext cx="1691733" cy="415499"/>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3588088" y="3663112"/>
            <a:ext cx="1984929"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5429622" y="3663112"/>
            <a:ext cx="1691733" cy="761747"/>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1656272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Tree>
    <p:extLst>
      <p:ext uri="{BB962C8B-B14F-4D97-AF65-F5344CB8AC3E}">
        <p14:creationId xmlns:p14="http://schemas.microsoft.com/office/powerpoint/2010/main" val="1265755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698739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2017,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6619568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Main content">
    <p:spTree>
      <p:nvGrpSpPr>
        <p:cNvPr id="1" name=""/>
        <p:cNvGrpSpPr/>
        <p:nvPr/>
      </p:nvGrpSpPr>
      <p:grpSpPr>
        <a:xfrm>
          <a:off x="0" y="0"/>
          <a:ext cx="0" cy="0"/>
          <a:chOff x="0" y="0"/>
          <a:chExt cx="0" cy="0"/>
        </a:xfrm>
      </p:grpSpPr>
      <p:sp>
        <p:nvSpPr>
          <p:cNvPr id="5" name="TextBox 3"/>
          <p:cNvSpPr txBox="1">
            <a:spLocks noChangeArrowheads="1"/>
          </p:cNvSpPr>
          <p:nvPr userDrawn="1"/>
        </p:nvSpPr>
        <p:spPr bwMode="auto">
          <a:xfrm>
            <a:off x="179388" y="4833938"/>
            <a:ext cx="2089150" cy="185737"/>
          </a:xfrm>
          <a:prstGeom prst="rect">
            <a:avLst/>
          </a:prstGeom>
          <a:noFill/>
          <a:ln w="9525">
            <a:noFill/>
            <a:miter lim="800000"/>
            <a:headEnd/>
            <a:tailEnd/>
          </a:ln>
        </p:spPr>
        <p:txBody>
          <a:bodyPr>
            <a:spAutoFit/>
          </a:bodyPr>
          <a:lstStyle/>
          <a:p>
            <a:pPr>
              <a:lnSpc>
                <a:spcPct val="85000"/>
              </a:lnSpc>
            </a:pPr>
            <a:r>
              <a:rPr lang="en-US" sz="700">
                <a:solidFill>
                  <a:schemeClr val="tx1"/>
                </a:solidFill>
              </a:rPr>
              <a:t>www.metoffice.gov.uk</a:t>
            </a:r>
          </a:p>
        </p:txBody>
      </p:sp>
      <p:sp>
        <p:nvSpPr>
          <p:cNvPr id="6" name="TextBox 5"/>
          <p:cNvSpPr txBox="1">
            <a:spLocks noChangeArrowheads="1"/>
          </p:cNvSpPr>
          <p:nvPr userDrawn="1"/>
        </p:nvSpPr>
        <p:spPr bwMode="auto">
          <a:xfrm>
            <a:off x="7380288" y="4833938"/>
            <a:ext cx="1763712" cy="185737"/>
          </a:xfrm>
          <a:prstGeom prst="rect">
            <a:avLst/>
          </a:prstGeom>
          <a:noFill/>
          <a:ln w="9525">
            <a:noFill/>
            <a:miter lim="800000"/>
            <a:headEnd/>
            <a:tailEnd/>
          </a:ln>
        </p:spPr>
        <p:txBody>
          <a:bodyPr>
            <a:spAutoFit/>
          </a:bodyPr>
          <a:lstStyle/>
          <a:p>
            <a:pPr>
              <a:lnSpc>
                <a:spcPct val="85000"/>
              </a:lnSpc>
            </a:pPr>
            <a:r>
              <a:rPr lang="en-US" sz="700">
                <a:solidFill>
                  <a:schemeClr val="bg2"/>
                </a:solidFill>
              </a:rPr>
              <a:t>© Crown Copyright 2016, Met Office</a:t>
            </a:r>
          </a:p>
        </p:txBody>
      </p:sp>
      <p:sp>
        <p:nvSpPr>
          <p:cNvPr id="8" name="Rectangle 2"/>
          <p:cNvSpPr>
            <a:spLocks noGrp="1" noChangeArrowheads="1"/>
          </p:cNvSpPr>
          <p:nvPr>
            <p:ph type="ctrTitle"/>
          </p:nvPr>
        </p:nvSpPr>
        <p:spPr>
          <a:xfrm>
            <a:off x="1619672" y="250302"/>
            <a:ext cx="7344816" cy="934656"/>
          </a:xfrm>
          <a:prstGeom prst="rect">
            <a:avLst/>
          </a:prstGeom>
          <a:ln>
            <a:noFill/>
          </a:ln>
        </p:spPr>
        <p:txBody>
          <a:bodyPr anchor="b" anchorCtr="0"/>
          <a:lstStyle>
            <a:lvl1pPr algn="l">
              <a:defRPr sz="3600" baseline="0">
                <a:ln>
                  <a:noFill/>
                </a:ln>
                <a:solidFill>
                  <a:schemeClr val="bg2"/>
                </a:solidFill>
                <a:latin typeface="Arial"/>
                <a:cs typeface="Arial"/>
              </a:defRPr>
            </a:lvl1pPr>
          </a:lstStyle>
          <a:p>
            <a:r>
              <a:rPr lang="en-US"/>
              <a:t>Click to edit Master title style</a:t>
            </a:r>
            <a:endParaRPr lang="en-US" dirty="0"/>
          </a:p>
        </p:txBody>
      </p:sp>
      <p:sp>
        <p:nvSpPr>
          <p:cNvPr id="9" name="Rectangle 3"/>
          <p:cNvSpPr>
            <a:spLocks noGrp="1" noChangeArrowheads="1"/>
          </p:cNvSpPr>
          <p:nvPr>
            <p:ph type="subTitle" idx="1"/>
          </p:nvPr>
        </p:nvSpPr>
        <p:spPr>
          <a:xfrm>
            <a:off x="1619672" y="1212734"/>
            <a:ext cx="7344816" cy="504056"/>
          </a:xfrm>
          <a:prstGeom prst="rect">
            <a:avLst/>
          </a:prstGeom>
        </p:spPr>
        <p:txBody>
          <a:bodyPr/>
          <a:lstStyle>
            <a:lvl1pPr marL="0" indent="0" algn="l">
              <a:buFontTx/>
              <a:buNone/>
              <a:defRPr sz="2000" baseline="0">
                <a:solidFill>
                  <a:schemeClr val="bg2"/>
                </a:solidFill>
                <a:latin typeface="Arial"/>
                <a:cs typeface="Arial"/>
              </a:defRPr>
            </a:lvl1pPr>
          </a:lstStyle>
          <a:p>
            <a:r>
              <a:rPr lang="en-US"/>
              <a:t>Click to edit Master subtitle style</a:t>
            </a:r>
            <a:endParaRPr lang="en-US" dirty="0"/>
          </a:p>
        </p:txBody>
      </p:sp>
      <p:sp>
        <p:nvSpPr>
          <p:cNvPr id="3" name="Text Placeholder 2"/>
          <p:cNvSpPr>
            <a:spLocks noGrp="1"/>
          </p:cNvSpPr>
          <p:nvPr>
            <p:ph type="body" sz="quarter" idx="10"/>
          </p:nvPr>
        </p:nvSpPr>
        <p:spPr>
          <a:xfrm>
            <a:off x="1619250" y="1924050"/>
            <a:ext cx="7345238" cy="3023964"/>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9132762"/>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242B7D3C-1429-4C79-8BAD-7365124EEEFB}"/>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700090469"/>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ECBF40F4-EA01-454D-AA1E-C30FD1C742E6}"/>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3568141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ma14="http://schemas.microsoft.com/office/mac/drawingml/2011/main" xmlns=""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dirty="0"/>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dirty="0"/>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ma14="http://schemas.microsoft.com/office/mac/drawingml/2011/main" xmlns=""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4720860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a:extLst>
              <a:ext uri="{FF2B5EF4-FFF2-40B4-BE49-F238E27FC236}">
                <a16:creationId xmlns:a16="http://schemas.microsoft.com/office/drawing/2014/main" id="{35A2FC2F-138C-43B5-B28A-BD4C56ADDB2E}"/>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77999542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7526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DCED2DBE-47F4-4AFA-B3BC-F28CD50ECF3F}"/>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4087330627"/>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a:extLst>
              <a:ext uri="{FF2B5EF4-FFF2-40B4-BE49-F238E27FC236}">
                <a16:creationId xmlns:a16="http://schemas.microsoft.com/office/drawing/2014/main" id="{7F63A9C6-09A9-4544-983E-02D037AB85DA}"/>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693625432"/>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a:extLst>
              <a:ext uri="{FF2B5EF4-FFF2-40B4-BE49-F238E27FC236}">
                <a16:creationId xmlns:a16="http://schemas.microsoft.com/office/drawing/2014/main" id="{4600BD78-E4AF-46ED-AC26-1C229C437BDA}"/>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2102797969"/>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407790A-55F3-44DD-9BD8-FCF14BDDE8BB}"/>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1600839197"/>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E9A40B90-2B85-4AD1-AA96-41F290BA823B}"/>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169951680"/>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GB"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a:extLst>
              <a:ext uri="{FF2B5EF4-FFF2-40B4-BE49-F238E27FC236}">
                <a16:creationId xmlns:a16="http://schemas.microsoft.com/office/drawing/2014/main" id="{8E82FFD4-2D71-461F-9D56-EC51EEA5E34E}"/>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57463174"/>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C6D5BB3B-D849-416E-AE4D-98368DD42599}"/>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570859588"/>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260747"/>
            <a:ext cx="1733550" cy="4632722"/>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752600" y="260747"/>
            <a:ext cx="5048250" cy="46327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0EC7A7C5-FA0C-411E-89B8-972529495BAA}"/>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3244999043"/>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60747"/>
            <a:ext cx="6934200" cy="10287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17526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295900" y="1329929"/>
            <a:ext cx="3390900" cy="35635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8DF009B6-99A3-4F59-AAA9-F3AD24B23A64}"/>
              </a:ext>
            </a:extLst>
          </p:cNvPr>
          <p:cNvSpPr>
            <a:spLocks noGrp="1" noChangeArrowheads="1"/>
          </p:cNvSpPr>
          <p:nvPr>
            <p:ph type="ftr" sz="quarter" idx="10"/>
          </p:nvPr>
        </p:nvSpPr>
        <p:spPr>
          <a:ln/>
        </p:spPr>
        <p:txBody>
          <a:bodyPr/>
          <a:lstStyle>
            <a:lvl1pPr>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427818842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1262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slideLayout" Target="../slideLayouts/slideLayout44.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5" Type="http://schemas.openxmlformats.org/officeDocument/2006/relationships/image" Target="../media/image11.png"/><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24" Type="http://schemas.openxmlformats.org/officeDocument/2006/relationships/theme" Target="../theme/theme2.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23" Type="http://schemas.openxmlformats.org/officeDocument/2006/relationships/slideLayout" Target="../slideLayouts/slideLayout46.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 Id="rId22"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 Type="http://schemas.openxmlformats.org/officeDocument/2006/relationships/slideLayout" Target="../slideLayouts/slideLayout49.xml"/><Relationship Id="rId21" Type="http://schemas.openxmlformats.org/officeDocument/2006/relationships/slideLayout" Target="../slideLayouts/slideLayout67.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image" Target="../media/image1.png"/><Relationship Id="rId2" Type="http://schemas.openxmlformats.org/officeDocument/2006/relationships/slideLayout" Target="../slideLayouts/slideLayout48.xml"/><Relationship Id="rId16" Type="http://schemas.openxmlformats.org/officeDocument/2006/relationships/slideLayout" Target="../slideLayouts/slideLayout62.xml"/><Relationship Id="rId20" Type="http://schemas.openxmlformats.org/officeDocument/2006/relationships/slideLayout" Target="../slideLayouts/slideLayout66.xml"/><Relationship Id="rId29" Type="http://schemas.openxmlformats.org/officeDocument/2006/relationships/slideLayout" Target="../slideLayouts/slideLayout7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theme" Target="../theme/theme3.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8"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4.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1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MO_MASTER_black_mono_for_light_backg_RBG.png"/>
          <p:cNvPicPr>
            <a:picLocks noChangeAspect="1"/>
          </p:cNvPicPr>
          <p:nvPr userDrawn="1"/>
        </p:nvPicPr>
        <p:blipFill>
          <a:blip r:embed="rId25" cstate="print"/>
          <a:stretch>
            <a:fillRect/>
          </a:stretch>
        </p:blipFill>
        <p:spPr>
          <a:xfrm>
            <a:off x="183946" y="54592"/>
            <a:ext cx="1802343" cy="565200"/>
          </a:xfrm>
          <a:prstGeom prst="rect">
            <a:avLst/>
          </a:prstGeom>
          <a:ln w="12700">
            <a:miter lim="400000"/>
          </a:ln>
        </p:spPr>
      </p:pic>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98655942"/>
      </p:ext>
    </p:extLst>
  </p:cSld>
  <p:clrMap bg1="lt1" tx1="dk1" bg2="lt2" tx2="dk2" accent1="accent1" accent2="accent2" accent3="accent3" accent4="accent4" accent5="accent5" accent6="accent6" hlink="hlink" folHlink="folHlink"/>
  <p:sldLayoutIdLst>
    <p:sldLayoutId id="2147483679" r:id="rId1"/>
    <p:sldLayoutId id="2147483678" r:id="rId2"/>
    <p:sldLayoutId id="2147483659" r:id="rId3"/>
    <p:sldLayoutId id="2147483686" r:id="rId4"/>
    <p:sldLayoutId id="2147483681" r:id="rId5"/>
    <p:sldLayoutId id="2147483684" r:id="rId6"/>
    <p:sldLayoutId id="2147483682" r:id="rId7"/>
    <p:sldLayoutId id="2147483685" r:id="rId8"/>
    <p:sldLayoutId id="2147483660" r:id="rId9"/>
    <p:sldLayoutId id="2147483662" r:id="rId10"/>
    <p:sldLayoutId id="2147483670" r:id="rId11"/>
    <p:sldLayoutId id="2147483669" r:id="rId12"/>
    <p:sldLayoutId id="2147483668" r:id="rId13"/>
    <p:sldLayoutId id="2147483664" r:id="rId14"/>
    <p:sldLayoutId id="2147483671" r:id="rId15"/>
    <p:sldLayoutId id="2147483665" r:id="rId16"/>
    <p:sldLayoutId id="2147483677" r:id="rId17"/>
    <p:sldLayoutId id="2147483672" r:id="rId18"/>
    <p:sldLayoutId id="2147483676" r:id="rId19"/>
    <p:sldLayoutId id="2147483674" r:id="rId20"/>
    <p:sldLayoutId id="2147483675" r:id="rId21"/>
    <p:sldLayoutId id="2147483673" r:id="rId22"/>
    <p:sldLayoutId id="2147483683" r:id="rId23"/>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768633"/>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pic>
        <p:nvPicPr>
          <p:cNvPr id="10" name="Picture 9"/>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189347" y="56368"/>
            <a:ext cx="1783501" cy="778750"/>
          </a:xfrm>
          <a:prstGeom prst="rect">
            <a:avLst/>
          </a:prstGeom>
        </p:spPr>
      </p:pic>
    </p:spTree>
    <p:extLst>
      <p:ext uri="{BB962C8B-B14F-4D97-AF65-F5344CB8AC3E}">
        <p14:creationId xmlns:p14="http://schemas.microsoft.com/office/powerpoint/2010/main" val="3803750254"/>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3" cstate="print"/>
          <a:stretch>
            <a:fillRect/>
          </a:stretch>
        </p:blipFill>
        <p:spPr>
          <a:xfrm>
            <a:off x="65664" y="40425"/>
            <a:ext cx="1805643" cy="566234"/>
          </a:xfrm>
          <a:prstGeom prst="rect">
            <a:avLst/>
          </a:prstGeom>
          <a:ln w="12700">
            <a:miter lim="400000"/>
          </a:ln>
        </p:spPr>
      </p:pic>
      <p:sp>
        <p:nvSpPr>
          <p:cNvPr id="4" name="Footer Placeholder 5"/>
          <p:cNvSpPr>
            <a:spLocks noGrp="1"/>
          </p:cNvSpPr>
          <p:nvPr>
            <p:ph type="ftr" sz="quarter" idx="3"/>
          </p:nvPr>
        </p:nvSpPr>
        <p:spPr>
          <a:xfrm>
            <a:off x="0" y="4732140"/>
            <a:ext cx="9144000" cy="411361"/>
          </a:xfrm>
          <a:prstGeom prst="rect">
            <a:avLst/>
          </a:prstGeom>
          <a:solidFill>
            <a:schemeClr val="bg1"/>
          </a:solidFill>
        </p:spPr>
        <p:txBody>
          <a:bodyPr vert="horz" lIns="252000" tIns="36000" rIns="68580" bIns="27000" rtlCol="0" anchor="ctr"/>
          <a:lstStyle>
            <a:lvl1pPr algn="l" defTabSz="219075" hangingPunct="0">
              <a:defRPr sz="800">
                <a:solidFill>
                  <a:schemeClr val="tx1"/>
                </a:solidFill>
                <a:latin typeface="+mn-lt"/>
              </a:defRPr>
            </a:lvl1pPr>
          </a:lstStyle>
          <a:p>
            <a:r>
              <a:rPr lang="en-GB" kern="0" dirty="0">
                <a:solidFill>
                  <a:srgbClr val="2A2A2A"/>
                </a:solidFill>
                <a:sym typeface="Helvetica Light"/>
              </a:rPr>
              <a:t>www.metoffice.gov.uk																									             	       © Crown Copyright 2017, Met Office</a:t>
            </a:r>
          </a:p>
        </p:txBody>
      </p:sp>
      <p:sp>
        <p:nvSpPr>
          <p:cNvPr id="5" name="Title Placeholder 4"/>
          <p:cNvSpPr>
            <a:spLocks noGrp="1"/>
          </p:cNvSpPr>
          <p:nvPr>
            <p:ph type="title"/>
          </p:nvPr>
        </p:nvSpPr>
        <p:spPr>
          <a:xfrm>
            <a:off x="197644" y="1039783"/>
            <a:ext cx="8437500" cy="623248"/>
          </a:xfrm>
          <a:prstGeom prst="rect">
            <a:avLst/>
          </a:prstGeom>
        </p:spPr>
        <p:txBody>
          <a:bodyPr vert="horz" wrap="square" lIns="68580" tIns="34290" rIns="68580" bIns="34290" rtlCol="0" anchor="t" anchorCtr="0">
            <a:spAutoFit/>
          </a:bodyPr>
          <a:lstStyle/>
          <a:p>
            <a:r>
              <a:rPr lang="en-US"/>
              <a:t>Click to edit Master title style</a:t>
            </a:r>
            <a:endParaRPr lang="en-GB" dirty="0"/>
          </a:p>
        </p:txBody>
      </p:sp>
      <p:sp>
        <p:nvSpPr>
          <p:cNvPr id="2" name="Text Placeholder 1"/>
          <p:cNvSpPr>
            <a:spLocks noGrp="1"/>
          </p:cNvSpPr>
          <p:nvPr>
            <p:ph type="body" idx="1"/>
          </p:nvPr>
        </p:nvSpPr>
        <p:spPr>
          <a:xfrm>
            <a:off x="197644" y="1761531"/>
            <a:ext cx="4050507"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3132011615"/>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 id="2147483764" r:id="rId18"/>
    <p:sldLayoutId id="2147483765" r:id="rId19"/>
    <p:sldLayoutId id="2147483766" r:id="rId20"/>
    <p:sldLayoutId id="2147483767" r:id="rId21"/>
    <p:sldLayoutId id="2147483768" r:id="rId22"/>
    <p:sldLayoutId id="2147483769" r:id="rId23"/>
    <p:sldLayoutId id="2147483770" r:id="rId24"/>
    <p:sldLayoutId id="2147483771" r:id="rId25"/>
    <p:sldLayoutId id="2147483772" r:id="rId26"/>
    <p:sldLayoutId id="2147483773" r:id="rId27"/>
    <p:sldLayoutId id="2147483774" r:id="rId28"/>
    <p:sldLayoutId id="2147483775" r:id="rId29"/>
    <p:sldLayoutId id="2147483776" r:id="rId30"/>
    <p:sldLayoutId id="2147483777"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19075" rtl="0" eaLnBrk="1" latinLnBrk="0" hangingPunct="1">
        <a:lnSpc>
          <a:spcPct val="100000"/>
        </a:lnSpc>
        <a:spcBef>
          <a:spcPts val="788"/>
        </a:spcBef>
        <a:spcAft>
          <a:spcPts val="0"/>
        </a:spcAft>
        <a:buClrTx/>
        <a:buSzPct val="75000"/>
        <a:buFontTx/>
        <a:buNone/>
        <a:tabLst/>
        <a:defRPr sz="1500" b="0" i="0" u="none" strike="noStrike" cap="none" spc="0" baseline="0">
          <a:ln>
            <a:noFill/>
          </a:ln>
          <a:solidFill>
            <a:schemeClr val="tx1"/>
          </a:solidFill>
          <a:uFillTx/>
          <a:latin typeface="+mj-lt"/>
          <a:ea typeface="+mn-ea"/>
          <a:cs typeface="+mn-cs"/>
          <a:sym typeface="Helvetica Light"/>
        </a:defRPr>
      </a:lvl1pPr>
      <a:lvl2pPr marL="180000" marR="0" indent="-180000" algn="l" defTabSz="219075" rtl="0" eaLnBrk="1" latinLnBrk="0" hangingPunct="1">
        <a:lnSpc>
          <a:spcPct val="100000"/>
        </a:lnSpc>
        <a:spcBef>
          <a:spcPts val="600"/>
        </a:spcBef>
        <a:spcAft>
          <a:spcPts val="600"/>
        </a:spcAft>
        <a:buClrTx/>
        <a:buSzPct val="75000"/>
        <a:buFont typeface="Arial" panose="020B0604020202020204" pitchFamily="34" charset="0"/>
        <a:buChar char="•"/>
        <a:tabLst/>
        <a:defRPr sz="1600" b="0" i="0" u="none" strike="noStrike" cap="none" spc="0" baseline="0">
          <a:ln>
            <a:noFill/>
          </a:ln>
          <a:solidFill>
            <a:schemeClr val="tx1"/>
          </a:solidFill>
          <a:uFillTx/>
          <a:latin typeface="+mn-lt"/>
          <a:ea typeface="+mn-ea"/>
          <a:cs typeface="+mn-cs"/>
          <a:sym typeface="Helvetica Light"/>
        </a:defRPr>
      </a:lvl2pPr>
      <a:lvl3pPr marL="285750" marR="0" indent="-285750" algn="l" defTabSz="219075" rtl="0" eaLnBrk="1" latinLnBrk="0" hangingPunct="1">
        <a:lnSpc>
          <a:spcPct val="100000"/>
        </a:lnSpc>
        <a:spcBef>
          <a:spcPts val="788"/>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3pPr>
      <a:lvl4pPr marL="286425" marR="0" indent="-285750" algn="l" defTabSz="67500" rtl="0" eaLnBrk="1" latinLnBrk="0" hangingPunct="1">
        <a:lnSpc>
          <a:spcPct val="100000"/>
        </a:lnSpc>
        <a:spcBef>
          <a:spcPts val="788"/>
        </a:spcBef>
        <a:spcAft>
          <a:spcPts val="0"/>
        </a:spcAft>
        <a:buClr>
          <a:schemeClr val="tx1"/>
        </a:buClr>
        <a:buSzPct val="75000"/>
        <a:buFont typeface="Arial" panose="020B0604020202020204" pitchFamily="34" charset="0"/>
        <a:buChar char="•"/>
        <a:tabLst>
          <a:tab pos="67500" algn="l"/>
        </a:tabLst>
        <a:defRPr sz="1500" b="0" i="0" u="none" strike="noStrike" cap="none" spc="0" baseline="0">
          <a:ln>
            <a:noFill/>
          </a:ln>
          <a:solidFill>
            <a:schemeClr val="tx1"/>
          </a:solidFill>
          <a:uFillTx/>
          <a:latin typeface="+mn-lt"/>
          <a:ea typeface="+mn-ea"/>
          <a:cs typeface="+mn-cs"/>
          <a:sym typeface="Helvetica Light"/>
        </a:defRPr>
      </a:lvl4pPr>
      <a:lvl5pPr marL="285750" marR="0" indent="-285750" algn="l" defTabSz="219075" rtl="0" eaLnBrk="1" latinLnBrk="0" hangingPunct="1">
        <a:lnSpc>
          <a:spcPct val="100000"/>
        </a:lnSpc>
        <a:spcBef>
          <a:spcPts val="1575"/>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5pPr>
      <a:lvl6pPr marL="540000" marR="0" indent="-180000" algn="l" defTabSz="219075" rtl="0" eaLnBrk="1" latinLnBrk="0" hangingPunct="1">
        <a:lnSpc>
          <a:spcPct val="100000"/>
        </a:lnSpc>
        <a:spcBef>
          <a:spcPts val="0"/>
        </a:spcBef>
        <a:spcAft>
          <a:spcPts val="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6pPr>
      <a:lvl7pPr marL="90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7pPr>
      <a:lvl8pPr marL="126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8pPr>
      <a:lvl9pPr marL="1565011" marR="0" indent="-231511" algn="l" defTabSz="219075" rtl="0" eaLnBrk="1" latinLnBrk="0" hangingPunct="1">
        <a:lnSpc>
          <a:spcPct val="100000"/>
        </a:lnSpc>
        <a:spcBef>
          <a:spcPts val="1575"/>
        </a:spcBef>
        <a:spcAft>
          <a:spcPts val="0"/>
        </a:spcAft>
        <a:buClrTx/>
        <a:buSzPct val="75000"/>
        <a:buFontTx/>
        <a:buChar char="•"/>
        <a:tabLst/>
        <a:defRPr sz="19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7566011-683B-4BA6-BC5A-44C359A4DED1}"/>
              </a:ext>
            </a:extLst>
          </p:cNvPr>
          <p:cNvSpPr>
            <a:spLocks noGrp="1" noChangeArrowheads="1"/>
          </p:cNvSpPr>
          <p:nvPr>
            <p:ph type="title"/>
          </p:nvPr>
        </p:nvSpPr>
        <p:spPr bwMode="auto">
          <a:xfrm>
            <a:off x="1752600" y="260747"/>
            <a:ext cx="69342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Slide heading Arial 40</a:t>
            </a:r>
          </a:p>
        </p:txBody>
      </p:sp>
      <p:sp>
        <p:nvSpPr>
          <p:cNvPr id="6147" name="Rectangle 3">
            <a:extLst>
              <a:ext uri="{FF2B5EF4-FFF2-40B4-BE49-F238E27FC236}">
                <a16:creationId xmlns:a16="http://schemas.microsoft.com/office/drawing/2014/main" id="{9FD40B69-BE0C-4FBD-9AF9-74F33643D398}"/>
              </a:ext>
            </a:extLst>
          </p:cNvPr>
          <p:cNvSpPr>
            <a:spLocks noGrp="1" noChangeArrowheads="1"/>
          </p:cNvSpPr>
          <p:nvPr>
            <p:ph type="body" idx="1"/>
          </p:nvPr>
        </p:nvSpPr>
        <p:spPr bwMode="auto">
          <a:xfrm>
            <a:off x="1752600" y="1329929"/>
            <a:ext cx="6934200" cy="3563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First level Arial 24</a:t>
            </a:r>
          </a:p>
          <a:p>
            <a:pPr lvl="1"/>
            <a:r>
              <a:rPr lang="en-GB" altLang="en-US"/>
              <a:t>Second level Arial 20</a:t>
            </a:r>
          </a:p>
          <a:p>
            <a:pPr lvl="2"/>
            <a:r>
              <a:rPr lang="en-GB" altLang="en-US"/>
              <a:t>Third level Arial 20</a:t>
            </a:r>
          </a:p>
          <a:p>
            <a:pPr lvl="3"/>
            <a:r>
              <a:rPr lang="en-GB" altLang="en-US"/>
              <a:t>Fourth level Arial 20</a:t>
            </a:r>
          </a:p>
          <a:p>
            <a:pPr lvl="4"/>
            <a:r>
              <a:rPr lang="en-GB" altLang="en-US"/>
              <a:t>Fifth level Arial 20</a:t>
            </a:r>
          </a:p>
        </p:txBody>
      </p:sp>
      <p:sp>
        <p:nvSpPr>
          <p:cNvPr id="332804" name="Rectangle 4">
            <a:extLst>
              <a:ext uri="{FF2B5EF4-FFF2-40B4-BE49-F238E27FC236}">
                <a16:creationId xmlns:a16="http://schemas.microsoft.com/office/drawing/2014/main" id="{4392BD21-3EAC-46EA-9E20-7104C9E3ADB8}"/>
              </a:ext>
            </a:extLst>
          </p:cNvPr>
          <p:cNvSpPr>
            <a:spLocks noGrp="1" noChangeArrowheads="1"/>
          </p:cNvSpPr>
          <p:nvPr>
            <p:ph type="ftr" sz="quarter" idx="3"/>
          </p:nvPr>
        </p:nvSpPr>
        <p:spPr bwMode="auto">
          <a:xfrm>
            <a:off x="323850" y="4914900"/>
            <a:ext cx="2895600" cy="171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750">
                <a:solidFill>
                  <a:schemeClr val="bg1"/>
                </a:solidFill>
                <a:latin typeface="Arial" charset="0"/>
              </a:defRPr>
            </a:lvl1pPr>
          </a:lstStyle>
          <a:p>
            <a:pPr>
              <a:defRPr/>
            </a:pPr>
            <a:r>
              <a:rPr lang="en-GB"/>
              <a:t>© Crown copyright   Met Office</a:t>
            </a:r>
            <a:endParaRPr lang="en-GB" sz="1050">
              <a:latin typeface="Times" pitchFamily="18" charset="0"/>
            </a:endParaRPr>
          </a:p>
        </p:txBody>
      </p:sp>
    </p:spTree>
    <p:extLst>
      <p:ext uri="{BB962C8B-B14F-4D97-AF65-F5344CB8AC3E}">
        <p14:creationId xmlns:p14="http://schemas.microsoft.com/office/powerpoint/2010/main" val="673918717"/>
      </p:ext>
    </p:extLst>
  </p:cSld>
  <p:clrMap bg1="dk2" tx1="lt1" bg2="dk1" tx2="lt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ransition/>
  <p:hf sldNum="0" hdr="0" dt="0"/>
  <p:txStyles>
    <p:titleStyle>
      <a:lvl1pPr algn="l" rtl="0" eaLnBrk="0" fontAlgn="base" hangingPunct="0">
        <a:lnSpc>
          <a:spcPct val="85000"/>
        </a:lnSpc>
        <a:spcBef>
          <a:spcPct val="0"/>
        </a:spcBef>
        <a:spcAft>
          <a:spcPct val="0"/>
        </a:spcAft>
        <a:defRPr sz="3000">
          <a:solidFill>
            <a:srgbClr val="000000"/>
          </a:solidFill>
          <a:latin typeface="+mj-lt"/>
          <a:ea typeface="+mj-ea"/>
          <a:cs typeface="+mj-cs"/>
        </a:defRPr>
      </a:lvl1pPr>
      <a:lvl2pPr algn="l" rtl="0" eaLnBrk="0" fontAlgn="base" hangingPunct="0">
        <a:lnSpc>
          <a:spcPct val="85000"/>
        </a:lnSpc>
        <a:spcBef>
          <a:spcPct val="0"/>
        </a:spcBef>
        <a:spcAft>
          <a:spcPct val="0"/>
        </a:spcAft>
        <a:defRPr sz="3000">
          <a:solidFill>
            <a:srgbClr val="000000"/>
          </a:solidFill>
          <a:latin typeface="Arial" charset="0"/>
        </a:defRPr>
      </a:lvl2pPr>
      <a:lvl3pPr algn="l" rtl="0" eaLnBrk="0" fontAlgn="base" hangingPunct="0">
        <a:lnSpc>
          <a:spcPct val="85000"/>
        </a:lnSpc>
        <a:spcBef>
          <a:spcPct val="0"/>
        </a:spcBef>
        <a:spcAft>
          <a:spcPct val="0"/>
        </a:spcAft>
        <a:defRPr sz="3000">
          <a:solidFill>
            <a:srgbClr val="000000"/>
          </a:solidFill>
          <a:latin typeface="Arial" charset="0"/>
        </a:defRPr>
      </a:lvl3pPr>
      <a:lvl4pPr algn="l" rtl="0" eaLnBrk="0" fontAlgn="base" hangingPunct="0">
        <a:lnSpc>
          <a:spcPct val="85000"/>
        </a:lnSpc>
        <a:spcBef>
          <a:spcPct val="0"/>
        </a:spcBef>
        <a:spcAft>
          <a:spcPct val="0"/>
        </a:spcAft>
        <a:defRPr sz="3000">
          <a:solidFill>
            <a:srgbClr val="000000"/>
          </a:solidFill>
          <a:latin typeface="Arial" charset="0"/>
        </a:defRPr>
      </a:lvl4pPr>
      <a:lvl5pPr algn="l" rtl="0" eaLnBrk="0" fontAlgn="base" hangingPunct="0">
        <a:lnSpc>
          <a:spcPct val="85000"/>
        </a:lnSpc>
        <a:spcBef>
          <a:spcPct val="0"/>
        </a:spcBef>
        <a:spcAft>
          <a:spcPct val="0"/>
        </a:spcAft>
        <a:defRPr sz="3000">
          <a:solidFill>
            <a:srgbClr val="000000"/>
          </a:solidFill>
          <a:latin typeface="Arial" charset="0"/>
        </a:defRPr>
      </a:lvl5pPr>
      <a:lvl6pPr marL="342900" algn="l" rtl="0" fontAlgn="base">
        <a:lnSpc>
          <a:spcPct val="85000"/>
        </a:lnSpc>
        <a:spcBef>
          <a:spcPct val="0"/>
        </a:spcBef>
        <a:spcAft>
          <a:spcPct val="0"/>
        </a:spcAft>
        <a:defRPr sz="3000">
          <a:solidFill>
            <a:srgbClr val="000000"/>
          </a:solidFill>
          <a:latin typeface="Arial" charset="0"/>
        </a:defRPr>
      </a:lvl6pPr>
      <a:lvl7pPr marL="685800" algn="l" rtl="0" fontAlgn="base">
        <a:lnSpc>
          <a:spcPct val="85000"/>
        </a:lnSpc>
        <a:spcBef>
          <a:spcPct val="0"/>
        </a:spcBef>
        <a:spcAft>
          <a:spcPct val="0"/>
        </a:spcAft>
        <a:defRPr sz="3000">
          <a:solidFill>
            <a:srgbClr val="000000"/>
          </a:solidFill>
          <a:latin typeface="Arial" charset="0"/>
        </a:defRPr>
      </a:lvl7pPr>
      <a:lvl8pPr marL="1028700" algn="l" rtl="0" fontAlgn="base">
        <a:lnSpc>
          <a:spcPct val="85000"/>
        </a:lnSpc>
        <a:spcBef>
          <a:spcPct val="0"/>
        </a:spcBef>
        <a:spcAft>
          <a:spcPct val="0"/>
        </a:spcAft>
        <a:defRPr sz="3000">
          <a:solidFill>
            <a:srgbClr val="000000"/>
          </a:solidFill>
          <a:latin typeface="Arial" charset="0"/>
        </a:defRPr>
      </a:lvl8pPr>
      <a:lvl9pPr marL="1371600" algn="l" rtl="0" fontAlgn="base">
        <a:lnSpc>
          <a:spcPct val="85000"/>
        </a:lnSpc>
        <a:spcBef>
          <a:spcPct val="0"/>
        </a:spcBef>
        <a:spcAft>
          <a:spcPct val="0"/>
        </a:spcAft>
        <a:defRPr sz="3000">
          <a:solidFill>
            <a:srgbClr val="000000"/>
          </a:solidFill>
          <a:latin typeface="Arial" charset="0"/>
        </a:defRPr>
      </a:lvl9pPr>
    </p:titleStyle>
    <p:bodyStyle>
      <a:lvl1pPr marL="196454" indent="-196454" algn="l" rtl="0" eaLnBrk="0" fontAlgn="base" hangingPunct="0">
        <a:lnSpc>
          <a:spcPct val="90000"/>
        </a:lnSpc>
        <a:spcBef>
          <a:spcPct val="35000"/>
        </a:spcBef>
        <a:spcAft>
          <a:spcPct val="35000"/>
        </a:spcAft>
        <a:buChar char="•"/>
        <a:defRPr sz="1800">
          <a:solidFill>
            <a:srgbClr val="000000"/>
          </a:solidFill>
          <a:latin typeface="+mn-lt"/>
          <a:ea typeface="+mn-ea"/>
          <a:cs typeface="+mn-cs"/>
        </a:defRPr>
      </a:lvl1pPr>
      <a:lvl2pPr marL="467916" indent="-136922" algn="l" rtl="0" eaLnBrk="0" fontAlgn="base" hangingPunct="0">
        <a:lnSpc>
          <a:spcPct val="90000"/>
        </a:lnSpc>
        <a:spcBef>
          <a:spcPct val="35000"/>
        </a:spcBef>
        <a:spcAft>
          <a:spcPct val="35000"/>
        </a:spcAft>
        <a:buChar char="•"/>
        <a:defRPr sz="1500">
          <a:solidFill>
            <a:srgbClr val="000000"/>
          </a:solidFill>
          <a:latin typeface="+mn-lt"/>
        </a:defRPr>
      </a:lvl2pPr>
      <a:lvl3pPr marL="740569" indent="-138113" algn="l" rtl="0" eaLnBrk="0" fontAlgn="base" hangingPunct="0">
        <a:lnSpc>
          <a:spcPct val="90000"/>
        </a:lnSpc>
        <a:spcBef>
          <a:spcPct val="35000"/>
        </a:spcBef>
        <a:spcAft>
          <a:spcPct val="35000"/>
        </a:spcAft>
        <a:buChar char="•"/>
        <a:defRPr sz="1500">
          <a:solidFill>
            <a:srgbClr val="000000"/>
          </a:solidFill>
          <a:latin typeface="+mn-lt"/>
        </a:defRPr>
      </a:lvl3pPr>
      <a:lvl4pPr marL="1012031" indent="-136922" algn="l" rtl="0" eaLnBrk="0" fontAlgn="base" hangingPunct="0">
        <a:lnSpc>
          <a:spcPct val="90000"/>
        </a:lnSpc>
        <a:spcBef>
          <a:spcPct val="35000"/>
        </a:spcBef>
        <a:spcAft>
          <a:spcPct val="35000"/>
        </a:spcAft>
        <a:buChar char="•"/>
        <a:defRPr sz="1500">
          <a:solidFill>
            <a:srgbClr val="000000"/>
          </a:solidFill>
          <a:latin typeface="+mn-lt"/>
        </a:defRPr>
      </a:lvl4pPr>
      <a:lvl5pPr marL="1273969" indent="-127397" algn="l" rtl="0" eaLnBrk="0" fontAlgn="base" hangingPunct="0">
        <a:lnSpc>
          <a:spcPct val="90000"/>
        </a:lnSpc>
        <a:spcBef>
          <a:spcPct val="35000"/>
        </a:spcBef>
        <a:spcAft>
          <a:spcPct val="35000"/>
        </a:spcAft>
        <a:buChar char="•"/>
        <a:defRPr sz="1500">
          <a:solidFill>
            <a:srgbClr val="000000"/>
          </a:solidFill>
          <a:latin typeface="+mn-lt"/>
        </a:defRPr>
      </a:lvl5pPr>
      <a:lvl6pPr marL="1616869" indent="-127397" algn="l" rtl="0" fontAlgn="base">
        <a:lnSpc>
          <a:spcPct val="90000"/>
        </a:lnSpc>
        <a:spcBef>
          <a:spcPct val="35000"/>
        </a:spcBef>
        <a:spcAft>
          <a:spcPct val="35000"/>
        </a:spcAft>
        <a:buChar char="•"/>
        <a:defRPr sz="1500">
          <a:solidFill>
            <a:srgbClr val="000000"/>
          </a:solidFill>
          <a:latin typeface="+mn-lt"/>
        </a:defRPr>
      </a:lvl6pPr>
      <a:lvl7pPr marL="1959769" indent="-127397" algn="l" rtl="0" fontAlgn="base">
        <a:lnSpc>
          <a:spcPct val="90000"/>
        </a:lnSpc>
        <a:spcBef>
          <a:spcPct val="35000"/>
        </a:spcBef>
        <a:spcAft>
          <a:spcPct val="35000"/>
        </a:spcAft>
        <a:buChar char="•"/>
        <a:defRPr sz="1500">
          <a:solidFill>
            <a:srgbClr val="000000"/>
          </a:solidFill>
          <a:latin typeface="+mn-lt"/>
        </a:defRPr>
      </a:lvl7pPr>
      <a:lvl8pPr marL="2302669" indent="-127397" algn="l" rtl="0" fontAlgn="base">
        <a:lnSpc>
          <a:spcPct val="90000"/>
        </a:lnSpc>
        <a:spcBef>
          <a:spcPct val="35000"/>
        </a:spcBef>
        <a:spcAft>
          <a:spcPct val="35000"/>
        </a:spcAft>
        <a:buChar char="•"/>
        <a:defRPr sz="1500">
          <a:solidFill>
            <a:srgbClr val="000000"/>
          </a:solidFill>
          <a:latin typeface="+mn-lt"/>
        </a:defRPr>
      </a:lvl8pPr>
      <a:lvl9pPr marL="2645569" indent="-127397" algn="l" rtl="0" fontAlgn="base">
        <a:lnSpc>
          <a:spcPct val="90000"/>
        </a:lnSpc>
        <a:spcBef>
          <a:spcPct val="35000"/>
        </a:spcBef>
        <a:spcAft>
          <a:spcPct val="35000"/>
        </a:spcAft>
        <a:buChar char="•"/>
        <a:defRPr sz="1500">
          <a:solidFill>
            <a:srgbClr val="000000"/>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2.xml"/><Relationship Id="rId4" Type="http://schemas.openxmlformats.org/officeDocument/2006/relationships/hyperlink" Target="https://hadleyserver.metoffice.gov.uk/wmol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4.xml"/><Relationship Id="rId1" Type="http://schemas.openxmlformats.org/officeDocument/2006/relationships/themeOverride" Target="../theme/themeOverride1.xml"/><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7.png"/><Relationship Id="rId2" Type="http://schemas.openxmlformats.org/officeDocument/2006/relationships/image" Target="../media/image20.png"/><Relationship Id="rId1" Type="http://schemas.openxmlformats.org/officeDocument/2006/relationships/slideLayout" Target="../slideLayouts/slideLayout3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 Id="rId9"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842" y="804714"/>
            <a:ext cx="5374958" cy="1157696"/>
          </a:xfrm>
        </p:spPr>
        <p:txBody>
          <a:bodyPr>
            <a:normAutofit/>
          </a:bodyPr>
          <a:lstStyle/>
          <a:p>
            <a:r>
              <a:rPr lang="en-GB" dirty="0"/>
              <a:t>The Global Climate Review</a:t>
            </a:r>
            <a:br>
              <a:rPr lang="en-GB" dirty="0"/>
            </a:br>
            <a:endParaRPr lang="en-GB" dirty="0"/>
          </a:p>
        </p:txBody>
      </p:sp>
      <p:sp>
        <p:nvSpPr>
          <p:cNvPr id="3" name="Subtitle 2"/>
          <p:cNvSpPr>
            <a:spLocks noGrp="1"/>
          </p:cNvSpPr>
          <p:nvPr>
            <p:ph type="subTitle" idx="1"/>
          </p:nvPr>
        </p:nvSpPr>
        <p:spPr>
          <a:xfrm>
            <a:off x="89842" y="2157525"/>
            <a:ext cx="5033090" cy="724299"/>
          </a:xfrm>
        </p:spPr>
        <p:txBody>
          <a:bodyPr>
            <a:normAutofit/>
          </a:bodyPr>
          <a:lstStyle/>
          <a:p>
            <a:r>
              <a:rPr lang="en-GB" dirty="0"/>
              <a:t>Richard Graham</a:t>
            </a:r>
          </a:p>
        </p:txBody>
      </p:sp>
      <p:pic>
        <p:nvPicPr>
          <p:cNvPr id="7" name="Picture 6">
            <a:extLst>
              <a:ext uri="{FF2B5EF4-FFF2-40B4-BE49-F238E27FC236}">
                <a16:creationId xmlns:a16="http://schemas.microsoft.com/office/drawing/2014/main" id="{B594391E-2483-4D08-BA4D-059D14F6C9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2066" y="3903339"/>
            <a:ext cx="806279" cy="849628"/>
          </a:xfrm>
          <a:prstGeom prst="rect">
            <a:avLst/>
          </a:prstGeom>
        </p:spPr>
      </p:pic>
      <p:pic>
        <p:nvPicPr>
          <p:cNvPr id="6" name="Picture 5" descr="wiser_col_strap_lrg.jpg">
            <a:extLst>
              <a:ext uri="{FF2B5EF4-FFF2-40B4-BE49-F238E27FC236}">
                <a16:creationId xmlns:a16="http://schemas.microsoft.com/office/drawing/2014/main" id="{C36907C5-D6F6-4218-AC48-1686E86DB95F}"/>
              </a:ext>
            </a:extLst>
          </p:cNvPr>
          <p:cNvPicPr/>
          <p:nvPr/>
        </p:nvPicPr>
        <p:blipFill>
          <a:blip r:embed="rId3" cstate="print"/>
          <a:stretch>
            <a:fillRect/>
          </a:stretch>
        </p:blipFill>
        <p:spPr>
          <a:xfrm>
            <a:off x="6884757" y="4019151"/>
            <a:ext cx="1114455" cy="517204"/>
          </a:xfrm>
          <a:prstGeom prst="rect">
            <a:avLst/>
          </a:prstGeom>
        </p:spPr>
      </p:pic>
      <p:grpSp>
        <p:nvGrpSpPr>
          <p:cNvPr id="12" name="Group 11">
            <a:extLst>
              <a:ext uri="{FF2B5EF4-FFF2-40B4-BE49-F238E27FC236}">
                <a16:creationId xmlns:a16="http://schemas.microsoft.com/office/drawing/2014/main" id="{F9426FB2-A32F-4069-B357-B92E653FC740}"/>
              </a:ext>
            </a:extLst>
          </p:cNvPr>
          <p:cNvGrpSpPr/>
          <p:nvPr/>
        </p:nvGrpSpPr>
        <p:grpSpPr>
          <a:xfrm>
            <a:off x="284695" y="112275"/>
            <a:ext cx="1994048" cy="557514"/>
            <a:chOff x="130629" y="99463"/>
            <a:chExt cx="1994048" cy="531120"/>
          </a:xfrm>
        </p:grpSpPr>
        <p:sp>
          <p:nvSpPr>
            <p:cNvPr id="13" name="Rectangle 12">
              <a:extLst>
                <a:ext uri="{FF2B5EF4-FFF2-40B4-BE49-F238E27FC236}">
                  <a16:creationId xmlns:a16="http://schemas.microsoft.com/office/drawing/2014/main" id="{2C0DF0D8-605C-4468-8FA3-153DE2495666}"/>
                </a:ext>
              </a:extLst>
            </p:cNvPr>
            <p:cNvSpPr/>
            <p:nvPr/>
          </p:nvSpPr>
          <p:spPr bwMode="auto">
            <a:xfrm>
              <a:off x="130629" y="122635"/>
              <a:ext cx="1994048" cy="450608"/>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14" name="Picture 13" descr="A close up of a sign&#10;&#10;Description automatically generated">
              <a:extLst>
                <a:ext uri="{FF2B5EF4-FFF2-40B4-BE49-F238E27FC236}">
                  <a16:creationId xmlns:a16="http://schemas.microsoft.com/office/drawing/2014/main" id="{AE2F9C98-F973-4BD5-A8B3-758496CFB1E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9" name="Subtitle 2">
            <a:extLst>
              <a:ext uri="{FF2B5EF4-FFF2-40B4-BE49-F238E27FC236}">
                <a16:creationId xmlns:a16="http://schemas.microsoft.com/office/drawing/2014/main" id="{2DED077C-545A-4BD9-97F3-873B4499E1C4}"/>
              </a:ext>
            </a:extLst>
          </p:cNvPr>
          <p:cNvSpPr txBox="1">
            <a:spLocks/>
          </p:cNvSpPr>
          <p:nvPr/>
        </p:nvSpPr>
        <p:spPr>
          <a:xfrm>
            <a:off x="89842" y="3168000"/>
            <a:ext cx="5033090" cy="975103"/>
          </a:xfrm>
          <a:prstGeom prst="rect">
            <a:avLst/>
          </a:prstGeom>
        </p:spPr>
        <p:txBody>
          <a:bodyPr vert="horz" lIns="91440" tIns="45720" rIns="91440" bIns="45720" rtlCol="0">
            <a:normAutofit fontScale="77500" lnSpcReduction="20000"/>
          </a:bodyPr>
          <a:lst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bg2"/>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altLang="en-US" kern="0" dirty="0">
                <a:solidFill>
                  <a:srgbClr val="FFFFFF"/>
                </a:solidFill>
              </a:rPr>
              <a:t>NECJOGHA Online Climate Café</a:t>
            </a:r>
          </a:p>
          <a:p>
            <a:r>
              <a:rPr lang="en-US" altLang="en-US" kern="0" dirty="0">
                <a:solidFill>
                  <a:srgbClr val="FFFFFF"/>
                </a:solidFill>
              </a:rPr>
              <a:t>Theme: </a:t>
            </a:r>
            <a:r>
              <a:rPr lang="en-US" dirty="0"/>
              <a:t>Achieving Sustainable Development Goals (SDGs) through climate information communication and Application</a:t>
            </a:r>
            <a:endParaRPr lang="en-US" altLang="en-US" kern="0" dirty="0">
              <a:solidFill>
                <a:srgbClr val="FFFFFF"/>
              </a:solidFill>
            </a:endParaRPr>
          </a:p>
          <a:p>
            <a:r>
              <a:rPr lang="en-GB" dirty="0"/>
              <a:t>25 August 2020</a:t>
            </a:r>
          </a:p>
        </p:txBody>
      </p:sp>
    </p:spTree>
    <p:extLst>
      <p:ext uri="{BB962C8B-B14F-4D97-AF65-F5344CB8AC3E}">
        <p14:creationId xmlns:p14="http://schemas.microsoft.com/office/powerpoint/2010/main" val="2738203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FA0861-CFB7-441E-9F61-9EA5E8E14C06}"/>
              </a:ext>
            </a:extLst>
          </p:cNvPr>
          <p:cNvSpPr>
            <a:spLocks noGrp="1"/>
          </p:cNvSpPr>
          <p:nvPr>
            <p:ph type="title"/>
          </p:nvPr>
        </p:nvSpPr>
        <p:spPr>
          <a:xfrm>
            <a:off x="2416418" y="0"/>
            <a:ext cx="7358743" cy="576000"/>
          </a:xfrm>
        </p:spPr>
        <p:txBody>
          <a:bodyPr>
            <a:noAutofit/>
          </a:bodyPr>
          <a:lstStyle/>
          <a:p>
            <a:r>
              <a:rPr lang="en-US" sz="2600" dirty="0"/>
              <a:t>Content</a:t>
            </a:r>
            <a:endParaRPr lang="en-GB" sz="2600" dirty="0"/>
          </a:p>
        </p:txBody>
      </p:sp>
      <p:grpSp>
        <p:nvGrpSpPr>
          <p:cNvPr id="4" name="Group 3">
            <a:extLst>
              <a:ext uri="{FF2B5EF4-FFF2-40B4-BE49-F238E27FC236}">
                <a16:creationId xmlns:a16="http://schemas.microsoft.com/office/drawing/2014/main" id="{E7FC083B-196B-4653-9528-06DDDBCA8576}"/>
              </a:ext>
            </a:extLst>
          </p:cNvPr>
          <p:cNvGrpSpPr/>
          <p:nvPr/>
        </p:nvGrpSpPr>
        <p:grpSpPr>
          <a:xfrm>
            <a:off x="239487" y="95699"/>
            <a:ext cx="1883130" cy="1227360"/>
            <a:chOff x="130629" y="99463"/>
            <a:chExt cx="1883130" cy="1227360"/>
          </a:xfrm>
        </p:grpSpPr>
        <p:sp>
          <p:nvSpPr>
            <p:cNvPr id="5" name="Rectangle 4">
              <a:extLst>
                <a:ext uri="{FF2B5EF4-FFF2-40B4-BE49-F238E27FC236}">
                  <a16:creationId xmlns:a16="http://schemas.microsoft.com/office/drawing/2014/main" id="{DD847E26-28C9-40FD-9D53-64CBF30E513C}"/>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6" name="Picture 5" descr="A close up of a sign&#10;&#10;Description automatically generated">
              <a:extLst>
                <a:ext uri="{FF2B5EF4-FFF2-40B4-BE49-F238E27FC236}">
                  <a16:creationId xmlns:a16="http://schemas.microsoft.com/office/drawing/2014/main" id="{1F3B036B-75DB-4D47-B2E2-748CAE705E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2" name="Content Placeholder 1">
            <a:extLst>
              <a:ext uri="{FF2B5EF4-FFF2-40B4-BE49-F238E27FC236}">
                <a16:creationId xmlns:a16="http://schemas.microsoft.com/office/drawing/2014/main" id="{0192BA59-C275-44CC-8C98-EF5055721008}"/>
              </a:ext>
            </a:extLst>
          </p:cNvPr>
          <p:cNvSpPr>
            <a:spLocks noGrp="1"/>
          </p:cNvSpPr>
          <p:nvPr>
            <p:ph idx="1"/>
          </p:nvPr>
        </p:nvSpPr>
        <p:spPr>
          <a:xfrm>
            <a:off x="299563" y="842758"/>
            <a:ext cx="8604950" cy="3620754"/>
          </a:xfrm>
        </p:spPr>
        <p:txBody>
          <a:bodyPr>
            <a:normAutofit/>
          </a:bodyPr>
          <a:lstStyle/>
          <a:p>
            <a:r>
              <a:rPr lang="en-US" dirty="0"/>
              <a:t>Climate change, climate variability</a:t>
            </a:r>
          </a:p>
          <a:p>
            <a:r>
              <a:rPr lang="en-US" dirty="0"/>
              <a:t>Extreme climate events and Sustainable Development Goals</a:t>
            </a:r>
          </a:p>
          <a:p>
            <a:r>
              <a:rPr lang="en-US" dirty="0"/>
              <a:t>Coproduced seasonal climate services</a:t>
            </a:r>
          </a:p>
          <a:p>
            <a:r>
              <a:rPr lang="en-US" dirty="0"/>
              <a:t>How features of the global climate are set to influence the Oct-Dec 2020 season</a:t>
            </a:r>
          </a:p>
          <a:p>
            <a:endParaRPr lang="en-US" dirty="0"/>
          </a:p>
          <a:p>
            <a:endParaRPr lang="en-US" dirty="0"/>
          </a:p>
          <a:p>
            <a:pPr marL="0" indent="0">
              <a:buNone/>
            </a:pPr>
            <a:endParaRPr lang="en-GB" dirty="0"/>
          </a:p>
        </p:txBody>
      </p:sp>
    </p:spTree>
    <p:extLst>
      <p:ext uri="{BB962C8B-B14F-4D97-AF65-F5344CB8AC3E}">
        <p14:creationId xmlns:p14="http://schemas.microsoft.com/office/powerpoint/2010/main" val="1093689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27621F6-E896-4D35-B264-6770498ADC23}"/>
              </a:ext>
            </a:extLst>
          </p:cNvPr>
          <p:cNvGrpSpPr/>
          <p:nvPr/>
        </p:nvGrpSpPr>
        <p:grpSpPr>
          <a:xfrm>
            <a:off x="284695" y="112276"/>
            <a:ext cx="1883130" cy="1227360"/>
            <a:chOff x="130629" y="99463"/>
            <a:chExt cx="1883130" cy="1227360"/>
          </a:xfrm>
        </p:grpSpPr>
        <p:sp>
          <p:nvSpPr>
            <p:cNvPr id="10" name="Rectangle 9">
              <a:extLst>
                <a:ext uri="{FF2B5EF4-FFF2-40B4-BE49-F238E27FC236}">
                  <a16:creationId xmlns:a16="http://schemas.microsoft.com/office/drawing/2014/main" id="{DBD4B7DE-F11D-4054-8E20-4BBC1349DEEE}"/>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11" name="Picture 10" descr="A close up of a sign&#10;&#10;Description automatically generated">
              <a:extLst>
                <a:ext uri="{FF2B5EF4-FFF2-40B4-BE49-F238E27FC236}">
                  <a16:creationId xmlns:a16="http://schemas.microsoft.com/office/drawing/2014/main" id="{57865D44-5398-468F-80B7-639DCE1865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3" name="Title 2">
            <a:extLst>
              <a:ext uri="{FF2B5EF4-FFF2-40B4-BE49-F238E27FC236}">
                <a16:creationId xmlns:a16="http://schemas.microsoft.com/office/drawing/2014/main" id="{125736B5-0B0E-4235-B519-25ADC6D3AA8B}"/>
              </a:ext>
            </a:extLst>
          </p:cNvPr>
          <p:cNvSpPr>
            <a:spLocks noGrp="1"/>
          </p:cNvSpPr>
          <p:nvPr>
            <p:ph type="title"/>
          </p:nvPr>
        </p:nvSpPr>
        <p:spPr>
          <a:xfrm>
            <a:off x="2347726" y="1916"/>
            <a:ext cx="6320489" cy="576000"/>
          </a:xfrm>
        </p:spPr>
        <p:txBody>
          <a:bodyPr>
            <a:noAutofit/>
          </a:bodyPr>
          <a:lstStyle/>
          <a:p>
            <a:r>
              <a:rPr lang="en-GB" altLang="en-US" sz="2800" kern="0" dirty="0">
                <a:solidFill>
                  <a:srgbClr val="000000"/>
                </a:solidFill>
              </a:rPr>
              <a:t>Continued global warming</a:t>
            </a:r>
            <a:endParaRPr lang="en-GB" sz="2800" dirty="0"/>
          </a:p>
        </p:txBody>
      </p:sp>
      <p:pic>
        <p:nvPicPr>
          <p:cNvPr id="5" name="Picture 4" descr="A close up of a map&#10;&#10;Description automatically generated">
            <a:extLst>
              <a:ext uri="{FF2B5EF4-FFF2-40B4-BE49-F238E27FC236}">
                <a16:creationId xmlns:a16="http://schemas.microsoft.com/office/drawing/2014/main" id="{C06056B7-B33F-45B3-9F33-3E0AB76C90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8631" y="831823"/>
            <a:ext cx="5129331" cy="2885249"/>
          </a:xfrm>
          <a:prstGeom prst="rect">
            <a:avLst/>
          </a:prstGeom>
        </p:spPr>
      </p:pic>
      <p:sp>
        <p:nvSpPr>
          <p:cNvPr id="8" name="Content Placeholder 1">
            <a:extLst>
              <a:ext uri="{FF2B5EF4-FFF2-40B4-BE49-F238E27FC236}">
                <a16:creationId xmlns:a16="http://schemas.microsoft.com/office/drawing/2014/main" id="{138D1467-FC24-403C-94F2-6AA37082FA2B}"/>
              </a:ext>
            </a:extLst>
          </p:cNvPr>
          <p:cNvSpPr txBox="1">
            <a:spLocks/>
          </p:cNvSpPr>
          <p:nvPr/>
        </p:nvSpPr>
        <p:spPr>
          <a:xfrm>
            <a:off x="68671" y="1339637"/>
            <a:ext cx="4314327" cy="80365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Last 5 years 2015-2019 have been the warmest 5 on record</a:t>
            </a:r>
          </a:p>
          <a:p>
            <a:pPr marL="0" indent="0">
              <a:buNone/>
            </a:pPr>
            <a:endParaRPr lang="en-US" sz="1900" dirty="0"/>
          </a:p>
          <a:p>
            <a:endParaRPr lang="en-GB" sz="1400" dirty="0"/>
          </a:p>
        </p:txBody>
      </p:sp>
      <p:sp>
        <p:nvSpPr>
          <p:cNvPr id="17" name="TextBox 16">
            <a:extLst>
              <a:ext uri="{FF2B5EF4-FFF2-40B4-BE49-F238E27FC236}">
                <a16:creationId xmlns:a16="http://schemas.microsoft.com/office/drawing/2014/main" id="{942111DE-7F9F-4067-8CE4-E9FBB4028181}"/>
              </a:ext>
            </a:extLst>
          </p:cNvPr>
          <p:cNvSpPr txBox="1"/>
          <p:nvPr/>
        </p:nvSpPr>
        <p:spPr>
          <a:xfrm>
            <a:off x="5282544" y="1687053"/>
            <a:ext cx="466794" cy="246221"/>
          </a:xfrm>
          <a:prstGeom prst="rect">
            <a:avLst/>
          </a:prstGeom>
          <a:noFill/>
        </p:spPr>
        <p:txBody>
          <a:bodyPr wrap="none" rtlCol="0">
            <a:spAutoFit/>
          </a:bodyPr>
          <a:lstStyle/>
          <a:p>
            <a:r>
              <a:rPr lang="en-US" sz="1000" dirty="0"/>
              <a:t>2017</a:t>
            </a:r>
            <a:endParaRPr lang="en-GB" sz="1000" dirty="0"/>
          </a:p>
        </p:txBody>
      </p:sp>
      <p:sp>
        <p:nvSpPr>
          <p:cNvPr id="19" name="TextBox 18">
            <a:extLst>
              <a:ext uri="{FF2B5EF4-FFF2-40B4-BE49-F238E27FC236}">
                <a16:creationId xmlns:a16="http://schemas.microsoft.com/office/drawing/2014/main" id="{504C406C-8A79-413B-B513-C7481FC02D64}"/>
              </a:ext>
            </a:extLst>
          </p:cNvPr>
          <p:cNvSpPr txBox="1"/>
          <p:nvPr/>
        </p:nvSpPr>
        <p:spPr>
          <a:xfrm>
            <a:off x="5089061" y="1897067"/>
            <a:ext cx="466794" cy="246221"/>
          </a:xfrm>
          <a:prstGeom prst="rect">
            <a:avLst/>
          </a:prstGeom>
          <a:noFill/>
        </p:spPr>
        <p:txBody>
          <a:bodyPr wrap="none" rtlCol="0">
            <a:spAutoFit/>
          </a:bodyPr>
          <a:lstStyle/>
          <a:p>
            <a:r>
              <a:rPr lang="en-US" sz="1000" dirty="0"/>
              <a:t>2019</a:t>
            </a:r>
            <a:endParaRPr lang="en-GB" sz="1000" dirty="0"/>
          </a:p>
        </p:txBody>
      </p:sp>
      <p:sp>
        <p:nvSpPr>
          <p:cNvPr id="21" name="TextBox 20">
            <a:extLst>
              <a:ext uri="{FF2B5EF4-FFF2-40B4-BE49-F238E27FC236}">
                <a16:creationId xmlns:a16="http://schemas.microsoft.com/office/drawing/2014/main" id="{EDC2B687-0BED-4393-A119-8BAB8F0A8726}"/>
              </a:ext>
            </a:extLst>
          </p:cNvPr>
          <p:cNvSpPr txBox="1"/>
          <p:nvPr/>
        </p:nvSpPr>
        <p:spPr>
          <a:xfrm>
            <a:off x="7716614" y="2036590"/>
            <a:ext cx="466794" cy="246221"/>
          </a:xfrm>
          <a:prstGeom prst="rect">
            <a:avLst/>
          </a:prstGeom>
          <a:noFill/>
        </p:spPr>
        <p:txBody>
          <a:bodyPr wrap="none" rtlCol="0">
            <a:spAutoFit/>
          </a:bodyPr>
          <a:lstStyle/>
          <a:p>
            <a:r>
              <a:rPr lang="en-US" sz="1000" dirty="0"/>
              <a:t>2018</a:t>
            </a:r>
            <a:endParaRPr lang="en-GB" sz="1000" dirty="0"/>
          </a:p>
        </p:txBody>
      </p:sp>
      <p:sp>
        <p:nvSpPr>
          <p:cNvPr id="23" name="TextBox 22">
            <a:extLst>
              <a:ext uri="{FF2B5EF4-FFF2-40B4-BE49-F238E27FC236}">
                <a16:creationId xmlns:a16="http://schemas.microsoft.com/office/drawing/2014/main" id="{B234FC31-4E11-4E9E-A3B8-1E7E54D7F2DB}"/>
              </a:ext>
            </a:extLst>
          </p:cNvPr>
          <p:cNvSpPr txBox="1"/>
          <p:nvPr/>
        </p:nvSpPr>
        <p:spPr>
          <a:xfrm>
            <a:off x="6453483" y="1983971"/>
            <a:ext cx="466794" cy="246221"/>
          </a:xfrm>
          <a:prstGeom prst="rect">
            <a:avLst/>
          </a:prstGeom>
          <a:noFill/>
        </p:spPr>
        <p:txBody>
          <a:bodyPr wrap="none" rtlCol="0">
            <a:spAutoFit/>
          </a:bodyPr>
          <a:lstStyle/>
          <a:p>
            <a:r>
              <a:rPr lang="en-US" sz="1000" dirty="0"/>
              <a:t>2015</a:t>
            </a:r>
            <a:endParaRPr lang="en-GB" sz="1000" dirty="0"/>
          </a:p>
        </p:txBody>
      </p:sp>
      <p:sp>
        <p:nvSpPr>
          <p:cNvPr id="25" name="TextBox 24">
            <a:extLst>
              <a:ext uri="{FF2B5EF4-FFF2-40B4-BE49-F238E27FC236}">
                <a16:creationId xmlns:a16="http://schemas.microsoft.com/office/drawing/2014/main" id="{C5055829-5AEE-446A-96E7-06CBC101EA59}"/>
              </a:ext>
            </a:extLst>
          </p:cNvPr>
          <p:cNvSpPr txBox="1"/>
          <p:nvPr/>
        </p:nvSpPr>
        <p:spPr>
          <a:xfrm>
            <a:off x="5569920" y="1353929"/>
            <a:ext cx="466794" cy="246221"/>
          </a:xfrm>
          <a:prstGeom prst="rect">
            <a:avLst/>
          </a:prstGeom>
          <a:noFill/>
        </p:spPr>
        <p:txBody>
          <a:bodyPr wrap="none" rtlCol="0">
            <a:spAutoFit/>
          </a:bodyPr>
          <a:lstStyle/>
          <a:p>
            <a:r>
              <a:rPr lang="en-US" sz="1000" dirty="0"/>
              <a:t>2016</a:t>
            </a:r>
            <a:endParaRPr lang="en-GB" sz="1000" dirty="0"/>
          </a:p>
        </p:txBody>
      </p:sp>
      <p:sp>
        <p:nvSpPr>
          <p:cNvPr id="27" name="TextBox 26">
            <a:extLst>
              <a:ext uri="{FF2B5EF4-FFF2-40B4-BE49-F238E27FC236}">
                <a16:creationId xmlns:a16="http://schemas.microsoft.com/office/drawing/2014/main" id="{0353728D-EF88-4F4A-BF86-E473B145C96C}"/>
              </a:ext>
            </a:extLst>
          </p:cNvPr>
          <p:cNvSpPr txBox="1"/>
          <p:nvPr/>
        </p:nvSpPr>
        <p:spPr>
          <a:xfrm>
            <a:off x="6000289" y="1634434"/>
            <a:ext cx="466794" cy="246221"/>
          </a:xfrm>
          <a:prstGeom prst="rect">
            <a:avLst/>
          </a:prstGeom>
          <a:noFill/>
        </p:spPr>
        <p:txBody>
          <a:bodyPr wrap="none" rtlCol="0">
            <a:spAutoFit/>
          </a:bodyPr>
          <a:lstStyle/>
          <a:p>
            <a:r>
              <a:rPr lang="en-US" sz="1000" dirty="0"/>
              <a:t>2020</a:t>
            </a:r>
            <a:endParaRPr lang="en-GB" sz="1000" dirty="0"/>
          </a:p>
        </p:txBody>
      </p:sp>
      <p:sp>
        <p:nvSpPr>
          <p:cNvPr id="28" name="TextBox 27">
            <a:extLst>
              <a:ext uri="{FF2B5EF4-FFF2-40B4-BE49-F238E27FC236}">
                <a16:creationId xmlns:a16="http://schemas.microsoft.com/office/drawing/2014/main" id="{BF002F65-9194-4D80-81CF-FA9FC83F5FEF}"/>
              </a:ext>
            </a:extLst>
          </p:cNvPr>
          <p:cNvSpPr txBox="1"/>
          <p:nvPr/>
        </p:nvSpPr>
        <p:spPr>
          <a:xfrm>
            <a:off x="5923635" y="3706212"/>
            <a:ext cx="1277914" cy="307777"/>
          </a:xfrm>
          <a:prstGeom prst="rect">
            <a:avLst/>
          </a:prstGeom>
          <a:noFill/>
        </p:spPr>
        <p:txBody>
          <a:bodyPr wrap="none" rtlCol="0">
            <a:spAutoFit/>
          </a:bodyPr>
          <a:lstStyle/>
          <a:p>
            <a:r>
              <a:rPr lang="en-US" sz="1400" dirty="0"/>
              <a:t>Month of year</a:t>
            </a:r>
            <a:endParaRPr lang="en-GB" sz="1400" dirty="0"/>
          </a:p>
        </p:txBody>
      </p:sp>
      <p:sp>
        <p:nvSpPr>
          <p:cNvPr id="30" name="Content Placeholder 1">
            <a:extLst>
              <a:ext uri="{FF2B5EF4-FFF2-40B4-BE49-F238E27FC236}">
                <a16:creationId xmlns:a16="http://schemas.microsoft.com/office/drawing/2014/main" id="{107824B7-C269-4E96-9F00-53B3EF0039F2}"/>
              </a:ext>
            </a:extLst>
          </p:cNvPr>
          <p:cNvSpPr txBox="1">
            <a:spLocks/>
          </p:cNvSpPr>
          <p:nvPr/>
        </p:nvSpPr>
        <p:spPr>
          <a:xfrm>
            <a:off x="78640" y="1847450"/>
            <a:ext cx="4314327" cy="135744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First 5 months of 2020 are second only to those of the warmest year (2016)</a:t>
            </a:r>
          </a:p>
          <a:p>
            <a:pPr lvl="1"/>
            <a:r>
              <a:rPr lang="en-US" sz="1400" dirty="0"/>
              <a:t>Prolonged January-June Siberian heat (more than 5°C above average) found to be over 600 times more likely because of human-induced climate change. </a:t>
            </a:r>
          </a:p>
          <a:p>
            <a:endParaRPr lang="en-US" sz="1600" dirty="0"/>
          </a:p>
          <a:p>
            <a:pPr marL="0" indent="0">
              <a:buNone/>
            </a:pPr>
            <a:endParaRPr lang="en-GB" sz="1400" dirty="0"/>
          </a:p>
        </p:txBody>
      </p:sp>
      <p:grpSp>
        <p:nvGrpSpPr>
          <p:cNvPr id="4" name="Group 3">
            <a:extLst>
              <a:ext uri="{FF2B5EF4-FFF2-40B4-BE49-F238E27FC236}">
                <a16:creationId xmlns:a16="http://schemas.microsoft.com/office/drawing/2014/main" id="{63EB49DA-7D27-4E88-9F6E-4DA71396C912}"/>
              </a:ext>
            </a:extLst>
          </p:cNvPr>
          <p:cNvGrpSpPr/>
          <p:nvPr/>
        </p:nvGrpSpPr>
        <p:grpSpPr>
          <a:xfrm>
            <a:off x="68670" y="1269615"/>
            <a:ext cx="9231886" cy="3288048"/>
            <a:chOff x="68670" y="1269615"/>
            <a:chExt cx="9231886" cy="3288048"/>
          </a:xfrm>
        </p:grpSpPr>
        <p:cxnSp>
          <p:nvCxnSpPr>
            <p:cNvPr id="6" name="Straight Connector 5">
              <a:extLst>
                <a:ext uri="{FF2B5EF4-FFF2-40B4-BE49-F238E27FC236}">
                  <a16:creationId xmlns:a16="http://schemas.microsoft.com/office/drawing/2014/main" id="{E0C06297-93CB-4B94-B053-23A393718A67}"/>
                </a:ext>
              </a:extLst>
            </p:cNvPr>
            <p:cNvCxnSpPr>
              <a:cxnSpLocks/>
            </p:cNvCxnSpPr>
            <p:nvPr/>
          </p:nvCxnSpPr>
          <p:spPr>
            <a:xfrm>
              <a:off x="4392967" y="1897067"/>
              <a:ext cx="4477015"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7EF0A7D-A55F-469A-83D0-9B10430A88BE}"/>
                </a:ext>
              </a:extLst>
            </p:cNvPr>
            <p:cNvSpPr txBox="1"/>
            <p:nvPr/>
          </p:nvSpPr>
          <p:spPr>
            <a:xfrm>
              <a:off x="6599467" y="1269615"/>
              <a:ext cx="2701089" cy="307777"/>
            </a:xfrm>
            <a:prstGeom prst="rect">
              <a:avLst/>
            </a:prstGeom>
            <a:noFill/>
          </p:spPr>
          <p:txBody>
            <a:bodyPr wrap="square" rtlCol="0">
              <a:spAutoFit/>
            </a:bodyPr>
            <a:lstStyle/>
            <a:p>
              <a:r>
                <a:rPr lang="en-US" sz="1400" dirty="0"/>
                <a:t>Next 5 years (~70% chance)</a:t>
              </a:r>
              <a:endParaRPr lang="en-GB" sz="1400" dirty="0"/>
            </a:p>
          </p:txBody>
        </p:sp>
        <p:sp>
          <p:nvSpPr>
            <p:cNvPr id="12" name="TextBox 11">
              <a:extLst>
                <a:ext uri="{FF2B5EF4-FFF2-40B4-BE49-F238E27FC236}">
                  <a16:creationId xmlns:a16="http://schemas.microsoft.com/office/drawing/2014/main" id="{24774530-2E64-40C6-B43A-816560E1EB50}"/>
                </a:ext>
              </a:extLst>
            </p:cNvPr>
            <p:cNvSpPr txBox="1"/>
            <p:nvPr/>
          </p:nvSpPr>
          <p:spPr>
            <a:xfrm>
              <a:off x="8501979" y="1583200"/>
              <a:ext cx="589973" cy="369332"/>
            </a:xfrm>
            <a:prstGeom prst="rect">
              <a:avLst/>
            </a:prstGeom>
            <a:noFill/>
          </p:spPr>
          <p:txBody>
            <a:bodyPr wrap="square" rtlCol="0">
              <a:spAutoFit/>
            </a:bodyPr>
            <a:lstStyle/>
            <a:p>
              <a:r>
                <a:rPr lang="en-US" dirty="0"/>
                <a:t>1°C</a:t>
              </a:r>
              <a:endParaRPr lang="en-GB" dirty="0"/>
            </a:p>
          </p:txBody>
        </p:sp>
        <p:sp>
          <p:nvSpPr>
            <p:cNvPr id="15" name="Arrow: Up 14">
              <a:extLst>
                <a:ext uri="{FF2B5EF4-FFF2-40B4-BE49-F238E27FC236}">
                  <a16:creationId xmlns:a16="http://schemas.microsoft.com/office/drawing/2014/main" id="{286F763A-292F-4A04-B1AF-6B9082AF664D}"/>
                </a:ext>
              </a:extLst>
            </p:cNvPr>
            <p:cNvSpPr/>
            <p:nvPr/>
          </p:nvSpPr>
          <p:spPr>
            <a:xfrm>
              <a:off x="8145914" y="1564751"/>
              <a:ext cx="237454" cy="261158"/>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Content Placeholder 1">
              <a:extLst>
                <a:ext uri="{FF2B5EF4-FFF2-40B4-BE49-F238E27FC236}">
                  <a16:creationId xmlns:a16="http://schemas.microsoft.com/office/drawing/2014/main" id="{685A7733-7981-492B-85EC-68F142C1B210}"/>
                </a:ext>
              </a:extLst>
            </p:cNvPr>
            <p:cNvSpPr txBox="1">
              <a:spLocks/>
            </p:cNvSpPr>
            <p:nvPr/>
          </p:nvSpPr>
          <p:spPr>
            <a:xfrm>
              <a:off x="68670" y="3204898"/>
              <a:ext cx="4314327" cy="135276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600" dirty="0"/>
                <a:t>New WMO global annual to decadal update: it is likely (~70%) each of the next 5 years will be at least 1°C warmer than pre-industrial era</a:t>
              </a:r>
            </a:p>
            <a:p>
              <a:pPr marL="0" indent="0">
                <a:buNone/>
              </a:pPr>
              <a:r>
                <a:rPr lang="en-US" sz="1600" dirty="0">
                  <a:hlinkClick r:id="rId4"/>
                </a:rPr>
                <a:t>https://hadleyserver.metoffice.gov.uk/wmolc</a:t>
              </a:r>
              <a:r>
                <a:rPr lang="en-US" sz="1600" dirty="0"/>
                <a:t> </a:t>
              </a:r>
            </a:p>
            <a:p>
              <a:pPr marL="0" indent="0">
                <a:buNone/>
              </a:pPr>
              <a:endParaRPr lang="en-GB" sz="1400" dirty="0"/>
            </a:p>
          </p:txBody>
        </p:sp>
      </p:grpSp>
    </p:spTree>
    <p:extLst>
      <p:ext uri="{BB962C8B-B14F-4D97-AF65-F5344CB8AC3E}">
        <p14:creationId xmlns:p14="http://schemas.microsoft.com/office/powerpoint/2010/main" val="419694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FA0861-CFB7-441E-9F61-9EA5E8E14C06}"/>
              </a:ext>
            </a:extLst>
          </p:cNvPr>
          <p:cNvSpPr>
            <a:spLocks noGrp="1"/>
          </p:cNvSpPr>
          <p:nvPr>
            <p:ph type="title"/>
          </p:nvPr>
        </p:nvSpPr>
        <p:spPr>
          <a:xfrm>
            <a:off x="2006018" y="-39406"/>
            <a:ext cx="7358743" cy="576000"/>
          </a:xfrm>
        </p:spPr>
        <p:txBody>
          <a:bodyPr>
            <a:noAutofit/>
          </a:bodyPr>
          <a:lstStyle/>
          <a:p>
            <a:r>
              <a:rPr lang="en-US" sz="2600" dirty="0"/>
              <a:t>Global warming; extreme climate events; SDGs</a:t>
            </a:r>
            <a:endParaRPr lang="en-GB" sz="2600" dirty="0"/>
          </a:p>
        </p:txBody>
      </p:sp>
      <p:grpSp>
        <p:nvGrpSpPr>
          <p:cNvPr id="4" name="Group 3">
            <a:extLst>
              <a:ext uri="{FF2B5EF4-FFF2-40B4-BE49-F238E27FC236}">
                <a16:creationId xmlns:a16="http://schemas.microsoft.com/office/drawing/2014/main" id="{E7FC083B-196B-4653-9528-06DDDBCA8576}"/>
              </a:ext>
            </a:extLst>
          </p:cNvPr>
          <p:cNvGrpSpPr/>
          <p:nvPr/>
        </p:nvGrpSpPr>
        <p:grpSpPr>
          <a:xfrm>
            <a:off x="239487" y="95699"/>
            <a:ext cx="1883130" cy="1227360"/>
            <a:chOff x="130629" y="99463"/>
            <a:chExt cx="1883130" cy="1227360"/>
          </a:xfrm>
        </p:grpSpPr>
        <p:sp>
          <p:nvSpPr>
            <p:cNvPr id="5" name="Rectangle 4">
              <a:extLst>
                <a:ext uri="{FF2B5EF4-FFF2-40B4-BE49-F238E27FC236}">
                  <a16:creationId xmlns:a16="http://schemas.microsoft.com/office/drawing/2014/main" id="{DD847E26-28C9-40FD-9D53-64CBF30E513C}"/>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6" name="Picture 5" descr="A close up of a sign&#10;&#10;Description automatically generated">
              <a:extLst>
                <a:ext uri="{FF2B5EF4-FFF2-40B4-BE49-F238E27FC236}">
                  <a16:creationId xmlns:a16="http://schemas.microsoft.com/office/drawing/2014/main" id="{1F3B036B-75DB-4D47-B2E2-748CAE705E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2" name="Content Placeholder 1">
            <a:extLst>
              <a:ext uri="{FF2B5EF4-FFF2-40B4-BE49-F238E27FC236}">
                <a16:creationId xmlns:a16="http://schemas.microsoft.com/office/drawing/2014/main" id="{0192BA59-C275-44CC-8C98-EF5055721008}"/>
              </a:ext>
            </a:extLst>
          </p:cNvPr>
          <p:cNvSpPr>
            <a:spLocks noGrp="1"/>
          </p:cNvSpPr>
          <p:nvPr>
            <p:ph idx="1"/>
          </p:nvPr>
        </p:nvSpPr>
        <p:spPr>
          <a:xfrm>
            <a:off x="299563" y="842758"/>
            <a:ext cx="5172324" cy="1814042"/>
          </a:xfrm>
        </p:spPr>
        <p:txBody>
          <a:bodyPr>
            <a:normAutofit fontScale="92500" lnSpcReduction="20000"/>
          </a:bodyPr>
          <a:lstStyle/>
          <a:p>
            <a:r>
              <a:rPr lang="en-US" dirty="0"/>
              <a:t>There is very strong evidence that global warming is increasing the frequency of some climate extremes: floods, droughts, heatwaves…</a:t>
            </a:r>
          </a:p>
          <a:p>
            <a:r>
              <a:rPr lang="en-US" dirty="0"/>
              <a:t>With continued global warming; a continued increase in frequency (chance) of extremes must be anticipated</a:t>
            </a:r>
          </a:p>
          <a:p>
            <a:pPr marL="0" indent="0">
              <a:buNone/>
            </a:pPr>
            <a:endParaRPr lang="en-GB" dirty="0"/>
          </a:p>
        </p:txBody>
      </p:sp>
      <p:sp>
        <p:nvSpPr>
          <p:cNvPr id="9" name="TextBox 8">
            <a:extLst>
              <a:ext uri="{FF2B5EF4-FFF2-40B4-BE49-F238E27FC236}">
                <a16:creationId xmlns:a16="http://schemas.microsoft.com/office/drawing/2014/main" id="{8F776054-4893-4B0E-BF74-F0F1E105190B}"/>
              </a:ext>
            </a:extLst>
          </p:cNvPr>
          <p:cNvSpPr txBox="1"/>
          <p:nvPr/>
        </p:nvSpPr>
        <p:spPr>
          <a:xfrm>
            <a:off x="5685387" y="3041364"/>
            <a:ext cx="3291557" cy="1600438"/>
          </a:xfrm>
          <a:prstGeom prst="rect">
            <a:avLst/>
          </a:prstGeom>
          <a:solidFill>
            <a:srgbClr val="CCFFCC"/>
          </a:solidFill>
        </p:spPr>
        <p:txBody>
          <a:bodyPr wrap="square" rtlCol="0">
            <a:spAutoFit/>
          </a:bodyPr>
          <a:lstStyle/>
          <a:p>
            <a:r>
              <a:rPr lang="en-US" sz="1400" b="1" dirty="0"/>
              <a:t>5 of the 17 UN Sustainable Development Goals (SDGs)</a:t>
            </a:r>
          </a:p>
          <a:p>
            <a:r>
              <a:rPr lang="en-US" sz="1400" b="1" dirty="0"/>
              <a:t>SDG 1: No poverty</a:t>
            </a:r>
          </a:p>
          <a:p>
            <a:r>
              <a:rPr lang="en-US" sz="1400" b="1" dirty="0"/>
              <a:t>SDG 2: Zero hunger</a:t>
            </a:r>
          </a:p>
          <a:p>
            <a:r>
              <a:rPr lang="en-US" sz="1400" b="1" dirty="0"/>
              <a:t>SDG 3: Good health and well-being</a:t>
            </a:r>
          </a:p>
          <a:p>
            <a:r>
              <a:rPr lang="en-US" sz="1400" b="1" dirty="0"/>
              <a:t>SDG 6: Clean water and sanitation</a:t>
            </a:r>
          </a:p>
          <a:p>
            <a:r>
              <a:rPr lang="en-US" sz="1400" b="1" dirty="0"/>
              <a:t>SDG 7: Affordable and clean energy</a:t>
            </a:r>
            <a:endParaRPr lang="en-GB" dirty="0"/>
          </a:p>
        </p:txBody>
      </p:sp>
      <p:pic>
        <p:nvPicPr>
          <p:cNvPr id="8" name="Picture 7" descr="A large body of water&#10;&#10;Description automatically generated">
            <a:extLst>
              <a:ext uri="{FF2B5EF4-FFF2-40B4-BE49-F238E27FC236}">
                <a16:creationId xmlns:a16="http://schemas.microsoft.com/office/drawing/2014/main" id="{D5C8BE56-FD4E-498E-8946-91ABF7C4CF40}"/>
              </a:ext>
            </a:extLst>
          </p:cNvPr>
          <p:cNvPicPr>
            <a:picLocks noChangeAspect="1"/>
          </p:cNvPicPr>
          <p:nvPr/>
        </p:nvPicPr>
        <p:blipFill rotWithShape="1">
          <a:blip r:embed="rId3">
            <a:extLst>
              <a:ext uri="{28A0092B-C50C-407E-A947-70E740481C1C}">
                <a14:useLocalDpi xmlns:a14="http://schemas.microsoft.com/office/drawing/2010/main" val="0"/>
              </a:ext>
            </a:extLst>
          </a:blip>
          <a:srcRect l="43324" t="56072" b="5586"/>
          <a:stretch/>
        </p:blipFill>
        <p:spPr>
          <a:xfrm>
            <a:off x="5699562" y="893074"/>
            <a:ext cx="3026286" cy="1392284"/>
          </a:xfrm>
          <a:prstGeom prst="rect">
            <a:avLst/>
          </a:prstGeom>
        </p:spPr>
      </p:pic>
      <p:sp>
        <p:nvSpPr>
          <p:cNvPr id="10" name="TextBox 9">
            <a:extLst>
              <a:ext uri="{FF2B5EF4-FFF2-40B4-BE49-F238E27FC236}">
                <a16:creationId xmlns:a16="http://schemas.microsoft.com/office/drawing/2014/main" id="{CB07915F-977A-4F74-9899-CB22D0DBBC50}"/>
              </a:ext>
            </a:extLst>
          </p:cNvPr>
          <p:cNvSpPr txBox="1"/>
          <p:nvPr/>
        </p:nvSpPr>
        <p:spPr>
          <a:xfrm>
            <a:off x="5493965" y="2285358"/>
            <a:ext cx="3674404" cy="646331"/>
          </a:xfrm>
          <a:prstGeom prst="rect">
            <a:avLst/>
          </a:prstGeom>
          <a:noFill/>
        </p:spPr>
        <p:txBody>
          <a:bodyPr wrap="none" rtlCol="0">
            <a:spAutoFit/>
          </a:bodyPr>
          <a:lstStyle/>
          <a:p>
            <a:r>
              <a:rPr lang="en-US" sz="1200" dirty="0"/>
              <a:t>Recent severe extremes in the Greater Horn region</a:t>
            </a:r>
          </a:p>
          <a:p>
            <a:r>
              <a:rPr lang="en-US" sz="1200" dirty="0"/>
              <a:t>Floods: Mar-May 2018; Oct-Dec 2019;</a:t>
            </a:r>
          </a:p>
          <a:p>
            <a:r>
              <a:rPr lang="en-US" sz="1200" dirty="0"/>
              <a:t>Mar-May 2020. Two-season drought 2016/17</a:t>
            </a:r>
            <a:endParaRPr lang="en-GB" sz="1200" dirty="0"/>
          </a:p>
        </p:txBody>
      </p:sp>
      <p:sp>
        <p:nvSpPr>
          <p:cNvPr id="12" name="Content Placeholder 1">
            <a:extLst>
              <a:ext uri="{FF2B5EF4-FFF2-40B4-BE49-F238E27FC236}">
                <a16:creationId xmlns:a16="http://schemas.microsoft.com/office/drawing/2014/main" id="{3C3BE157-57F8-43D4-97B2-97F163967A44}"/>
              </a:ext>
            </a:extLst>
          </p:cNvPr>
          <p:cNvSpPr txBox="1">
            <a:spLocks/>
          </p:cNvSpPr>
          <p:nvPr/>
        </p:nvSpPr>
        <p:spPr>
          <a:xfrm>
            <a:off x="299563" y="2431463"/>
            <a:ext cx="5172324" cy="531502"/>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Such events bring set-backs to progress on achieving the SDGs</a:t>
            </a:r>
          </a:p>
          <a:p>
            <a:pPr marL="0" indent="0">
              <a:buNone/>
            </a:pPr>
            <a:endParaRPr lang="en-GB" dirty="0"/>
          </a:p>
        </p:txBody>
      </p:sp>
      <p:sp>
        <p:nvSpPr>
          <p:cNvPr id="13" name="Content Placeholder 1">
            <a:extLst>
              <a:ext uri="{FF2B5EF4-FFF2-40B4-BE49-F238E27FC236}">
                <a16:creationId xmlns:a16="http://schemas.microsoft.com/office/drawing/2014/main" id="{3DF742BC-812C-40E9-8882-1063F3DA7EC5}"/>
              </a:ext>
            </a:extLst>
          </p:cNvPr>
          <p:cNvSpPr txBox="1">
            <a:spLocks/>
          </p:cNvSpPr>
          <p:nvPr/>
        </p:nvSpPr>
        <p:spPr>
          <a:xfrm>
            <a:off x="310602" y="2911764"/>
            <a:ext cx="5172324" cy="1730038"/>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Early Warning – and Forecast-based Action (i.e. action before the event takes hold) is becoming increasingly important</a:t>
            </a:r>
          </a:p>
          <a:p>
            <a:r>
              <a:rPr lang="en-US" dirty="0"/>
              <a:t>Seasonal forecast services, if coproduced with users, enhance resilience and will help foster preparedness for increased frequency of extremes in future</a:t>
            </a:r>
          </a:p>
          <a:p>
            <a:pPr marL="0" indent="0">
              <a:buFont typeface="Arial" panose="020B0604020202020204" pitchFamily="34" charset="0"/>
              <a:buNone/>
            </a:pPr>
            <a:endParaRPr lang="en-US" dirty="0"/>
          </a:p>
          <a:p>
            <a:endParaRPr lang="en-GB" dirty="0"/>
          </a:p>
        </p:txBody>
      </p:sp>
      <p:sp>
        <p:nvSpPr>
          <p:cNvPr id="15" name="TextBox 14">
            <a:extLst>
              <a:ext uri="{FF2B5EF4-FFF2-40B4-BE49-F238E27FC236}">
                <a16:creationId xmlns:a16="http://schemas.microsoft.com/office/drawing/2014/main" id="{DC9E4E53-72C0-4DC3-8CD1-5A091A620EF6}"/>
              </a:ext>
            </a:extLst>
          </p:cNvPr>
          <p:cNvSpPr txBox="1"/>
          <p:nvPr/>
        </p:nvSpPr>
        <p:spPr>
          <a:xfrm>
            <a:off x="5493965" y="464399"/>
            <a:ext cx="4055743" cy="461665"/>
          </a:xfrm>
          <a:prstGeom prst="rect">
            <a:avLst/>
          </a:prstGeom>
          <a:noFill/>
        </p:spPr>
        <p:txBody>
          <a:bodyPr wrap="square" rtlCol="0">
            <a:spAutoFit/>
          </a:bodyPr>
          <a:lstStyle/>
          <a:p>
            <a:r>
              <a:rPr lang="en-US" sz="1200" dirty="0"/>
              <a:t>How much has the chance of an event such as this increased due to climate change?</a:t>
            </a:r>
            <a:endParaRPr lang="en-GB" sz="1200" dirty="0"/>
          </a:p>
        </p:txBody>
      </p:sp>
    </p:spTree>
    <p:extLst>
      <p:ext uri="{BB962C8B-B14F-4D97-AF65-F5344CB8AC3E}">
        <p14:creationId xmlns:p14="http://schemas.microsoft.com/office/powerpoint/2010/main" val="256420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500"/>
                                        <p:tgtEl>
                                          <p:spTgt spid="2">
                                            <p:txEl>
                                              <p:pRg st="0" end="0"/>
                                            </p:txEl>
                                          </p:spTgt>
                                        </p:tgtEl>
                                      </p:cBhvr>
                                    </p:animEffect>
                                  </p:childTnLst>
                                  <p:subTnLst>
                                    <p:animClr clrSpc="rgb" dir="cw">
                                      <p:cBhvr override="childStyle">
                                        <p:cTn dur="1" fill="hold" display="0" masterRel="nextClick" afterEffect="1"/>
                                        <p:tgtEl>
                                          <p:spTgt spid="2">
                                            <p:txEl>
                                              <p:pRg st="0" end="0"/>
                                            </p:txEl>
                                          </p:spTgt>
                                        </p:tgtEl>
                                        <p:attrNameLst>
                                          <p:attrName>ppt_c</p:attrName>
                                        </p:attrNameLst>
                                      </p:cBhvr>
                                      <p:to>
                                        <a:srgbClr val="777777"/>
                                      </p:to>
                                    </p:animClr>
                                  </p:sub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500"/>
                                        <p:tgtEl>
                                          <p:spTgt spid="2">
                                            <p:txEl>
                                              <p:pRg st="1" end="1"/>
                                            </p:txEl>
                                          </p:spTgt>
                                        </p:tgtEl>
                                      </p:cBhvr>
                                    </p:animEffect>
                                  </p:childTnLst>
                                  <p:subTnLst>
                                    <p:animClr clrSpc="rgb" dir="cw">
                                      <p:cBhvr override="childStyle">
                                        <p:cTn dur="1" fill="hold" display="0" masterRel="nextClick" afterEffect="1"/>
                                        <p:tgtEl>
                                          <p:spTgt spid="2">
                                            <p:txEl>
                                              <p:pRg st="1" end="1"/>
                                            </p:txEl>
                                          </p:spTgt>
                                        </p:tgtEl>
                                        <p:attrNameLst>
                                          <p:attrName>ppt_c</p:attrName>
                                        </p:attrNameLst>
                                      </p:cBhvr>
                                      <p:to>
                                        <a:srgbClr val="777777"/>
                                      </p:to>
                                    </p:animClr>
                                  </p:sub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subTnLst>
                                    <p:animClr clrSpc="rgb" dir="cw">
                                      <p:cBhvr override="childStyle">
                                        <p:cTn dur="1" fill="hold" display="0" masterRel="nextClick" afterEffect="1"/>
                                        <p:tgtEl>
                                          <p:spTgt spid="12"/>
                                        </p:tgtEl>
                                        <p:attrNameLst>
                                          <p:attrName>ppt_c</p:attrName>
                                        </p:attrNameLst>
                                      </p:cBhvr>
                                      <p:to>
                                        <a:srgbClr val="777777"/>
                                      </p:to>
                                    </p:animClr>
                                  </p:sub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subTnLst>
                                    <p:animClr clrSpc="rgb" dir="cw">
                                      <p:cBhvr override="childStyle">
                                        <p:cTn dur="1" fill="hold" display="0" masterRel="nextClick" afterEffect="1"/>
                                        <p:tgtEl>
                                          <p:spTgt spid="13"/>
                                        </p:tgtEl>
                                        <p:attrNameLst>
                                          <p:attrName>ppt_c</p:attrName>
                                        </p:attrNameLst>
                                      </p:cBhvr>
                                      <p:to>
                                        <a:srgbClr val="777777"/>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9" grpId="0" animBg="1"/>
      <p:bldP spid="10" grpId="0"/>
      <p:bldP spid="12" grpId="0"/>
      <p:bldP spid="13"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a:extLst>
              <a:ext uri="{FF2B5EF4-FFF2-40B4-BE49-F238E27FC236}">
                <a16:creationId xmlns:a16="http://schemas.microsoft.com/office/drawing/2014/main" id="{C6D3CA6A-74A3-4EC3-B114-7CFC0BBA7690}"/>
              </a:ext>
            </a:extLst>
          </p:cNvPr>
          <p:cNvSpPr txBox="1">
            <a:spLocks noGrp="1"/>
          </p:cNvSpPr>
          <p:nvPr/>
        </p:nvSpPr>
        <p:spPr bwMode="auto">
          <a:xfrm>
            <a:off x="-27385" y="4849416"/>
            <a:ext cx="2171701" cy="171450"/>
          </a:xfrm>
          <a:prstGeom prst="rect">
            <a:avLst/>
          </a:prstGeom>
          <a:noFill/>
          <a:ln>
            <a:noFill/>
          </a:ln>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a:defRPr/>
            </a:pPr>
            <a:r>
              <a:rPr lang="en-GB" altLang="en-US" sz="750" kern="0" dirty="0">
                <a:solidFill>
                  <a:srgbClr val="FFFFFF"/>
                </a:solidFill>
              </a:rPr>
              <a:t>© Crown copyright   Met Office</a:t>
            </a:r>
            <a:endParaRPr lang="en-GB" altLang="en-US" sz="1050" kern="0" dirty="0">
              <a:solidFill>
                <a:srgbClr val="FFFFFF"/>
              </a:solidFill>
              <a:latin typeface="Times" panose="02020603050405020304" pitchFamily="18" charset="0"/>
            </a:endParaRPr>
          </a:p>
        </p:txBody>
      </p:sp>
      <p:sp>
        <p:nvSpPr>
          <p:cNvPr id="14339" name="Rectangle 2">
            <a:extLst>
              <a:ext uri="{FF2B5EF4-FFF2-40B4-BE49-F238E27FC236}">
                <a16:creationId xmlns:a16="http://schemas.microsoft.com/office/drawing/2014/main" id="{DE442BA4-3D9C-490C-A292-58AA25E8D119}"/>
              </a:ext>
            </a:extLst>
          </p:cNvPr>
          <p:cNvSpPr>
            <a:spLocks noGrp="1" noChangeArrowheads="1"/>
          </p:cNvSpPr>
          <p:nvPr>
            <p:ph type="title" idx="4294967295"/>
          </p:nvPr>
        </p:nvSpPr>
        <p:spPr>
          <a:xfrm>
            <a:off x="1852442" y="86453"/>
            <a:ext cx="6538064" cy="1340644"/>
          </a:xfrm>
        </p:spPr>
        <p:txBody>
          <a:bodyPr/>
          <a:lstStyle/>
          <a:p>
            <a:pPr eaLnBrk="1" hangingPunct="1"/>
            <a:r>
              <a:rPr lang="en-US" altLang="en-US" sz="2400" dirty="0"/>
              <a:t>Climate variability: what drives the year-to-year changes in rainfall in a given season/region?</a:t>
            </a:r>
          </a:p>
        </p:txBody>
      </p:sp>
      <p:sp>
        <p:nvSpPr>
          <p:cNvPr id="65" name="Line 58">
            <a:extLst>
              <a:ext uri="{FF2B5EF4-FFF2-40B4-BE49-F238E27FC236}">
                <a16:creationId xmlns:a16="http://schemas.microsoft.com/office/drawing/2014/main" id="{20C92518-5257-4579-8D38-21568E1BFC51}"/>
              </a:ext>
            </a:extLst>
          </p:cNvPr>
          <p:cNvSpPr>
            <a:spLocks noChangeShapeType="1"/>
          </p:cNvSpPr>
          <p:nvPr/>
        </p:nvSpPr>
        <p:spPr bwMode="auto">
          <a:xfrm>
            <a:off x="5519738" y="4750594"/>
            <a:ext cx="0" cy="321469"/>
          </a:xfrm>
          <a:prstGeom prst="line">
            <a:avLst/>
          </a:prstGeom>
          <a:noFill/>
          <a:ln w="38100">
            <a:solidFill>
              <a:srgbClr val="000000"/>
            </a:solidFill>
            <a:round/>
            <a:headEnd/>
            <a:tailEnd/>
          </a:ln>
          <a:effectLst/>
        </p:spPr>
        <p:txBody>
          <a:bodyPr/>
          <a:lstStyle/>
          <a:p>
            <a:pPr defTabSz="685800">
              <a:defRPr/>
            </a:pPr>
            <a:endParaRPr lang="en-GB" sz="1350" kern="0" dirty="0">
              <a:solidFill>
                <a:sysClr val="windowText" lastClr="000000"/>
              </a:solidFill>
              <a:latin typeface="Arial" charset="0"/>
            </a:endParaRPr>
          </a:p>
        </p:txBody>
      </p:sp>
      <p:sp>
        <p:nvSpPr>
          <p:cNvPr id="66" name="Text Box 59">
            <a:extLst>
              <a:ext uri="{FF2B5EF4-FFF2-40B4-BE49-F238E27FC236}">
                <a16:creationId xmlns:a16="http://schemas.microsoft.com/office/drawing/2014/main" id="{20B20860-933B-4A0A-88F1-9F1F1599070F}"/>
              </a:ext>
            </a:extLst>
          </p:cNvPr>
          <p:cNvSpPr txBox="1">
            <a:spLocks noChangeArrowheads="1"/>
          </p:cNvSpPr>
          <p:nvPr/>
        </p:nvSpPr>
        <p:spPr bwMode="auto">
          <a:xfrm>
            <a:off x="5729288" y="4768454"/>
            <a:ext cx="762000" cy="276999"/>
          </a:xfrm>
          <a:prstGeom prst="rect">
            <a:avLst/>
          </a:prstGeom>
          <a:noFill/>
          <a:ln w="9525">
            <a:noFill/>
            <a:miter lim="800000"/>
            <a:headEnd/>
            <a:tailEnd/>
          </a:ln>
          <a:effectLst/>
        </p:spPr>
        <p:txBody>
          <a:bodyPr>
            <a:spAutoFit/>
          </a:bodyPr>
          <a:lstStyle/>
          <a:p>
            <a:pPr defTabSz="685800">
              <a:spcBef>
                <a:spcPct val="50000"/>
              </a:spcBef>
              <a:defRPr/>
            </a:pPr>
            <a:r>
              <a:rPr lang="en-GB" sz="1200" kern="0" dirty="0">
                <a:solidFill>
                  <a:srgbClr val="000000"/>
                </a:solidFill>
                <a:latin typeface="Arial" charset="0"/>
                <a:ea typeface="ＭＳ Ｐゴシック" pitchFamily="34" charset="-128"/>
              </a:rPr>
              <a:t>wet</a:t>
            </a:r>
          </a:p>
        </p:txBody>
      </p:sp>
      <p:sp>
        <p:nvSpPr>
          <p:cNvPr id="67" name="Text Box 60">
            <a:extLst>
              <a:ext uri="{FF2B5EF4-FFF2-40B4-BE49-F238E27FC236}">
                <a16:creationId xmlns:a16="http://schemas.microsoft.com/office/drawing/2014/main" id="{CF0DDDE1-DD10-4D89-865E-63CFAA9D7646}"/>
              </a:ext>
            </a:extLst>
          </p:cNvPr>
          <p:cNvSpPr txBox="1">
            <a:spLocks noChangeArrowheads="1"/>
          </p:cNvSpPr>
          <p:nvPr/>
        </p:nvSpPr>
        <p:spPr bwMode="auto">
          <a:xfrm>
            <a:off x="4911329" y="4768454"/>
            <a:ext cx="760809" cy="276999"/>
          </a:xfrm>
          <a:prstGeom prst="rect">
            <a:avLst/>
          </a:prstGeom>
          <a:noFill/>
          <a:ln w="9525">
            <a:noFill/>
            <a:miter lim="800000"/>
            <a:headEnd/>
            <a:tailEnd/>
          </a:ln>
          <a:effectLst/>
        </p:spPr>
        <p:txBody>
          <a:bodyPr>
            <a:spAutoFit/>
          </a:bodyPr>
          <a:lstStyle/>
          <a:p>
            <a:pPr defTabSz="685800">
              <a:spcBef>
                <a:spcPct val="50000"/>
              </a:spcBef>
              <a:defRPr/>
            </a:pPr>
            <a:r>
              <a:rPr lang="en-GB" sz="1200" kern="0" dirty="0">
                <a:solidFill>
                  <a:srgbClr val="000000"/>
                </a:solidFill>
                <a:latin typeface="Arial" charset="0"/>
                <a:ea typeface="ＭＳ Ｐゴシック" pitchFamily="34" charset="-128"/>
              </a:rPr>
              <a:t>dry</a:t>
            </a:r>
          </a:p>
        </p:txBody>
      </p:sp>
      <p:sp>
        <p:nvSpPr>
          <p:cNvPr id="150" name="Rectangle 42">
            <a:extLst>
              <a:ext uri="{FF2B5EF4-FFF2-40B4-BE49-F238E27FC236}">
                <a16:creationId xmlns:a16="http://schemas.microsoft.com/office/drawing/2014/main" id="{CEC793D4-DF22-4AEF-805D-63AA2378498F}"/>
              </a:ext>
            </a:extLst>
          </p:cNvPr>
          <p:cNvSpPr>
            <a:spLocks noChangeArrowheads="1"/>
          </p:cNvSpPr>
          <p:nvPr/>
        </p:nvSpPr>
        <p:spPr bwMode="auto">
          <a:xfrm>
            <a:off x="5073254" y="4363641"/>
            <a:ext cx="96440" cy="322659"/>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1" name="Rectangle 43">
            <a:extLst>
              <a:ext uri="{FF2B5EF4-FFF2-40B4-BE49-F238E27FC236}">
                <a16:creationId xmlns:a16="http://schemas.microsoft.com/office/drawing/2014/main" id="{B25E7B61-0165-4A8F-AAEF-B643710F429A}"/>
              </a:ext>
            </a:extLst>
          </p:cNvPr>
          <p:cNvSpPr>
            <a:spLocks noChangeArrowheads="1"/>
          </p:cNvSpPr>
          <p:nvPr/>
        </p:nvSpPr>
        <p:spPr bwMode="auto">
          <a:xfrm>
            <a:off x="5851923" y="4363641"/>
            <a:ext cx="97631" cy="322659"/>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2" name="Rectangle 44">
            <a:extLst>
              <a:ext uri="{FF2B5EF4-FFF2-40B4-BE49-F238E27FC236}">
                <a16:creationId xmlns:a16="http://schemas.microsoft.com/office/drawing/2014/main" id="{06EAF95B-6F5F-4306-A591-F2B2C419D30F}"/>
              </a:ext>
            </a:extLst>
          </p:cNvPr>
          <p:cNvSpPr>
            <a:spLocks noChangeArrowheads="1"/>
          </p:cNvSpPr>
          <p:nvPr/>
        </p:nvSpPr>
        <p:spPr bwMode="auto">
          <a:xfrm>
            <a:off x="6193632" y="4594623"/>
            <a:ext cx="97631" cy="91678"/>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3" name="Rectangle 45">
            <a:extLst>
              <a:ext uri="{FF2B5EF4-FFF2-40B4-BE49-F238E27FC236}">
                <a16:creationId xmlns:a16="http://schemas.microsoft.com/office/drawing/2014/main" id="{63D95213-213B-4906-A1A1-D75547BF2029}"/>
              </a:ext>
            </a:extLst>
          </p:cNvPr>
          <p:cNvSpPr>
            <a:spLocks noChangeArrowheads="1"/>
          </p:cNvSpPr>
          <p:nvPr/>
        </p:nvSpPr>
        <p:spPr bwMode="auto">
          <a:xfrm>
            <a:off x="4730354" y="4594623"/>
            <a:ext cx="97631" cy="91678"/>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4" name="Line 46">
            <a:extLst>
              <a:ext uri="{FF2B5EF4-FFF2-40B4-BE49-F238E27FC236}">
                <a16:creationId xmlns:a16="http://schemas.microsoft.com/office/drawing/2014/main" id="{63C735B2-65F7-459A-8498-7FC42B02486A}"/>
              </a:ext>
            </a:extLst>
          </p:cNvPr>
          <p:cNvSpPr>
            <a:spLocks noChangeShapeType="1"/>
          </p:cNvSpPr>
          <p:nvPr/>
        </p:nvSpPr>
        <p:spPr bwMode="auto">
          <a:xfrm flipH="1">
            <a:off x="4535091" y="4129088"/>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5" name="Line 47">
            <a:extLst>
              <a:ext uri="{FF2B5EF4-FFF2-40B4-BE49-F238E27FC236}">
                <a16:creationId xmlns:a16="http://schemas.microsoft.com/office/drawing/2014/main" id="{41138558-2B0A-48D1-AC1E-F29F914BEA56}"/>
              </a:ext>
            </a:extLst>
          </p:cNvPr>
          <p:cNvSpPr>
            <a:spLocks noChangeShapeType="1"/>
          </p:cNvSpPr>
          <p:nvPr/>
        </p:nvSpPr>
        <p:spPr bwMode="auto">
          <a:xfrm flipH="1">
            <a:off x="4535091" y="4410075"/>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6" name="Line 48">
            <a:extLst>
              <a:ext uri="{FF2B5EF4-FFF2-40B4-BE49-F238E27FC236}">
                <a16:creationId xmlns:a16="http://schemas.microsoft.com/office/drawing/2014/main" id="{6AF7A7D0-3789-457C-89D9-F13C87A84745}"/>
              </a:ext>
            </a:extLst>
          </p:cNvPr>
          <p:cNvSpPr>
            <a:spLocks noChangeShapeType="1"/>
          </p:cNvSpPr>
          <p:nvPr/>
        </p:nvSpPr>
        <p:spPr bwMode="auto">
          <a:xfrm flipH="1">
            <a:off x="4535091" y="4548188"/>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7" name="Line 49">
            <a:extLst>
              <a:ext uri="{FF2B5EF4-FFF2-40B4-BE49-F238E27FC236}">
                <a16:creationId xmlns:a16="http://schemas.microsoft.com/office/drawing/2014/main" id="{32CD9B24-AAF0-400C-B530-1DB60483F286}"/>
              </a:ext>
            </a:extLst>
          </p:cNvPr>
          <p:cNvSpPr>
            <a:spLocks noChangeShapeType="1"/>
          </p:cNvSpPr>
          <p:nvPr/>
        </p:nvSpPr>
        <p:spPr bwMode="auto">
          <a:xfrm flipH="1">
            <a:off x="4535091" y="4270773"/>
            <a:ext cx="146447" cy="119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58" name="Line 50">
            <a:extLst>
              <a:ext uri="{FF2B5EF4-FFF2-40B4-BE49-F238E27FC236}">
                <a16:creationId xmlns:a16="http://schemas.microsoft.com/office/drawing/2014/main" id="{5FA75CEE-725B-4A6D-89D6-E348659D3915}"/>
              </a:ext>
            </a:extLst>
          </p:cNvPr>
          <p:cNvSpPr>
            <a:spLocks noChangeShapeType="1"/>
          </p:cNvSpPr>
          <p:nvPr/>
        </p:nvSpPr>
        <p:spPr bwMode="auto">
          <a:xfrm flipH="1">
            <a:off x="4535091" y="4686300"/>
            <a:ext cx="146447" cy="0"/>
          </a:xfrm>
          <a:prstGeom prst="line">
            <a:avLst/>
          </a:prstGeom>
          <a:no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nvGrpSpPr>
          <p:cNvPr id="14352" name="Group 3">
            <a:extLst>
              <a:ext uri="{FF2B5EF4-FFF2-40B4-BE49-F238E27FC236}">
                <a16:creationId xmlns:a16="http://schemas.microsoft.com/office/drawing/2014/main" id="{ECA9726E-7443-4FAE-B9D3-3F8AC49A2F06}"/>
              </a:ext>
            </a:extLst>
          </p:cNvPr>
          <p:cNvGrpSpPr>
            <a:grpSpLocks/>
          </p:cNvGrpSpPr>
          <p:nvPr/>
        </p:nvGrpSpPr>
        <p:grpSpPr bwMode="auto">
          <a:xfrm>
            <a:off x="4602956" y="1616869"/>
            <a:ext cx="1853804" cy="2491979"/>
            <a:chOff x="6463617" y="2137214"/>
            <a:chExt cx="2470812" cy="3322033"/>
          </a:xfrm>
        </p:grpSpPr>
        <p:grpSp>
          <p:nvGrpSpPr>
            <p:cNvPr id="14401" name="Group 16">
              <a:extLst>
                <a:ext uri="{FF2B5EF4-FFF2-40B4-BE49-F238E27FC236}">
                  <a16:creationId xmlns:a16="http://schemas.microsoft.com/office/drawing/2014/main" id="{12DA3C38-9DB9-4046-B584-53684031FC5A}"/>
                </a:ext>
              </a:extLst>
            </p:cNvPr>
            <p:cNvGrpSpPr>
              <a:grpSpLocks/>
            </p:cNvGrpSpPr>
            <p:nvPr/>
          </p:nvGrpSpPr>
          <p:grpSpPr bwMode="auto">
            <a:xfrm rot="-898182">
              <a:off x="6463617" y="2137214"/>
              <a:ext cx="2470812" cy="3322033"/>
              <a:chOff x="3863" y="637"/>
              <a:chExt cx="1824" cy="2580"/>
            </a:xfrm>
          </p:grpSpPr>
          <p:sp>
            <p:nvSpPr>
              <p:cNvPr id="59" name="AutoShape 17">
                <a:extLst>
                  <a:ext uri="{FF2B5EF4-FFF2-40B4-BE49-F238E27FC236}">
                    <a16:creationId xmlns:a16="http://schemas.microsoft.com/office/drawing/2014/main" id="{CD09436E-8E09-4C42-8CEC-21F65B0FDE4D}"/>
                  </a:ext>
                </a:extLst>
              </p:cNvPr>
              <p:cNvSpPr>
                <a:spLocks noChangeArrowheads="1"/>
              </p:cNvSpPr>
              <p:nvPr/>
            </p:nvSpPr>
            <p:spPr bwMode="auto">
              <a:xfrm rot="17102603">
                <a:off x="3548" y="934"/>
                <a:ext cx="2447" cy="1824"/>
              </a:xfrm>
              <a:prstGeom prst="flowChartDelay">
                <a:avLst/>
              </a:prstGeom>
              <a:solidFill>
                <a:srgbClr val="BBE0E3"/>
              </a:solidFill>
              <a:ln w="2857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0" name="Line 18">
                <a:extLst>
                  <a:ext uri="{FF2B5EF4-FFF2-40B4-BE49-F238E27FC236}">
                    <a16:creationId xmlns:a16="http://schemas.microsoft.com/office/drawing/2014/main" id="{BA9882AD-164A-4133-83BB-6B1A18466490}"/>
                  </a:ext>
                </a:extLst>
              </p:cNvPr>
              <p:cNvSpPr>
                <a:spLocks noChangeShapeType="1"/>
              </p:cNvSpPr>
              <p:nvPr/>
            </p:nvSpPr>
            <p:spPr bwMode="auto">
              <a:xfrm rot="902603">
                <a:off x="4645" y="812"/>
                <a:ext cx="239" cy="435"/>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3" name="Line 19">
                <a:extLst>
                  <a:ext uri="{FF2B5EF4-FFF2-40B4-BE49-F238E27FC236}">
                    <a16:creationId xmlns:a16="http://schemas.microsoft.com/office/drawing/2014/main" id="{0E8417EB-DE95-4B4D-91EF-41E5098E4369}"/>
                  </a:ext>
                </a:extLst>
              </p:cNvPr>
              <p:cNvSpPr>
                <a:spLocks noChangeShapeType="1"/>
              </p:cNvSpPr>
              <p:nvPr/>
            </p:nvSpPr>
            <p:spPr bwMode="auto">
              <a:xfrm rot="902603">
                <a:off x="4808" y="1279"/>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64" name="Line 20">
                <a:extLst>
                  <a:ext uri="{FF2B5EF4-FFF2-40B4-BE49-F238E27FC236}">
                    <a16:creationId xmlns:a16="http://schemas.microsoft.com/office/drawing/2014/main" id="{06B044CF-2293-42BD-B9E1-1CC9EDFF1877}"/>
                  </a:ext>
                </a:extLst>
              </p:cNvPr>
              <p:cNvSpPr>
                <a:spLocks noChangeShapeType="1"/>
              </p:cNvSpPr>
              <p:nvPr/>
            </p:nvSpPr>
            <p:spPr bwMode="auto">
              <a:xfrm rot="902603">
                <a:off x="4945" y="1294"/>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2" name="Line 21">
                <a:extLst>
                  <a:ext uri="{FF2B5EF4-FFF2-40B4-BE49-F238E27FC236}">
                    <a16:creationId xmlns:a16="http://schemas.microsoft.com/office/drawing/2014/main" id="{6C29A5D8-0DCB-495D-9D94-232ABFAD657B}"/>
                  </a:ext>
                </a:extLst>
              </p:cNvPr>
              <p:cNvSpPr>
                <a:spLocks noChangeShapeType="1"/>
              </p:cNvSpPr>
              <p:nvPr/>
            </p:nvSpPr>
            <p:spPr bwMode="auto">
              <a:xfrm rot="902603" flipH="1">
                <a:off x="5015" y="920"/>
                <a:ext cx="239" cy="434"/>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3" name="Oval 22">
                <a:extLst>
                  <a:ext uri="{FF2B5EF4-FFF2-40B4-BE49-F238E27FC236}">
                    <a16:creationId xmlns:a16="http://schemas.microsoft.com/office/drawing/2014/main" id="{6FFD9BDC-03B0-428F-A810-8491B2860903}"/>
                  </a:ext>
                </a:extLst>
              </p:cNvPr>
              <p:cNvSpPr>
                <a:spLocks noChangeArrowheads="1"/>
              </p:cNvSpPr>
              <p:nvPr/>
            </p:nvSpPr>
            <p:spPr bwMode="auto">
              <a:xfrm rot="902603">
                <a:off x="4780" y="1623"/>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4" name="Oval 23">
                <a:extLst>
                  <a:ext uri="{FF2B5EF4-FFF2-40B4-BE49-F238E27FC236}">
                    <a16:creationId xmlns:a16="http://schemas.microsoft.com/office/drawing/2014/main" id="{5E26135A-912F-4440-BE3C-54367AE8E717}"/>
                  </a:ext>
                </a:extLst>
              </p:cNvPr>
              <p:cNvSpPr>
                <a:spLocks noChangeArrowheads="1"/>
              </p:cNvSpPr>
              <p:nvPr/>
            </p:nvSpPr>
            <p:spPr bwMode="auto">
              <a:xfrm rot="902603">
                <a:off x="4439" y="178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5" name="Oval 24">
                <a:extLst>
                  <a:ext uri="{FF2B5EF4-FFF2-40B4-BE49-F238E27FC236}">
                    <a16:creationId xmlns:a16="http://schemas.microsoft.com/office/drawing/2014/main" id="{B13A2D3A-F4C4-4464-911A-2F156EFC658A}"/>
                  </a:ext>
                </a:extLst>
              </p:cNvPr>
              <p:cNvSpPr>
                <a:spLocks noChangeArrowheads="1"/>
              </p:cNvSpPr>
              <p:nvPr/>
            </p:nvSpPr>
            <p:spPr bwMode="auto">
              <a:xfrm rot="902603">
                <a:off x="4993" y="192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6" name="Oval 25">
                <a:extLst>
                  <a:ext uri="{FF2B5EF4-FFF2-40B4-BE49-F238E27FC236}">
                    <a16:creationId xmlns:a16="http://schemas.microsoft.com/office/drawing/2014/main" id="{FAA5BBB8-C448-4CE8-B828-A1BAF8C1A4F4}"/>
                  </a:ext>
                </a:extLst>
              </p:cNvPr>
              <p:cNvSpPr>
                <a:spLocks noChangeArrowheads="1"/>
              </p:cNvSpPr>
              <p:nvPr/>
            </p:nvSpPr>
            <p:spPr bwMode="auto">
              <a:xfrm rot="902603">
                <a:off x="4717" y="1847"/>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7" name="Oval 26">
                <a:extLst>
                  <a:ext uri="{FF2B5EF4-FFF2-40B4-BE49-F238E27FC236}">
                    <a16:creationId xmlns:a16="http://schemas.microsoft.com/office/drawing/2014/main" id="{6B56E48C-96D0-4691-A197-D163A55E4BC6}"/>
                  </a:ext>
                </a:extLst>
              </p:cNvPr>
              <p:cNvSpPr>
                <a:spLocks noChangeArrowheads="1"/>
              </p:cNvSpPr>
              <p:nvPr/>
            </p:nvSpPr>
            <p:spPr bwMode="auto">
              <a:xfrm rot="902603">
                <a:off x="5082" y="2151"/>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8" name="Oval 27">
                <a:extLst>
                  <a:ext uri="{FF2B5EF4-FFF2-40B4-BE49-F238E27FC236}">
                    <a16:creationId xmlns:a16="http://schemas.microsoft.com/office/drawing/2014/main" id="{00203D36-0C26-41E9-ABED-D58832344E87}"/>
                  </a:ext>
                </a:extLst>
              </p:cNvPr>
              <p:cNvSpPr>
                <a:spLocks noChangeArrowheads="1"/>
              </p:cNvSpPr>
              <p:nvPr/>
            </p:nvSpPr>
            <p:spPr bwMode="auto">
              <a:xfrm rot="902603">
                <a:off x="4802" y="2070"/>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9" name="Oval 28">
                <a:extLst>
                  <a:ext uri="{FF2B5EF4-FFF2-40B4-BE49-F238E27FC236}">
                    <a16:creationId xmlns:a16="http://schemas.microsoft.com/office/drawing/2014/main" id="{9F349B70-6558-492C-9742-83F19B2FE773}"/>
                  </a:ext>
                </a:extLst>
              </p:cNvPr>
              <p:cNvSpPr>
                <a:spLocks noChangeArrowheads="1"/>
              </p:cNvSpPr>
              <p:nvPr/>
            </p:nvSpPr>
            <p:spPr bwMode="auto">
              <a:xfrm rot="902603">
                <a:off x="4529" y="2001"/>
                <a:ext cx="47"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0" name="Oval 29">
                <a:extLst>
                  <a:ext uri="{FF2B5EF4-FFF2-40B4-BE49-F238E27FC236}">
                    <a16:creationId xmlns:a16="http://schemas.microsoft.com/office/drawing/2014/main" id="{B8E71F3D-8271-49FB-8C0B-4AD6A2EA848C}"/>
                  </a:ext>
                </a:extLst>
              </p:cNvPr>
              <p:cNvSpPr>
                <a:spLocks noChangeArrowheads="1"/>
              </p:cNvSpPr>
              <p:nvPr/>
            </p:nvSpPr>
            <p:spPr bwMode="auto">
              <a:xfrm rot="902603">
                <a:off x="4245" y="1924"/>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1" name="Oval 30">
                <a:extLst>
                  <a:ext uri="{FF2B5EF4-FFF2-40B4-BE49-F238E27FC236}">
                    <a16:creationId xmlns:a16="http://schemas.microsoft.com/office/drawing/2014/main" id="{35C65D1D-8D5F-4789-9B9B-69B37E990A83}"/>
                  </a:ext>
                </a:extLst>
              </p:cNvPr>
              <p:cNvSpPr>
                <a:spLocks noChangeArrowheads="1"/>
              </p:cNvSpPr>
              <p:nvPr/>
            </p:nvSpPr>
            <p:spPr bwMode="auto">
              <a:xfrm rot="902603">
                <a:off x="5170" y="2358"/>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2" name="Oval 31">
                <a:extLst>
                  <a:ext uri="{FF2B5EF4-FFF2-40B4-BE49-F238E27FC236}">
                    <a16:creationId xmlns:a16="http://schemas.microsoft.com/office/drawing/2014/main" id="{D615453F-BD6B-4988-963A-C92B3415B862}"/>
                  </a:ext>
                </a:extLst>
              </p:cNvPr>
              <p:cNvSpPr>
                <a:spLocks noChangeArrowheads="1"/>
              </p:cNvSpPr>
              <p:nvPr/>
            </p:nvSpPr>
            <p:spPr bwMode="auto">
              <a:xfrm rot="902603">
                <a:off x="4856" y="1102"/>
                <a:ext cx="96" cy="96"/>
              </a:xfrm>
              <a:prstGeom prst="ellipse">
                <a:avLst/>
              </a:prstGeom>
              <a:solidFill>
                <a:srgbClr val="66FF33"/>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3" name="Oval 32">
                <a:extLst>
                  <a:ext uri="{FF2B5EF4-FFF2-40B4-BE49-F238E27FC236}">
                    <a16:creationId xmlns:a16="http://schemas.microsoft.com/office/drawing/2014/main" id="{71490E06-A17C-4AC2-9764-748439B33DD7}"/>
                  </a:ext>
                </a:extLst>
              </p:cNvPr>
              <p:cNvSpPr>
                <a:spLocks noChangeArrowheads="1"/>
              </p:cNvSpPr>
              <p:nvPr/>
            </p:nvSpPr>
            <p:spPr bwMode="auto">
              <a:xfrm rot="902603">
                <a:off x="4895" y="2292"/>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4" name="Oval 33">
                <a:extLst>
                  <a:ext uri="{FF2B5EF4-FFF2-40B4-BE49-F238E27FC236}">
                    <a16:creationId xmlns:a16="http://schemas.microsoft.com/office/drawing/2014/main" id="{8F8CB186-EF4E-44D8-B10F-FD6F149D489A}"/>
                  </a:ext>
                </a:extLst>
              </p:cNvPr>
              <p:cNvSpPr>
                <a:spLocks noChangeArrowheads="1"/>
              </p:cNvSpPr>
              <p:nvPr/>
            </p:nvSpPr>
            <p:spPr bwMode="auto">
              <a:xfrm rot="902603">
                <a:off x="4611" y="2218"/>
                <a:ext cx="47"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5" name="Oval 34">
                <a:extLst>
                  <a:ext uri="{FF2B5EF4-FFF2-40B4-BE49-F238E27FC236}">
                    <a16:creationId xmlns:a16="http://schemas.microsoft.com/office/drawing/2014/main" id="{502F05AE-8777-4030-A3BB-EAD26A7C8FE8}"/>
                  </a:ext>
                </a:extLst>
              </p:cNvPr>
              <p:cNvSpPr>
                <a:spLocks noChangeArrowheads="1"/>
              </p:cNvSpPr>
              <p:nvPr/>
            </p:nvSpPr>
            <p:spPr bwMode="auto">
              <a:xfrm rot="902603">
                <a:off x="4337" y="2144"/>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6" name="Oval 35">
                <a:extLst>
                  <a:ext uri="{FF2B5EF4-FFF2-40B4-BE49-F238E27FC236}">
                    <a16:creationId xmlns:a16="http://schemas.microsoft.com/office/drawing/2014/main" id="{4529B79B-941F-4F4B-8026-F239D3937FBF}"/>
                  </a:ext>
                </a:extLst>
              </p:cNvPr>
              <p:cNvSpPr>
                <a:spLocks noChangeArrowheads="1"/>
              </p:cNvSpPr>
              <p:nvPr/>
            </p:nvSpPr>
            <p:spPr bwMode="auto">
              <a:xfrm rot="902603">
                <a:off x="4060" y="2075"/>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7" name="Oval 36">
                <a:extLst>
                  <a:ext uri="{FF2B5EF4-FFF2-40B4-BE49-F238E27FC236}">
                    <a16:creationId xmlns:a16="http://schemas.microsoft.com/office/drawing/2014/main" id="{36E62D3D-3C4D-4DC1-AF67-56A1D639A3EB}"/>
                  </a:ext>
                </a:extLst>
              </p:cNvPr>
              <p:cNvSpPr>
                <a:spLocks noChangeArrowheads="1"/>
              </p:cNvSpPr>
              <p:nvPr/>
            </p:nvSpPr>
            <p:spPr bwMode="auto">
              <a:xfrm rot="902603">
                <a:off x="4670" y="2525"/>
                <a:ext cx="96" cy="96"/>
              </a:xfrm>
              <a:prstGeom prst="ellipse">
                <a:avLst/>
              </a:prstGeom>
              <a:solidFill>
                <a:srgbClr val="66FF33"/>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8" name="Line 37">
                <a:extLst>
                  <a:ext uri="{FF2B5EF4-FFF2-40B4-BE49-F238E27FC236}">
                    <a16:creationId xmlns:a16="http://schemas.microsoft.com/office/drawing/2014/main" id="{35AC7124-886D-40C7-BCDF-DB7BFEA49A5F}"/>
                  </a:ext>
                </a:extLst>
              </p:cNvPr>
              <p:cNvSpPr>
                <a:spLocks noChangeShapeType="1"/>
              </p:cNvSpPr>
              <p:nvPr/>
            </p:nvSpPr>
            <p:spPr bwMode="auto">
              <a:xfrm rot="902603">
                <a:off x="4276" y="2871"/>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29" name="Line 38">
                <a:extLst>
                  <a:ext uri="{FF2B5EF4-FFF2-40B4-BE49-F238E27FC236}">
                    <a16:creationId xmlns:a16="http://schemas.microsoft.com/office/drawing/2014/main" id="{E0900CE2-B1AB-48E8-9E0B-5E37E92F9873}"/>
                  </a:ext>
                </a:extLst>
              </p:cNvPr>
              <p:cNvSpPr>
                <a:spLocks noChangeShapeType="1"/>
              </p:cNvSpPr>
              <p:nvPr/>
            </p:nvSpPr>
            <p:spPr bwMode="auto">
              <a:xfrm rot="902603">
                <a:off x="4652" y="2975"/>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30" name="Line 39">
                <a:extLst>
                  <a:ext uri="{FF2B5EF4-FFF2-40B4-BE49-F238E27FC236}">
                    <a16:creationId xmlns:a16="http://schemas.microsoft.com/office/drawing/2014/main" id="{FA727973-2322-4FDF-8177-9A490A47531D}"/>
                  </a:ext>
                </a:extLst>
              </p:cNvPr>
              <p:cNvSpPr>
                <a:spLocks noChangeShapeType="1"/>
              </p:cNvSpPr>
              <p:nvPr/>
            </p:nvSpPr>
            <p:spPr bwMode="auto">
              <a:xfrm rot="902603">
                <a:off x="5014" y="3065"/>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31" name="Line 40">
                <a:extLst>
                  <a:ext uri="{FF2B5EF4-FFF2-40B4-BE49-F238E27FC236}">
                    <a16:creationId xmlns:a16="http://schemas.microsoft.com/office/drawing/2014/main" id="{DD16FB23-EE70-4E44-8395-ACA8B5391300}"/>
                  </a:ext>
                </a:extLst>
              </p:cNvPr>
              <p:cNvSpPr>
                <a:spLocks noChangeShapeType="1"/>
              </p:cNvSpPr>
              <p:nvPr/>
            </p:nvSpPr>
            <p:spPr bwMode="auto">
              <a:xfrm rot="902603">
                <a:off x="3907" y="2769"/>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47" name="Line 56">
                <a:extLst>
                  <a:ext uri="{FF2B5EF4-FFF2-40B4-BE49-F238E27FC236}">
                    <a16:creationId xmlns:a16="http://schemas.microsoft.com/office/drawing/2014/main" id="{A51CC1E1-E03A-4BC8-8457-5E807833B124}"/>
                  </a:ext>
                </a:extLst>
              </p:cNvPr>
              <p:cNvSpPr>
                <a:spLocks noChangeShapeType="1"/>
              </p:cNvSpPr>
              <p:nvPr/>
            </p:nvSpPr>
            <p:spPr bwMode="auto">
              <a:xfrm>
                <a:off x="4904" y="896"/>
                <a:ext cx="0" cy="143"/>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48" name="Line 57">
                <a:extLst>
                  <a:ext uri="{FF2B5EF4-FFF2-40B4-BE49-F238E27FC236}">
                    <a16:creationId xmlns:a16="http://schemas.microsoft.com/office/drawing/2014/main" id="{E0B63F0F-803A-4CC7-9E4C-645840A24065}"/>
                  </a:ext>
                </a:extLst>
              </p:cNvPr>
              <p:cNvSpPr>
                <a:spLocks noChangeShapeType="1"/>
              </p:cNvSpPr>
              <p:nvPr/>
            </p:nvSpPr>
            <p:spPr bwMode="auto">
              <a:xfrm flipH="1">
                <a:off x="4713" y="2266"/>
                <a:ext cx="48" cy="164"/>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160" name="Text Box 61">
              <a:extLst>
                <a:ext uri="{FF2B5EF4-FFF2-40B4-BE49-F238E27FC236}">
                  <a16:creationId xmlns:a16="http://schemas.microsoft.com/office/drawing/2014/main" id="{5BE86321-A49D-451E-8F53-425C8B5FF2BA}"/>
                </a:ext>
              </a:extLst>
            </p:cNvPr>
            <p:cNvSpPr txBox="1">
              <a:spLocks noChangeArrowheads="1"/>
            </p:cNvSpPr>
            <p:nvPr/>
          </p:nvSpPr>
          <p:spPr bwMode="auto">
            <a:xfrm>
              <a:off x="7011100" y="4335503"/>
              <a:ext cx="1010858" cy="307720"/>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grpSp>
      <p:sp>
        <p:nvSpPr>
          <p:cNvPr id="2" name="Rectangle 1">
            <a:extLst>
              <a:ext uri="{FF2B5EF4-FFF2-40B4-BE49-F238E27FC236}">
                <a16:creationId xmlns:a16="http://schemas.microsoft.com/office/drawing/2014/main" id="{7F97D6FA-F0DE-45FD-BA97-859EA73F8C29}"/>
              </a:ext>
            </a:extLst>
          </p:cNvPr>
          <p:cNvSpPr>
            <a:spLocks noChangeArrowheads="1"/>
          </p:cNvSpPr>
          <p:nvPr/>
        </p:nvSpPr>
        <p:spPr bwMode="auto">
          <a:xfrm>
            <a:off x="4256485" y="1377554"/>
            <a:ext cx="2525315" cy="2759869"/>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defTabSz="685800" eaLnBrk="0" fontAlgn="base" hangingPunct="0">
              <a:spcBef>
                <a:spcPct val="0"/>
              </a:spcBef>
              <a:spcAft>
                <a:spcPct val="0"/>
              </a:spcAft>
            </a:pPr>
            <a:endParaRPr lang="en-US" altLang="en-US" sz="1350">
              <a:solidFill>
                <a:srgbClr val="000000"/>
              </a:solidFill>
            </a:endParaRPr>
          </a:p>
        </p:txBody>
      </p:sp>
      <p:grpSp>
        <p:nvGrpSpPr>
          <p:cNvPr id="3" name="Group 2">
            <a:extLst>
              <a:ext uri="{FF2B5EF4-FFF2-40B4-BE49-F238E27FC236}">
                <a16:creationId xmlns:a16="http://schemas.microsoft.com/office/drawing/2014/main" id="{B6686B32-58DE-4A84-BD50-A103ED686F72}"/>
              </a:ext>
            </a:extLst>
          </p:cNvPr>
          <p:cNvGrpSpPr>
            <a:grpSpLocks/>
          </p:cNvGrpSpPr>
          <p:nvPr/>
        </p:nvGrpSpPr>
        <p:grpSpPr bwMode="auto">
          <a:xfrm>
            <a:off x="5035153" y="1428751"/>
            <a:ext cx="1852613" cy="2469356"/>
            <a:chOff x="1033374" y="2303245"/>
            <a:chExt cx="2470812" cy="3292417"/>
          </a:xfrm>
        </p:grpSpPr>
        <p:grpSp>
          <p:nvGrpSpPr>
            <p:cNvPr id="14372" name="Group 16">
              <a:extLst>
                <a:ext uri="{FF2B5EF4-FFF2-40B4-BE49-F238E27FC236}">
                  <a16:creationId xmlns:a16="http://schemas.microsoft.com/office/drawing/2014/main" id="{FBBA82A0-C5FD-45A7-B380-C0CB6024F74A}"/>
                </a:ext>
              </a:extLst>
            </p:cNvPr>
            <p:cNvGrpSpPr>
              <a:grpSpLocks/>
            </p:cNvGrpSpPr>
            <p:nvPr/>
          </p:nvGrpSpPr>
          <p:grpSpPr bwMode="auto">
            <a:xfrm>
              <a:off x="1033374" y="2303245"/>
              <a:ext cx="2470812" cy="3292417"/>
              <a:chOff x="3853" y="663"/>
              <a:chExt cx="1824" cy="2557"/>
            </a:xfrm>
          </p:grpSpPr>
          <p:sp>
            <p:nvSpPr>
              <p:cNvPr id="71" name="AutoShape 17">
                <a:extLst>
                  <a:ext uri="{FF2B5EF4-FFF2-40B4-BE49-F238E27FC236}">
                    <a16:creationId xmlns:a16="http://schemas.microsoft.com/office/drawing/2014/main" id="{D062CFD3-8D74-47A4-95B3-1ABDA067A070}"/>
                  </a:ext>
                </a:extLst>
              </p:cNvPr>
              <p:cNvSpPr>
                <a:spLocks noChangeArrowheads="1"/>
              </p:cNvSpPr>
              <p:nvPr/>
            </p:nvSpPr>
            <p:spPr bwMode="auto">
              <a:xfrm rot="-4497397">
                <a:off x="3542" y="974"/>
                <a:ext cx="2446" cy="1824"/>
              </a:xfrm>
              <a:prstGeom prst="flowChartDelay">
                <a:avLst/>
              </a:prstGeom>
              <a:solidFill>
                <a:srgbClr val="BBE0E3"/>
              </a:solidFill>
              <a:ln w="2857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2" name="Line 18">
                <a:extLst>
                  <a:ext uri="{FF2B5EF4-FFF2-40B4-BE49-F238E27FC236}">
                    <a16:creationId xmlns:a16="http://schemas.microsoft.com/office/drawing/2014/main" id="{DADA4309-1BAF-41FD-949A-0D0CABF81484}"/>
                  </a:ext>
                </a:extLst>
              </p:cNvPr>
              <p:cNvSpPr>
                <a:spLocks noChangeShapeType="1"/>
              </p:cNvSpPr>
              <p:nvPr/>
            </p:nvSpPr>
            <p:spPr bwMode="auto">
              <a:xfrm rot="902603">
                <a:off x="4648" y="826"/>
                <a:ext cx="240" cy="43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3" name="Line 19">
                <a:extLst>
                  <a:ext uri="{FF2B5EF4-FFF2-40B4-BE49-F238E27FC236}">
                    <a16:creationId xmlns:a16="http://schemas.microsoft.com/office/drawing/2014/main" id="{08C06124-B808-4F13-AA2C-2934A40D18D4}"/>
                  </a:ext>
                </a:extLst>
              </p:cNvPr>
              <p:cNvSpPr>
                <a:spLocks noChangeShapeType="1"/>
              </p:cNvSpPr>
              <p:nvPr/>
            </p:nvSpPr>
            <p:spPr bwMode="auto">
              <a:xfrm rot="902603">
                <a:off x="4810" y="1279"/>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4" name="Line 20">
                <a:extLst>
                  <a:ext uri="{FF2B5EF4-FFF2-40B4-BE49-F238E27FC236}">
                    <a16:creationId xmlns:a16="http://schemas.microsoft.com/office/drawing/2014/main" id="{13D8362B-44E6-4A3A-9B28-023A21648FA8}"/>
                  </a:ext>
                </a:extLst>
              </p:cNvPr>
              <p:cNvSpPr>
                <a:spLocks noChangeShapeType="1"/>
              </p:cNvSpPr>
              <p:nvPr/>
            </p:nvSpPr>
            <p:spPr bwMode="auto">
              <a:xfrm rot="902603">
                <a:off x="4948" y="1316"/>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5" name="Line 21">
                <a:extLst>
                  <a:ext uri="{FF2B5EF4-FFF2-40B4-BE49-F238E27FC236}">
                    <a16:creationId xmlns:a16="http://schemas.microsoft.com/office/drawing/2014/main" id="{8E4F2819-F429-4328-AB22-06AED19CD5DC}"/>
                  </a:ext>
                </a:extLst>
              </p:cNvPr>
              <p:cNvSpPr>
                <a:spLocks noChangeShapeType="1"/>
              </p:cNvSpPr>
              <p:nvPr/>
            </p:nvSpPr>
            <p:spPr bwMode="auto">
              <a:xfrm rot="902603" flipH="1">
                <a:off x="5021" y="926"/>
                <a:ext cx="238" cy="434"/>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6" name="Oval 22">
                <a:extLst>
                  <a:ext uri="{FF2B5EF4-FFF2-40B4-BE49-F238E27FC236}">
                    <a16:creationId xmlns:a16="http://schemas.microsoft.com/office/drawing/2014/main" id="{E410C79D-CAA6-4D8B-B6E4-DC6B1EE1747A}"/>
                  </a:ext>
                </a:extLst>
              </p:cNvPr>
              <p:cNvSpPr>
                <a:spLocks noChangeArrowheads="1"/>
              </p:cNvSpPr>
              <p:nvPr/>
            </p:nvSpPr>
            <p:spPr bwMode="auto">
              <a:xfrm rot="902603">
                <a:off x="4780" y="1623"/>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7" name="Oval 23">
                <a:extLst>
                  <a:ext uri="{FF2B5EF4-FFF2-40B4-BE49-F238E27FC236}">
                    <a16:creationId xmlns:a16="http://schemas.microsoft.com/office/drawing/2014/main" id="{AEE1AB98-B07D-441D-8275-F7C88CBD4013}"/>
                  </a:ext>
                </a:extLst>
              </p:cNvPr>
              <p:cNvSpPr>
                <a:spLocks noChangeArrowheads="1"/>
              </p:cNvSpPr>
              <p:nvPr/>
            </p:nvSpPr>
            <p:spPr bwMode="auto">
              <a:xfrm rot="902603">
                <a:off x="4439" y="1781"/>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8" name="Oval 24">
                <a:extLst>
                  <a:ext uri="{FF2B5EF4-FFF2-40B4-BE49-F238E27FC236}">
                    <a16:creationId xmlns:a16="http://schemas.microsoft.com/office/drawing/2014/main" id="{5328D467-02CB-4D87-B58F-ACA8171957D7}"/>
                  </a:ext>
                </a:extLst>
              </p:cNvPr>
              <p:cNvSpPr>
                <a:spLocks noChangeArrowheads="1"/>
              </p:cNvSpPr>
              <p:nvPr/>
            </p:nvSpPr>
            <p:spPr bwMode="auto">
              <a:xfrm rot="902603">
                <a:off x="4995" y="1929"/>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79" name="Oval 25">
                <a:extLst>
                  <a:ext uri="{FF2B5EF4-FFF2-40B4-BE49-F238E27FC236}">
                    <a16:creationId xmlns:a16="http://schemas.microsoft.com/office/drawing/2014/main" id="{BF4717A1-BB5A-4116-BEB1-11436404FCC7}"/>
                  </a:ext>
                </a:extLst>
              </p:cNvPr>
              <p:cNvSpPr>
                <a:spLocks noChangeArrowheads="1"/>
              </p:cNvSpPr>
              <p:nvPr/>
            </p:nvSpPr>
            <p:spPr bwMode="auto">
              <a:xfrm rot="902603">
                <a:off x="4717" y="1855"/>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0" name="Oval 26">
                <a:extLst>
                  <a:ext uri="{FF2B5EF4-FFF2-40B4-BE49-F238E27FC236}">
                    <a16:creationId xmlns:a16="http://schemas.microsoft.com/office/drawing/2014/main" id="{880D71F1-C5DD-4414-A460-160D9FCC19FA}"/>
                  </a:ext>
                </a:extLst>
              </p:cNvPr>
              <p:cNvSpPr>
                <a:spLocks noChangeArrowheads="1"/>
              </p:cNvSpPr>
              <p:nvPr/>
            </p:nvSpPr>
            <p:spPr bwMode="auto">
              <a:xfrm rot="902603">
                <a:off x="5085" y="2154"/>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1" name="Oval 27">
                <a:extLst>
                  <a:ext uri="{FF2B5EF4-FFF2-40B4-BE49-F238E27FC236}">
                    <a16:creationId xmlns:a16="http://schemas.microsoft.com/office/drawing/2014/main" id="{1E6EAB7C-5776-4A08-9900-5AAC4B541A79}"/>
                  </a:ext>
                </a:extLst>
              </p:cNvPr>
              <p:cNvSpPr>
                <a:spLocks noChangeArrowheads="1"/>
              </p:cNvSpPr>
              <p:nvPr/>
            </p:nvSpPr>
            <p:spPr bwMode="auto">
              <a:xfrm rot="902603">
                <a:off x="4807" y="2078"/>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2" name="Oval 28">
                <a:extLst>
                  <a:ext uri="{FF2B5EF4-FFF2-40B4-BE49-F238E27FC236}">
                    <a16:creationId xmlns:a16="http://schemas.microsoft.com/office/drawing/2014/main" id="{12023417-AF86-441D-B0A6-26F91EFA69B5}"/>
                  </a:ext>
                </a:extLst>
              </p:cNvPr>
              <p:cNvSpPr>
                <a:spLocks noChangeArrowheads="1"/>
              </p:cNvSpPr>
              <p:nvPr/>
            </p:nvSpPr>
            <p:spPr bwMode="auto">
              <a:xfrm rot="902603">
                <a:off x="4529" y="2003"/>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3" name="Oval 29">
                <a:extLst>
                  <a:ext uri="{FF2B5EF4-FFF2-40B4-BE49-F238E27FC236}">
                    <a16:creationId xmlns:a16="http://schemas.microsoft.com/office/drawing/2014/main" id="{3C4EA70E-905F-4CA0-97BD-8F3D84031E2F}"/>
                  </a:ext>
                </a:extLst>
              </p:cNvPr>
              <p:cNvSpPr>
                <a:spLocks noChangeArrowheads="1"/>
              </p:cNvSpPr>
              <p:nvPr/>
            </p:nvSpPr>
            <p:spPr bwMode="auto">
              <a:xfrm rot="902603">
                <a:off x="4248" y="1929"/>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4" name="Oval 30">
                <a:extLst>
                  <a:ext uri="{FF2B5EF4-FFF2-40B4-BE49-F238E27FC236}">
                    <a16:creationId xmlns:a16="http://schemas.microsoft.com/office/drawing/2014/main" id="{E01C70AD-08BD-48F1-AEE4-610F0FBDD011}"/>
                  </a:ext>
                </a:extLst>
              </p:cNvPr>
              <p:cNvSpPr>
                <a:spLocks noChangeArrowheads="1"/>
              </p:cNvSpPr>
              <p:nvPr/>
            </p:nvSpPr>
            <p:spPr bwMode="auto">
              <a:xfrm rot="902603">
                <a:off x="5174" y="2377"/>
                <a:ext cx="48" cy="48"/>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5" name="Oval 31">
                <a:extLst>
                  <a:ext uri="{FF2B5EF4-FFF2-40B4-BE49-F238E27FC236}">
                    <a16:creationId xmlns:a16="http://schemas.microsoft.com/office/drawing/2014/main" id="{C84153DF-3855-4247-BDE1-4ACFA5166814}"/>
                  </a:ext>
                </a:extLst>
              </p:cNvPr>
              <p:cNvSpPr>
                <a:spLocks noChangeArrowheads="1"/>
              </p:cNvSpPr>
              <p:nvPr/>
            </p:nvSpPr>
            <p:spPr bwMode="auto">
              <a:xfrm rot="902603">
                <a:off x="4863" y="1108"/>
                <a:ext cx="95" cy="96"/>
              </a:xfrm>
              <a:prstGeom prst="ellipse">
                <a:avLst/>
              </a:prstGeom>
              <a:solidFill>
                <a:srgbClr val="0000FF"/>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6" name="Oval 32">
                <a:extLst>
                  <a:ext uri="{FF2B5EF4-FFF2-40B4-BE49-F238E27FC236}">
                    <a16:creationId xmlns:a16="http://schemas.microsoft.com/office/drawing/2014/main" id="{82F14FDC-05B5-4716-AF52-4F5BF1A14928}"/>
                  </a:ext>
                </a:extLst>
              </p:cNvPr>
              <p:cNvSpPr>
                <a:spLocks noChangeArrowheads="1"/>
              </p:cNvSpPr>
              <p:nvPr/>
            </p:nvSpPr>
            <p:spPr bwMode="auto">
              <a:xfrm rot="902603">
                <a:off x="4896" y="2300"/>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7" name="Oval 33">
                <a:extLst>
                  <a:ext uri="{FF2B5EF4-FFF2-40B4-BE49-F238E27FC236}">
                    <a16:creationId xmlns:a16="http://schemas.microsoft.com/office/drawing/2014/main" id="{6E851B8A-35D6-494E-9B91-0A7BB68BCF7C}"/>
                  </a:ext>
                </a:extLst>
              </p:cNvPr>
              <p:cNvSpPr>
                <a:spLocks noChangeArrowheads="1"/>
              </p:cNvSpPr>
              <p:nvPr/>
            </p:nvSpPr>
            <p:spPr bwMode="auto">
              <a:xfrm rot="902603">
                <a:off x="4618" y="2226"/>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8" name="Oval 34">
                <a:extLst>
                  <a:ext uri="{FF2B5EF4-FFF2-40B4-BE49-F238E27FC236}">
                    <a16:creationId xmlns:a16="http://schemas.microsoft.com/office/drawing/2014/main" id="{FD4BB9EF-4A9A-424C-8493-F3E9AF4057E4}"/>
                  </a:ext>
                </a:extLst>
              </p:cNvPr>
              <p:cNvSpPr>
                <a:spLocks noChangeArrowheads="1"/>
              </p:cNvSpPr>
              <p:nvPr/>
            </p:nvSpPr>
            <p:spPr bwMode="auto">
              <a:xfrm rot="902603">
                <a:off x="4339" y="2152"/>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89" name="Oval 35">
                <a:extLst>
                  <a:ext uri="{FF2B5EF4-FFF2-40B4-BE49-F238E27FC236}">
                    <a16:creationId xmlns:a16="http://schemas.microsoft.com/office/drawing/2014/main" id="{A1B58D28-5FE3-48E9-8B84-FCA3130E82BD}"/>
                  </a:ext>
                </a:extLst>
              </p:cNvPr>
              <p:cNvSpPr>
                <a:spLocks noChangeArrowheads="1"/>
              </p:cNvSpPr>
              <p:nvPr/>
            </p:nvSpPr>
            <p:spPr bwMode="auto">
              <a:xfrm rot="902603">
                <a:off x="4060" y="2078"/>
                <a:ext cx="48" cy="47"/>
              </a:xfrm>
              <a:prstGeom prst="ellipse">
                <a:avLst/>
              </a:prstGeom>
              <a:solidFill>
                <a:srgbClr val="808080"/>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0" name="Oval 36">
                <a:extLst>
                  <a:ext uri="{FF2B5EF4-FFF2-40B4-BE49-F238E27FC236}">
                    <a16:creationId xmlns:a16="http://schemas.microsoft.com/office/drawing/2014/main" id="{C3B8F391-EF42-4839-8CEB-41304BB8F7B3}"/>
                  </a:ext>
                </a:extLst>
              </p:cNvPr>
              <p:cNvSpPr>
                <a:spLocks noChangeArrowheads="1"/>
              </p:cNvSpPr>
              <p:nvPr/>
            </p:nvSpPr>
            <p:spPr bwMode="auto">
              <a:xfrm rot="902603">
                <a:off x="4669" y="2527"/>
                <a:ext cx="96" cy="95"/>
              </a:xfrm>
              <a:prstGeom prst="ellipse">
                <a:avLst/>
              </a:prstGeom>
              <a:solidFill>
                <a:srgbClr val="0000FF"/>
              </a:solidFill>
              <a:ln w="952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1" name="Line 37">
                <a:extLst>
                  <a:ext uri="{FF2B5EF4-FFF2-40B4-BE49-F238E27FC236}">
                    <a16:creationId xmlns:a16="http://schemas.microsoft.com/office/drawing/2014/main" id="{03C505C8-AA08-445B-8226-B1071EC7BE29}"/>
                  </a:ext>
                </a:extLst>
              </p:cNvPr>
              <p:cNvSpPr>
                <a:spLocks noChangeShapeType="1"/>
              </p:cNvSpPr>
              <p:nvPr/>
            </p:nvSpPr>
            <p:spPr bwMode="auto">
              <a:xfrm rot="902603">
                <a:off x="4280" y="2876"/>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2" name="Line 38">
                <a:extLst>
                  <a:ext uri="{FF2B5EF4-FFF2-40B4-BE49-F238E27FC236}">
                    <a16:creationId xmlns:a16="http://schemas.microsoft.com/office/drawing/2014/main" id="{946C2579-3C30-4C67-9A00-B3003D1654D7}"/>
                  </a:ext>
                </a:extLst>
              </p:cNvPr>
              <p:cNvSpPr>
                <a:spLocks noChangeShapeType="1"/>
              </p:cNvSpPr>
              <p:nvPr/>
            </p:nvSpPr>
            <p:spPr bwMode="auto">
              <a:xfrm rot="902603">
                <a:off x="4652" y="2977"/>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3" name="Line 39">
                <a:extLst>
                  <a:ext uri="{FF2B5EF4-FFF2-40B4-BE49-F238E27FC236}">
                    <a16:creationId xmlns:a16="http://schemas.microsoft.com/office/drawing/2014/main" id="{700D4871-F398-4154-8E6A-3DB87A230EAC}"/>
                  </a:ext>
                </a:extLst>
              </p:cNvPr>
              <p:cNvSpPr>
                <a:spLocks noChangeShapeType="1"/>
              </p:cNvSpPr>
              <p:nvPr/>
            </p:nvSpPr>
            <p:spPr bwMode="auto">
              <a:xfrm rot="902603">
                <a:off x="5022" y="3077"/>
                <a:ext cx="1"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94" name="Line 40">
                <a:extLst>
                  <a:ext uri="{FF2B5EF4-FFF2-40B4-BE49-F238E27FC236}">
                    <a16:creationId xmlns:a16="http://schemas.microsoft.com/office/drawing/2014/main" id="{7265382F-7C4D-4700-9B20-1CC0B683A4B0}"/>
                  </a:ext>
                </a:extLst>
              </p:cNvPr>
              <p:cNvSpPr>
                <a:spLocks noChangeShapeType="1"/>
              </p:cNvSpPr>
              <p:nvPr/>
            </p:nvSpPr>
            <p:spPr bwMode="auto">
              <a:xfrm rot="902603">
                <a:off x="3909" y="2776"/>
                <a:ext cx="0" cy="143"/>
              </a:xfrm>
              <a:prstGeom prst="line">
                <a:avLst/>
              </a:prstGeom>
              <a:noFill/>
              <a:ln w="28575">
                <a:solidFill>
                  <a:srgbClr val="00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0" name="Line 56">
                <a:extLst>
                  <a:ext uri="{FF2B5EF4-FFF2-40B4-BE49-F238E27FC236}">
                    <a16:creationId xmlns:a16="http://schemas.microsoft.com/office/drawing/2014/main" id="{5354AACE-A877-4C78-913E-40A1B31C42F7}"/>
                  </a:ext>
                </a:extLst>
              </p:cNvPr>
              <p:cNvSpPr>
                <a:spLocks noChangeShapeType="1"/>
              </p:cNvSpPr>
              <p:nvPr/>
            </p:nvSpPr>
            <p:spPr bwMode="auto">
              <a:xfrm>
                <a:off x="4909" y="903"/>
                <a:ext cx="0" cy="143"/>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11" name="Line 57">
                <a:extLst>
                  <a:ext uri="{FF2B5EF4-FFF2-40B4-BE49-F238E27FC236}">
                    <a16:creationId xmlns:a16="http://schemas.microsoft.com/office/drawing/2014/main" id="{12E08B91-66E1-4ABC-9B59-8AEBF2183B49}"/>
                  </a:ext>
                </a:extLst>
              </p:cNvPr>
              <p:cNvSpPr>
                <a:spLocks noChangeShapeType="1"/>
              </p:cNvSpPr>
              <p:nvPr/>
            </p:nvSpPr>
            <p:spPr bwMode="auto">
              <a:xfrm>
                <a:off x="4717" y="2288"/>
                <a:ext cx="0" cy="144"/>
              </a:xfrm>
              <a:prstGeom prst="line">
                <a:avLst/>
              </a:prstGeom>
              <a:noFill/>
              <a:ln w="9525">
                <a:solidFill>
                  <a:srgbClr val="000000"/>
                </a:solidFill>
                <a:round/>
                <a:headEnd/>
                <a:tailEnd type="triangle" w="med" len="me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68" name="Text Box 61">
              <a:extLst>
                <a:ext uri="{FF2B5EF4-FFF2-40B4-BE49-F238E27FC236}">
                  <a16:creationId xmlns:a16="http://schemas.microsoft.com/office/drawing/2014/main" id="{2D0FB72F-3E2B-4815-831E-87A1C78842A9}"/>
                </a:ext>
              </a:extLst>
            </p:cNvPr>
            <p:cNvSpPr txBox="1">
              <a:spLocks noChangeArrowheads="1"/>
            </p:cNvSpPr>
            <p:nvPr/>
          </p:nvSpPr>
          <p:spPr bwMode="auto">
            <a:xfrm>
              <a:off x="1246156" y="4441570"/>
              <a:ext cx="1009921" cy="307771"/>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sp>
          <p:nvSpPr>
            <p:cNvPr id="159" name="Text Box 61">
              <a:extLst>
                <a:ext uri="{FF2B5EF4-FFF2-40B4-BE49-F238E27FC236}">
                  <a16:creationId xmlns:a16="http://schemas.microsoft.com/office/drawing/2014/main" id="{B76F85B4-A927-4D04-8DFE-16F19293F576}"/>
                </a:ext>
              </a:extLst>
            </p:cNvPr>
            <p:cNvSpPr txBox="1">
              <a:spLocks noChangeArrowheads="1"/>
            </p:cNvSpPr>
            <p:nvPr/>
          </p:nvSpPr>
          <p:spPr bwMode="auto">
            <a:xfrm>
              <a:off x="1249332" y="4441570"/>
              <a:ext cx="1009921" cy="307771"/>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‘chaos’</a:t>
              </a:r>
            </a:p>
          </p:txBody>
        </p:sp>
      </p:grpSp>
      <p:grpSp>
        <p:nvGrpSpPr>
          <p:cNvPr id="7" name="Group 6">
            <a:extLst>
              <a:ext uri="{FF2B5EF4-FFF2-40B4-BE49-F238E27FC236}">
                <a16:creationId xmlns:a16="http://schemas.microsoft.com/office/drawing/2014/main" id="{F53C664D-B7FA-409F-B18F-D043ED594516}"/>
              </a:ext>
            </a:extLst>
          </p:cNvPr>
          <p:cNvGrpSpPr>
            <a:grpSpLocks/>
          </p:cNvGrpSpPr>
          <p:nvPr/>
        </p:nvGrpSpPr>
        <p:grpSpPr bwMode="auto">
          <a:xfrm>
            <a:off x="1303735" y="1254919"/>
            <a:ext cx="4036219" cy="2499122"/>
            <a:chOff x="687888" y="1686579"/>
            <a:chExt cx="4634471" cy="2764698"/>
          </a:xfrm>
        </p:grpSpPr>
        <p:sp>
          <p:nvSpPr>
            <p:cNvPr id="69" name="AutoShape 62">
              <a:extLst>
                <a:ext uri="{FF2B5EF4-FFF2-40B4-BE49-F238E27FC236}">
                  <a16:creationId xmlns:a16="http://schemas.microsoft.com/office/drawing/2014/main" id="{7416527C-7DBF-433C-BA8F-6E556942F92D}"/>
                </a:ext>
              </a:extLst>
            </p:cNvPr>
            <p:cNvSpPr>
              <a:spLocks noChangeArrowheads="1"/>
            </p:cNvSpPr>
            <p:nvPr/>
          </p:nvSpPr>
          <p:spPr bwMode="auto">
            <a:xfrm>
              <a:off x="3925182" y="2072504"/>
              <a:ext cx="1194846" cy="1045817"/>
            </a:xfrm>
            <a:prstGeom prst="rightArrow">
              <a:avLst>
                <a:gd name="adj1" fmla="val 50000"/>
                <a:gd name="adj2" fmla="val 26205"/>
              </a:avLst>
            </a:prstGeom>
            <a:noFill/>
            <a:ln w="222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nvGrpSpPr>
            <p:cNvPr id="14366" name="Group 4">
              <a:extLst>
                <a:ext uri="{FF2B5EF4-FFF2-40B4-BE49-F238E27FC236}">
                  <a16:creationId xmlns:a16="http://schemas.microsoft.com/office/drawing/2014/main" id="{3E497B28-F72A-434C-8CA9-D7BB3F2E92F3}"/>
                </a:ext>
              </a:extLst>
            </p:cNvPr>
            <p:cNvGrpSpPr>
              <a:grpSpLocks/>
            </p:cNvGrpSpPr>
            <p:nvPr/>
          </p:nvGrpSpPr>
          <p:grpSpPr bwMode="auto">
            <a:xfrm>
              <a:off x="687888" y="1686579"/>
              <a:ext cx="4634471" cy="2764698"/>
              <a:chOff x="702590" y="1691350"/>
              <a:chExt cx="4634471" cy="2764698"/>
            </a:xfrm>
          </p:grpSpPr>
          <p:grpSp>
            <p:nvGrpSpPr>
              <p:cNvPr id="14367" name="Group 70">
                <a:extLst>
                  <a:ext uri="{FF2B5EF4-FFF2-40B4-BE49-F238E27FC236}">
                    <a16:creationId xmlns:a16="http://schemas.microsoft.com/office/drawing/2014/main" id="{85E0ECD4-5A2D-49BE-BBEF-C938A961BE1A}"/>
                  </a:ext>
                </a:extLst>
              </p:cNvPr>
              <p:cNvGrpSpPr>
                <a:grpSpLocks/>
              </p:cNvGrpSpPr>
              <p:nvPr/>
            </p:nvGrpSpPr>
            <p:grpSpPr bwMode="auto">
              <a:xfrm>
                <a:off x="702590" y="1691350"/>
                <a:ext cx="4207038" cy="2764698"/>
                <a:chOff x="2685" y="985"/>
                <a:chExt cx="1561" cy="853"/>
              </a:xfrm>
            </p:grpSpPr>
            <p:pic>
              <p:nvPicPr>
                <p:cNvPr id="14369" name="Picture 66" descr="general_plot">
                  <a:extLst>
                    <a:ext uri="{FF2B5EF4-FFF2-40B4-BE49-F238E27FC236}">
                      <a16:creationId xmlns:a16="http://schemas.microsoft.com/office/drawing/2014/main" id="{F7EFA658-00E4-4D75-82B5-C500DA9749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85" y="985"/>
                  <a:ext cx="1198" cy="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 name="Text Box 67">
                  <a:extLst>
                    <a:ext uri="{FF2B5EF4-FFF2-40B4-BE49-F238E27FC236}">
                      <a16:creationId xmlns:a16="http://schemas.microsoft.com/office/drawing/2014/main" id="{99E8CDDD-A4F3-4C1E-9410-73BF0C94F3A4}"/>
                    </a:ext>
                  </a:extLst>
                </p:cNvPr>
                <p:cNvSpPr txBox="1">
                  <a:spLocks noChangeArrowheads="1"/>
                </p:cNvSpPr>
                <p:nvPr/>
              </p:nvSpPr>
              <p:spPr bwMode="auto">
                <a:xfrm>
                  <a:off x="2786" y="1021"/>
                  <a:ext cx="1460" cy="102"/>
                </a:xfrm>
                <a:prstGeom prst="rect">
                  <a:avLst/>
                </a:prstGeom>
                <a:noFill/>
                <a:ln w="9525" algn="ctr">
                  <a:noFill/>
                  <a:miter lim="800000"/>
                  <a:headEnd/>
                  <a:tailEnd/>
                </a:ln>
                <a:effectLst/>
              </p:spPr>
              <p:txBody>
                <a:bodyPr wrap="none">
                  <a:spAutoFit/>
                </a:bodyPr>
                <a:lstStyle/>
                <a:p>
                  <a:pPr defTabSz="685800">
                    <a:defRPr/>
                  </a:pPr>
                  <a:r>
                    <a:rPr lang="en-GB" sz="1350" kern="0" dirty="0">
                      <a:solidFill>
                        <a:srgbClr val="000000"/>
                      </a:solidFill>
                      <a:latin typeface="Arial" charset="0"/>
                    </a:rPr>
                    <a:t>Sea surface temperature (SST) anomalies</a:t>
                  </a:r>
                </a:p>
              </p:txBody>
            </p:sp>
            <p:sp>
              <p:nvSpPr>
                <p:cNvPr id="62" name="Oval 68">
                  <a:extLst>
                    <a:ext uri="{FF2B5EF4-FFF2-40B4-BE49-F238E27FC236}">
                      <a16:creationId xmlns:a16="http://schemas.microsoft.com/office/drawing/2014/main" id="{3AEB6C95-B728-40C6-87DD-18595C7E5DEE}"/>
                    </a:ext>
                  </a:extLst>
                </p:cNvPr>
                <p:cNvSpPr>
                  <a:spLocks noChangeArrowheads="1"/>
                </p:cNvSpPr>
                <p:nvPr/>
              </p:nvSpPr>
              <p:spPr bwMode="auto">
                <a:xfrm>
                  <a:off x="2839" y="1323"/>
                  <a:ext cx="297" cy="167"/>
                </a:xfrm>
                <a:prstGeom prst="ellipse">
                  <a:avLst/>
                </a:prstGeom>
                <a:noFill/>
                <a:ln w="22225">
                  <a:solidFill>
                    <a:srgbClr val="FF0000"/>
                  </a:solidFill>
                  <a:round/>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70" name="Text Box 63">
                <a:extLst>
                  <a:ext uri="{FF2B5EF4-FFF2-40B4-BE49-F238E27FC236}">
                    <a16:creationId xmlns:a16="http://schemas.microsoft.com/office/drawing/2014/main" id="{6CFB79D2-936E-424C-988C-3DC326FFC256}"/>
                  </a:ext>
                </a:extLst>
              </p:cNvPr>
              <p:cNvSpPr txBox="1">
                <a:spLocks noChangeArrowheads="1"/>
              </p:cNvSpPr>
              <p:nvPr/>
            </p:nvSpPr>
            <p:spPr bwMode="auto">
              <a:xfrm>
                <a:off x="4047885" y="2399978"/>
                <a:ext cx="1289176" cy="408580"/>
              </a:xfrm>
              <a:prstGeom prst="rect">
                <a:avLst/>
              </a:prstGeom>
              <a:noFill/>
              <a:ln w="9525">
                <a:noFill/>
                <a:miter lim="800000"/>
                <a:headEnd/>
                <a:tailEnd/>
              </a:ln>
              <a:effectLst/>
            </p:spPr>
            <p:txBody>
              <a:bodyPr>
                <a:spAutoFit/>
              </a:bodyPr>
              <a:lstStyle/>
              <a:p>
                <a:pPr defTabSz="685800">
                  <a:spcBef>
                    <a:spcPct val="50000"/>
                  </a:spcBef>
                  <a:defRPr/>
                </a:pPr>
                <a:r>
                  <a:rPr lang="en-GB" sz="900" b="1" kern="0" dirty="0">
                    <a:solidFill>
                      <a:srgbClr val="000000"/>
                    </a:solidFill>
                    <a:latin typeface="Arial" charset="0"/>
                    <a:ea typeface="ＭＳ Ｐゴシック" pitchFamily="34" charset="-128"/>
                  </a:rPr>
                  <a:t>large-scale influences</a:t>
                </a:r>
              </a:p>
            </p:txBody>
          </p:sp>
        </p:grpSp>
      </p:grpSp>
      <p:grpSp>
        <p:nvGrpSpPr>
          <p:cNvPr id="5" name="Group 4">
            <a:extLst>
              <a:ext uri="{FF2B5EF4-FFF2-40B4-BE49-F238E27FC236}">
                <a16:creationId xmlns:a16="http://schemas.microsoft.com/office/drawing/2014/main" id="{9BF9C737-1F04-4826-81AA-8C6ABC45F6AD}"/>
              </a:ext>
            </a:extLst>
          </p:cNvPr>
          <p:cNvGrpSpPr>
            <a:grpSpLocks/>
          </p:cNvGrpSpPr>
          <p:nvPr/>
        </p:nvGrpSpPr>
        <p:grpSpPr bwMode="auto">
          <a:xfrm>
            <a:off x="4848226" y="4082653"/>
            <a:ext cx="1651397" cy="603647"/>
            <a:chOff x="6943094" y="825516"/>
            <a:chExt cx="2200527" cy="803468"/>
          </a:xfrm>
        </p:grpSpPr>
        <p:sp>
          <p:nvSpPr>
            <p:cNvPr id="161" name="Rectangle 51">
              <a:extLst>
                <a:ext uri="{FF2B5EF4-FFF2-40B4-BE49-F238E27FC236}">
                  <a16:creationId xmlns:a16="http://schemas.microsoft.com/office/drawing/2014/main" id="{28D0A755-DC31-4ADC-9742-11681E1E9DF3}"/>
                </a:ext>
              </a:extLst>
            </p:cNvPr>
            <p:cNvSpPr>
              <a:spLocks noChangeArrowheads="1"/>
            </p:cNvSpPr>
            <p:nvPr/>
          </p:nvSpPr>
          <p:spPr bwMode="auto">
            <a:xfrm>
              <a:off x="8885015" y="1261322"/>
              <a:ext cx="258606" cy="367662"/>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2" name="Rectangle 52">
              <a:extLst>
                <a:ext uri="{FF2B5EF4-FFF2-40B4-BE49-F238E27FC236}">
                  <a16:creationId xmlns:a16="http://schemas.microsoft.com/office/drawing/2014/main" id="{6C980D2F-1F7C-40EA-AB46-D0CAF3239315}"/>
                </a:ext>
              </a:extLst>
            </p:cNvPr>
            <p:cNvSpPr>
              <a:spLocks noChangeArrowheads="1"/>
            </p:cNvSpPr>
            <p:nvPr/>
          </p:nvSpPr>
          <p:spPr bwMode="auto">
            <a:xfrm>
              <a:off x="8428092" y="825516"/>
              <a:ext cx="260192" cy="803468"/>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3" name="Rectangle 53">
              <a:extLst>
                <a:ext uri="{FF2B5EF4-FFF2-40B4-BE49-F238E27FC236}">
                  <a16:creationId xmlns:a16="http://schemas.microsoft.com/office/drawing/2014/main" id="{E2BCBA67-19CF-4D3A-BD9D-8901A05B4DAC}"/>
                </a:ext>
              </a:extLst>
            </p:cNvPr>
            <p:cNvSpPr>
              <a:spLocks noChangeArrowheads="1"/>
            </p:cNvSpPr>
            <p:nvPr/>
          </p:nvSpPr>
          <p:spPr bwMode="auto">
            <a:xfrm>
              <a:off x="7907708" y="1071152"/>
              <a:ext cx="260192" cy="556248"/>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4" name="Rectangle 54">
              <a:extLst>
                <a:ext uri="{FF2B5EF4-FFF2-40B4-BE49-F238E27FC236}">
                  <a16:creationId xmlns:a16="http://schemas.microsoft.com/office/drawing/2014/main" id="{15CB33D5-7CA0-4C71-943D-E1C5CA0836B9}"/>
                </a:ext>
              </a:extLst>
            </p:cNvPr>
            <p:cNvSpPr>
              <a:spLocks noChangeArrowheads="1"/>
            </p:cNvSpPr>
            <p:nvPr/>
          </p:nvSpPr>
          <p:spPr bwMode="auto">
            <a:xfrm>
              <a:off x="7396844" y="1378593"/>
              <a:ext cx="258606" cy="245637"/>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165" name="Rectangle 55">
              <a:extLst>
                <a:ext uri="{FF2B5EF4-FFF2-40B4-BE49-F238E27FC236}">
                  <a16:creationId xmlns:a16="http://schemas.microsoft.com/office/drawing/2014/main" id="{3E09B902-AD86-4842-8DFD-8B7C9C50E705}"/>
                </a:ext>
              </a:extLst>
            </p:cNvPr>
            <p:cNvSpPr>
              <a:spLocks noChangeArrowheads="1"/>
            </p:cNvSpPr>
            <p:nvPr/>
          </p:nvSpPr>
          <p:spPr bwMode="auto">
            <a:xfrm>
              <a:off x="6943094" y="1562424"/>
              <a:ext cx="260192" cy="61806"/>
            </a:xfrm>
            <a:prstGeom prst="rect">
              <a:avLst/>
            </a:prstGeom>
            <a:solidFill>
              <a:srgbClr val="0000FF"/>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grpSp>
      <p:sp>
        <p:nvSpPr>
          <p:cNvPr id="14357" name="TextBox 3">
            <a:extLst>
              <a:ext uri="{FF2B5EF4-FFF2-40B4-BE49-F238E27FC236}">
                <a16:creationId xmlns:a16="http://schemas.microsoft.com/office/drawing/2014/main" id="{DDEF7D53-BF4F-4583-A37C-2829693348E1}"/>
              </a:ext>
            </a:extLst>
          </p:cNvPr>
          <p:cNvSpPr txBox="1">
            <a:spLocks noChangeArrowheads="1"/>
          </p:cNvSpPr>
          <p:nvPr/>
        </p:nvSpPr>
        <p:spPr bwMode="auto">
          <a:xfrm>
            <a:off x="4950619" y="1125141"/>
            <a:ext cx="29706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algn="ctr" defTabSz="685800" eaLnBrk="0" fontAlgn="base" hangingPunct="0">
              <a:spcBef>
                <a:spcPct val="0"/>
              </a:spcBef>
              <a:spcAft>
                <a:spcPct val="0"/>
              </a:spcAft>
            </a:pPr>
            <a:r>
              <a:rPr lang="en-GB" altLang="en-US" sz="1500">
                <a:solidFill>
                  <a:srgbClr val="000000"/>
                </a:solidFill>
              </a:rPr>
              <a:t>Unpredictable internal variability</a:t>
            </a:r>
          </a:p>
          <a:p>
            <a:pPr algn="ctr" defTabSz="685800" eaLnBrk="0" fontAlgn="base" hangingPunct="0">
              <a:spcBef>
                <a:spcPct val="0"/>
              </a:spcBef>
              <a:spcAft>
                <a:spcPct val="0"/>
              </a:spcAft>
            </a:pPr>
            <a:r>
              <a:rPr lang="en-GB" altLang="en-US" sz="1500">
                <a:solidFill>
                  <a:srgbClr val="000000"/>
                </a:solidFill>
              </a:rPr>
              <a:t>                  “chaos”</a:t>
            </a:r>
          </a:p>
        </p:txBody>
      </p:sp>
      <p:sp>
        <p:nvSpPr>
          <p:cNvPr id="149" name="Rectangle 41">
            <a:extLst>
              <a:ext uri="{FF2B5EF4-FFF2-40B4-BE49-F238E27FC236}">
                <a16:creationId xmlns:a16="http://schemas.microsoft.com/office/drawing/2014/main" id="{78DB3265-BDA7-400B-A64E-4916288193EC}"/>
              </a:ext>
            </a:extLst>
          </p:cNvPr>
          <p:cNvSpPr>
            <a:spLocks noChangeArrowheads="1"/>
          </p:cNvSpPr>
          <p:nvPr/>
        </p:nvSpPr>
        <p:spPr bwMode="auto">
          <a:xfrm>
            <a:off x="5461398" y="4129087"/>
            <a:ext cx="97631" cy="557213"/>
          </a:xfrm>
          <a:prstGeom prst="rect">
            <a:avLst/>
          </a:prstGeom>
          <a:solidFill>
            <a:srgbClr val="66FF33"/>
          </a:solidFill>
          <a:ln w="9525">
            <a:solidFill>
              <a:srgbClr val="000000"/>
            </a:solidFill>
            <a:miter lim="800000"/>
            <a:headEnd/>
            <a:tailEnd/>
          </a:ln>
          <a:effectLst/>
        </p:spPr>
        <p:txBody>
          <a:bodyPr wrap="none" anchor="ctr"/>
          <a:lstStyle/>
          <a:p>
            <a:pPr defTabSz="685800">
              <a:defRPr/>
            </a:pPr>
            <a:endParaRPr lang="en-GB" sz="1350" kern="0" dirty="0">
              <a:solidFill>
                <a:sysClr val="windowText" lastClr="000000"/>
              </a:solidFill>
              <a:latin typeface="Arial" charset="0"/>
            </a:endParaRPr>
          </a:p>
        </p:txBody>
      </p:sp>
      <p:sp>
        <p:nvSpPr>
          <p:cNvPr id="4" name="TextBox 3">
            <a:extLst>
              <a:ext uri="{FF2B5EF4-FFF2-40B4-BE49-F238E27FC236}">
                <a16:creationId xmlns:a16="http://schemas.microsoft.com/office/drawing/2014/main" id="{027CEB5B-92FC-425E-B5D0-1E66C3D0AF2D}"/>
              </a:ext>
            </a:extLst>
          </p:cNvPr>
          <p:cNvSpPr txBox="1">
            <a:spLocks noChangeArrowheads="1"/>
          </p:cNvSpPr>
          <p:nvPr/>
        </p:nvSpPr>
        <p:spPr bwMode="auto">
          <a:xfrm>
            <a:off x="263481" y="3652838"/>
            <a:ext cx="4047774" cy="1169551"/>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marL="285750" indent="-285750" defTabSz="685800" eaLnBrk="0" fontAlgn="base" hangingPunct="0">
              <a:spcBef>
                <a:spcPct val="0"/>
              </a:spcBef>
              <a:spcAft>
                <a:spcPct val="0"/>
              </a:spcAft>
              <a:buFont typeface="Arial" panose="020B0604020202020204" pitchFamily="34" charset="0"/>
              <a:buChar char="•"/>
            </a:pPr>
            <a:r>
              <a:rPr lang="en-GB" altLang="en-US" sz="1400" dirty="0">
                <a:solidFill>
                  <a:srgbClr val="000000"/>
                </a:solidFill>
              </a:rPr>
              <a:t>Climate drivers, e.g. El Niño, La Niña, Indian Ocean, are very important influences - but do not fully determine the seasonal conditions</a:t>
            </a:r>
          </a:p>
          <a:p>
            <a:pPr marL="285750" indent="-285750" defTabSz="685800" eaLnBrk="0" fontAlgn="base" hangingPunct="0">
              <a:spcBef>
                <a:spcPct val="0"/>
              </a:spcBef>
              <a:spcAft>
                <a:spcPct val="0"/>
              </a:spcAft>
              <a:buFont typeface="Arial" panose="020B0604020202020204" pitchFamily="34" charset="0"/>
              <a:buChar char="•"/>
            </a:pPr>
            <a:r>
              <a:rPr lang="en-GB" altLang="en-US" sz="1400" dirty="0">
                <a:solidFill>
                  <a:srgbClr val="000000"/>
                </a:solidFill>
              </a:rPr>
              <a:t>Thus forecasts must be expressed in probability terms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nodeType="afterGroup">
                            <p:stCondLst>
                              <p:cond delay="2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FA0861-CFB7-441E-9F61-9EA5E8E14C06}"/>
              </a:ext>
            </a:extLst>
          </p:cNvPr>
          <p:cNvSpPr>
            <a:spLocks noGrp="1"/>
          </p:cNvSpPr>
          <p:nvPr>
            <p:ph type="title"/>
          </p:nvPr>
        </p:nvSpPr>
        <p:spPr>
          <a:xfrm>
            <a:off x="2322583" y="-36641"/>
            <a:ext cx="7358743" cy="576000"/>
          </a:xfrm>
        </p:spPr>
        <p:txBody>
          <a:bodyPr>
            <a:noAutofit/>
          </a:bodyPr>
          <a:lstStyle/>
          <a:p>
            <a:r>
              <a:rPr lang="en-US" sz="2800" dirty="0"/>
              <a:t>Coproduced seasonal forecast services</a:t>
            </a:r>
            <a:endParaRPr lang="en-GB" sz="2800" dirty="0"/>
          </a:p>
        </p:txBody>
      </p:sp>
      <p:sp>
        <p:nvSpPr>
          <p:cNvPr id="5" name="Rectangle 4">
            <a:extLst>
              <a:ext uri="{FF2B5EF4-FFF2-40B4-BE49-F238E27FC236}">
                <a16:creationId xmlns:a16="http://schemas.microsoft.com/office/drawing/2014/main" id="{DD847E26-28C9-40FD-9D53-64CBF30E513C}"/>
              </a:ext>
            </a:extLst>
          </p:cNvPr>
          <p:cNvSpPr/>
          <p:nvPr/>
        </p:nvSpPr>
        <p:spPr bwMode="auto">
          <a:xfrm>
            <a:off x="104338" y="15805"/>
            <a:ext cx="1787651" cy="129983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6" name="Picture 5" descr="A close up of a sign&#10;&#10;Description automatically generated">
            <a:extLst>
              <a:ext uri="{FF2B5EF4-FFF2-40B4-BE49-F238E27FC236}">
                <a16:creationId xmlns:a16="http://schemas.microsoft.com/office/drawing/2014/main" id="{1F3B036B-75DB-4D47-B2E2-748CAE705E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345" y="4664766"/>
            <a:ext cx="1857829" cy="573307"/>
          </a:xfrm>
          <a:prstGeom prst="rect">
            <a:avLst/>
          </a:prstGeom>
        </p:spPr>
      </p:pic>
      <p:sp>
        <p:nvSpPr>
          <p:cNvPr id="89" name="Title 1">
            <a:extLst>
              <a:ext uri="{FF2B5EF4-FFF2-40B4-BE49-F238E27FC236}">
                <a16:creationId xmlns:a16="http://schemas.microsoft.com/office/drawing/2014/main" id="{8ABBA1F0-E7D3-4BCC-ACFB-6EF6DE7DB855}"/>
              </a:ext>
            </a:extLst>
          </p:cNvPr>
          <p:cNvSpPr txBox="1">
            <a:spLocks/>
          </p:cNvSpPr>
          <p:nvPr/>
        </p:nvSpPr>
        <p:spPr>
          <a:xfrm>
            <a:off x="104337" y="991834"/>
            <a:ext cx="8738874" cy="678791"/>
          </a:xfrm>
          <a:prstGeom prst="rect">
            <a:avLst/>
          </a:prstGeom>
        </p:spPr>
        <p:txBody>
          <a:bodyPr vert="horz" lIns="121920" tIns="60960" rIns="121920" bIns="60960" rtlCol="0" anchor="b">
            <a:noAutofit/>
          </a:bodyPr>
          <a:lstStyle>
            <a:lvl1pPr algn="l" defTabSz="685800" rtl="0" eaLnBrk="1" latinLnBrk="0" hangingPunct="1">
              <a:lnSpc>
                <a:spcPct val="90000"/>
              </a:lnSpc>
              <a:spcBef>
                <a:spcPct val="0"/>
              </a:spcBef>
              <a:buNone/>
              <a:defRPr sz="3200" kern="1200">
                <a:solidFill>
                  <a:schemeClr val="tx1"/>
                </a:solidFill>
                <a:latin typeface="+mj-lt"/>
                <a:ea typeface="+mj-ea"/>
                <a:cs typeface="+mj-cs"/>
              </a:defRPr>
            </a:lvl1pPr>
          </a:lstStyle>
          <a:p>
            <a:pPr marL="0" marR="0" lvl="0" indent="0" algn="l" defTabSz="914377" rtl="0" eaLnBrk="1" fontAlgn="auto" latinLnBrk="0" hangingPunct="1">
              <a:lnSpc>
                <a:spcPct val="90000"/>
              </a:lnSpc>
              <a:spcBef>
                <a:spcPct val="0"/>
              </a:spcBef>
              <a:spcAft>
                <a:spcPts val="0"/>
              </a:spcAft>
              <a:buClrTx/>
              <a:buSzTx/>
              <a:buFontTx/>
              <a:buNone/>
              <a:tabLst/>
              <a:defRPr/>
            </a:pPr>
            <a:r>
              <a:rPr lang="en-GB" sz="2000" b="1" dirty="0">
                <a:solidFill>
                  <a:srgbClr val="2A2A2A"/>
                </a:solidFill>
                <a:latin typeface="Calibri Light" panose="020F0302020204030204"/>
              </a:rPr>
              <a:t>Coproduction, Kenya Met Department and</a:t>
            </a:r>
          </a:p>
          <a:p>
            <a:pPr marL="0" marR="0" lvl="0" indent="0" algn="l" defTabSz="914377" rtl="0" eaLnBrk="1" fontAlgn="auto" latinLnBrk="0" hangingPunct="1">
              <a:lnSpc>
                <a:spcPct val="90000"/>
              </a:lnSpc>
              <a:spcBef>
                <a:spcPct val="0"/>
              </a:spcBef>
              <a:spcAft>
                <a:spcPts val="0"/>
              </a:spcAft>
              <a:buClrTx/>
              <a:buSzTx/>
              <a:buFontTx/>
              <a:buNone/>
              <a:tabLst/>
              <a:defRPr/>
            </a:pPr>
            <a:r>
              <a:rPr lang="en-GB" sz="2000" b="1" dirty="0">
                <a:solidFill>
                  <a:srgbClr val="2A2A2A"/>
                </a:solidFill>
                <a:latin typeface="Calibri Light" panose="020F0302020204030204"/>
              </a:rPr>
              <a:t>Kenya Red Cross:</a:t>
            </a:r>
            <a:br>
              <a:rPr kumimoji="0" lang="en-GB" sz="2667" b="1" i="0" u="none" strike="noStrike" kern="1200" cap="none" spc="0" normalizeH="0" baseline="0" noProof="0" dirty="0">
                <a:ln>
                  <a:noFill/>
                </a:ln>
                <a:solidFill>
                  <a:srgbClr val="2A2A2A"/>
                </a:solidFill>
                <a:effectLst/>
                <a:uLnTx/>
                <a:uFillTx/>
                <a:latin typeface="Calibri Light" panose="020F0302020204030204"/>
                <a:ea typeface="+mj-ea"/>
                <a:cs typeface="+mj-cs"/>
              </a:rPr>
            </a:br>
            <a:endParaRPr kumimoji="0" lang="en-GB" sz="2133" b="0" i="0" u="none" strike="noStrike" kern="1200" cap="none" spc="0" normalizeH="0" baseline="0" noProof="0" dirty="0">
              <a:ln>
                <a:noFill/>
              </a:ln>
              <a:solidFill>
                <a:srgbClr val="2A2A2A"/>
              </a:solidFill>
              <a:effectLst/>
              <a:uLnTx/>
              <a:uFillTx/>
              <a:latin typeface="Calibri Light" panose="020F0302020204030204"/>
              <a:ea typeface="+mj-ea"/>
              <a:cs typeface="+mj-cs"/>
            </a:endParaRPr>
          </a:p>
        </p:txBody>
      </p:sp>
      <p:pic>
        <p:nvPicPr>
          <p:cNvPr id="98" name="Picture 97" descr="wiser_col_strap_lrg.jpg">
            <a:extLst>
              <a:ext uri="{FF2B5EF4-FFF2-40B4-BE49-F238E27FC236}">
                <a16:creationId xmlns:a16="http://schemas.microsoft.com/office/drawing/2014/main" id="{B270894D-09DA-4DF5-A240-833B71A8E696}"/>
              </a:ext>
            </a:extLst>
          </p:cNvPr>
          <p:cNvPicPr/>
          <p:nvPr/>
        </p:nvPicPr>
        <p:blipFill>
          <a:blip r:embed="rId3" cstate="print"/>
          <a:stretch>
            <a:fillRect/>
          </a:stretch>
        </p:blipFill>
        <p:spPr>
          <a:xfrm>
            <a:off x="654575" y="5996952"/>
            <a:ext cx="1585011" cy="721731"/>
          </a:xfrm>
          <a:prstGeom prst="rect">
            <a:avLst/>
          </a:prstGeom>
        </p:spPr>
      </p:pic>
      <p:pic>
        <p:nvPicPr>
          <p:cNvPr id="99" name="Picture 98" descr="O:\Met Office Consulting\Business Areas\Int'l Business\9. Marketing\2. Comms\templates\UK aid logo set and standards for designers\Standard Logo with Strapline\UK-AID-Standard-RGB.jpg">
            <a:extLst>
              <a:ext uri="{FF2B5EF4-FFF2-40B4-BE49-F238E27FC236}">
                <a16:creationId xmlns:a16="http://schemas.microsoft.com/office/drawing/2014/main" id="{B48E8988-815B-42FF-9C34-A4B0FCDD4156}"/>
              </a:ext>
            </a:extLst>
          </p:cNvPr>
          <p:cNvPicPr/>
          <p:nvPr/>
        </p:nvPicPr>
        <p:blipFill>
          <a:blip r:embed="rId4" cstate="print"/>
          <a:srcRect/>
          <a:stretch>
            <a:fillRect/>
          </a:stretch>
        </p:blipFill>
        <p:spPr bwMode="auto">
          <a:xfrm>
            <a:off x="2322583" y="6096472"/>
            <a:ext cx="821878" cy="751080"/>
          </a:xfrm>
          <a:prstGeom prst="rect">
            <a:avLst/>
          </a:prstGeom>
          <a:solidFill>
            <a:srgbClr val="4472C4"/>
          </a:solidFill>
          <a:ln w="9525">
            <a:noFill/>
            <a:miter lim="800000"/>
            <a:headEnd/>
            <a:tailEnd/>
          </a:ln>
        </p:spPr>
      </p:pic>
      <p:pic>
        <p:nvPicPr>
          <p:cNvPr id="100" name="Picture 99" descr="C:\Users\JULIET\AppData\Local\Microsoft\Windows\INetCache\Content.Word\IGAD Print Logo Architecture_oneLine_ CMYK_P.JPG">
            <a:extLst>
              <a:ext uri="{FF2B5EF4-FFF2-40B4-BE49-F238E27FC236}">
                <a16:creationId xmlns:a16="http://schemas.microsoft.com/office/drawing/2014/main" id="{FFC1A4B9-CCCC-4E71-8060-AF128AD0D48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3470" y="5998201"/>
            <a:ext cx="1257054" cy="930494"/>
          </a:xfrm>
          <a:prstGeom prst="rect">
            <a:avLst/>
          </a:prstGeom>
          <a:noFill/>
          <a:ln w="9525">
            <a:noFill/>
            <a:miter lim="800000"/>
            <a:headEnd/>
            <a:tailEnd/>
          </a:ln>
        </p:spPr>
      </p:pic>
      <p:pic>
        <p:nvPicPr>
          <p:cNvPr id="101" name="Picture 100" descr="A close up of a sign&#10;&#10;Description automatically generated">
            <a:extLst>
              <a:ext uri="{FF2B5EF4-FFF2-40B4-BE49-F238E27FC236}">
                <a16:creationId xmlns:a16="http://schemas.microsoft.com/office/drawing/2014/main" id="{7D5956A8-4FAC-4C9E-956D-FE992BDF8A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62245" y="5996952"/>
            <a:ext cx="2969691" cy="848982"/>
          </a:xfrm>
          <a:prstGeom prst="rect">
            <a:avLst/>
          </a:prstGeom>
        </p:spPr>
      </p:pic>
      <p:sp>
        <p:nvSpPr>
          <p:cNvPr id="102" name="TextBox 101">
            <a:extLst>
              <a:ext uri="{FF2B5EF4-FFF2-40B4-BE49-F238E27FC236}">
                <a16:creationId xmlns:a16="http://schemas.microsoft.com/office/drawing/2014/main" id="{B1E2530C-BD7E-4293-BA69-C986960FCEA5}"/>
              </a:ext>
            </a:extLst>
          </p:cNvPr>
          <p:cNvSpPr txBox="1"/>
          <p:nvPr/>
        </p:nvSpPr>
        <p:spPr>
          <a:xfrm>
            <a:off x="158345" y="1298238"/>
            <a:ext cx="4221731" cy="1200329"/>
          </a:xfrm>
          <a:prstGeom prst="rect">
            <a:avLst/>
          </a:prstGeom>
          <a:noFill/>
        </p:spPr>
        <p:txBody>
          <a:bodyPr wrap="square" rtlCol="0">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GB" b="0" u="none" strike="noStrike" kern="0" cap="none" spc="0" normalizeH="0" baseline="0" noProof="0" dirty="0">
                <a:ln>
                  <a:noFill/>
                </a:ln>
                <a:solidFill>
                  <a:srgbClr val="2A2A2A"/>
                </a:solidFill>
                <a:effectLst/>
                <a:uLnTx/>
                <a:uFillTx/>
              </a:rPr>
              <a:t>New focus on anticipation of events of 1-in-5 year severity, to inform contingency</a:t>
            </a:r>
            <a:r>
              <a:rPr kumimoji="0" lang="en-GB" b="0" u="none" strike="noStrike" kern="0" cap="none" spc="0" normalizeH="0" noProof="0" dirty="0">
                <a:ln>
                  <a:noFill/>
                </a:ln>
                <a:solidFill>
                  <a:srgbClr val="2A2A2A"/>
                </a:solidFill>
                <a:effectLst/>
                <a:uLnTx/>
                <a:uFillTx/>
              </a:rPr>
              <a:t> planning</a:t>
            </a:r>
            <a:r>
              <a:rPr kumimoji="0" lang="en-GB" b="0" u="none" strike="noStrike" kern="0" cap="none" spc="0" normalizeH="0" baseline="0" noProof="0" dirty="0">
                <a:ln>
                  <a:noFill/>
                </a:ln>
                <a:solidFill>
                  <a:srgbClr val="2A2A2A"/>
                </a:solidFill>
                <a:effectLst/>
                <a:uLnTx/>
                <a:uFillTx/>
              </a:rPr>
              <a:t>;</a:t>
            </a:r>
          </a:p>
          <a:p>
            <a:pPr marL="0" marR="0" lvl="0" indent="0" defTabSz="609585" eaLnBrk="1" fontAlgn="auto" latinLnBrk="0" hangingPunct="1">
              <a:lnSpc>
                <a:spcPct val="100000"/>
              </a:lnSpc>
              <a:spcBef>
                <a:spcPts val="0"/>
              </a:spcBef>
              <a:spcAft>
                <a:spcPts val="0"/>
              </a:spcAft>
              <a:buClrTx/>
              <a:buSzTx/>
              <a:buFontTx/>
              <a:buNone/>
              <a:tabLst/>
              <a:defRPr/>
            </a:pPr>
            <a:endParaRPr lang="en-GB" kern="0" dirty="0">
              <a:solidFill>
                <a:srgbClr val="2A2A2A"/>
              </a:solidFill>
            </a:endParaRPr>
          </a:p>
        </p:txBody>
      </p:sp>
      <p:pic>
        <p:nvPicPr>
          <p:cNvPr id="7" name="Picture 6">
            <a:extLst>
              <a:ext uri="{FF2B5EF4-FFF2-40B4-BE49-F238E27FC236}">
                <a16:creationId xmlns:a16="http://schemas.microsoft.com/office/drawing/2014/main" id="{6C125A3B-3E8B-43B8-81E1-57E4BA86D1C4}"/>
              </a:ext>
            </a:extLst>
          </p:cNvPr>
          <p:cNvPicPr>
            <a:picLocks noChangeAspect="1"/>
          </p:cNvPicPr>
          <p:nvPr/>
        </p:nvPicPr>
        <p:blipFill rotWithShape="1">
          <a:blip r:embed="rId7"/>
          <a:srcRect l="24493" t="21969" r="9594" b="26432"/>
          <a:stretch/>
        </p:blipFill>
        <p:spPr>
          <a:xfrm>
            <a:off x="4855996" y="1294448"/>
            <a:ext cx="3272865" cy="1441162"/>
          </a:xfrm>
          <a:prstGeom prst="rect">
            <a:avLst/>
          </a:prstGeom>
        </p:spPr>
      </p:pic>
      <p:sp>
        <p:nvSpPr>
          <p:cNvPr id="8" name="TextBox 7">
            <a:extLst>
              <a:ext uri="{FF2B5EF4-FFF2-40B4-BE49-F238E27FC236}">
                <a16:creationId xmlns:a16="http://schemas.microsoft.com/office/drawing/2014/main" id="{5E37A67A-DF18-4E67-9E51-CA809EAAC84C}"/>
              </a:ext>
            </a:extLst>
          </p:cNvPr>
          <p:cNvSpPr txBox="1"/>
          <p:nvPr/>
        </p:nvSpPr>
        <p:spPr>
          <a:xfrm>
            <a:off x="4616373" y="2069422"/>
            <a:ext cx="2053767" cy="276999"/>
          </a:xfrm>
          <a:prstGeom prst="rect">
            <a:avLst/>
          </a:prstGeom>
          <a:solidFill>
            <a:schemeClr val="bg2"/>
          </a:solidFill>
        </p:spPr>
        <p:txBody>
          <a:bodyPr wrap="none" rtlCol="0">
            <a:spAutoFit/>
          </a:bodyPr>
          <a:lstStyle/>
          <a:p>
            <a:r>
              <a:rPr lang="en-US" sz="1200" b="1" dirty="0"/>
              <a:t>News report: 23 Nov 2019</a:t>
            </a:r>
            <a:endParaRPr lang="en-GB" sz="1200" b="1" dirty="0"/>
          </a:p>
        </p:txBody>
      </p:sp>
      <p:sp>
        <p:nvSpPr>
          <p:cNvPr id="29" name="TextBox 28">
            <a:extLst>
              <a:ext uri="{FF2B5EF4-FFF2-40B4-BE49-F238E27FC236}">
                <a16:creationId xmlns:a16="http://schemas.microsoft.com/office/drawing/2014/main" id="{0E5C1D4B-6F5D-4BB0-855A-78ABFA4243C9}"/>
              </a:ext>
            </a:extLst>
          </p:cNvPr>
          <p:cNvSpPr txBox="1"/>
          <p:nvPr/>
        </p:nvSpPr>
        <p:spPr>
          <a:xfrm>
            <a:off x="4572000" y="2668256"/>
            <a:ext cx="4445620" cy="2062103"/>
          </a:xfrm>
          <a:prstGeom prst="rect">
            <a:avLst/>
          </a:prstGeom>
          <a:noFill/>
        </p:spPr>
        <p:txBody>
          <a:bodyPr wrap="square">
            <a:spAutoFit/>
          </a:bodyPr>
          <a:lstStyle/>
          <a:p>
            <a:pPr marL="0" indent="0">
              <a:buNone/>
            </a:pPr>
            <a:r>
              <a:rPr lang="en-US" sz="1600" b="1" dirty="0">
                <a:solidFill>
                  <a:srgbClr val="000000"/>
                </a:solidFill>
                <a:latin typeface="Arial" panose="020B0604020202020204" pitchFamily="34" charset="0"/>
                <a:cs typeface="Arial" panose="020B0604020202020204" pitchFamily="34" charset="0"/>
              </a:rPr>
              <a:t>Actions informed by the bulletin</a:t>
            </a:r>
            <a:r>
              <a:rPr lang="en-US" sz="1600" dirty="0">
                <a:solidFill>
                  <a:srgbClr val="000000"/>
                </a:solidFill>
                <a:latin typeface="Arial" panose="020B0604020202020204" pitchFamily="34" charset="0"/>
                <a:cs typeface="Arial" panose="020B0604020202020204" pitchFamily="34" charset="0"/>
              </a:rPr>
              <a:t>:</a:t>
            </a:r>
          </a:p>
          <a:p>
            <a:r>
              <a:rPr lang="en-US" sz="1600" dirty="0">
                <a:solidFill>
                  <a:srgbClr val="000000"/>
                </a:solidFill>
                <a:latin typeface="Arial" panose="020B0604020202020204" pitchFamily="34" charset="0"/>
                <a:cs typeface="Arial" panose="020B0604020202020204" pitchFamily="34" charset="0"/>
              </a:rPr>
              <a:t>Review of the KRCS contingency plan </a:t>
            </a:r>
          </a:p>
          <a:p>
            <a:r>
              <a:rPr lang="en-US" sz="1600" dirty="0">
                <a:solidFill>
                  <a:srgbClr val="000000"/>
                </a:solidFill>
                <a:latin typeface="Arial" panose="020B0604020202020204" pitchFamily="34" charset="0"/>
                <a:cs typeface="Arial" panose="020B0604020202020204" pitchFamily="34" charset="0"/>
              </a:rPr>
              <a:t>Pre-positioning of supplies</a:t>
            </a:r>
          </a:p>
          <a:p>
            <a:r>
              <a:rPr lang="en-US" sz="1600" dirty="0">
                <a:solidFill>
                  <a:srgbClr val="000000"/>
                </a:solidFill>
                <a:latin typeface="Arial" panose="020B0604020202020204" pitchFamily="34" charset="0"/>
                <a:cs typeface="Arial" panose="020B0604020202020204" pitchFamily="34" charset="0"/>
              </a:rPr>
              <a:t>Informed communications to flood-prone areas </a:t>
            </a:r>
          </a:p>
          <a:p>
            <a:r>
              <a:rPr lang="en-US" sz="1600" dirty="0">
                <a:solidFill>
                  <a:srgbClr val="000000"/>
                </a:solidFill>
                <a:latin typeface="Arial" panose="020B0604020202020204" pitchFamily="34" charset="0"/>
                <a:cs typeface="Arial" panose="020B0604020202020204" pitchFamily="34" charset="0"/>
              </a:rPr>
              <a:t>Training of response teams</a:t>
            </a:r>
          </a:p>
          <a:p>
            <a:pPr marL="0" indent="0">
              <a:buNone/>
            </a:pPr>
            <a:r>
              <a:rPr lang="en-US" sz="1600" b="1" dirty="0">
                <a:solidFill>
                  <a:srgbClr val="000000"/>
                </a:solidFill>
                <a:latin typeface="Arial" panose="020B0604020202020204" pitchFamily="34" charset="0"/>
                <a:cs typeface="Arial" panose="020B0604020202020204" pitchFamily="34" charset="0"/>
              </a:rPr>
              <a:t>Benefits</a:t>
            </a:r>
            <a:r>
              <a:rPr lang="en-US" sz="1600" dirty="0">
                <a:solidFill>
                  <a:srgbClr val="000000"/>
                </a:solidFill>
                <a:latin typeface="Arial" panose="020B0604020202020204" pitchFamily="34" charset="0"/>
                <a:cs typeface="Arial" panose="020B0604020202020204" pitchFamily="34" charset="0"/>
              </a:rPr>
              <a:t>:</a:t>
            </a:r>
          </a:p>
          <a:p>
            <a:r>
              <a:rPr lang="en-US" sz="1600" dirty="0">
                <a:solidFill>
                  <a:srgbClr val="000000"/>
                </a:solidFill>
                <a:latin typeface="Arial" panose="020B0604020202020204" pitchFamily="34" charset="0"/>
                <a:cs typeface="Arial" panose="020B0604020202020204" pitchFamily="34" charset="0"/>
              </a:rPr>
              <a:t>Enhanced preparedness instigated by KRCS</a:t>
            </a:r>
          </a:p>
          <a:p>
            <a:r>
              <a:rPr lang="en-US" sz="1600" dirty="0">
                <a:solidFill>
                  <a:srgbClr val="000000"/>
                </a:solidFill>
                <a:latin typeface="Arial" panose="020B0604020202020204" pitchFamily="34" charset="0"/>
                <a:cs typeface="Arial" panose="020B0604020202020204" pitchFamily="34" charset="0"/>
              </a:rPr>
              <a:t>Additional details provided enhanced guidance</a:t>
            </a:r>
          </a:p>
        </p:txBody>
      </p:sp>
      <p:pic>
        <p:nvPicPr>
          <p:cNvPr id="10" name="Picture 9" descr="wiser_col_strap_lrg.jpg">
            <a:extLst>
              <a:ext uri="{FF2B5EF4-FFF2-40B4-BE49-F238E27FC236}">
                <a16:creationId xmlns:a16="http://schemas.microsoft.com/office/drawing/2014/main" id="{DEE35A4E-FCA5-43C3-938B-414806ADD103}"/>
              </a:ext>
            </a:extLst>
          </p:cNvPr>
          <p:cNvPicPr/>
          <p:nvPr/>
        </p:nvPicPr>
        <p:blipFill>
          <a:blip r:embed="rId3" cstate="print"/>
          <a:stretch>
            <a:fillRect/>
          </a:stretch>
        </p:blipFill>
        <p:spPr>
          <a:xfrm>
            <a:off x="1705428" y="9628427"/>
            <a:ext cx="1158578" cy="458124"/>
          </a:xfrm>
          <a:prstGeom prst="rect">
            <a:avLst/>
          </a:prstGeom>
        </p:spPr>
      </p:pic>
      <p:pic>
        <p:nvPicPr>
          <p:cNvPr id="11" name="Picture 10">
            <a:extLst>
              <a:ext uri="{FF2B5EF4-FFF2-40B4-BE49-F238E27FC236}">
                <a16:creationId xmlns:a16="http://schemas.microsoft.com/office/drawing/2014/main" id="{EAAC93D7-9F4F-45AD-B32F-543F056EEB1E}"/>
              </a:ext>
            </a:extLst>
          </p:cNvPr>
          <p:cNvPicPr/>
          <p:nvPr/>
        </p:nvPicPr>
        <p:blipFill>
          <a:blip r:embed="rId8"/>
          <a:stretch>
            <a:fillRect/>
          </a:stretch>
        </p:blipFill>
        <p:spPr>
          <a:xfrm>
            <a:off x="1294489" y="24419"/>
            <a:ext cx="821878" cy="612434"/>
          </a:xfrm>
          <a:prstGeom prst="rect">
            <a:avLst/>
          </a:prstGeom>
        </p:spPr>
      </p:pic>
      <p:pic>
        <p:nvPicPr>
          <p:cNvPr id="12" name="Picture 11">
            <a:extLst>
              <a:ext uri="{FF2B5EF4-FFF2-40B4-BE49-F238E27FC236}">
                <a16:creationId xmlns:a16="http://schemas.microsoft.com/office/drawing/2014/main" id="{B57385E4-752A-4743-9219-EBEF70D0AC4F}"/>
              </a:ext>
            </a:extLst>
          </p:cNvPr>
          <p:cNvPicPr/>
          <p:nvPr/>
        </p:nvPicPr>
        <p:blipFill>
          <a:blip r:embed="rId9" cstate="print"/>
          <a:stretch>
            <a:fillRect/>
          </a:stretch>
        </p:blipFill>
        <p:spPr>
          <a:xfrm>
            <a:off x="221890" y="15805"/>
            <a:ext cx="865370" cy="678791"/>
          </a:xfrm>
          <a:prstGeom prst="rect">
            <a:avLst/>
          </a:prstGeom>
        </p:spPr>
      </p:pic>
      <p:pic>
        <p:nvPicPr>
          <p:cNvPr id="13" name="Picture 12" descr="wiser_col_strap_lrg.jpg">
            <a:extLst>
              <a:ext uri="{FF2B5EF4-FFF2-40B4-BE49-F238E27FC236}">
                <a16:creationId xmlns:a16="http://schemas.microsoft.com/office/drawing/2014/main" id="{965F6BDF-A4D1-4A61-9903-331A984D457F}"/>
              </a:ext>
            </a:extLst>
          </p:cNvPr>
          <p:cNvPicPr/>
          <p:nvPr/>
        </p:nvPicPr>
        <p:blipFill>
          <a:blip r:embed="rId3" cstate="print"/>
          <a:stretch>
            <a:fillRect/>
          </a:stretch>
        </p:blipFill>
        <p:spPr>
          <a:xfrm>
            <a:off x="7591260" y="4752860"/>
            <a:ext cx="994802" cy="368574"/>
          </a:xfrm>
          <a:prstGeom prst="rect">
            <a:avLst/>
          </a:prstGeom>
        </p:spPr>
      </p:pic>
      <p:sp>
        <p:nvSpPr>
          <p:cNvPr id="14" name="TextBox 13">
            <a:extLst>
              <a:ext uri="{FF2B5EF4-FFF2-40B4-BE49-F238E27FC236}">
                <a16:creationId xmlns:a16="http://schemas.microsoft.com/office/drawing/2014/main" id="{91280898-BCA3-40DE-B857-83AC96375F9E}"/>
              </a:ext>
            </a:extLst>
          </p:cNvPr>
          <p:cNvSpPr txBox="1"/>
          <p:nvPr/>
        </p:nvSpPr>
        <p:spPr>
          <a:xfrm>
            <a:off x="119980" y="2030680"/>
            <a:ext cx="4221731" cy="2308324"/>
          </a:xfrm>
          <a:prstGeom prst="rect">
            <a:avLst/>
          </a:prstGeom>
          <a:noFill/>
        </p:spPr>
        <p:txBody>
          <a:bodyPr wrap="square" rtlCol="0">
            <a:spAutoFit/>
          </a:bodyPr>
          <a:lstStyle/>
          <a:p>
            <a:pPr marL="0" marR="0" lvl="0" indent="0" defTabSz="609585" eaLnBrk="1" fontAlgn="auto" latinLnBrk="0" hangingPunct="1">
              <a:lnSpc>
                <a:spcPct val="100000"/>
              </a:lnSpc>
              <a:spcBef>
                <a:spcPts val="0"/>
              </a:spcBef>
              <a:spcAft>
                <a:spcPts val="0"/>
              </a:spcAft>
              <a:buClrTx/>
              <a:buSzTx/>
              <a:buFontTx/>
              <a:buNone/>
              <a:tabLst/>
              <a:defRPr/>
            </a:pPr>
            <a:endParaRPr lang="en-GB" kern="0" dirty="0">
              <a:solidFill>
                <a:srgbClr val="2A2A2A"/>
              </a:solidFill>
            </a:endParaRPr>
          </a:p>
          <a:p>
            <a:pPr marL="0" marR="0" lvl="0" indent="0" defTabSz="609585" eaLnBrk="1" fontAlgn="auto" latinLnBrk="0" hangingPunct="1">
              <a:lnSpc>
                <a:spcPct val="100000"/>
              </a:lnSpc>
              <a:spcBef>
                <a:spcPts val="0"/>
              </a:spcBef>
              <a:spcAft>
                <a:spcPts val="0"/>
              </a:spcAft>
              <a:buClrTx/>
              <a:buSzTx/>
              <a:buFontTx/>
              <a:buNone/>
              <a:tabLst/>
              <a:defRPr/>
            </a:pPr>
            <a:r>
              <a:rPr kumimoji="0" lang="en-GB" b="0" u="none" strike="noStrike" kern="0" cap="none" spc="0" normalizeH="0" baseline="0" noProof="0" dirty="0">
                <a:ln>
                  <a:noFill/>
                </a:ln>
                <a:solidFill>
                  <a:srgbClr val="2A2A2A"/>
                </a:solidFill>
                <a:effectLst/>
                <a:uLnTx/>
                <a:uFillTx/>
              </a:rPr>
              <a:t>Extract from new forecast bulletin for Oct-Dec 2019:</a:t>
            </a:r>
          </a:p>
          <a:p>
            <a:pPr marL="0" marR="0" lvl="0" indent="0" defTabSz="609585" eaLnBrk="1" fontAlgn="auto" latinLnBrk="0" hangingPunct="1">
              <a:lnSpc>
                <a:spcPct val="100000"/>
              </a:lnSpc>
              <a:spcBef>
                <a:spcPts val="0"/>
              </a:spcBef>
              <a:spcAft>
                <a:spcPts val="0"/>
              </a:spcAft>
              <a:buClrTx/>
              <a:buSzTx/>
              <a:buFontTx/>
              <a:buNone/>
              <a:tabLst/>
              <a:defRPr/>
            </a:pPr>
            <a:r>
              <a:rPr kumimoji="0" lang="en-GB" b="1" i="1" u="none" strike="noStrike" kern="0" cap="none" spc="0" normalizeH="0" baseline="0" noProof="0" dirty="0">
                <a:ln>
                  <a:noFill/>
                </a:ln>
                <a:solidFill>
                  <a:srgbClr val="2A2A2A"/>
                </a:solidFill>
                <a:effectLst/>
                <a:uLnTx/>
                <a:uFillTx/>
              </a:rPr>
              <a:t>“… in northern, western and eastern regions and in places near the coast... the probability of a 1-in-5-year wet season is 2 to 3 times the usual [20%] chance</a:t>
            </a:r>
            <a:r>
              <a:rPr kumimoji="0" lang="en-GB" b="0" i="1" u="none" strike="noStrike" kern="0" cap="none" spc="0" normalizeH="0" baseline="0" noProof="0" dirty="0">
                <a:ln>
                  <a:noFill/>
                </a:ln>
                <a:solidFill>
                  <a:srgbClr val="2A2A2A"/>
                </a:solidFill>
                <a:effectLst/>
                <a:uLnTx/>
                <a:uFillTx/>
              </a:rPr>
              <a:t>.”</a:t>
            </a:r>
            <a:r>
              <a:rPr kumimoji="0" lang="en-GB" b="0" i="0" u="none" strike="noStrike" kern="0" cap="none" spc="0" normalizeH="0" baseline="0" noProof="0" dirty="0">
                <a:ln>
                  <a:noFill/>
                </a:ln>
                <a:solidFill>
                  <a:srgbClr val="2A2A2A"/>
                </a:solidFill>
                <a:effectLst/>
                <a:uLnTx/>
                <a:uFillTx/>
              </a:rPr>
              <a:t> </a:t>
            </a:r>
          </a:p>
        </p:txBody>
      </p:sp>
      <p:sp>
        <p:nvSpPr>
          <p:cNvPr id="2" name="TextBox 1">
            <a:extLst>
              <a:ext uri="{FF2B5EF4-FFF2-40B4-BE49-F238E27FC236}">
                <a16:creationId xmlns:a16="http://schemas.microsoft.com/office/drawing/2014/main" id="{B169ED07-EE2D-48A9-A06D-E9FD1485E6B8}"/>
              </a:ext>
            </a:extLst>
          </p:cNvPr>
          <p:cNvSpPr txBox="1"/>
          <p:nvPr/>
        </p:nvSpPr>
        <p:spPr>
          <a:xfrm>
            <a:off x="4763926" y="537832"/>
            <a:ext cx="4275736" cy="830997"/>
          </a:xfrm>
          <a:prstGeom prst="rect">
            <a:avLst/>
          </a:prstGeom>
          <a:noFill/>
        </p:spPr>
        <p:txBody>
          <a:bodyPr wrap="square" rtlCol="0">
            <a:spAutoFit/>
          </a:bodyPr>
          <a:lstStyle/>
          <a:p>
            <a:r>
              <a:rPr lang="en-US" sz="1600" dirty="0">
                <a:solidFill>
                  <a:srgbClr val="FF0000"/>
                </a:solidFill>
              </a:rPr>
              <a:t>Oct-Dec 2019 rainfall was indeed greater than the 1-in-5-year threshold in many regions, with some devastating impacts</a:t>
            </a:r>
            <a:endParaRPr lang="en-GB" sz="1600" dirty="0">
              <a:solidFill>
                <a:srgbClr val="FF0000"/>
              </a:solidFill>
            </a:endParaRPr>
          </a:p>
        </p:txBody>
      </p:sp>
    </p:spTree>
    <p:extLst>
      <p:ext uri="{BB962C8B-B14F-4D97-AF65-F5344CB8AC3E}">
        <p14:creationId xmlns:p14="http://schemas.microsoft.com/office/powerpoint/2010/main" val="172649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9" grpId="0"/>
      <p:bldP spid="14"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27621F6-E896-4D35-B264-6770498ADC23}"/>
              </a:ext>
            </a:extLst>
          </p:cNvPr>
          <p:cNvGrpSpPr/>
          <p:nvPr/>
        </p:nvGrpSpPr>
        <p:grpSpPr>
          <a:xfrm>
            <a:off x="284695" y="112276"/>
            <a:ext cx="1883130" cy="1227360"/>
            <a:chOff x="130629" y="99463"/>
            <a:chExt cx="1883130" cy="1227360"/>
          </a:xfrm>
        </p:grpSpPr>
        <p:sp>
          <p:nvSpPr>
            <p:cNvPr id="10" name="Rectangle 9">
              <a:extLst>
                <a:ext uri="{FF2B5EF4-FFF2-40B4-BE49-F238E27FC236}">
                  <a16:creationId xmlns:a16="http://schemas.microsoft.com/office/drawing/2014/main" id="{DBD4B7DE-F11D-4054-8E20-4BBC1349DEEE}"/>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11" name="Picture 10" descr="A close up of a sign&#10;&#10;Description automatically generated">
              <a:extLst>
                <a:ext uri="{FF2B5EF4-FFF2-40B4-BE49-F238E27FC236}">
                  <a16:creationId xmlns:a16="http://schemas.microsoft.com/office/drawing/2014/main" id="{57865D44-5398-468F-80B7-639DCE1865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3" name="Title 2">
            <a:extLst>
              <a:ext uri="{FF2B5EF4-FFF2-40B4-BE49-F238E27FC236}">
                <a16:creationId xmlns:a16="http://schemas.microsoft.com/office/drawing/2014/main" id="{125736B5-0B0E-4235-B519-25ADC6D3AA8B}"/>
              </a:ext>
            </a:extLst>
          </p:cNvPr>
          <p:cNvSpPr>
            <a:spLocks noGrp="1"/>
          </p:cNvSpPr>
          <p:nvPr>
            <p:ph type="title"/>
          </p:nvPr>
        </p:nvSpPr>
        <p:spPr>
          <a:xfrm>
            <a:off x="2167825" y="-44880"/>
            <a:ext cx="7642470" cy="576000"/>
          </a:xfrm>
        </p:spPr>
        <p:txBody>
          <a:bodyPr>
            <a:noAutofit/>
          </a:bodyPr>
          <a:lstStyle/>
          <a:p>
            <a:r>
              <a:rPr lang="en-GB" altLang="en-US" sz="2800" kern="0" dirty="0">
                <a:solidFill>
                  <a:srgbClr val="000000"/>
                </a:solidFill>
              </a:rPr>
              <a:t>Global drivers of </a:t>
            </a:r>
            <a:r>
              <a:rPr lang="en-GB" altLang="en-US" sz="2800" kern="0">
                <a:solidFill>
                  <a:srgbClr val="000000"/>
                </a:solidFill>
              </a:rPr>
              <a:t>climate variability: 2020</a:t>
            </a:r>
            <a:endParaRPr lang="en-GB" sz="2800" dirty="0"/>
          </a:p>
        </p:txBody>
      </p:sp>
      <p:sp>
        <p:nvSpPr>
          <p:cNvPr id="5" name="Content Placeholder 4">
            <a:extLst>
              <a:ext uri="{FF2B5EF4-FFF2-40B4-BE49-F238E27FC236}">
                <a16:creationId xmlns:a16="http://schemas.microsoft.com/office/drawing/2014/main" id="{924C33C0-58D4-4CD5-9971-C6D79DAED7A7}"/>
              </a:ext>
            </a:extLst>
          </p:cNvPr>
          <p:cNvSpPr>
            <a:spLocks noGrp="1"/>
          </p:cNvSpPr>
          <p:nvPr>
            <p:ph idx="1"/>
          </p:nvPr>
        </p:nvSpPr>
        <p:spPr>
          <a:xfrm>
            <a:off x="247852" y="743865"/>
            <a:ext cx="3572349" cy="1779164"/>
          </a:xfrm>
        </p:spPr>
        <p:txBody>
          <a:bodyPr>
            <a:normAutofit fontScale="92500" lnSpcReduction="20000"/>
          </a:bodyPr>
          <a:lstStyle/>
          <a:p>
            <a:pPr>
              <a:lnSpc>
                <a:spcPct val="100000"/>
              </a:lnSpc>
              <a:spcBef>
                <a:spcPts val="0"/>
              </a:spcBef>
              <a:spcAft>
                <a:spcPts val="600"/>
              </a:spcAft>
            </a:pPr>
            <a:r>
              <a:rPr lang="en-US" sz="1800" dirty="0"/>
              <a:t>Last year, Oct-Dec was very wet in the Greater Horn in most places</a:t>
            </a:r>
          </a:p>
          <a:p>
            <a:pPr>
              <a:lnSpc>
                <a:spcPct val="100000"/>
              </a:lnSpc>
              <a:spcBef>
                <a:spcPts val="0"/>
              </a:spcBef>
              <a:spcAft>
                <a:spcPts val="600"/>
              </a:spcAft>
            </a:pPr>
            <a:r>
              <a:rPr lang="en-US" sz="1800" dirty="0"/>
              <a:t>A key influence was a very strong positive Indian Ocean Dipole – relatively warm sea surface in the west; cool in the east</a:t>
            </a:r>
          </a:p>
        </p:txBody>
      </p:sp>
      <p:grpSp>
        <p:nvGrpSpPr>
          <p:cNvPr id="36" name="Group 35">
            <a:extLst>
              <a:ext uri="{FF2B5EF4-FFF2-40B4-BE49-F238E27FC236}">
                <a16:creationId xmlns:a16="http://schemas.microsoft.com/office/drawing/2014/main" id="{1C2EF6AB-90ED-49ED-83FC-24F2EDCF2815}"/>
              </a:ext>
            </a:extLst>
          </p:cNvPr>
          <p:cNvGrpSpPr/>
          <p:nvPr/>
        </p:nvGrpSpPr>
        <p:grpSpPr>
          <a:xfrm>
            <a:off x="6710827" y="609813"/>
            <a:ext cx="2156668" cy="1508919"/>
            <a:chOff x="6710827" y="609813"/>
            <a:chExt cx="2156668" cy="1508919"/>
          </a:xfrm>
        </p:grpSpPr>
        <p:pic>
          <p:nvPicPr>
            <p:cNvPr id="15" name="Picture 14" descr="A close up of a map&#10;&#10;Description automatically generated">
              <a:extLst>
                <a:ext uri="{FF2B5EF4-FFF2-40B4-BE49-F238E27FC236}">
                  <a16:creationId xmlns:a16="http://schemas.microsoft.com/office/drawing/2014/main" id="{F6E1F79A-C4C2-4554-B977-73E912008C9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0827" y="609813"/>
              <a:ext cx="2156668" cy="1508919"/>
            </a:xfrm>
            <a:prstGeom prst="rect">
              <a:avLst/>
            </a:prstGeom>
          </p:spPr>
        </p:pic>
        <p:sp>
          <p:nvSpPr>
            <p:cNvPr id="17" name="Oval 16">
              <a:extLst>
                <a:ext uri="{FF2B5EF4-FFF2-40B4-BE49-F238E27FC236}">
                  <a16:creationId xmlns:a16="http://schemas.microsoft.com/office/drawing/2014/main" id="{0F473F75-DA1E-4DB3-8F06-6C3AB1576347}"/>
                </a:ext>
              </a:extLst>
            </p:cNvPr>
            <p:cNvSpPr/>
            <p:nvPr/>
          </p:nvSpPr>
          <p:spPr>
            <a:xfrm>
              <a:off x="8508353" y="1580310"/>
              <a:ext cx="220491" cy="21623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951103DB-5B00-4CDD-AE4B-26DDFCB2159F}"/>
                </a:ext>
              </a:extLst>
            </p:cNvPr>
            <p:cNvSpPr/>
            <p:nvPr/>
          </p:nvSpPr>
          <p:spPr>
            <a:xfrm>
              <a:off x="8252204" y="801433"/>
              <a:ext cx="217623" cy="21015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77854461-C174-48C8-A6D0-97518F3EDFE8}"/>
                </a:ext>
              </a:extLst>
            </p:cNvPr>
            <p:cNvSpPr txBox="1"/>
            <p:nvPr/>
          </p:nvSpPr>
          <p:spPr>
            <a:xfrm>
              <a:off x="8145448" y="1680639"/>
              <a:ext cx="527582" cy="276999"/>
            </a:xfrm>
            <a:prstGeom prst="rect">
              <a:avLst/>
            </a:prstGeom>
            <a:noFill/>
          </p:spPr>
          <p:txBody>
            <a:bodyPr wrap="square" rtlCol="0">
              <a:spAutoFit/>
            </a:bodyPr>
            <a:lstStyle/>
            <a:p>
              <a:r>
                <a:rPr lang="en-US" sz="1200" dirty="0"/>
                <a:t>Now</a:t>
              </a:r>
              <a:endParaRPr lang="en-GB" sz="1200" dirty="0"/>
            </a:p>
          </p:txBody>
        </p:sp>
        <p:sp>
          <p:nvSpPr>
            <p:cNvPr id="23" name="TextBox 22">
              <a:extLst>
                <a:ext uri="{FF2B5EF4-FFF2-40B4-BE49-F238E27FC236}">
                  <a16:creationId xmlns:a16="http://schemas.microsoft.com/office/drawing/2014/main" id="{D146038C-7C9F-442E-B082-72D585B2F6F6}"/>
                </a:ext>
              </a:extLst>
            </p:cNvPr>
            <p:cNvSpPr txBox="1"/>
            <p:nvPr/>
          </p:nvSpPr>
          <p:spPr>
            <a:xfrm>
              <a:off x="7252309" y="768011"/>
              <a:ext cx="877001" cy="276999"/>
            </a:xfrm>
            <a:prstGeom prst="rect">
              <a:avLst/>
            </a:prstGeom>
            <a:noFill/>
          </p:spPr>
          <p:txBody>
            <a:bodyPr wrap="square" rtlCol="0">
              <a:spAutoFit/>
            </a:bodyPr>
            <a:lstStyle/>
            <a:p>
              <a:r>
                <a:rPr lang="en-US" sz="1200" dirty="0"/>
                <a:t>Last year</a:t>
              </a:r>
              <a:endParaRPr lang="en-GB" sz="1200" dirty="0"/>
            </a:p>
          </p:txBody>
        </p:sp>
      </p:grpSp>
      <p:pic>
        <p:nvPicPr>
          <p:cNvPr id="27" name="Picture 26" descr="A close up of a map&#10;&#10;Description automatically generated">
            <a:extLst>
              <a:ext uri="{FF2B5EF4-FFF2-40B4-BE49-F238E27FC236}">
                <a16:creationId xmlns:a16="http://schemas.microsoft.com/office/drawing/2014/main" id="{D4B1572A-2197-48AF-9A82-8F49A1AA25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53598" y="2523029"/>
            <a:ext cx="3095930" cy="2089351"/>
          </a:xfrm>
          <a:prstGeom prst="rect">
            <a:avLst/>
          </a:prstGeom>
        </p:spPr>
      </p:pic>
      <p:sp>
        <p:nvSpPr>
          <p:cNvPr id="28" name="TextBox 27">
            <a:extLst>
              <a:ext uri="{FF2B5EF4-FFF2-40B4-BE49-F238E27FC236}">
                <a16:creationId xmlns:a16="http://schemas.microsoft.com/office/drawing/2014/main" id="{73034EB9-F75D-46B2-AF8B-0FC556B15427}"/>
              </a:ext>
            </a:extLst>
          </p:cNvPr>
          <p:cNvSpPr txBox="1"/>
          <p:nvPr/>
        </p:nvSpPr>
        <p:spPr>
          <a:xfrm>
            <a:off x="4144958" y="3019212"/>
            <a:ext cx="2007218" cy="738664"/>
          </a:xfrm>
          <a:prstGeom prst="rect">
            <a:avLst/>
          </a:prstGeom>
          <a:noFill/>
        </p:spPr>
        <p:txBody>
          <a:bodyPr wrap="square" rtlCol="0">
            <a:spAutoFit/>
          </a:bodyPr>
          <a:lstStyle/>
          <a:p>
            <a:r>
              <a:rPr lang="en-US" sz="1400" dirty="0"/>
              <a:t>C3S Sea surface temperature forecast Oct-Dec 2020</a:t>
            </a:r>
            <a:endParaRPr lang="en-GB" sz="1400" dirty="0"/>
          </a:p>
        </p:txBody>
      </p:sp>
      <p:sp>
        <p:nvSpPr>
          <p:cNvPr id="30" name="Oval 29">
            <a:extLst>
              <a:ext uri="{FF2B5EF4-FFF2-40B4-BE49-F238E27FC236}">
                <a16:creationId xmlns:a16="http://schemas.microsoft.com/office/drawing/2014/main" id="{661A3BB2-AF67-4BF5-94F6-7017C46E3A43}"/>
              </a:ext>
            </a:extLst>
          </p:cNvPr>
          <p:cNvSpPr/>
          <p:nvPr/>
        </p:nvSpPr>
        <p:spPr>
          <a:xfrm>
            <a:off x="7949115" y="3534769"/>
            <a:ext cx="392666" cy="41477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6E24FAAB-E3A2-4A1F-BF64-650BF58E59F2}"/>
              </a:ext>
            </a:extLst>
          </p:cNvPr>
          <p:cNvSpPr/>
          <p:nvPr/>
        </p:nvSpPr>
        <p:spPr>
          <a:xfrm>
            <a:off x="5910146" y="3590693"/>
            <a:ext cx="1145210" cy="29736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ontent Placeholder 4">
            <a:extLst>
              <a:ext uri="{FF2B5EF4-FFF2-40B4-BE49-F238E27FC236}">
                <a16:creationId xmlns:a16="http://schemas.microsoft.com/office/drawing/2014/main" id="{815857AB-4202-49CC-ABDE-7B0B56F71278}"/>
              </a:ext>
            </a:extLst>
          </p:cNvPr>
          <p:cNvSpPr txBox="1">
            <a:spLocks/>
          </p:cNvSpPr>
          <p:nvPr/>
        </p:nvSpPr>
        <p:spPr>
          <a:xfrm>
            <a:off x="204086" y="2418406"/>
            <a:ext cx="3572349" cy="1316238"/>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80000"/>
              </a:lnSpc>
              <a:spcBef>
                <a:spcPts val="0"/>
              </a:spcBef>
              <a:spcAft>
                <a:spcPts val="600"/>
              </a:spcAft>
            </a:pPr>
            <a:r>
              <a:rPr lang="en-US" sz="1700" dirty="0"/>
              <a:t>This year the global “drivers” are configured differently</a:t>
            </a:r>
          </a:p>
          <a:p>
            <a:pPr>
              <a:lnSpc>
                <a:spcPct val="80000"/>
              </a:lnSpc>
              <a:spcBef>
                <a:spcPts val="0"/>
              </a:spcBef>
              <a:spcAft>
                <a:spcPts val="600"/>
              </a:spcAft>
            </a:pPr>
            <a:r>
              <a:rPr lang="en-US" sz="1700" dirty="0"/>
              <a:t>There is expectation for continued negative Indian Ocean Dipole as well as 65% chance of La Niña …</a:t>
            </a:r>
            <a:r>
              <a:rPr lang="en-US" sz="1700" u="sng" dirty="0" err="1"/>
              <a:t>favouring</a:t>
            </a:r>
            <a:r>
              <a:rPr lang="en-US" sz="1700" u="sng" dirty="0"/>
              <a:t> dry conditions</a:t>
            </a:r>
          </a:p>
        </p:txBody>
      </p:sp>
      <p:sp>
        <p:nvSpPr>
          <p:cNvPr id="35" name="Content Placeholder 4">
            <a:extLst>
              <a:ext uri="{FF2B5EF4-FFF2-40B4-BE49-F238E27FC236}">
                <a16:creationId xmlns:a16="http://schemas.microsoft.com/office/drawing/2014/main" id="{48AF188A-975C-4095-B45E-9E5BA0B081FE}"/>
              </a:ext>
            </a:extLst>
          </p:cNvPr>
          <p:cNvSpPr txBox="1">
            <a:spLocks/>
          </p:cNvSpPr>
          <p:nvPr/>
        </p:nvSpPr>
        <p:spPr>
          <a:xfrm>
            <a:off x="204086" y="4074750"/>
            <a:ext cx="3572349" cy="738664"/>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600"/>
              </a:spcAft>
            </a:pPr>
            <a:r>
              <a:rPr lang="en-US" sz="1800" dirty="0"/>
              <a:t>Full details in the GHACOF consolidated forecast issued tomorrow</a:t>
            </a:r>
            <a:endParaRPr lang="en-GB" sz="1800" dirty="0"/>
          </a:p>
        </p:txBody>
      </p:sp>
      <p:pic>
        <p:nvPicPr>
          <p:cNvPr id="2" name="Picture 1" descr="A close up of a map&#10;&#10;Description automatically generated">
            <a:extLst>
              <a:ext uri="{FF2B5EF4-FFF2-40B4-BE49-F238E27FC236}">
                <a16:creationId xmlns:a16="http://schemas.microsoft.com/office/drawing/2014/main" id="{B80C87BB-2C98-4FC8-AD1E-27648DE3E42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10240" y="533603"/>
            <a:ext cx="2476655" cy="1787277"/>
          </a:xfrm>
          <a:prstGeom prst="rect">
            <a:avLst/>
          </a:prstGeom>
        </p:spPr>
      </p:pic>
      <p:sp>
        <p:nvSpPr>
          <p:cNvPr id="4" name="TextBox 3">
            <a:extLst>
              <a:ext uri="{FF2B5EF4-FFF2-40B4-BE49-F238E27FC236}">
                <a16:creationId xmlns:a16="http://schemas.microsoft.com/office/drawing/2014/main" id="{2656FB03-6754-416F-BE85-8B29956909B0}"/>
              </a:ext>
            </a:extLst>
          </p:cNvPr>
          <p:cNvSpPr txBox="1"/>
          <p:nvPr/>
        </p:nvSpPr>
        <p:spPr>
          <a:xfrm>
            <a:off x="3997825" y="1779834"/>
            <a:ext cx="857927" cy="276999"/>
          </a:xfrm>
          <a:prstGeom prst="rect">
            <a:avLst/>
          </a:prstGeom>
          <a:noFill/>
        </p:spPr>
        <p:txBody>
          <a:bodyPr wrap="none" rtlCol="0">
            <a:spAutoFit/>
          </a:bodyPr>
          <a:lstStyle/>
          <a:p>
            <a:r>
              <a:rPr lang="en-US" sz="1200" b="1" dirty="0"/>
              <a:t>Last year</a:t>
            </a:r>
            <a:endParaRPr lang="en-GB" sz="1200" b="1" dirty="0"/>
          </a:p>
        </p:txBody>
      </p:sp>
      <p:sp>
        <p:nvSpPr>
          <p:cNvPr id="13" name="Oval 12">
            <a:extLst>
              <a:ext uri="{FF2B5EF4-FFF2-40B4-BE49-F238E27FC236}">
                <a16:creationId xmlns:a16="http://schemas.microsoft.com/office/drawing/2014/main" id="{C874A528-BA10-4C23-B402-6239775DED29}"/>
              </a:ext>
            </a:extLst>
          </p:cNvPr>
          <p:cNvSpPr/>
          <p:nvPr/>
        </p:nvSpPr>
        <p:spPr>
          <a:xfrm>
            <a:off x="5443052" y="1208948"/>
            <a:ext cx="276445" cy="421394"/>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DD919EB-FE31-4535-B725-EB58B9551A6D}"/>
              </a:ext>
            </a:extLst>
          </p:cNvPr>
          <p:cNvSpPr/>
          <p:nvPr/>
        </p:nvSpPr>
        <p:spPr>
          <a:xfrm>
            <a:off x="5753598" y="1290444"/>
            <a:ext cx="349382" cy="3297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1D481077-E809-4D52-AB18-1A1CBDE6871A}"/>
              </a:ext>
            </a:extLst>
          </p:cNvPr>
          <p:cNvCxnSpPr>
            <a:cxnSpLocks/>
            <a:stCxn id="14" idx="5"/>
            <a:endCxn id="30" idx="1"/>
          </p:cNvCxnSpPr>
          <p:nvPr/>
        </p:nvCxnSpPr>
        <p:spPr>
          <a:xfrm>
            <a:off x="6051814" y="1571861"/>
            <a:ext cx="1954806" cy="2023651"/>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8992BDB-A3F2-47BA-BFAA-D44AA3D1185C}"/>
              </a:ext>
            </a:extLst>
          </p:cNvPr>
          <p:cNvCxnSpPr>
            <a:cxnSpLocks/>
            <a:endCxn id="19" idx="2"/>
          </p:cNvCxnSpPr>
          <p:nvPr/>
        </p:nvCxnSpPr>
        <p:spPr>
          <a:xfrm>
            <a:off x="8006620" y="906511"/>
            <a:ext cx="24558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EB81CE3-7657-4AEE-92D9-36D968FCB40E}"/>
              </a:ext>
            </a:extLst>
          </p:cNvPr>
          <p:cNvSpPr txBox="1"/>
          <p:nvPr/>
        </p:nvSpPr>
        <p:spPr>
          <a:xfrm>
            <a:off x="3820201" y="433712"/>
            <a:ext cx="2811988" cy="261610"/>
          </a:xfrm>
          <a:prstGeom prst="rect">
            <a:avLst/>
          </a:prstGeom>
          <a:solidFill>
            <a:schemeClr val="bg2"/>
          </a:solidFill>
        </p:spPr>
        <p:txBody>
          <a:bodyPr wrap="none" rtlCol="0">
            <a:spAutoFit/>
          </a:bodyPr>
          <a:lstStyle/>
          <a:p>
            <a:r>
              <a:rPr lang="en-US" sz="1100" dirty="0"/>
              <a:t>Sea-surface temp differences from normal</a:t>
            </a:r>
            <a:endParaRPr lang="en-GB" sz="1100" dirty="0"/>
          </a:p>
        </p:txBody>
      </p:sp>
      <p:sp>
        <p:nvSpPr>
          <p:cNvPr id="6" name="TextBox 5">
            <a:extLst>
              <a:ext uri="{FF2B5EF4-FFF2-40B4-BE49-F238E27FC236}">
                <a16:creationId xmlns:a16="http://schemas.microsoft.com/office/drawing/2014/main" id="{FA84ACAD-0C60-4BE4-8E21-90CB1C10D280}"/>
              </a:ext>
            </a:extLst>
          </p:cNvPr>
          <p:cNvSpPr txBox="1"/>
          <p:nvPr/>
        </p:nvSpPr>
        <p:spPr>
          <a:xfrm>
            <a:off x="7872871" y="2077962"/>
            <a:ext cx="979755" cy="246221"/>
          </a:xfrm>
          <a:prstGeom prst="rect">
            <a:avLst/>
          </a:prstGeom>
          <a:noFill/>
        </p:spPr>
        <p:txBody>
          <a:bodyPr wrap="none" rtlCol="0">
            <a:spAutoFit/>
          </a:bodyPr>
          <a:lstStyle/>
          <a:p>
            <a:r>
              <a:rPr lang="en-US" sz="1000" i="1" dirty="0">
                <a:solidFill>
                  <a:schemeClr val="tx1">
                    <a:lumMod val="50000"/>
                    <a:lumOff val="50000"/>
                  </a:schemeClr>
                </a:solidFill>
              </a:rPr>
              <a:t>BoM Australia</a:t>
            </a:r>
            <a:endParaRPr lang="en-GB" sz="1000" i="1" dirty="0">
              <a:solidFill>
                <a:schemeClr val="tx1">
                  <a:lumMod val="50000"/>
                  <a:lumOff val="50000"/>
                </a:schemeClr>
              </a:solidFill>
            </a:endParaRPr>
          </a:p>
        </p:txBody>
      </p:sp>
      <p:sp>
        <p:nvSpPr>
          <p:cNvPr id="8" name="TextBox 7">
            <a:extLst>
              <a:ext uri="{FF2B5EF4-FFF2-40B4-BE49-F238E27FC236}">
                <a16:creationId xmlns:a16="http://schemas.microsoft.com/office/drawing/2014/main" id="{B9C39098-61BC-41A8-9326-875449782732}"/>
              </a:ext>
            </a:extLst>
          </p:cNvPr>
          <p:cNvSpPr txBox="1"/>
          <p:nvPr/>
        </p:nvSpPr>
        <p:spPr>
          <a:xfrm>
            <a:off x="3893633" y="2331604"/>
            <a:ext cx="2225289" cy="246221"/>
          </a:xfrm>
          <a:prstGeom prst="rect">
            <a:avLst/>
          </a:prstGeom>
          <a:noFill/>
        </p:spPr>
        <p:txBody>
          <a:bodyPr wrap="none" rtlCol="0">
            <a:spAutoFit/>
          </a:bodyPr>
          <a:lstStyle/>
          <a:p>
            <a:r>
              <a:rPr lang="en-US" sz="1000" i="1" dirty="0">
                <a:solidFill>
                  <a:schemeClr val="tx1">
                    <a:lumMod val="50000"/>
                    <a:lumOff val="50000"/>
                  </a:schemeClr>
                </a:solidFill>
              </a:rPr>
              <a:t>HadISST1 (KNMI Climate Explorer)</a:t>
            </a:r>
            <a:endParaRPr lang="en-GB" sz="1000" i="1" dirty="0">
              <a:solidFill>
                <a:schemeClr val="tx1">
                  <a:lumMod val="50000"/>
                  <a:lumOff val="50000"/>
                </a:schemeClr>
              </a:solidFill>
            </a:endParaRPr>
          </a:p>
        </p:txBody>
      </p:sp>
    </p:spTree>
    <p:extLst>
      <p:ext uri="{BB962C8B-B14F-4D97-AF65-F5344CB8AC3E}">
        <p14:creationId xmlns:p14="http://schemas.microsoft.com/office/powerpoint/2010/main" val="231853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subTnLst>
                                    <p:animClr clrSpc="rgb" dir="cw">
                                      <p:cBhvr override="childStyle">
                                        <p:cTn dur="1" fill="hold" display="0" masterRel="nextClick" afterEffect="1"/>
                                        <p:tgtEl>
                                          <p:spTgt spid="5"/>
                                        </p:tgtEl>
                                        <p:attrNameLst>
                                          <p:attrName>ppt_c</p:attrName>
                                        </p:attrNameLst>
                                      </p:cBhvr>
                                      <p:to>
                                        <a:srgbClr val="969696"/>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par>
                                <p:cTn id="30" presetID="10" presetClass="entr" presetSubtype="0"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30" grpId="0" animBg="1"/>
      <p:bldP spid="32" grpId="0" animBg="1"/>
      <p:bldP spid="33"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FA0861-CFB7-441E-9F61-9EA5E8E14C06}"/>
              </a:ext>
            </a:extLst>
          </p:cNvPr>
          <p:cNvSpPr>
            <a:spLocks noGrp="1"/>
          </p:cNvSpPr>
          <p:nvPr>
            <p:ph type="title"/>
          </p:nvPr>
        </p:nvSpPr>
        <p:spPr>
          <a:xfrm>
            <a:off x="2006018" y="-39406"/>
            <a:ext cx="7358743" cy="576000"/>
          </a:xfrm>
        </p:spPr>
        <p:txBody>
          <a:bodyPr>
            <a:noAutofit/>
          </a:bodyPr>
          <a:lstStyle/>
          <a:p>
            <a:r>
              <a:rPr lang="en-US" sz="2600" dirty="0"/>
              <a:t>Summary</a:t>
            </a:r>
            <a:endParaRPr lang="en-GB" sz="2600" dirty="0"/>
          </a:p>
        </p:txBody>
      </p:sp>
      <p:grpSp>
        <p:nvGrpSpPr>
          <p:cNvPr id="4" name="Group 3">
            <a:extLst>
              <a:ext uri="{FF2B5EF4-FFF2-40B4-BE49-F238E27FC236}">
                <a16:creationId xmlns:a16="http://schemas.microsoft.com/office/drawing/2014/main" id="{E7FC083B-196B-4653-9528-06DDDBCA8576}"/>
              </a:ext>
            </a:extLst>
          </p:cNvPr>
          <p:cNvGrpSpPr/>
          <p:nvPr/>
        </p:nvGrpSpPr>
        <p:grpSpPr>
          <a:xfrm>
            <a:off x="239487" y="95699"/>
            <a:ext cx="1883130" cy="1227360"/>
            <a:chOff x="130629" y="99463"/>
            <a:chExt cx="1883130" cy="1227360"/>
          </a:xfrm>
        </p:grpSpPr>
        <p:sp>
          <p:nvSpPr>
            <p:cNvPr id="5" name="Rectangle 4">
              <a:extLst>
                <a:ext uri="{FF2B5EF4-FFF2-40B4-BE49-F238E27FC236}">
                  <a16:creationId xmlns:a16="http://schemas.microsoft.com/office/drawing/2014/main" id="{DD847E26-28C9-40FD-9D53-64CBF30E513C}"/>
                </a:ext>
              </a:extLst>
            </p:cNvPr>
            <p:cNvSpPr/>
            <p:nvPr/>
          </p:nvSpPr>
          <p:spPr bwMode="auto">
            <a:xfrm>
              <a:off x="130629" y="122634"/>
              <a:ext cx="1596571" cy="1204189"/>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en-GB" sz="1800" b="0" i="0" u="none" strike="noStrike" kern="0" cap="none" spc="0" normalizeH="0" baseline="0" noProof="0" dirty="0">
                <a:ln>
                  <a:noFill/>
                </a:ln>
                <a:solidFill>
                  <a:srgbClr val="000000"/>
                </a:solidFill>
                <a:effectLst/>
                <a:uLnTx/>
                <a:uFillTx/>
              </a:endParaRPr>
            </a:p>
          </p:txBody>
        </p:sp>
        <p:pic>
          <p:nvPicPr>
            <p:cNvPr id="6" name="Picture 5" descr="A close up of a sign&#10;&#10;Description automatically generated">
              <a:extLst>
                <a:ext uri="{FF2B5EF4-FFF2-40B4-BE49-F238E27FC236}">
                  <a16:creationId xmlns:a16="http://schemas.microsoft.com/office/drawing/2014/main" id="{1F3B036B-75DB-4D47-B2E2-748CAE705E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30" y="99463"/>
              <a:ext cx="1857829" cy="531120"/>
            </a:xfrm>
            <a:prstGeom prst="rect">
              <a:avLst/>
            </a:prstGeom>
          </p:spPr>
        </p:pic>
      </p:grpSp>
      <p:sp>
        <p:nvSpPr>
          <p:cNvPr id="2" name="Content Placeholder 1">
            <a:extLst>
              <a:ext uri="{FF2B5EF4-FFF2-40B4-BE49-F238E27FC236}">
                <a16:creationId xmlns:a16="http://schemas.microsoft.com/office/drawing/2014/main" id="{0192BA59-C275-44CC-8C98-EF5055721008}"/>
              </a:ext>
            </a:extLst>
          </p:cNvPr>
          <p:cNvSpPr>
            <a:spLocks noGrp="1"/>
          </p:cNvSpPr>
          <p:nvPr>
            <p:ph idx="1"/>
          </p:nvPr>
        </p:nvSpPr>
        <p:spPr>
          <a:xfrm>
            <a:off x="299563" y="842758"/>
            <a:ext cx="8604950" cy="3620754"/>
          </a:xfrm>
        </p:spPr>
        <p:txBody>
          <a:bodyPr>
            <a:normAutofit lnSpcReduction="10000"/>
          </a:bodyPr>
          <a:lstStyle/>
          <a:p>
            <a:r>
              <a:rPr lang="en-US" dirty="0"/>
              <a:t>Global warming is increasing the frequency of some climate extremes worldwide</a:t>
            </a:r>
          </a:p>
          <a:p>
            <a:r>
              <a:rPr lang="en-US" dirty="0"/>
              <a:t>This is an underlying factor, which works together with natural (year-to-year) variability</a:t>
            </a:r>
          </a:p>
          <a:p>
            <a:r>
              <a:rPr lang="en-US" dirty="0"/>
              <a:t>Impacts of both climate change and variability can bring set-backs to progress with SDGs</a:t>
            </a:r>
          </a:p>
          <a:p>
            <a:r>
              <a:rPr lang="en-US" dirty="0"/>
              <a:t>Coproduced seasonal climate services are becoming an even more important part of Early Warning Systems – “Forecast-based Action”</a:t>
            </a:r>
          </a:p>
          <a:p>
            <a:r>
              <a:rPr lang="en-US" dirty="0"/>
              <a:t>While the Oct-Dec season last year was well above normal in most parts (as well as, in some regions, Mar-May and June-Sept) – </a:t>
            </a:r>
            <a:r>
              <a:rPr lang="en-US" u="sng" dirty="0"/>
              <a:t>the climate drivers for Oct-Dec 2020 </a:t>
            </a:r>
            <a:r>
              <a:rPr lang="en-US" u="sng" dirty="0" err="1"/>
              <a:t>favour</a:t>
            </a:r>
            <a:r>
              <a:rPr lang="en-US" u="sng" dirty="0"/>
              <a:t> below normal</a:t>
            </a:r>
          </a:p>
          <a:p>
            <a:r>
              <a:rPr lang="en-US" dirty="0"/>
              <a:t>Full details in the GHACOF56 statement released tomorrow</a:t>
            </a:r>
          </a:p>
          <a:p>
            <a:endParaRPr lang="en-US" dirty="0"/>
          </a:p>
          <a:p>
            <a:endParaRPr lang="en-US" dirty="0"/>
          </a:p>
          <a:p>
            <a:pPr marL="0" indent="0">
              <a:buNone/>
            </a:pPr>
            <a:endParaRPr lang="en-GB" dirty="0"/>
          </a:p>
        </p:txBody>
      </p:sp>
    </p:spTree>
    <p:extLst>
      <p:ext uri="{BB962C8B-B14F-4D97-AF65-F5344CB8AC3E}">
        <p14:creationId xmlns:p14="http://schemas.microsoft.com/office/powerpoint/2010/main" val="256622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subTnLst>
                                    <p:animClr clrSpc="rgb" dir="cw">
                                      <p:cBhvr override="childStyle">
                                        <p:cTn dur="1" fill="hold" display="0" masterRel="nextClick" afterEffect="1"/>
                                        <p:tgtEl>
                                          <p:spTgt spid="2">
                                            <p:txEl>
                                              <p:pRg st="0" end="0"/>
                                            </p:txEl>
                                          </p:spTgt>
                                        </p:tgtEl>
                                        <p:attrNameLst>
                                          <p:attrName>ppt_c</p:attrName>
                                        </p:attrNameLst>
                                      </p:cBhvr>
                                      <p:to>
                                        <a:srgbClr val="777777"/>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subTnLst>
                                    <p:animClr clrSpc="rgb" dir="cw">
                                      <p:cBhvr override="childStyle">
                                        <p:cTn dur="1" fill="hold" display="0" masterRel="nextClick" afterEffect="1"/>
                                        <p:tgtEl>
                                          <p:spTgt spid="2">
                                            <p:txEl>
                                              <p:pRg st="1" end="1"/>
                                            </p:txEl>
                                          </p:spTgt>
                                        </p:tgtEl>
                                        <p:attrNameLst>
                                          <p:attrName>ppt_c</p:attrName>
                                        </p:attrNameLst>
                                      </p:cBhvr>
                                      <p:to>
                                        <a:srgbClr val="777777"/>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subTnLst>
                                    <p:animClr clrSpc="rgb" dir="cw">
                                      <p:cBhvr override="childStyle">
                                        <p:cTn dur="1" fill="hold" display="0" masterRel="nextClick" afterEffect="1"/>
                                        <p:tgtEl>
                                          <p:spTgt spid="2">
                                            <p:txEl>
                                              <p:pRg st="2" end="2"/>
                                            </p:txEl>
                                          </p:spTgt>
                                        </p:tgtEl>
                                        <p:attrNameLst>
                                          <p:attrName>ppt_c</p:attrName>
                                        </p:attrNameLst>
                                      </p:cBhvr>
                                      <p:to>
                                        <a:srgbClr val="777777"/>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subTnLst>
                                    <p:animClr clrSpc="rgb" dir="cw">
                                      <p:cBhvr override="childStyle">
                                        <p:cTn dur="1" fill="hold" display="0" masterRel="nextClick" afterEffect="1"/>
                                        <p:tgtEl>
                                          <p:spTgt spid="2">
                                            <p:txEl>
                                              <p:pRg st="3" end="3"/>
                                            </p:txEl>
                                          </p:spTgt>
                                        </p:tgtEl>
                                        <p:attrNameLst>
                                          <p:attrName>ppt_c</p:attrName>
                                        </p:attrNameLst>
                                      </p:cBhvr>
                                      <p:to>
                                        <a:srgbClr val="777777"/>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subTnLst>
                                    <p:animClr clrSpc="rgb" dir="cw">
                                      <p:cBhvr override="childStyle">
                                        <p:cTn dur="1" fill="hold" display="0" masterRel="nextClick" afterEffect="1"/>
                                        <p:tgtEl>
                                          <p:spTgt spid="2">
                                            <p:txEl>
                                              <p:pRg st="4" end="4"/>
                                            </p:txEl>
                                          </p:spTgt>
                                        </p:tgtEl>
                                        <p:attrNameLst>
                                          <p:attrName>ppt_c</p:attrName>
                                        </p:attrNameLst>
                                      </p:cBhvr>
                                      <p:to>
                                        <a:srgbClr val="777777"/>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subTnLst>
                                    <p:animClr clrSpc="rgb" dir="cw">
                                      <p:cBhvr override="childStyle">
                                        <p:cTn dur="1" fill="hold" display="0" masterRel="nextClick" afterEffect="1"/>
                                        <p:tgtEl>
                                          <p:spTgt spid="2">
                                            <p:txEl>
                                              <p:pRg st="5" end="5"/>
                                            </p:txEl>
                                          </p:spTgt>
                                        </p:tgtEl>
                                        <p:attrNameLst>
                                          <p:attrName>ppt_c</p:attrName>
                                        </p:attrNameLst>
                                      </p:cBhvr>
                                      <p:to>
                                        <a:srgbClr val="777777"/>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C64A7-1165-461E-B65A-BFF7653DDD55}"/>
              </a:ext>
            </a:extLst>
          </p:cNvPr>
          <p:cNvSpPr>
            <a:spLocks noGrp="1"/>
          </p:cNvSpPr>
          <p:nvPr>
            <p:ph type="ctrTitle"/>
          </p:nvPr>
        </p:nvSpPr>
        <p:spPr/>
        <p:txBody>
          <a:bodyPr/>
          <a:lstStyle/>
          <a:p>
            <a:r>
              <a:rPr lang="en-GB" dirty="0"/>
              <a:t>Thank you!</a:t>
            </a:r>
          </a:p>
        </p:txBody>
      </p:sp>
      <p:sp>
        <p:nvSpPr>
          <p:cNvPr id="3" name="Subtitle 2">
            <a:extLst>
              <a:ext uri="{FF2B5EF4-FFF2-40B4-BE49-F238E27FC236}">
                <a16:creationId xmlns:a16="http://schemas.microsoft.com/office/drawing/2014/main" id="{F54743D8-62B5-4177-8284-3E7E820F0671}"/>
              </a:ext>
            </a:extLst>
          </p:cNvPr>
          <p:cNvSpPr>
            <a:spLocks noGrp="1"/>
          </p:cNvSpPr>
          <p:nvPr>
            <p:ph type="subTitle" idx="1"/>
          </p:nvPr>
        </p:nvSpPr>
        <p:spPr/>
        <p:txBody>
          <a:bodyPr/>
          <a:lstStyle/>
          <a:p>
            <a:endParaRPr lang="en-GB" dirty="0"/>
          </a:p>
        </p:txBody>
      </p:sp>
      <p:pic>
        <p:nvPicPr>
          <p:cNvPr id="4" name="Picture 3">
            <a:extLst>
              <a:ext uri="{FF2B5EF4-FFF2-40B4-BE49-F238E27FC236}">
                <a16:creationId xmlns:a16="http://schemas.microsoft.com/office/drawing/2014/main" id="{D9DADC68-E39A-4BB7-A2E8-CCA5349CAC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0971" y="3794625"/>
            <a:ext cx="806279" cy="849628"/>
          </a:xfrm>
          <a:prstGeom prst="rect">
            <a:avLst/>
          </a:prstGeom>
        </p:spPr>
      </p:pic>
      <p:pic>
        <p:nvPicPr>
          <p:cNvPr id="5" name="Picture 4" descr="wiser_col_strap_lrg.jpg">
            <a:extLst>
              <a:ext uri="{FF2B5EF4-FFF2-40B4-BE49-F238E27FC236}">
                <a16:creationId xmlns:a16="http://schemas.microsoft.com/office/drawing/2014/main" id="{3836AEC7-597F-426A-A614-74AA3B0F9F56}"/>
              </a:ext>
            </a:extLst>
          </p:cNvPr>
          <p:cNvPicPr/>
          <p:nvPr/>
        </p:nvPicPr>
        <p:blipFill>
          <a:blip r:embed="rId3" cstate="print"/>
          <a:stretch>
            <a:fillRect/>
          </a:stretch>
        </p:blipFill>
        <p:spPr>
          <a:xfrm>
            <a:off x="7498537" y="3883125"/>
            <a:ext cx="1232176" cy="488272"/>
          </a:xfrm>
          <a:prstGeom prst="rect">
            <a:avLst/>
          </a:prstGeom>
        </p:spPr>
      </p:pic>
    </p:spTree>
    <p:extLst>
      <p:ext uri="{BB962C8B-B14F-4D97-AF65-F5344CB8AC3E}">
        <p14:creationId xmlns:p14="http://schemas.microsoft.com/office/powerpoint/2010/main" val="2139212730"/>
      </p:ext>
    </p:extLst>
  </p:cSld>
  <p:clrMapOvr>
    <a:masterClrMapping/>
  </p:clrMapOvr>
</p:sld>
</file>

<file path=ppt/theme/theme1.xml><?xml version="1.0" encoding="utf-8"?>
<a:theme xmlns:a="http://schemas.openxmlformats.org/drawingml/2006/main" name="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C19B062-023A-40C9-A3F4-13BE4308F963}" vid="{E3889E12-D829-4549-AA70-6F580A5BA266}"/>
    </a:ext>
  </a:extLst>
</a:theme>
</file>

<file path=ppt/theme/theme2.xml><?xml version="1.0" encoding="utf-8"?>
<a:theme xmlns:a="http://schemas.openxmlformats.org/drawingml/2006/main" name="1_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C8D3491D-BC07-46FD-9148-FD4299D850F1}" vid="{11224019-E215-4D18-8BD6-236B41C285D5}"/>
    </a:ext>
  </a:extLst>
</a:theme>
</file>

<file path=ppt/theme/theme3.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1" id="{EFBAB944-C165-4542-A929-048686EA3298}" vid="{7DC6A347-3C3B-48AF-9301-4842630749A0}"/>
    </a:ext>
  </a:extLst>
</a:theme>
</file>

<file path=ppt/theme/theme4.xml><?xml version="1.0" encoding="utf-8"?>
<a:theme xmlns:a="http://schemas.openxmlformats.org/drawingml/2006/main" name="2_Blank Presentation">
  <a:themeElements>
    <a:clrScheme name="">
      <a:dk1>
        <a:srgbClr val="808080"/>
      </a:dk1>
      <a:lt1>
        <a:srgbClr val="FFFFFF"/>
      </a:lt1>
      <a:dk2>
        <a:srgbClr val="000000"/>
      </a:dk2>
      <a:lt2>
        <a:srgbClr val="FFFFFF"/>
      </a:lt2>
      <a:accent1>
        <a:srgbClr val="BBE0E3"/>
      </a:accent1>
      <a:accent2>
        <a:srgbClr val="333399"/>
      </a:accent2>
      <a:accent3>
        <a:srgbClr val="AAAAAA"/>
      </a:accent3>
      <a:accent4>
        <a:srgbClr val="DADADA"/>
      </a:accent4>
      <a:accent5>
        <a:srgbClr val="DAEDEF"/>
      </a:accent5>
      <a:accent6>
        <a:srgbClr val="2D2D8A"/>
      </a:accent6>
      <a:hlink>
        <a:srgbClr val="009999"/>
      </a:hlink>
      <a:folHlink>
        <a:srgbClr val="CCFF33"/>
      </a:folHlink>
    </a:clrScheme>
    <a:fontScheme name="1_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Blank Presentation 13">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CCFF33"/>
        </a:folHlink>
      </a:clrScheme>
      <a:clrMap bg1="dk2" tx1="lt1" bg2="dk1" tx2="lt2" accent1="accent1" accent2="accent2" accent3="accent3" accent4="accent4" accent5="accent5" accent6="accent6" hlink="hlink" folHlink="folHlink"/>
    </a:extraClrScheme>
    <a:extraClrScheme>
      <a:clrScheme name="1_Blank Presentation 14">
        <a:dk1>
          <a:srgbClr val="808080"/>
        </a:dk1>
        <a:lt1>
          <a:srgbClr val="FFFFFF"/>
        </a:lt1>
        <a:dk2>
          <a:srgbClr val="000000"/>
        </a:dk2>
        <a:lt2>
          <a:srgbClr val="FFFFFF"/>
        </a:lt2>
        <a:accent1>
          <a:srgbClr val="BBE0E3"/>
        </a:accent1>
        <a:accent2>
          <a:srgbClr val="ED2939"/>
        </a:accent2>
        <a:accent3>
          <a:srgbClr val="AAAAAA"/>
        </a:accent3>
        <a:accent4>
          <a:srgbClr val="DADADA"/>
        </a:accent4>
        <a:accent5>
          <a:srgbClr val="DAEDEF"/>
        </a:accent5>
        <a:accent6>
          <a:srgbClr val="D72433"/>
        </a:accent6>
        <a:hlink>
          <a:srgbClr val="009999"/>
        </a:hlink>
        <a:folHlink>
          <a:srgbClr val="B9DB0E"/>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29D3C7B92654E91E0BACE58CAB3FC" ma:contentTypeVersion="7" ma:contentTypeDescription="Create a new document." ma:contentTypeScope="" ma:versionID="bceec3af053bd9af058ea7889a1e8950">
  <xsd:schema xmlns:xsd="http://www.w3.org/2001/XMLSchema" xmlns:xs="http://www.w3.org/2001/XMLSchema" xmlns:p="http://schemas.microsoft.com/office/2006/metadata/properties" xmlns:ns3="d5f456a8-998e-4615-8aa7-08c9413f4944" xmlns:ns4="39e328b5-fd55-4aa2-9335-b42da031234f" targetNamespace="http://schemas.microsoft.com/office/2006/metadata/properties" ma:root="true" ma:fieldsID="9209de2675cfe5b5aae98c5903972311" ns3:_="" ns4:_="">
    <xsd:import namespace="d5f456a8-998e-4615-8aa7-08c9413f4944"/>
    <xsd:import namespace="39e328b5-fd55-4aa2-9335-b42da031234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f456a8-998e-4615-8aa7-08c9413f494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9e328b5-fd55-4aa2-9335-b42da031234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3F45B2-3CA7-4113-9AC9-409291B9ED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f456a8-998e-4615-8aa7-08c9413f4944"/>
    <ds:schemaRef ds:uri="39e328b5-fd55-4aa2-9335-b42da03123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7E80C0-4239-4434-A613-ED875356BD73}">
  <ds:schemaRefs>
    <ds:schemaRef ds:uri="d5f456a8-998e-4615-8aa7-08c9413f4944"/>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schemas.microsoft.com/office/2006/documentManagement/types"/>
    <ds:schemaRef ds:uri="39e328b5-fd55-4aa2-9335-b42da031234f"/>
    <ds:schemaRef ds:uri="http://www.w3.org/XML/1998/namespace"/>
    <ds:schemaRef ds:uri="http://purl.org/dc/dcmitype/"/>
  </ds:schemaRefs>
</ds:datastoreItem>
</file>

<file path=customXml/itemProps3.xml><?xml version="1.0" encoding="utf-8"?>
<ds:datastoreItem xmlns:ds="http://schemas.openxmlformats.org/officeDocument/2006/customXml" ds:itemID="{A16B878C-B681-4F97-87CB-699B5C4F17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1.Met Office PowerPoint Template</Template>
  <TotalTime>6055</TotalTime>
  <Words>814</Words>
  <Application>Microsoft Office PowerPoint</Application>
  <PresentationFormat>On-screen Show (16:9)</PresentationFormat>
  <Paragraphs>97</Paragraphs>
  <Slides>9</Slides>
  <Notes>2</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9</vt:i4>
      </vt:variant>
    </vt:vector>
  </HeadingPairs>
  <TitlesOfParts>
    <vt:vector size="17" baseType="lpstr">
      <vt:lpstr>Arial</vt:lpstr>
      <vt:lpstr>Calibri</vt:lpstr>
      <vt:lpstr>Calibri Light</vt:lpstr>
      <vt:lpstr>Times</vt:lpstr>
      <vt:lpstr>Office Theme</vt:lpstr>
      <vt:lpstr>1_Office Theme</vt:lpstr>
      <vt:lpstr>Met Office PowerPoint Template</vt:lpstr>
      <vt:lpstr>2_Blank Presentation</vt:lpstr>
      <vt:lpstr>The Global Climate Review </vt:lpstr>
      <vt:lpstr>Content</vt:lpstr>
      <vt:lpstr>Continued global warming</vt:lpstr>
      <vt:lpstr>Global warming; extreme climate events; SDGs</vt:lpstr>
      <vt:lpstr>Climate variability: what drives the year-to-year changes in rainfall in a given season/region?</vt:lpstr>
      <vt:lpstr>Coproduced seasonal forecast services</vt:lpstr>
      <vt:lpstr>Global drivers of climate variability: 2020</vt:lpstr>
      <vt:lpstr>Summary</vt:lpstr>
      <vt:lpstr>Thank you!</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Vellinga, Michael</dc:creator>
  <cp:lastModifiedBy>richard graham</cp:lastModifiedBy>
  <cp:revision>466</cp:revision>
  <dcterms:created xsi:type="dcterms:W3CDTF">2019-09-23T09:25:19Z</dcterms:created>
  <dcterms:modified xsi:type="dcterms:W3CDTF">2020-08-25T11:14:16Z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0x0101006E929D3C7B92654E91E0BACE58CAB3FC</vt:lpwstr>
  </property>
</Properties>
</file>