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2"/>
  </p:sldMasterIdLst>
  <p:notesMasterIdLst>
    <p:notesMasterId r:id="rId12"/>
  </p:notesMasterIdLst>
  <p:sldIdLst>
    <p:sldId id="256" r:id="rId3"/>
    <p:sldId id="361" r:id="rId4"/>
    <p:sldId id="360" r:id="rId5"/>
    <p:sldId id="358" r:id="rId6"/>
    <p:sldId id="347" r:id="rId7"/>
    <p:sldId id="339" r:id="rId8"/>
    <p:sldId id="278" r:id="rId9"/>
    <p:sldId id="348" r:id="rId10"/>
    <p:sldId id="359" r:id="rId11"/>
  </p:sldIdLst>
  <p:sldSz cx="9906000" cy="6858000" type="A4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4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theruZ" initials="A" lastIdx="1" clrIdx="0"/>
  <p:cmAuthor id="1" name="Anthony Mwanthi" initials="AM" lastIdx="1" clrIdx="1">
    <p:extLst>
      <p:ext uri="{19B8F6BF-5375-455C-9EA6-DF929625EA0E}">
        <p15:presenceInfo xmlns:p15="http://schemas.microsoft.com/office/powerpoint/2012/main" userId="Anthony Mwanth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11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2" autoAdjust="0"/>
    <p:restoredTop sz="96615" autoAdjust="0"/>
  </p:normalViewPr>
  <p:slideViewPr>
    <p:cSldViewPr>
      <p:cViewPr varScale="1">
        <p:scale>
          <a:sx n="64" d="100"/>
          <a:sy n="64" d="100"/>
        </p:scale>
        <p:origin x="1172" y="60"/>
      </p:cViewPr>
      <p:guideLst>
        <p:guide orient="horz" pos="2160"/>
        <p:guide pos="31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E6164-FB11-45DE-B04F-71855385022A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3163" y="1336675"/>
            <a:ext cx="521335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56810-CFA7-43BB-9C4A-1D8082CD98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78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D56810-CFA7-43BB-9C4A-1D8082CD983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1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D56810-CFA7-43BB-9C4A-1D8082CD983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12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D56810-CFA7-43BB-9C4A-1D8082CD983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83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95360" y="360864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6340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50964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52356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9536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50964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52356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95360" y="274680"/>
            <a:ext cx="8915040" cy="367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6340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95360" y="360864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6340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350964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6523560" y="124452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9536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350964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6523560" y="3608640"/>
            <a:ext cx="287028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Hea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lang="en-US" sz="1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IGAD CLIMATE PREDICTION AND APPLICATIONS CENTRE (ICPAC)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B7362-2002-504E-9846-FFD55AE089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300" y="3024188"/>
            <a:ext cx="8420100" cy="442165"/>
          </a:xfrm>
        </p:spPr>
        <p:txBody>
          <a:bodyPr anchor="t">
            <a:normAutofit/>
          </a:bodyPr>
          <a:lstStyle>
            <a:lvl1pPr algn="l">
              <a:defRPr sz="2400" b="1" cap="all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95300" y="3466353"/>
            <a:ext cx="84201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300" y="5812118"/>
            <a:ext cx="8932582" cy="14941"/>
          </a:xfrm>
          <a:prstGeom prst="line">
            <a:avLst/>
          </a:prstGeom>
          <a:ln w="9525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39767" y="5876768"/>
            <a:ext cx="741866" cy="98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95360" y="274680"/>
            <a:ext cx="8915040" cy="3670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5063400" y="360864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9536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5063400" y="1244520"/>
            <a:ext cx="4350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95360" y="3608640"/>
            <a:ext cx="89150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8837280" y="5956560"/>
            <a:ext cx="649800" cy="712440"/>
          </a:xfrm>
          <a:prstGeom prst="rect">
            <a:avLst/>
          </a:prstGeom>
          <a:ln>
            <a:noFill/>
          </a:ln>
        </p:spPr>
      </p:pic>
      <p:sp>
        <p:nvSpPr>
          <p:cNvPr id="9" name="Line 1"/>
          <p:cNvSpPr/>
          <p:nvPr/>
        </p:nvSpPr>
        <p:spPr>
          <a:xfrm>
            <a:off x="495000" y="5770440"/>
            <a:ext cx="8915400" cy="360"/>
          </a:xfrm>
          <a:prstGeom prst="line">
            <a:avLst/>
          </a:prstGeom>
          <a:ln w="3240">
            <a:solidFill>
              <a:schemeClr val="tx1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PlaceHolder 2"/>
          <p:cNvSpPr>
            <a:spLocks noGrp="1"/>
          </p:cNvSpPr>
          <p:nvPr>
            <p:ph type="title"/>
          </p:nvPr>
        </p:nvSpPr>
        <p:spPr>
          <a:xfrm>
            <a:off x="478440" y="2130480"/>
            <a:ext cx="8419680" cy="43416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cap="all" spc="-1">
                <a:solidFill>
                  <a:srgbClr val="00833F"/>
                </a:solidFill>
                <a:latin typeface="Arial" panose="020B0604020202020204"/>
              </a:rPr>
              <a:t>CLICK TO EDIT MASTER TITLE STYLE</a:t>
            </a:r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495360" y="6486840"/>
            <a:ext cx="2311200" cy="182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lang="en-US" sz="1000" b="0" strike="noStrike" spc="-1">
              <a:latin typeface="Times New Roman" panose="02020603050405020304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3384720" y="6486840"/>
            <a:ext cx="3136680" cy="1821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000" b="0" strike="noStrike" spc="-1">
                <a:latin typeface="Times New Roman" panose="02020603050405020304"/>
              </a:rPr>
              <a:t>IGAD CLIMATE PREDICTION AND APPLICATIONS CENTRE (ICPAC)</a:t>
            </a: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8247600" y="6486840"/>
            <a:ext cx="388080" cy="1821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fld id="{C08B9246-A142-4FA4-94A5-6781A9FC0DA4}" type="slidenum">
              <a:rPr lang="en-US" sz="1000" b="0" strike="noStrike" spc="-1">
                <a:solidFill>
                  <a:srgbClr val="646463"/>
                </a:solidFill>
                <a:latin typeface="Arial" panose="020B0604020202020204"/>
              </a:rPr>
              <a:pPr algn="ctr">
                <a:lnSpc>
                  <a:spcPct val="100000"/>
                </a:lnSpc>
              </a:pPr>
              <a:t>‹#›</a:t>
            </a:fld>
            <a:endParaRPr lang="en-US" sz="1000" b="0" strike="noStrike" spc="-1">
              <a:latin typeface="Times New Roman" panose="02020603050405020304"/>
            </a:endParaRPr>
          </a:p>
        </p:txBody>
      </p:sp>
      <p:pic>
        <p:nvPicPr>
          <p:cNvPr id="6" name="Picture 12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4200840" y="394200"/>
            <a:ext cx="1331640" cy="1460520"/>
          </a:xfrm>
          <a:prstGeom prst="rect">
            <a:avLst/>
          </a:prstGeom>
          <a:ln>
            <a:noFill/>
          </a:ln>
        </p:spPr>
      </p:pic>
      <p:sp>
        <p:nvSpPr>
          <p:cNvPr id="7" name="PlaceHolder 6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latin typeface="Arial" panose="020B0604020202020204"/>
              </a:rPr>
              <a:t>Click to edit the outline text format</a:t>
            </a: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 panose="020B0604020202020204"/>
              </a:rPr>
              <a:t>Second Outline Level</a:t>
            </a: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latin typeface="Arial" panose="020B0604020202020204"/>
              </a:rPr>
              <a:t>Third Outline Level</a:t>
            </a: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600" b="0" strike="noStrike" spc="-1">
                <a:solidFill>
                  <a:srgbClr val="000000"/>
                </a:solidFill>
                <a:latin typeface="Arial" panose="020B0604020202020204"/>
              </a:rPr>
              <a:t>Fourth Outline Level</a:t>
            </a: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 panose="020B0604020202020204"/>
              </a:rPr>
              <a:t>Fifth Outline Level</a:t>
            </a: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 panose="020B0604020202020204"/>
              </a:rPr>
              <a:t>Sixth Outline Level</a:t>
            </a: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 panose="020B0604020202020204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8837280" y="5956560"/>
            <a:ext cx="649800" cy="712440"/>
          </a:xfrm>
          <a:prstGeom prst="rect">
            <a:avLst/>
          </a:prstGeom>
          <a:ln>
            <a:noFill/>
          </a:ln>
        </p:spPr>
      </p:pic>
      <p:sp>
        <p:nvSpPr>
          <p:cNvPr id="45" name="Line 1"/>
          <p:cNvSpPr/>
          <p:nvPr/>
        </p:nvSpPr>
        <p:spPr>
          <a:xfrm>
            <a:off x="495000" y="5770440"/>
            <a:ext cx="8915400" cy="360"/>
          </a:xfrm>
          <a:prstGeom prst="line">
            <a:avLst/>
          </a:prstGeom>
          <a:ln w="3240">
            <a:solidFill>
              <a:schemeClr val="tx1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495360" y="274680"/>
            <a:ext cx="8915040" cy="7916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b="0" strike="noStrike" cap="all" spc="-1">
                <a:solidFill>
                  <a:srgbClr val="00833F"/>
                </a:solidFill>
                <a:latin typeface="Arial" panose="020B0604020202020204"/>
              </a:rPr>
              <a:t>Click to edit Master title style</a:t>
            </a:r>
            <a:endParaRPr lang="en-US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95360" y="1244520"/>
            <a:ext cx="8915040" cy="4525560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480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Arial" panose="020B0604020202020204"/>
              </a:rPr>
              <a:t>Click to edit Master text styles</a:t>
            </a:r>
          </a:p>
          <a:p>
            <a:pPr marL="742950" lvl="1" indent="-28575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 panose="020B0604020202020204"/>
              <a:buChar char="–"/>
            </a:pPr>
            <a:r>
              <a:rPr lang="en-US" sz="2000" b="0" strike="noStrike" spc="-1">
                <a:solidFill>
                  <a:srgbClr val="000000"/>
                </a:solidFill>
                <a:latin typeface="Arial" panose="020B0604020202020204"/>
              </a:rPr>
              <a:t>Second level</a:t>
            </a:r>
          </a:p>
          <a:p>
            <a:pPr marL="1143000" lvl="2" indent="-227965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 panose="020B0604020202020204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Arial" panose="020B0604020202020204"/>
              </a:rPr>
              <a:t>Third level</a:t>
            </a:r>
          </a:p>
          <a:p>
            <a:pPr marL="1600200" lvl="3" indent="-227965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 panose="020B0604020202020204"/>
              <a:buChar char="–"/>
            </a:pPr>
            <a:r>
              <a:rPr lang="en-US" sz="1600" b="0" strike="noStrike" spc="-1">
                <a:solidFill>
                  <a:srgbClr val="000000"/>
                </a:solidFill>
                <a:latin typeface="Arial" panose="020B0604020202020204"/>
              </a:rPr>
              <a:t>Fourth level</a:t>
            </a:r>
          </a:p>
          <a:p>
            <a:pPr marL="2057400" lvl="4" indent="-227965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 panose="020B0604020202020204"/>
              <a:buChar char="»"/>
            </a:pPr>
            <a:r>
              <a:rPr lang="en-US" sz="1600" b="0" strike="noStrike" spc="-1">
                <a:solidFill>
                  <a:srgbClr val="000000"/>
                </a:solidFill>
                <a:latin typeface="Arial" panose="020B0604020202020204"/>
              </a:rPr>
              <a:t>Fifth level</a:t>
            </a:r>
          </a:p>
        </p:txBody>
      </p:sp>
      <p:sp>
        <p:nvSpPr>
          <p:cNvPr id="48" name="PlaceHolder 4"/>
          <p:cNvSpPr>
            <a:spLocks noGrp="1"/>
          </p:cNvSpPr>
          <p:nvPr>
            <p:ph type="dt"/>
          </p:nvPr>
        </p:nvSpPr>
        <p:spPr>
          <a:xfrm>
            <a:off x="495360" y="6486840"/>
            <a:ext cx="2311200" cy="182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endParaRPr lang="en-US" sz="1000" b="0" strike="noStrike" spc="-1">
              <a:latin typeface="Times New Roman" panose="02020603050405020304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ftr"/>
          </p:nvPr>
        </p:nvSpPr>
        <p:spPr>
          <a:xfrm>
            <a:off x="3384720" y="6486840"/>
            <a:ext cx="3136680" cy="1821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000" b="0" strike="noStrike" spc="-1">
                <a:latin typeface="Times New Roman" panose="02020603050405020304"/>
              </a:rPr>
              <a:t>IGAD CLIMATE PREDICTION AND APPLICATIONS CENTRE (ICPAC)</a:t>
            </a:r>
          </a:p>
        </p:txBody>
      </p:sp>
      <p:sp>
        <p:nvSpPr>
          <p:cNvPr id="50" name="PlaceHolder 6"/>
          <p:cNvSpPr>
            <a:spLocks noGrp="1"/>
          </p:cNvSpPr>
          <p:nvPr>
            <p:ph type="sldNum"/>
          </p:nvPr>
        </p:nvSpPr>
        <p:spPr>
          <a:xfrm>
            <a:off x="8247600" y="6486840"/>
            <a:ext cx="388080" cy="1821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fld id="{742703BB-8FC0-45A4-BDA2-178399834D30}" type="slidenum">
              <a:rPr lang="en-US" sz="1000" b="0" strike="noStrike" spc="-1">
                <a:solidFill>
                  <a:srgbClr val="646463"/>
                </a:solidFill>
                <a:latin typeface="Arial" panose="020B0604020202020204"/>
              </a:rPr>
              <a:pPr algn="ctr">
                <a:lnSpc>
                  <a:spcPct val="100000"/>
                </a:lnSpc>
              </a:pPr>
              <a:t>‹#›</a:t>
            </a:fld>
            <a:endParaRPr lang="en-US" sz="1000" b="0" strike="noStrike" spc="-1">
              <a:latin typeface="Times New Roman" panose="020206030504050203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sldNum="0"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78440" y="2130480"/>
            <a:ext cx="8419680" cy="4341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478440" y="2565000"/>
            <a:ext cx="8419680" cy="338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480" y="2348880"/>
            <a:ext cx="9145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8000"/>
                </a:solidFill>
              </a:rPr>
              <a:t>Verification of MAM 2020 and JJAS Performance </a:t>
            </a:r>
            <a:endParaRPr lang="en-GB" sz="2800" b="1" dirty="0">
              <a:solidFill>
                <a:srgbClr val="008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3884855"/>
            <a:ext cx="990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ArialMT"/>
              </a:rPr>
              <a:t>Anthony Mwanthi</a:t>
            </a:r>
          </a:p>
          <a:p>
            <a:pPr algn="ctr"/>
            <a:r>
              <a:rPr lang="en-US" dirty="0">
                <a:solidFill>
                  <a:srgbClr val="0070C0"/>
                </a:solidFill>
                <a:latin typeface="ArialMT"/>
              </a:rPr>
              <a:t>(</a:t>
            </a:r>
            <a:r>
              <a:rPr lang="en-US" dirty="0" err="1">
                <a:solidFill>
                  <a:srgbClr val="0070C0"/>
                </a:solidFill>
                <a:latin typeface="ArialMT"/>
              </a:rPr>
              <a:t>Paulino</a:t>
            </a:r>
            <a:r>
              <a:rPr lang="en-US" dirty="0">
                <a:solidFill>
                  <a:srgbClr val="0070C0"/>
                </a:solidFill>
                <a:latin typeface="ArialMT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ArialMT"/>
              </a:rPr>
              <a:t>Omoj</a:t>
            </a:r>
            <a:r>
              <a:rPr lang="en-US" dirty="0">
                <a:solidFill>
                  <a:srgbClr val="0070C0"/>
                </a:solidFill>
                <a:latin typeface="ArialMT"/>
              </a:rPr>
              <a:t> &amp; </a:t>
            </a:r>
            <a:r>
              <a:rPr lang="en-US" dirty="0" err="1">
                <a:solidFill>
                  <a:srgbClr val="0070C0"/>
                </a:solidFill>
                <a:latin typeface="ArialMT"/>
              </a:rPr>
              <a:t>Jully</a:t>
            </a:r>
            <a:r>
              <a:rPr lang="en-US" dirty="0">
                <a:solidFill>
                  <a:srgbClr val="0070C0"/>
                </a:solidFill>
                <a:latin typeface="ArialMT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ArialMT"/>
              </a:rPr>
              <a:t>Ouma</a:t>
            </a:r>
            <a:r>
              <a:rPr lang="en-US" dirty="0">
                <a:solidFill>
                  <a:srgbClr val="0070C0"/>
                </a:solidFill>
                <a:latin typeface="ArialMT"/>
              </a:rPr>
              <a:t>)</a:t>
            </a:r>
          </a:p>
          <a:p>
            <a:pPr algn="ctr"/>
            <a:endParaRPr lang="en-US" dirty="0">
              <a:solidFill>
                <a:srgbClr val="008000"/>
              </a:solidFill>
              <a:latin typeface="ArialMT"/>
            </a:endParaRPr>
          </a:p>
          <a:p>
            <a:pPr algn="ctr"/>
            <a:r>
              <a:rPr lang="en-US" dirty="0">
                <a:solidFill>
                  <a:srgbClr val="008000"/>
                </a:solidFill>
                <a:latin typeface="ArialMT"/>
              </a:rPr>
              <a:t>IGAD Climate Prediction and Applications Centre (ICPAC)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6" name="Picture 5" descr="ICPAC_New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152400"/>
            <a:ext cx="1776382" cy="1752600"/>
          </a:xfrm>
          <a:prstGeom prst="rect">
            <a:avLst/>
          </a:prstGeom>
        </p:spPr>
      </p:pic>
      <p:pic>
        <p:nvPicPr>
          <p:cNvPr id="7" name="Picture 6" descr="ICPAC_New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2480" y="6453336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Wednesday, August 26, 2020</a:t>
            </a:fld>
            <a:endParaRPr lang="en-US" sz="1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5A3F4-102A-412B-AAD5-9381425BE414}"/>
              </a:ext>
            </a:extLst>
          </p:cNvPr>
          <p:cNvSpPr txBox="1">
            <a:spLocks/>
          </p:cNvSpPr>
          <p:nvPr/>
        </p:nvSpPr>
        <p:spPr>
          <a:xfrm>
            <a:off x="2971800" y="6487000"/>
            <a:ext cx="4311650" cy="1823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IGAD CLIMATE PREDICTION AND APPLICATIONS CENTRE (</a:t>
            </a:r>
            <a:r>
              <a:rPr lang="en-GB" sz="1000" b="1" dirty="0"/>
              <a:t>ICPAC</a:t>
            </a:r>
            <a:r>
              <a:rPr lang="en-GB" sz="1000" dirty="0"/>
              <a:t>)</a:t>
            </a:r>
            <a:endParaRPr 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B195F0-1542-4AFA-96C8-C7075C25AA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046" y="796356"/>
            <a:ext cx="4423418" cy="4720876"/>
          </a:xfrm>
          <a:prstGeom prst="rect">
            <a:avLst/>
          </a:prstGeom>
        </p:spPr>
      </p:pic>
      <p:pic>
        <p:nvPicPr>
          <p:cNvPr id="12" name="Picture 11" descr="ICPAC_New_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8183" y="6464369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Wednesday, August 26, 2020</a:t>
            </a:fld>
            <a:endParaRPr lang="en-US" dirty="0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3BA35BF7-37BF-4DB1-884E-B777EC05E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2" t="2667" r="369" b="2666"/>
          <a:stretch>
            <a:fillRect/>
          </a:stretch>
        </p:blipFill>
        <p:spPr bwMode="auto">
          <a:xfrm>
            <a:off x="490397" y="996732"/>
            <a:ext cx="4126904" cy="439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E993126-4CE8-40E3-A9A5-DCF7056EE485}"/>
              </a:ext>
            </a:extLst>
          </p:cNvPr>
          <p:cNvSpPr/>
          <p:nvPr/>
        </p:nvSpPr>
        <p:spPr>
          <a:xfrm>
            <a:off x="15484" y="28062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MAM 2020 Categorical Statistics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DB593E-099C-45D3-AAE5-10A5AF202D50}"/>
              </a:ext>
            </a:extLst>
          </p:cNvPr>
          <p:cNvSpPr txBox="1"/>
          <p:nvPr/>
        </p:nvSpPr>
        <p:spPr>
          <a:xfrm>
            <a:off x="377784" y="5159156"/>
            <a:ext cx="9890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Average forecast skill was 84% correct by all categories over all grids</a:t>
            </a: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E2B96A-67DE-4A05-9B9D-DB255289B966}"/>
              </a:ext>
            </a:extLst>
          </p:cNvPr>
          <p:cNvSpPr txBox="1"/>
          <p:nvPr/>
        </p:nvSpPr>
        <p:spPr>
          <a:xfrm>
            <a:off x="731470" y="523811"/>
            <a:ext cx="3510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MAM 2020 Objective Forecast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29E405-B126-4D42-B31F-27669D89C01F}"/>
              </a:ext>
            </a:extLst>
          </p:cNvPr>
          <p:cNvSpPr txBox="1"/>
          <p:nvPr/>
        </p:nvSpPr>
        <p:spPr>
          <a:xfrm>
            <a:off x="5199955" y="523811"/>
            <a:ext cx="3970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MAM 2020 Observations - Terciles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F532DE-9DAF-4CAD-AC5B-E19DEDAB49AF}"/>
              </a:ext>
            </a:extLst>
          </p:cNvPr>
          <p:cNvSpPr txBox="1">
            <a:spLocks/>
          </p:cNvSpPr>
          <p:nvPr/>
        </p:nvSpPr>
        <p:spPr>
          <a:xfrm>
            <a:off x="2971800" y="6487000"/>
            <a:ext cx="4311650" cy="1823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IGAD CLIMATE PREDICTION AND APPLICATIONS CENTRE (</a:t>
            </a:r>
            <a:r>
              <a:rPr lang="en-GB" sz="1000" b="1" dirty="0"/>
              <a:t>ICPAC</a:t>
            </a:r>
            <a:r>
              <a:rPr lang="en-GB" sz="1000" dirty="0"/>
              <a:t>)</a:t>
            </a:r>
            <a:endParaRPr lang="en-US" sz="10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A24C6D7-214E-4246-B0A9-A70A98844EF8}"/>
              </a:ext>
            </a:extLst>
          </p:cNvPr>
          <p:cNvSpPr/>
          <p:nvPr/>
        </p:nvSpPr>
        <p:spPr>
          <a:xfrm rot="2782302">
            <a:off x="3078877" y="2173202"/>
            <a:ext cx="648072" cy="9243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B1A74B9-66AE-4BF8-AFD7-B5F3516B66CD}"/>
              </a:ext>
            </a:extLst>
          </p:cNvPr>
          <p:cNvSpPr/>
          <p:nvPr/>
        </p:nvSpPr>
        <p:spPr>
          <a:xfrm rot="2782302">
            <a:off x="2326705" y="4419664"/>
            <a:ext cx="648072" cy="780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68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EFB67E5-6DF7-420A-8E06-18981A47E1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2"/>
          <a:stretch/>
        </p:blipFill>
        <p:spPr>
          <a:xfrm>
            <a:off x="4736976" y="840836"/>
            <a:ext cx="4680520" cy="484269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8BF19CE-AD1F-478A-BA03-E23A4B2FF961}"/>
              </a:ext>
            </a:extLst>
          </p:cNvPr>
          <p:cNvSpPr/>
          <p:nvPr/>
        </p:nvSpPr>
        <p:spPr>
          <a:xfrm>
            <a:off x="811" y="8099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Rainfall Performance – JJAS  2020</a:t>
            </a:r>
          </a:p>
        </p:txBody>
      </p:sp>
      <p:pic>
        <p:nvPicPr>
          <p:cNvPr id="12" name="Picture 11" descr="ICPAC_New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8183" y="6464369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Wednesday, August 26, 2020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88F0DD-773A-4E34-8FB6-AE5961CB3B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20" t="3896" r="1197" b="3444"/>
          <a:stretch/>
        </p:blipFill>
        <p:spPr>
          <a:xfrm>
            <a:off x="117515" y="789824"/>
            <a:ext cx="4512809" cy="4842698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3348C52-75E0-47A3-BC10-0BF889AE9FB7}"/>
              </a:ext>
            </a:extLst>
          </p:cNvPr>
          <p:cNvSpPr txBox="1">
            <a:spLocks/>
          </p:cNvSpPr>
          <p:nvPr/>
        </p:nvSpPr>
        <p:spPr>
          <a:xfrm>
            <a:off x="2971800" y="6487000"/>
            <a:ext cx="4311650" cy="1823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IGAD CLIMATE PREDICTION AND APPLICATIONS CENTRE (</a:t>
            </a:r>
            <a:r>
              <a:rPr lang="en-GB" sz="1000" b="1" dirty="0"/>
              <a:t>ICPAC</a:t>
            </a:r>
            <a:r>
              <a:rPr lang="en-GB" sz="1000" dirty="0"/>
              <a:t>)</a:t>
            </a:r>
            <a:endParaRPr lang="en-US" sz="1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4BD85A-0B14-46AA-9614-56D53DB7783E}"/>
              </a:ext>
            </a:extLst>
          </p:cNvPr>
          <p:cNvSpPr/>
          <p:nvPr/>
        </p:nvSpPr>
        <p:spPr>
          <a:xfrm>
            <a:off x="5658246" y="5057622"/>
            <a:ext cx="1418990" cy="2789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1200" dirty="0"/>
              <a:t>*As at 20</a:t>
            </a:r>
            <a:r>
              <a:rPr lang="en-US" sz="1200" baseline="30000" dirty="0"/>
              <a:t>th</a:t>
            </a:r>
            <a:r>
              <a:rPr lang="en-US" sz="1200" dirty="0"/>
              <a:t> August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550D1CA-7250-47CA-851F-6645CB41C3BD}"/>
              </a:ext>
            </a:extLst>
          </p:cNvPr>
          <p:cNvSpPr/>
          <p:nvPr/>
        </p:nvSpPr>
        <p:spPr>
          <a:xfrm>
            <a:off x="145484" y="5818312"/>
            <a:ext cx="9730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Average forecast skill is 91% correct by all categories over all grids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82D0B0-9CAE-4FFE-BC17-FD04D421543B}"/>
              </a:ext>
            </a:extLst>
          </p:cNvPr>
          <p:cNvSpPr txBox="1"/>
          <p:nvPr/>
        </p:nvSpPr>
        <p:spPr>
          <a:xfrm>
            <a:off x="5207696" y="448002"/>
            <a:ext cx="3510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JJA* 2020 Observation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6CA0ED-DC42-412B-89E7-F1C3604139B4}"/>
              </a:ext>
            </a:extLst>
          </p:cNvPr>
          <p:cNvSpPr txBox="1"/>
          <p:nvPr/>
        </p:nvSpPr>
        <p:spPr>
          <a:xfrm>
            <a:off x="849181" y="471505"/>
            <a:ext cx="3510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JJAS 2020 Forecast</a:t>
            </a:r>
          </a:p>
        </p:txBody>
      </p:sp>
    </p:spTree>
    <p:extLst>
      <p:ext uri="{BB962C8B-B14F-4D97-AF65-F5344CB8AC3E}">
        <p14:creationId xmlns:p14="http://schemas.microsoft.com/office/powerpoint/2010/main" val="134855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38BF19CE-AD1F-478A-BA03-E23A4B2FF961}"/>
              </a:ext>
            </a:extLst>
          </p:cNvPr>
          <p:cNvSpPr/>
          <p:nvPr/>
        </p:nvSpPr>
        <p:spPr>
          <a:xfrm>
            <a:off x="811" y="8099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Rainfall Performance – JJAS  2020 Onset</a:t>
            </a:r>
          </a:p>
        </p:txBody>
      </p:sp>
      <p:pic>
        <p:nvPicPr>
          <p:cNvPr id="12" name="Picture 11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8183" y="6464369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Wednesday, August 26, 2020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A81F4A-A678-4AB7-9A93-9A18019449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18" t="14063" r="7188" b="2971"/>
          <a:stretch/>
        </p:blipFill>
        <p:spPr>
          <a:xfrm>
            <a:off x="-6018" y="899663"/>
            <a:ext cx="5175041" cy="48011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0AF09B-0D5D-4644-AD39-F7526FC1DB28}"/>
              </a:ext>
            </a:extLst>
          </p:cNvPr>
          <p:cNvSpPr txBox="1"/>
          <p:nvPr/>
        </p:nvSpPr>
        <p:spPr>
          <a:xfrm>
            <a:off x="683610" y="437998"/>
            <a:ext cx="3510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JJAS 2020 Onset Forecast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6EDA5F-BD9F-443F-BDDD-0C09B4247C86}"/>
              </a:ext>
            </a:extLst>
          </p:cNvPr>
          <p:cNvSpPr txBox="1"/>
          <p:nvPr/>
        </p:nvSpPr>
        <p:spPr>
          <a:xfrm>
            <a:off x="5915810" y="422993"/>
            <a:ext cx="3510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JJAS 2020 Onset Observation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B9B53AA-1DA7-432A-B1BD-32738CF84497}"/>
              </a:ext>
            </a:extLst>
          </p:cNvPr>
          <p:cNvSpPr/>
          <p:nvPr/>
        </p:nvSpPr>
        <p:spPr>
          <a:xfrm>
            <a:off x="128464" y="5806968"/>
            <a:ext cx="92974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Rainfall onset was one week earlier compared with the forecast  (Forecast: 15-22 May vs Observation: &lt; 15 May)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7822141-F5C9-4C88-9514-EFC800E77297}"/>
              </a:ext>
            </a:extLst>
          </p:cNvPr>
          <p:cNvSpPr txBox="1">
            <a:spLocks/>
          </p:cNvSpPr>
          <p:nvPr/>
        </p:nvSpPr>
        <p:spPr>
          <a:xfrm>
            <a:off x="2971800" y="6487000"/>
            <a:ext cx="4311650" cy="1823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IGAD CLIMATE PREDICTION AND APPLICATIONS CENTRE (</a:t>
            </a:r>
            <a:r>
              <a:rPr lang="en-GB" sz="1000" b="1" dirty="0"/>
              <a:t>ICPAC</a:t>
            </a:r>
            <a:r>
              <a:rPr lang="en-GB" sz="1000" dirty="0"/>
              <a:t>)</a:t>
            </a:r>
            <a:endParaRPr lang="en-US" sz="1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7684FB-CB6F-4150-8C69-013CEBA86B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575" y="712520"/>
            <a:ext cx="449864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92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EB65C5A2-3D90-4C46-997B-FBF4E5CEC9DB}"/>
              </a:ext>
            </a:extLst>
          </p:cNvPr>
          <p:cNvSpPr/>
          <p:nvPr/>
        </p:nvSpPr>
        <p:spPr>
          <a:xfrm>
            <a:off x="811" y="8099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Temperature June-August* 2020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C99089-AF58-47C6-9C2F-A9863B126F46}"/>
              </a:ext>
            </a:extLst>
          </p:cNvPr>
          <p:cNvSpPr/>
          <p:nvPr/>
        </p:nvSpPr>
        <p:spPr>
          <a:xfrm>
            <a:off x="-810" y="1405173"/>
            <a:ext cx="257754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Warmer than average temperatures recorded over the larger eastern extern of the GHA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r>
              <a:rPr lang="en-US" dirty="0"/>
              <a:t>Cooler than average conditions recorded in southern Sudan, South Sudan &amp; northern Ethiopia</a:t>
            </a:r>
          </a:p>
        </p:txBody>
      </p:sp>
      <p:pic>
        <p:nvPicPr>
          <p:cNvPr id="17" name="Picture 16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18" name="Date Placeholder 3"/>
          <p:cNvSpPr txBox="1">
            <a:spLocks/>
          </p:cNvSpPr>
          <p:nvPr/>
        </p:nvSpPr>
        <p:spPr>
          <a:xfrm>
            <a:off x="495360" y="6487200"/>
            <a:ext cx="272944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DE19D8FE-7506-41EF-B335-8CA99EA3EAA9}" type="datetime2">
              <a:rPr lang="en-US" sz="1200" smtClean="0"/>
              <a:pPr>
                <a:defRPr/>
              </a:pPr>
              <a:t>Wednesday, August 26, 2020</a:t>
            </a:fld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6B7CB1-B1DA-4B23-962C-3654691478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236" y="1001332"/>
            <a:ext cx="3782807" cy="45502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866B41-2F57-4AE2-92D6-0B044768E5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575" y="948955"/>
            <a:ext cx="3782807" cy="4721289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43F3D2C-4C45-45FF-AB8B-FA56AA67BBF8}"/>
              </a:ext>
            </a:extLst>
          </p:cNvPr>
          <p:cNvSpPr txBox="1">
            <a:spLocks/>
          </p:cNvSpPr>
          <p:nvPr/>
        </p:nvSpPr>
        <p:spPr>
          <a:xfrm>
            <a:off x="2971800" y="6487000"/>
            <a:ext cx="4311650" cy="1823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IGAD CLIMATE PREDICTION AND APPLICATIONS CENTRE (</a:t>
            </a:r>
            <a:r>
              <a:rPr lang="en-GB" sz="1000" b="1" dirty="0"/>
              <a:t>ICPAC</a:t>
            </a:r>
            <a:r>
              <a:rPr lang="en-GB" sz="1000" dirty="0"/>
              <a:t>)</a:t>
            </a:r>
            <a:endParaRPr lang="en-US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2059C4-B548-45DD-A867-8D051EAAB781}"/>
              </a:ext>
            </a:extLst>
          </p:cNvPr>
          <p:cNvSpPr txBox="1"/>
          <p:nvPr/>
        </p:nvSpPr>
        <p:spPr>
          <a:xfrm>
            <a:off x="128043" y="508810"/>
            <a:ext cx="990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Maximum Temperature                       Mean Temperature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584425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1218"/>
            <a:ext cx="9905998" cy="431600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82CA5C-29B6-4B82-94ED-5D55016847C3}"/>
              </a:ext>
            </a:extLst>
          </p:cNvPr>
          <p:cNvSpPr/>
          <p:nvPr/>
        </p:nvSpPr>
        <p:spPr>
          <a:xfrm>
            <a:off x="0" y="620688"/>
            <a:ext cx="9777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400" dirty="0"/>
              <a:t>GHACOF54 forecast was in good correspondence with the observation.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400" dirty="0"/>
              <a:t>Progression of JJAS 2020 season is above average in most of the regions</a:t>
            </a:r>
          </a:p>
          <a:p>
            <a:pPr algn="just"/>
            <a:endParaRPr lang="en-US" sz="24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400" dirty="0"/>
              <a:t>Warmer than average temperatures observed in most parts of northern Sudan, most parts Kenya, Rwanda, Somalia and Uganda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400" dirty="0"/>
              <a:t>Forecast skill has improved over time, how are users benefiting from the use of the climate information?</a:t>
            </a:r>
          </a:p>
        </p:txBody>
      </p:sp>
      <p:pic>
        <p:nvPicPr>
          <p:cNvPr id="4" name="Picture 3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5" name="Date Placeholder 3"/>
          <p:cNvSpPr txBox="1">
            <a:spLocks/>
          </p:cNvSpPr>
          <p:nvPr/>
        </p:nvSpPr>
        <p:spPr>
          <a:xfrm>
            <a:off x="495360" y="6486840"/>
            <a:ext cx="2729448" cy="1821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DE19D8FE-7506-41EF-B335-8CA99EA3EAA9}" type="datetime2">
              <a:rPr lang="en-US" sz="1200" smtClean="0"/>
              <a:pPr>
                <a:defRPr/>
              </a:pPr>
              <a:t>Wednesday, August 26, 2020</a:t>
            </a:fld>
            <a:endParaRPr lang="en-US" sz="1200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7EA9996-1962-4C07-B0E1-3108D980F621}"/>
              </a:ext>
            </a:extLst>
          </p:cNvPr>
          <p:cNvSpPr txBox="1">
            <a:spLocks/>
          </p:cNvSpPr>
          <p:nvPr/>
        </p:nvSpPr>
        <p:spPr>
          <a:xfrm>
            <a:off x="2971800" y="6487000"/>
            <a:ext cx="4311650" cy="1823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IGAD CLIMATE PREDICTION AND APPLICATIONS CENTRE (</a:t>
            </a:r>
            <a:r>
              <a:rPr lang="en-GB" sz="1000" b="1" dirty="0"/>
              <a:t>ICPAC</a:t>
            </a:r>
            <a:r>
              <a:rPr lang="en-GB" sz="1000" dirty="0"/>
              <a:t>)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07536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68824" y="6486839"/>
            <a:ext cx="4608512" cy="214191"/>
          </a:xfrm>
        </p:spPr>
        <p:txBody>
          <a:bodyPr/>
          <a:lstStyle/>
          <a:p>
            <a:pPr>
              <a:defRPr/>
            </a:pPr>
            <a:r>
              <a:rPr lang="en-US"/>
              <a:t>IGAD CLIMATE PREDICTION AND APPLICATIONS CENTRE (ICPAC)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852738"/>
            <a:ext cx="8420100" cy="7921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4000" dirty="0"/>
              <a:t>THANK YOU VERY MUCH!</a:t>
            </a:r>
            <a:br>
              <a:rPr lang="en-GB" sz="4000" dirty="0"/>
            </a:br>
            <a:br>
              <a:rPr lang="en-GB" sz="4000" dirty="0"/>
            </a:br>
            <a:r>
              <a:rPr lang="en-GB" sz="4000" dirty="0"/>
              <a:t>END</a:t>
            </a:r>
          </a:p>
        </p:txBody>
      </p:sp>
      <p:pic>
        <p:nvPicPr>
          <p:cNvPr id="6" name="Picture 5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13440" y="5877272"/>
            <a:ext cx="875820" cy="980728"/>
          </a:xfrm>
          <a:prstGeom prst="rect">
            <a:avLst/>
          </a:prstGeom>
        </p:spPr>
      </p:pic>
      <p:pic>
        <p:nvPicPr>
          <p:cNvPr id="7" name="Picture 6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04552" y="245686"/>
            <a:ext cx="1587278" cy="156602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95138" y="6393254"/>
            <a:ext cx="18512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400">
                <a:solidFill>
                  <a:schemeClr val="bg1"/>
                </a:solidFill>
              </a:rPr>
              <a:pPr/>
              <a:t>Wednesday, August 26, 2020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38BF19CE-AD1F-478A-BA03-E23A4B2FF961}"/>
              </a:ext>
            </a:extLst>
          </p:cNvPr>
          <p:cNvSpPr/>
          <p:nvPr/>
        </p:nvSpPr>
        <p:spPr>
          <a:xfrm>
            <a:off x="811" y="8099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Rainfall Performance – JJAS  2020</a:t>
            </a:r>
          </a:p>
        </p:txBody>
      </p:sp>
      <p:pic>
        <p:nvPicPr>
          <p:cNvPr id="12" name="Picture 11" descr="ICPAC_New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8183" y="6464369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Wednesday, August 26, 2020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88F0DD-773A-4E34-8FB6-AE5961CB3B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0" t="3896" r="1197" b="3444"/>
          <a:stretch/>
        </p:blipFill>
        <p:spPr>
          <a:xfrm>
            <a:off x="368183" y="840837"/>
            <a:ext cx="4512809" cy="4842698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3348C52-75E0-47A3-BC10-0BF889AE9FB7}"/>
              </a:ext>
            </a:extLst>
          </p:cNvPr>
          <p:cNvSpPr txBox="1">
            <a:spLocks/>
          </p:cNvSpPr>
          <p:nvPr/>
        </p:nvSpPr>
        <p:spPr>
          <a:xfrm>
            <a:off x="2971800" y="6487000"/>
            <a:ext cx="4311650" cy="1823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IGAD CLIMATE PREDICTION AND APPLICATIONS CENTRE (</a:t>
            </a:r>
            <a:r>
              <a:rPr lang="en-GB" sz="1000" b="1" dirty="0"/>
              <a:t>ICPAC</a:t>
            </a:r>
            <a:r>
              <a:rPr lang="en-GB" sz="1000" dirty="0"/>
              <a:t>)</a:t>
            </a:r>
            <a:endParaRPr lang="en-US" sz="1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D17707-4F61-470E-BECD-F2C433C536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22" t="2667" r="1963" b="3998"/>
          <a:stretch/>
        </p:blipFill>
        <p:spPr>
          <a:xfrm>
            <a:off x="4890453" y="776874"/>
            <a:ext cx="4512809" cy="487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85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CPAC_New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41432" y="5889156"/>
            <a:ext cx="790790" cy="78020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8183" y="6464369"/>
            <a:ext cx="16159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E19D8FE-7506-41EF-B335-8CA99EA3EAA9}" type="datetime2">
              <a:rPr lang="en-US" sz="1200"/>
              <a:pPr/>
              <a:t>Wednesday, August 26, 2020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F532DE-9DAF-4CAD-AC5B-E19DEDAB49AF}"/>
              </a:ext>
            </a:extLst>
          </p:cNvPr>
          <p:cNvSpPr txBox="1">
            <a:spLocks/>
          </p:cNvSpPr>
          <p:nvPr/>
        </p:nvSpPr>
        <p:spPr>
          <a:xfrm>
            <a:off x="2971800" y="6487000"/>
            <a:ext cx="4311650" cy="18237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IGAD CLIMATE PREDICTION AND APPLICATIONS CENTRE (</a:t>
            </a:r>
            <a:r>
              <a:rPr lang="en-GB" sz="1000" b="1" dirty="0"/>
              <a:t>ICPAC</a:t>
            </a:r>
            <a:r>
              <a:rPr lang="en-GB" sz="1000" dirty="0"/>
              <a:t>)</a:t>
            </a:r>
            <a:endParaRPr lang="en-US" sz="1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92CED7-C6A4-4045-978E-9586A2D45F23}"/>
              </a:ext>
            </a:extLst>
          </p:cNvPr>
          <p:cNvSpPr/>
          <p:nvPr/>
        </p:nvSpPr>
        <p:spPr>
          <a:xfrm>
            <a:off x="-17713" y="260648"/>
            <a:ext cx="990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Introduction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FF086F-BD25-4AF6-AA87-885641D04ACA}"/>
              </a:ext>
            </a:extLst>
          </p:cNvPr>
          <p:cNvSpPr/>
          <p:nvPr/>
        </p:nvSpPr>
        <p:spPr>
          <a:xfrm>
            <a:off x="-3041" y="1113987"/>
            <a:ext cx="97775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400" dirty="0"/>
              <a:t>Recent records indicate above average rainfall in successive seasons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400" dirty="0"/>
              <a:t>Forecast verification is an important component of forecasting process as a basis for improvement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US" sz="2400" dirty="0"/>
              <a:t>Seasonal forecast lead time in recent days have been increased to a month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43532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46463"/>
      </a:dk2>
      <a:lt2>
        <a:srgbClr val="D0D0D0"/>
      </a:lt2>
      <a:accent1>
        <a:srgbClr val="00833F"/>
      </a:accent1>
      <a:accent2>
        <a:srgbClr val="F4BE49"/>
      </a:accent2>
      <a:accent3>
        <a:srgbClr val="00408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IGAD PPT Template.thmx</Template>
  <TotalTime>9954</TotalTime>
  <Words>360</Words>
  <Application>Microsoft Office PowerPoint</Application>
  <PresentationFormat>A4 Paper (210x297 mm)</PresentationFormat>
  <Paragraphs>64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ArialMT</vt:lpstr>
      <vt:lpstr>Calibri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THANK YOU VERY MUCH!  END</vt:lpstr>
      <vt:lpstr>PowerPoint Presentation</vt:lpstr>
      <vt:lpstr>PowerPoint Presentation</vt:lpstr>
    </vt:vector>
  </TitlesOfParts>
  <Company>Black Africa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Apple Macintosh</dc:creator>
  <cp:lastModifiedBy>Anthony Mwanthi</cp:lastModifiedBy>
  <cp:revision>642</cp:revision>
  <dcterms:created xsi:type="dcterms:W3CDTF">2019-05-08T07:21:00Z</dcterms:created>
  <dcterms:modified xsi:type="dcterms:W3CDTF">2020-08-26T06:13:31Z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Black Africa Group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A4 Paper (210x297 mm)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</vt:i4>
  </property>
  <property fmtid="{D5CDD505-2E9C-101B-9397-08002B2CF9AE}" pid="13" name="KSOProductBuildVer">
    <vt:lpwstr>1033-11.2.0.8934</vt:lpwstr>
  </property>
</Properties>
</file>