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9" r:id="rId4"/>
    <p:sldId id="263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8"/>
    <p:restoredTop sz="94323"/>
  </p:normalViewPr>
  <p:slideViewPr>
    <p:cSldViewPr snapToGrid="0" snapToObjects="1">
      <p:cViewPr>
        <p:scale>
          <a:sx n="90" d="100"/>
          <a:sy n="90" d="100"/>
        </p:scale>
        <p:origin x="-828" y="1008"/>
      </p:cViewPr>
      <p:guideLst>
        <p:guide orient="horz" pos="2183"/>
        <p:guide pos="3120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DDDEF-59F9-6B45-ADB4-58483CB71D07}" type="datetimeFigureOut">
              <a:rPr lang="x-none" smtClean="0"/>
              <a:t>8/26/2020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2F7A-40FC-C04A-9780-D51A1C3932D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19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4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6" y="2130426"/>
            <a:ext cx="9228667" cy="1123137"/>
          </a:xfrm>
        </p:spPr>
        <p:txBody>
          <a:bodyPr>
            <a:normAutofit fontScale="90000"/>
          </a:bodyPr>
          <a:lstStyle/>
          <a:p>
            <a: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Briefing on the forum event including Pre-GHACOF56 workshops</a:t>
            </a:r>
            <a:b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</a:b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07599" y="347377"/>
            <a:ext cx="1321468" cy="155466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6666" y="3707933"/>
            <a:ext cx="7783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By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Zachary K.K.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Atheru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IGAD Climate Prediction and Applications Centre (ICPAC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09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51" y="1600201"/>
            <a:ext cx="9494875" cy="472617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Main objectives:</a:t>
            </a:r>
            <a:endParaRPr lang="en-US" sz="2800" dirty="0">
              <a:solidFill>
                <a:srgbClr val="FF0000"/>
              </a:solidFill>
            </a:endParaRPr>
          </a:p>
          <a:p>
            <a:pPr marL="744538" lvl="2" indent="-287338"/>
            <a:r>
              <a:rPr lang="en-GB" dirty="0" smtClean="0"/>
              <a:t>Review performance and impacts of March to July 2020 climate</a:t>
            </a:r>
          </a:p>
          <a:p>
            <a:pPr marL="744538" lvl="2" indent="-287338"/>
            <a:r>
              <a:rPr lang="en-GB" dirty="0" smtClean="0"/>
              <a:t>Present </a:t>
            </a:r>
            <a:r>
              <a:rPr lang="en-GB" dirty="0"/>
              <a:t>the consolidated objective regional climate outlook for the October to December 2020 season; </a:t>
            </a:r>
            <a:endParaRPr lang="en-US" dirty="0"/>
          </a:p>
          <a:p>
            <a:pPr marL="744538" lvl="2" indent="-287338"/>
            <a:r>
              <a:rPr lang="en-GB" dirty="0"/>
              <a:t>Present </a:t>
            </a:r>
            <a:r>
              <a:rPr lang="en-US" dirty="0"/>
              <a:t>implications of the climate forecast and response strategies;</a:t>
            </a:r>
          </a:p>
          <a:p>
            <a:pPr marL="744538" lvl="2" indent="-287338"/>
            <a:r>
              <a:rPr lang="en-GB" dirty="0"/>
              <a:t>Provide a regional interaction platform for decision makers, climate scientists, research scientists, users of climate information and development partners. </a:t>
            </a:r>
            <a:endParaRPr lang="en-US" dirty="0"/>
          </a:p>
          <a:p>
            <a:pPr marL="744538" lvl="2" indent="-287338"/>
            <a:r>
              <a:rPr lang="en-GB" dirty="0"/>
              <a:t>Release of the forum statement.</a:t>
            </a:r>
            <a:r>
              <a:rPr lang="en-US" dirty="0"/>
              <a:t> </a:t>
            </a:r>
          </a:p>
          <a:p>
            <a:pPr marL="1139825" lvl="2" indent="-1022350">
              <a:buNone/>
            </a:pPr>
            <a:r>
              <a:rPr lang="en-US" dirty="0" smtClean="0">
                <a:solidFill>
                  <a:srgbClr val="FF0000"/>
                </a:solidFill>
              </a:rPr>
              <a:t>NOTE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   From </a:t>
            </a:r>
            <a:r>
              <a:rPr lang="en-US" dirty="0">
                <a:solidFill>
                  <a:srgbClr val="0033CC"/>
                </a:solidFill>
              </a:rPr>
              <a:t>lessons learnt in GHACOF 55, ICPAC took time to re-design the GHACOF to better fit </a:t>
            </a:r>
            <a:r>
              <a:rPr lang="en-US" dirty="0" smtClean="0">
                <a:solidFill>
                  <a:srgbClr val="0033CC"/>
                </a:solidFill>
              </a:rPr>
              <a:t>a virtual format</a:t>
            </a:r>
            <a:endParaRPr lang="en-US" dirty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x-non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GHACOF 56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1012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600202"/>
            <a:ext cx="9148860" cy="4726170"/>
          </a:xfrm>
        </p:spPr>
        <p:txBody>
          <a:bodyPr>
            <a:noAutofit/>
          </a:bodyPr>
          <a:lstStyle/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Pre-COF Capacity Building Training workshop </a:t>
            </a:r>
            <a:r>
              <a:rPr lang="en-US" sz="2400" dirty="0"/>
              <a:t>for Climate Scientists from 17 </a:t>
            </a:r>
            <a:r>
              <a:rPr lang="en-US" sz="2400" dirty="0" smtClean="0"/>
              <a:t>- 21 </a:t>
            </a:r>
            <a:r>
              <a:rPr lang="en-US" sz="2400" dirty="0"/>
              <a:t>August 2020 to develop regional and downscaled national climate outlooks for October to December 2020 season and to review performance </a:t>
            </a:r>
            <a:r>
              <a:rPr lang="en-US" sz="2400" dirty="0" smtClean="0"/>
              <a:t>of JJA </a:t>
            </a:r>
            <a:r>
              <a:rPr lang="en-US" sz="2400" dirty="0"/>
              <a:t>and verification of MAM outlook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Co-Production </a:t>
            </a:r>
            <a:r>
              <a:rPr lang="en-US" sz="2400" b="1"/>
              <a:t>with </a:t>
            </a:r>
            <a:r>
              <a:rPr lang="en-US" sz="2400" b="1" smtClean="0"/>
              <a:t>Agriculture/Livestock/Food </a:t>
            </a:r>
            <a:r>
              <a:rPr lang="en-US" sz="2400" b="1" dirty="0"/>
              <a:t>Security and Water/Energy Sector</a:t>
            </a:r>
            <a:r>
              <a:rPr lang="en-US" sz="2400" dirty="0"/>
              <a:t>s on 24 August 2020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Sector specific parallel workshops </a:t>
            </a:r>
            <a:r>
              <a:rPr lang="en-US" sz="2400" dirty="0"/>
              <a:t>on 25 August 2020 to review lessons learnt as well as </a:t>
            </a:r>
            <a:r>
              <a:rPr lang="en-GB" sz="2400" dirty="0"/>
              <a:t>formulate</a:t>
            </a:r>
            <a:r>
              <a:rPr lang="en-US" sz="2400" dirty="0"/>
              <a:t> implications of the climate outlook and response strategies.  </a:t>
            </a: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00B050"/>
                </a:solidFill>
              </a:rPr>
              <a:t>PRE-GHACOF </a:t>
            </a:r>
            <a:r>
              <a:rPr lang="en-US" sz="3200" dirty="0">
                <a:solidFill>
                  <a:srgbClr val="00B050"/>
                </a:solidFill>
              </a:rPr>
              <a:t>WORKSHOPS</a:t>
            </a:r>
            <a:endParaRPr lang="x-none" sz="32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4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11841"/>
            <a:ext cx="9084635" cy="4635795"/>
          </a:xfrm>
        </p:spPr>
        <p:txBody>
          <a:bodyPr>
            <a:normAutofit lnSpcReduction="10000"/>
          </a:bodyPr>
          <a:lstStyle/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Multiple </a:t>
            </a:r>
            <a:r>
              <a:rPr lang="en-US" sz="2400" dirty="0">
                <a:solidFill>
                  <a:srgbClr val="FF0000"/>
                </a:solidFill>
              </a:rPr>
              <a:t>Risks affecting the region: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Desert locust invasion </a:t>
            </a:r>
            <a:r>
              <a:rPr lang="en-US" sz="2400" dirty="0"/>
              <a:t>ongoing and completing the cycle with hope that there will be no new cycle in case of depressed rainfall;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Flooding</a:t>
            </a:r>
            <a:r>
              <a:rPr lang="en-US" sz="2400" dirty="0"/>
              <a:t> in several parts of the region resulting in displacement of people and livestock </a:t>
            </a:r>
            <a:r>
              <a:rPr lang="en-US" sz="2400" dirty="0" smtClean="0"/>
              <a:t>as well as rise in water levels of major water bodies;</a:t>
            </a: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Impacts of COVID-19 </a:t>
            </a:r>
            <a:r>
              <a:rPr lang="en-US" sz="2400" dirty="0"/>
              <a:t>pandemic in the region since April 2020 is affecting lives and livelihoods;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High likelihood of drier conditions </a:t>
            </a:r>
            <a:r>
              <a:rPr lang="en-US" sz="2400" dirty="0"/>
              <a:t>during October to December 2020 </a:t>
            </a:r>
            <a:r>
              <a:rPr lang="en-US" sz="2400" dirty="0" smtClean="0"/>
              <a:t>season</a:t>
            </a:r>
          </a:p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Consideration </a:t>
            </a:r>
            <a:r>
              <a:rPr lang="en-US" sz="2400" dirty="0">
                <a:solidFill>
                  <a:srgbClr val="FF0000"/>
                </a:solidFill>
              </a:rPr>
              <a:t>of these multiple risks together with OND climate outlook when planning for the coming season</a:t>
            </a:r>
          </a:p>
          <a:p>
            <a:endParaRPr lang="x-non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7"/>
            <a:ext cx="9180328" cy="958933"/>
          </a:xfrm>
        </p:spPr>
        <p:txBody>
          <a:bodyPr>
            <a:noAutofit/>
          </a:bodyPr>
          <a:lstStyle/>
          <a:p>
            <a:pPr marL="2519363" indent="-2519363" algn="l"/>
            <a:r>
              <a:rPr lang="en-US" sz="3200" dirty="0" smtClean="0">
                <a:solidFill>
                  <a:srgbClr val="00B050"/>
                </a:solidFill>
              </a:rPr>
              <a:t>Forum Theme</a:t>
            </a:r>
            <a:r>
              <a:rPr lang="en-US" sz="3200" dirty="0">
                <a:solidFill>
                  <a:srgbClr val="00B050"/>
                </a:solidFill>
              </a:rPr>
              <a:t>: </a:t>
            </a:r>
            <a:r>
              <a:rPr lang="en-US" sz="3200" i="1" dirty="0">
                <a:solidFill>
                  <a:srgbClr val="00B050"/>
                </a:solidFill>
              </a:rPr>
              <a:t>Climate Services amidst COVID-19 </a:t>
            </a:r>
            <a:r>
              <a:rPr lang="en-US" sz="3200" i="1" dirty="0" smtClean="0">
                <a:solidFill>
                  <a:srgbClr val="00B050"/>
                </a:solidFill>
              </a:rPr>
              <a:t>       and</a:t>
            </a:r>
            <a:r>
              <a:rPr lang="en-US" sz="3200" i="1" dirty="0">
                <a:solidFill>
                  <a:srgbClr val="00B050"/>
                </a:solidFill>
              </a:rPr>
              <a:t> Multiple Climatic Risks </a:t>
            </a:r>
            <a:endParaRPr lang="x-none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59768" y="3099859"/>
            <a:ext cx="5986463" cy="73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find more information about all our </a:t>
            </a:r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research on our Website.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309</Words>
  <Application>Microsoft Office PowerPoint</Application>
  <PresentationFormat>A4 Paper (210x297 mm)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Briefing on the forum event including Pre-GHACOF56 workshops </vt:lpstr>
      <vt:lpstr>GHACOF 56</vt:lpstr>
      <vt:lpstr>PRE-GHACOF WORKSHOPS</vt:lpstr>
      <vt:lpstr>Forum Theme: Climate Services amidst COVID-19        and Multiple Climatic Risks </vt:lpstr>
      <vt:lpstr>PowerPoint Presentation</vt:lpstr>
    </vt:vector>
  </TitlesOfParts>
  <Company>Black Africa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Sub-heading</dc:title>
  <dc:creator>Charles van Rooyen</dc:creator>
  <cp:lastModifiedBy>AtheruZ</cp:lastModifiedBy>
  <cp:revision>42</cp:revision>
  <dcterms:created xsi:type="dcterms:W3CDTF">2014-10-03T07:05:42Z</dcterms:created>
  <dcterms:modified xsi:type="dcterms:W3CDTF">2020-08-26T05:32:58Z</dcterms:modified>
</cp:coreProperties>
</file>