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5" r:id="rId4"/>
    <p:sldId id="263" r:id="rId5"/>
    <p:sldId id="269" r:id="rId6"/>
    <p:sldId id="266" r:id="rId7"/>
    <p:sldId id="271" r:id="rId8"/>
    <p:sldId id="268" r:id="rId9"/>
    <p:sldId id="270" r:id="rId10"/>
    <p:sldId id="260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92"/>
    <p:restoredTop sz="94249"/>
  </p:normalViewPr>
  <p:slideViewPr>
    <p:cSldViewPr snapToGrid="0" snapToObjects="1">
      <p:cViewPr varScale="1">
        <p:scale>
          <a:sx n="82" d="100"/>
          <a:sy n="82" d="100"/>
        </p:scale>
        <p:origin x="2056" y="168"/>
      </p:cViewPr>
      <p:guideLst>
        <p:guide orient="horz" pos="2183"/>
        <p:guide pos="3120"/>
      </p:guideLst>
    </p:cSldViewPr>
  </p:slid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K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DDDEF-59F9-6B45-ADB4-58483CB71D07}" type="datetimeFigureOut">
              <a:rPr lang="en-KE" smtClean="0"/>
              <a:t>8/25/20</a:t>
            </a:fld>
            <a:endParaRPr lang="en-K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K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K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K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B2F7A-40FC-C04A-9780-D51A1C3932DC}" type="slidenum">
              <a:rPr lang="en-KE" smtClean="0"/>
              <a:t>‹#›</a:t>
            </a:fld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373197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2B2F7A-40FC-C04A-9780-D51A1C3932DC}" type="slidenum">
              <a:rPr lang="en-KE" smtClean="0"/>
              <a:t>2</a:t>
            </a:fld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226962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0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6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4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2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80CD2-084E-C942-BA2F-6B41F4B3DD86}" type="datetimeFigureOut">
              <a:rPr lang="en-US" smtClean="0"/>
              <a:t>8/25/20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pac.net/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21322" b="11058"/>
          <a:stretch/>
        </p:blipFill>
        <p:spPr>
          <a:xfrm>
            <a:off x="478366" y="3285641"/>
            <a:ext cx="9211054" cy="34570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8366" y="1902045"/>
            <a:ext cx="8433159" cy="856653"/>
          </a:xfrm>
        </p:spPr>
        <p:txBody>
          <a:bodyPr>
            <a:normAutofit/>
          </a:bodyPr>
          <a:lstStyle/>
          <a:p>
            <a:pPr algn="just"/>
            <a:r>
              <a:rPr lang="en-US" sz="3200" b="1" dirty="0">
                <a:solidFill>
                  <a:srgbClr val="008000"/>
                </a:solidFill>
                <a:latin typeface="Arial"/>
                <a:cs typeface="Arial"/>
              </a:rPr>
              <a:t>DOWN2EARTH PROJECT</a:t>
            </a:r>
            <a:endParaRPr lang="en-US" sz="3200" b="1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26392" y="347377"/>
            <a:ext cx="1321468" cy="155466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4311F0B-A63E-C744-9C2E-108702F8595C}"/>
              </a:ext>
            </a:extLst>
          </p:cNvPr>
          <p:cNvSpPr/>
          <p:nvPr/>
        </p:nvSpPr>
        <p:spPr>
          <a:xfrm>
            <a:off x="478366" y="2700652"/>
            <a:ext cx="31676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rial"/>
                <a:cs typeface="Arial"/>
              </a:rPr>
              <a:t>Omondi P. A., ICPAC</a:t>
            </a:r>
            <a:endParaRPr lang="en-GB" sz="2400" i="1" dirty="0">
              <a:solidFill>
                <a:srgbClr val="C0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870D74-80A0-0B47-B358-714BF83876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030" y="349420"/>
            <a:ext cx="2757897" cy="136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911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>
            <a:off x="-58730" y="-112542"/>
            <a:ext cx="9990521" cy="70598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959768" y="3099859"/>
            <a:ext cx="5986463" cy="73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find more information about all our Projects, Services and research on our Website.</a:t>
            </a:r>
          </a:p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www.icpac.net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86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507" y="313876"/>
            <a:ext cx="8915400" cy="776370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>SNAPSHOT</a:t>
            </a:r>
            <a:br>
              <a:rPr lang="en-US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H2020</a:t>
            </a: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69CDF6-23E5-1F4C-866C-69560C9E1A5C}"/>
              </a:ext>
            </a:extLst>
          </p:cNvPr>
          <p:cNvSpPr txBox="1"/>
          <p:nvPr/>
        </p:nvSpPr>
        <p:spPr>
          <a:xfrm>
            <a:off x="4943688" y="337850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AP: Sunday, May 17, 2020 / Beledweyne, central Somalia</a:t>
            </a:r>
            <a:endParaRPr lang="en-KE" sz="11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61CCFD-3E55-BB4E-B132-817E2F17DB27}"/>
              </a:ext>
            </a:extLst>
          </p:cNvPr>
          <p:cNvSpPr txBox="1"/>
          <p:nvPr/>
        </p:nvSpPr>
        <p:spPr>
          <a:xfrm>
            <a:off x="4952999" y="584875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FAO: Desert Locust </a:t>
            </a:r>
            <a:endParaRPr lang="en-KE" sz="11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0680DC-9409-FD4F-8C70-3F7E5E0F0DEB}"/>
              </a:ext>
            </a:extLst>
          </p:cNvPr>
          <p:cNvSpPr/>
          <p:nvPr/>
        </p:nvSpPr>
        <p:spPr>
          <a:xfrm>
            <a:off x="452047" y="3597483"/>
            <a:ext cx="426751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Duration in months: 48 months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B26F9C-5ECE-EE42-84EE-1A061D10C3FA}"/>
              </a:ext>
            </a:extLst>
          </p:cNvPr>
          <p:cNvSpPr/>
          <p:nvPr/>
        </p:nvSpPr>
        <p:spPr>
          <a:xfrm>
            <a:off x="409788" y="4173137"/>
            <a:ext cx="419332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Horn of Africa Drylands (HAD)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D0BCF2-DE3F-D54A-B6C1-1002F30A7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274" y="386512"/>
            <a:ext cx="4260040" cy="575515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335EA3AA-2A77-B145-AE88-0A7EF3A8BDA2}"/>
              </a:ext>
            </a:extLst>
          </p:cNvPr>
          <p:cNvSpPr/>
          <p:nvPr/>
        </p:nvSpPr>
        <p:spPr>
          <a:xfrm rot="19509963">
            <a:off x="6645219" y="1972709"/>
            <a:ext cx="1902221" cy="1275868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CB584BE-EA63-3F47-8BDA-FF651D588DA4}"/>
              </a:ext>
            </a:extLst>
          </p:cNvPr>
          <p:cNvSpPr/>
          <p:nvPr/>
        </p:nvSpPr>
        <p:spPr>
          <a:xfrm>
            <a:off x="391112" y="5902619"/>
            <a:ext cx="416081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TOTAL BUDGET = EUR 6.6M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935C390-5CB7-F748-AE0C-F61F55099D2D}"/>
              </a:ext>
            </a:extLst>
          </p:cNvPr>
          <p:cNvSpPr/>
          <p:nvPr/>
        </p:nvSpPr>
        <p:spPr>
          <a:xfrm>
            <a:off x="402079" y="5475900"/>
            <a:ext cx="410804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ICPAC BUDGET = EUR 1.6M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C30EBCF-53F3-CA49-B126-76F2ED9D5F76}"/>
              </a:ext>
            </a:extLst>
          </p:cNvPr>
          <p:cNvSpPr/>
          <p:nvPr/>
        </p:nvSpPr>
        <p:spPr>
          <a:xfrm>
            <a:off x="417809" y="5064288"/>
            <a:ext cx="433163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14 Partners in the consortium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5E3664-18F0-274D-B333-5F23A81CE67A}"/>
              </a:ext>
            </a:extLst>
          </p:cNvPr>
          <p:cNvSpPr/>
          <p:nvPr/>
        </p:nvSpPr>
        <p:spPr>
          <a:xfrm>
            <a:off x="429708" y="4611286"/>
            <a:ext cx="421461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1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Ethiopia, Kenya 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21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Somalia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15832AD-A125-A64B-9BB3-33BD0659BAC7}"/>
              </a:ext>
            </a:extLst>
          </p:cNvPr>
          <p:cNvSpPr/>
          <p:nvPr/>
        </p:nvSpPr>
        <p:spPr>
          <a:xfrm>
            <a:off x="443100" y="1121458"/>
            <a:ext cx="4201819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buFont typeface="Arial"/>
              <a:buChar char="•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Translation of climate information into multilevel decision support for social adaptation, policy development, and resilience to water scarcity in the Horn of Africa Drylands (HAD)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68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53810"/>
            <a:ext cx="8915400" cy="776370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>PARTNERS IN THE CONSORTIUM</a:t>
            </a: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418D34D-B6FE-0E46-9E72-DFFE014967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533761"/>
              </p:ext>
            </p:extLst>
          </p:nvPr>
        </p:nvGraphicFramePr>
        <p:xfrm>
          <a:off x="342153" y="881677"/>
          <a:ext cx="4820618" cy="5283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5002">
                  <a:extLst>
                    <a:ext uri="{9D8B030D-6E8A-4147-A177-3AD203B41FA5}">
                      <a16:colId xmlns:a16="http://schemas.microsoft.com/office/drawing/2014/main" val="3562628155"/>
                    </a:ext>
                  </a:extLst>
                </a:gridCol>
                <a:gridCol w="2458054">
                  <a:extLst>
                    <a:ext uri="{9D8B030D-6E8A-4147-A177-3AD203B41FA5}">
                      <a16:colId xmlns:a16="http://schemas.microsoft.com/office/drawing/2014/main" val="3672698493"/>
                    </a:ext>
                  </a:extLst>
                </a:gridCol>
                <a:gridCol w="1877562">
                  <a:extLst>
                    <a:ext uri="{9D8B030D-6E8A-4147-A177-3AD203B41FA5}">
                      <a16:colId xmlns:a16="http://schemas.microsoft.com/office/drawing/2014/main" val="1501162709"/>
                    </a:ext>
                  </a:extLst>
                </a:gridCol>
              </a:tblGrid>
              <a:tr h="57903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No.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Participant (code)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Country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67705770"/>
                  </a:ext>
                </a:extLst>
              </a:tr>
              <a:tr h="605503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1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Cardiff University (CU) - Lead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United Kingdom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362094540"/>
                  </a:ext>
                </a:extLst>
              </a:tr>
              <a:tr h="772050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2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University of Bristol (</a:t>
                      </a:r>
                      <a:r>
                        <a:rPr lang="en-US" sz="1800" dirty="0" err="1">
                          <a:effectLst/>
                          <a:latin typeface="+mn-lt"/>
                        </a:rPr>
                        <a:t>UoB</a:t>
                      </a:r>
                      <a:r>
                        <a:rPr lang="en-US" sz="1800" dirty="0">
                          <a:effectLst/>
                          <a:latin typeface="+mn-lt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United Kingdom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3071837018"/>
                  </a:ext>
                </a:extLst>
              </a:tr>
              <a:tr h="605503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3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 err="1">
                          <a:effectLst/>
                          <a:latin typeface="+mn-lt"/>
                        </a:rPr>
                        <a:t>Vrije</a:t>
                      </a:r>
                      <a:r>
                        <a:rPr lang="en-US" sz="180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+mn-lt"/>
                        </a:rPr>
                        <a:t>Universiteit</a:t>
                      </a:r>
                      <a:r>
                        <a:rPr lang="en-US" sz="1800" dirty="0">
                          <a:effectLst/>
                          <a:latin typeface="+mn-lt"/>
                        </a:rPr>
                        <a:t> Amsterdam (IVM-VU)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Netherlands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1602418424"/>
                  </a:ext>
                </a:extLst>
              </a:tr>
              <a:tr h="60263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4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Ghent University (</a:t>
                      </a:r>
                      <a:r>
                        <a:rPr lang="en-US" sz="1800" dirty="0" err="1">
                          <a:effectLst/>
                          <a:latin typeface="+mn-lt"/>
                        </a:rPr>
                        <a:t>UGent</a:t>
                      </a:r>
                      <a:r>
                        <a:rPr lang="en-US" sz="1800" dirty="0">
                          <a:effectLst/>
                          <a:latin typeface="+mn-lt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Belgium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2297403676"/>
                  </a:ext>
                </a:extLst>
              </a:tr>
              <a:tr h="605503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5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University of East Anglia (UEA)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United Kingdom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449507243"/>
                  </a:ext>
                </a:extLst>
              </a:tr>
              <a:tr h="605503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6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University of Hohenheim (</a:t>
                      </a:r>
                      <a:r>
                        <a:rPr lang="en-US" sz="1800" dirty="0" err="1">
                          <a:effectLst/>
                          <a:latin typeface="+mn-lt"/>
                        </a:rPr>
                        <a:t>UoHo</a:t>
                      </a:r>
                      <a:r>
                        <a:rPr lang="en-US" sz="1800" dirty="0">
                          <a:effectLst/>
                          <a:latin typeface="+mn-lt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Germany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2971925629"/>
                  </a:ext>
                </a:extLst>
              </a:tr>
              <a:tr h="908254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7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IGAD Climate Prediction and Applications Center (ICPAC)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Kenya (Climate Services Center, Horn of Africa)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12287234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1F5DD1-60B9-9B4B-BD1D-6E54824F2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375853"/>
              </p:ext>
            </p:extLst>
          </p:nvPr>
        </p:nvGraphicFramePr>
        <p:xfrm>
          <a:off x="5315919" y="881678"/>
          <a:ext cx="4247929" cy="5283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385">
                  <a:extLst>
                    <a:ext uri="{9D8B030D-6E8A-4147-A177-3AD203B41FA5}">
                      <a16:colId xmlns:a16="http://schemas.microsoft.com/office/drawing/2014/main" val="3562628155"/>
                    </a:ext>
                  </a:extLst>
                </a:gridCol>
                <a:gridCol w="2166037">
                  <a:extLst>
                    <a:ext uri="{9D8B030D-6E8A-4147-A177-3AD203B41FA5}">
                      <a16:colId xmlns:a16="http://schemas.microsoft.com/office/drawing/2014/main" val="3672698493"/>
                    </a:ext>
                  </a:extLst>
                </a:gridCol>
                <a:gridCol w="1654507">
                  <a:extLst>
                    <a:ext uri="{9D8B030D-6E8A-4147-A177-3AD203B41FA5}">
                      <a16:colId xmlns:a16="http://schemas.microsoft.com/office/drawing/2014/main" val="1501162709"/>
                    </a:ext>
                  </a:extLst>
                </a:gridCol>
              </a:tblGrid>
              <a:tr h="44437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No.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Participant (code)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Country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67705770"/>
                  </a:ext>
                </a:extLst>
              </a:tr>
              <a:tr h="675741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Action Aid (AA)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Kenya, Somalia, Ethiopia, United Kingdom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777024610"/>
                  </a:ext>
                </a:extLst>
              </a:tr>
              <a:tr h="90098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Food and Agriculture Organization-Somalia Water and Land Information System (FAO-SWALIM)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Somalia, Kenya, Italy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442062021"/>
                  </a:ext>
                </a:extLst>
              </a:tr>
              <a:tr h="450494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10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Climate Analytics (CA)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Germany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2099816762"/>
                  </a:ext>
                </a:extLst>
              </a:tr>
              <a:tr h="450494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11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BBC Media Action (BBC-MA)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United Kingdom, Kenya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3986992491"/>
                  </a:ext>
                </a:extLst>
              </a:tr>
              <a:tr h="36809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12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Transparency Solutions (TS)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Somalia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3006239748"/>
                  </a:ext>
                </a:extLst>
              </a:tr>
              <a:tr h="450494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13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n-lt"/>
                        </a:rPr>
                        <a:t>University of Nairobi (UoN)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Kenya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1976219335"/>
                  </a:ext>
                </a:extLst>
              </a:tr>
              <a:tr h="36809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14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Addis Ababa University (AAU)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Ethiopia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3757" marR="43757" marT="0" marB="0" anchor="ctr"/>
                </a:tc>
                <a:extLst>
                  <a:ext uri="{0D108BD9-81ED-4DB2-BD59-A6C34878D82A}">
                    <a16:rowId xmlns:a16="http://schemas.microsoft.com/office/drawing/2014/main" val="3406100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261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1"/>
            <a:ext cx="4253986" cy="4525963"/>
          </a:xfrm>
        </p:spPr>
        <p:txBody>
          <a:bodyPr>
            <a:normAutofit/>
          </a:bodyPr>
          <a:lstStyle/>
          <a:p>
            <a:pPr fontAlgn="base"/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A major challenge in HAD is to 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improve understanding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of the spatiotemporal distribution of 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future risks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to rural communities that arise from 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water scarcity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food insecurity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 under climate change</a:t>
            </a:r>
          </a:p>
          <a:p>
            <a:pPr fontAlgn="base"/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Support these communities in co-developing climate services, strategies, and policies for climate adaptation and resilience. </a:t>
            </a:r>
            <a:endParaRPr lang="en-K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1268"/>
            <a:ext cx="5783580" cy="776370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>WHY D2E?</a:t>
            </a:r>
            <a:br>
              <a:rPr lang="en-US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CHALLENGES IN HAD</a:t>
            </a: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6006A1-7E8E-5845-BAA8-A2555C9D1FBF}"/>
              </a:ext>
            </a:extLst>
          </p:cNvPr>
          <p:cNvSpPr txBox="1"/>
          <p:nvPr/>
        </p:nvSpPr>
        <p:spPr>
          <a:xfrm>
            <a:off x="4952999" y="584875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FAO: Desert Locust </a:t>
            </a:r>
            <a:endParaRPr lang="en-KE" sz="11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21E5D3-4479-154F-B91D-2066C9441B9C}"/>
              </a:ext>
            </a:extLst>
          </p:cNvPr>
          <p:cNvSpPr txBox="1"/>
          <p:nvPr/>
        </p:nvSpPr>
        <p:spPr>
          <a:xfrm>
            <a:off x="4962310" y="584875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chemeClr val="bg1"/>
                </a:solidFill>
              </a:rPr>
              <a:t>EUMETSAT </a:t>
            </a:r>
            <a:endParaRPr lang="en-KE" sz="1100" b="1" dirty="0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189FBC-89DF-2C46-9AB7-80EB6D85E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996" y="901224"/>
            <a:ext cx="4151599" cy="248912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18F951-EF80-FA42-AEFB-D67F3EBC358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646" y="3467660"/>
            <a:ext cx="4037949" cy="265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322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805" y="1587642"/>
            <a:ext cx="5426548" cy="20469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DOWN2EARTH project will address the multi-faceted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scarcity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insecurity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under climate change in Horn of Africa Drylands, by facilitating community-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centered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adaptation and resilience to climate change impacts. </a:t>
            </a:r>
            <a:endParaRPr lang="en-K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1268"/>
            <a:ext cx="8915400" cy="776370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>EXCELLENCE</a:t>
            </a:r>
            <a:br>
              <a:rPr lang="en-US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Objectives</a:t>
            </a: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6D0F7F-018B-904E-A748-AB03B41FB971}"/>
              </a:ext>
            </a:extLst>
          </p:cNvPr>
          <p:cNvSpPr/>
          <p:nvPr/>
        </p:nvSpPr>
        <p:spPr>
          <a:xfrm>
            <a:off x="493828" y="4020464"/>
            <a:ext cx="54265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 will use 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multidisciplinary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inclusive approach, bringing together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local communities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academic experts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novel decision-support tools, multi-level governance structures, regional climate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centers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and NGOs.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FA3BB9-DF80-DA48-A9DD-8B8836A02740}"/>
              </a:ext>
            </a:extLst>
          </p:cNvPr>
          <p:cNvPicPr/>
          <p:nvPr/>
        </p:nvPicPr>
        <p:blipFill rotWithShape="1">
          <a:blip r:embed="rId3"/>
          <a:srcRect l="51295" t="49594"/>
          <a:stretch/>
        </p:blipFill>
        <p:spPr>
          <a:xfrm>
            <a:off x="6559012" y="656986"/>
            <a:ext cx="2851688" cy="2749961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8725F72-B76E-7F49-BDE6-6A2C3B159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012" y="3422665"/>
            <a:ext cx="2896207" cy="274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94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2536946"/>
            <a:ext cx="4457700" cy="170474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UcPeriod" startAt="2"/>
            </a:pP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Characterize and quantify 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historical trends and (future) projections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 of and interactions between water scarcity, food insecurity, population, …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1268"/>
            <a:ext cx="8915400" cy="776370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>Thematic objectives: </a:t>
            </a: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FFE21E-2526-8541-A79A-906D80EDEF43}"/>
              </a:ext>
            </a:extLst>
          </p:cNvPr>
          <p:cNvSpPr/>
          <p:nvPr/>
        </p:nvSpPr>
        <p:spPr>
          <a:xfrm>
            <a:off x="495300" y="4588517"/>
            <a:ext cx="44577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lphaUcPeriod" startAt="3"/>
            </a:pPr>
            <a:r>
              <a:rPr lang="en-US" sz="19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Develop and enhance </a:t>
            </a:r>
            <a:r>
              <a:rPr lang="en-US" sz="1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multi-level decision-support tools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15E3FA-AB5F-A04B-8F4E-61BAD7B8116D}"/>
              </a:ext>
            </a:extLst>
          </p:cNvPr>
          <p:cNvSpPr/>
          <p:nvPr/>
        </p:nvSpPr>
        <p:spPr>
          <a:xfrm>
            <a:off x="495300" y="5513388"/>
            <a:ext cx="44577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spcAft>
                <a:spcPts val="600"/>
              </a:spcAft>
              <a:buFont typeface="+mj-lt"/>
              <a:buAutoNum type="alphaUcPeriod" startAt="4"/>
            </a:pPr>
            <a:r>
              <a:rPr lang="en-US" sz="19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Strengthen </a:t>
            </a:r>
            <a:r>
              <a:rPr lang="en-US" sz="1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regional</a:t>
            </a:r>
            <a:r>
              <a:rPr lang="en-US" sz="19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climate adaptation and resilience</a:t>
            </a:r>
            <a:endParaRPr lang="en-US" sz="1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C954A9-6229-524A-BBBF-4F2D2EAFEEFD}"/>
              </a:ext>
            </a:extLst>
          </p:cNvPr>
          <p:cNvSpPr/>
          <p:nvPr/>
        </p:nvSpPr>
        <p:spPr>
          <a:xfrm>
            <a:off x="495300" y="1249226"/>
            <a:ext cx="44577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600"/>
              </a:spcAft>
              <a:buFont typeface="+mj-lt"/>
              <a:buAutoNum type="alphaUcPeriod"/>
            </a:pPr>
            <a:r>
              <a:rPr lang="en-US" sz="2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Socio-economic dimensions and human dynamics of climate change in HAD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57137A-85F9-B949-9E75-9CA48D687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249226"/>
            <a:ext cx="4457700" cy="466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7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356461"/>
            <a:ext cx="8834681" cy="986565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b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  <a:t>Schematic of key aspects in DOWN2EARTH</a:t>
            </a:r>
            <a:br>
              <a:rPr lang="en-US" b="1" dirty="0">
                <a:latin typeface="Arial"/>
                <a:cs typeface="Arial"/>
              </a:rPr>
            </a:b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240322-09BA-F94C-AD94-19DD31891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276" y="1337359"/>
            <a:ext cx="7949448" cy="467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09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232476"/>
            <a:ext cx="9167812" cy="1053884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>Expected Impacts</a:t>
            </a:r>
            <a:br>
              <a:rPr lang="en-US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Result Areas</a:t>
            </a: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CB51F5-56A4-0046-A9B8-C3C728358DC6}"/>
              </a:ext>
            </a:extLst>
          </p:cNvPr>
          <p:cNvPicPr/>
          <p:nvPr/>
        </p:nvPicPr>
        <p:blipFill rotWithShape="1">
          <a:blip r:embed="rId3"/>
          <a:srcRect l="50000"/>
          <a:stretch/>
        </p:blipFill>
        <p:spPr>
          <a:xfrm>
            <a:off x="5719378" y="1155132"/>
            <a:ext cx="3240721" cy="23209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91F54C-A76B-3A43-A477-59B473F20CFE}"/>
              </a:ext>
            </a:extLst>
          </p:cNvPr>
          <p:cNvPicPr/>
          <p:nvPr/>
        </p:nvPicPr>
        <p:blipFill rotWithShape="1">
          <a:blip r:embed="rId4"/>
          <a:srcRect r="48949" b="50572"/>
          <a:stretch/>
        </p:blipFill>
        <p:spPr>
          <a:xfrm>
            <a:off x="5719378" y="3650196"/>
            <a:ext cx="3309485" cy="235871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A4F7C1F-6F67-4940-A9F6-C09B9DF76A2C}"/>
              </a:ext>
            </a:extLst>
          </p:cNvPr>
          <p:cNvSpPr/>
          <p:nvPr/>
        </p:nvSpPr>
        <p:spPr>
          <a:xfrm>
            <a:off x="490538" y="1055200"/>
            <a:ext cx="5194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Stronger adaptive capacity and climate resilience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AB79BA-D7D5-7541-976F-D9F54C9870DB}"/>
              </a:ext>
            </a:extLst>
          </p:cNvPr>
          <p:cNvSpPr/>
          <p:nvPr/>
        </p:nvSpPr>
        <p:spPr>
          <a:xfrm>
            <a:off x="490538" y="1508919"/>
            <a:ext cx="4953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Combined power of ideas and knowledge from different actors (whether private, public, third sector) to co-create new products and find solutions to societal needs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5A9AD4-83EB-0D40-B2F0-99805E5659BF}"/>
              </a:ext>
            </a:extLst>
          </p:cNvPr>
          <p:cNvSpPr/>
          <p:nvPr/>
        </p:nvSpPr>
        <p:spPr>
          <a:xfrm>
            <a:off x="490538" y="2828269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Early-warning systems and humanitarian response to climate crises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716812-8339-F344-8DB4-F37BF311AB31}"/>
              </a:ext>
            </a:extLst>
          </p:cNvPr>
          <p:cNvSpPr/>
          <p:nvPr/>
        </p:nvSpPr>
        <p:spPr>
          <a:xfrm>
            <a:off x="490538" y="3549802"/>
            <a:ext cx="505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Communicating drought hazard and risk in HAD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03491E7-8264-0F45-8216-63D66BF01283}"/>
              </a:ext>
            </a:extLst>
          </p:cNvPr>
          <p:cNvSpPr/>
          <p:nvPr/>
        </p:nvSpPr>
        <p:spPr>
          <a:xfrm>
            <a:off x="537032" y="3944512"/>
            <a:ext cx="4614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Dryland Hydrology, Climate Science in HAD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4DC148A-9CB6-AF41-92BA-3B077375A643}"/>
              </a:ext>
            </a:extLst>
          </p:cNvPr>
          <p:cNvSpPr/>
          <p:nvPr/>
        </p:nvSpPr>
        <p:spPr>
          <a:xfrm>
            <a:off x="537032" y="4390356"/>
            <a:ext cx="533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Public awareness of HAD climate hazards and risks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62B056-6031-2B45-A9EC-C1DF6556477A}"/>
              </a:ext>
            </a:extLst>
          </p:cNvPr>
          <p:cNvSpPr/>
          <p:nvPr/>
        </p:nvSpPr>
        <p:spPr>
          <a:xfrm>
            <a:off x="537032" y="4718676"/>
            <a:ext cx="4219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Socio-economics of climate adaptation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FAFD39-A796-A44E-98F7-AE91A044B209}"/>
              </a:ext>
            </a:extLst>
          </p:cNvPr>
          <p:cNvSpPr/>
          <p:nvPr/>
        </p:nvSpPr>
        <p:spPr>
          <a:xfrm>
            <a:off x="538784" y="5014969"/>
            <a:ext cx="3700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Climate change adaptation policy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AC181C-1795-F646-887D-C3591E6F58D5}"/>
              </a:ext>
            </a:extLst>
          </p:cNvPr>
          <p:cNvSpPr/>
          <p:nvPr/>
        </p:nvSpPr>
        <p:spPr>
          <a:xfrm>
            <a:off x="563406" y="5392592"/>
            <a:ext cx="4022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Gender Dimension &amp; Food security</a:t>
            </a:r>
            <a:r>
              <a:rPr lang="en-US" b="1" dirty="0"/>
              <a:t> </a:t>
            </a:r>
            <a:endParaRPr lang="en-GB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438E41-FBD6-754F-BB5C-C594D9B66DB5}"/>
              </a:ext>
            </a:extLst>
          </p:cNvPr>
          <p:cNvSpPr/>
          <p:nvPr/>
        </p:nvSpPr>
        <p:spPr>
          <a:xfrm>
            <a:off x="575374" y="5761924"/>
            <a:ext cx="3002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ea typeface="Times New Roman" panose="02020603050405020304" pitchFamily="18" charset="0"/>
              </a:rPr>
              <a:t>International Cooperation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895463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12" y="247550"/>
            <a:ext cx="8077201" cy="776370"/>
          </a:xfrm>
        </p:spPr>
        <p:txBody>
          <a:bodyPr>
            <a:normAutofit fontScale="90000"/>
          </a:bodyPr>
          <a:lstStyle/>
          <a:p>
            <a:pPr algn="l"/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b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  <a:t>DOWN2EARTH project structure</a:t>
            </a:r>
            <a:br>
              <a:rPr lang="en-US" b="1" dirty="0">
                <a:latin typeface="Arial"/>
                <a:cs typeface="Arial"/>
              </a:rPr>
            </a:br>
            <a:br>
              <a:rPr lang="en-US" sz="3600" b="1" dirty="0">
                <a:latin typeface="Arial"/>
                <a:cs typeface="Arial"/>
              </a:rPr>
            </a:br>
            <a:endParaRPr lang="en-K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B47EFE-0991-6B4C-908A-66F482BE0D6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49112" y="962556"/>
            <a:ext cx="7919634" cy="54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72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</TotalTime>
  <Words>566</Words>
  <Application>Microsoft Macintosh PowerPoint</Application>
  <PresentationFormat>A4 Paper (210x297 mm)</PresentationFormat>
  <Paragraphs>91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DOWN2EARTH PROJECT</vt:lpstr>
      <vt:lpstr> SNAPSHOT H2020 </vt:lpstr>
      <vt:lpstr> PARTNERS IN THE CONSORTIUM </vt:lpstr>
      <vt:lpstr> WHY D2E? CHALLENGES IN HAD </vt:lpstr>
      <vt:lpstr> EXCELLENCE Objectives </vt:lpstr>
      <vt:lpstr> Thematic objectives:  </vt:lpstr>
      <vt:lpstr>  Schematic of key aspects in DOWN2EARTH  </vt:lpstr>
      <vt:lpstr> Expected Impacts Result Areas </vt:lpstr>
      <vt:lpstr>  DOWN2EARTH project structure  </vt:lpstr>
      <vt:lpstr>PowerPoint Presentation</vt:lpstr>
    </vt:vector>
  </TitlesOfParts>
  <Company>Black Africa Group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HEADING Sub-heading</dc:title>
  <dc:creator>Charles van Rooyen</dc:creator>
  <cp:lastModifiedBy>Philip Omondi</cp:lastModifiedBy>
  <cp:revision>60</cp:revision>
  <dcterms:created xsi:type="dcterms:W3CDTF">2014-10-03T07:05:42Z</dcterms:created>
  <dcterms:modified xsi:type="dcterms:W3CDTF">2020-08-26T03:03:12Z</dcterms:modified>
</cp:coreProperties>
</file>