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8" r:id="rId2"/>
    <p:sldId id="264" r:id="rId3"/>
    <p:sldId id="259" r:id="rId4"/>
    <p:sldId id="262" r:id="rId5"/>
    <p:sldId id="260" r:id="rId6"/>
    <p:sldId id="263" r:id="rId7"/>
    <p:sldId id="261"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autoAdjust="0"/>
    <p:restoredTop sz="94591" autoAdjust="0"/>
  </p:normalViewPr>
  <p:slideViewPr>
    <p:cSldViewPr snapToObjects="1">
      <p:cViewPr varScale="1">
        <p:scale>
          <a:sx n="38" d="100"/>
          <a:sy n="38" d="100"/>
        </p:scale>
        <p:origin x="-1232" y="-6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A6F43F-70E8-4100-B44F-41CDB929F999}" type="datetimeFigureOut">
              <a:rPr lang="en-US" smtClean="0"/>
              <a:pPr/>
              <a:t>2/19/2021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3BFD2F-AF53-4A35-8C5B-7EDD9F04BDDD}" type="slidenum">
              <a:rPr lang="en-US" smtClean="0"/>
              <a:pPr/>
              <a:t>‹#›</a:t>
            </a:fld>
            <a:endParaRPr lang="en-US"/>
          </a:p>
        </p:txBody>
      </p:sp>
    </p:spTree>
    <p:extLst>
      <p:ext uri="{BB962C8B-B14F-4D97-AF65-F5344CB8AC3E}">
        <p14:creationId xmlns:p14="http://schemas.microsoft.com/office/powerpoint/2010/main" xmlns="" val="1203793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F0A4F-9DF3-4D87-BA8C-3D59ACAE155F}" type="datetimeFigureOut">
              <a:rPr lang="en-US" smtClean="0"/>
              <a:pPr/>
              <a:t>2/19/2021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54EE4-CDB4-4DB5-8E7E-FB133D2C7C82}" type="slidenum">
              <a:rPr lang="en-US" smtClean="0"/>
              <a:pPr/>
              <a:t>‹#›</a:t>
            </a:fld>
            <a:endParaRPr lang="en-US"/>
          </a:p>
        </p:txBody>
      </p:sp>
    </p:spTree>
    <p:extLst>
      <p:ext uri="{BB962C8B-B14F-4D97-AF65-F5344CB8AC3E}">
        <p14:creationId xmlns:p14="http://schemas.microsoft.com/office/powerpoint/2010/main" xmlns="" val="2462580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D17487-0564-480D-8A7A-0F3868513E7E}"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dirty="0"/>
              <a:t>ICPAC</a:t>
            </a:r>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pic>
        <p:nvPicPr>
          <p:cNvPr id="9" name="Picture 8">
            <a:extLst>
              <a:ext uri="{FF2B5EF4-FFF2-40B4-BE49-F238E27FC236}">
                <a16:creationId xmlns:a16="http://schemas.microsoft.com/office/drawing/2014/main" xmlns="" id="{25F84531-413C-9249-960A-D05A1BD2BE62}"/>
              </a:ext>
            </a:extLst>
          </p:cNvPr>
          <p:cNvPicPr>
            <a:picLocks noChangeAspect="1"/>
          </p:cNvPicPr>
          <p:nvPr userDrawn="1"/>
        </p:nvPicPr>
        <p:blipFill>
          <a:blip r:embed="rId2"/>
          <a:srcRect/>
          <a:stretch/>
        </p:blipFill>
        <p:spPr>
          <a:xfrm>
            <a:off x="4207599" y="473053"/>
            <a:ext cx="1321468" cy="1303315"/>
          </a:xfrm>
          <a:prstGeom prst="rect">
            <a:avLst/>
          </a:prstGeom>
        </p:spPr>
      </p:pic>
      <p:sp>
        <p:nvSpPr>
          <p:cNvPr id="8" name="Title 1">
            <a:extLst>
              <a:ext uri="{FF2B5EF4-FFF2-40B4-BE49-F238E27FC236}">
                <a16:creationId xmlns:a16="http://schemas.microsoft.com/office/drawing/2014/main" xmlns="" id="{811CC0B9-36D2-D349-B9B0-580898BC1851}"/>
              </a:ext>
            </a:extLst>
          </p:cNvPr>
          <p:cNvSpPr>
            <a:spLocks noGrp="1"/>
          </p:cNvSpPr>
          <p:nvPr>
            <p:ph type="ctrTitle" hasCustomPrompt="1"/>
          </p:nvPr>
        </p:nvSpPr>
        <p:spPr>
          <a:xfrm>
            <a:off x="478366" y="2130427"/>
            <a:ext cx="8949268" cy="434478"/>
          </a:xfrm>
        </p:spPr>
        <p:txBody>
          <a:bodyPr anchor="t">
            <a:normAutofit/>
          </a:bodyPr>
          <a:lstStyle>
            <a:lvl1pPr algn="ctr">
              <a:defRPr sz="2400" cap="all">
                <a:solidFill>
                  <a:schemeClr val="accent1"/>
                </a:solidFill>
              </a:defRPr>
            </a:lvl1pPr>
          </a:lstStyle>
          <a:p>
            <a:r>
              <a:rPr lang="en-GB" dirty="0"/>
              <a:t>CLICK TO EDIT MASTER TITLE STYLE</a:t>
            </a:r>
            <a:endParaRPr lang="en-US" dirty="0"/>
          </a:p>
        </p:txBody>
      </p:sp>
      <p:sp>
        <p:nvSpPr>
          <p:cNvPr id="10" name="Subtitle 2">
            <a:extLst>
              <a:ext uri="{FF2B5EF4-FFF2-40B4-BE49-F238E27FC236}">
                <a16:creationId xmlns:a16="http://schemas.microsoft.com/office/drawing/2014/main" xmlns="" id="{3F803AA9-7F72-2643-8904-8B4832E51411}"/>
              </a:ext>
            </a:extLst>
          </p:cNvPr>
          <p:cNvSpPr>
            <a:spLocks noGrp="1"/>
          </p:cNvSpPr>
          <p:nvPr>
            <p:ph type="subTitle" idx="1" hasCustomPrompt="1"/>
          </p:nvPr>
        </p:nvSpPr>
        <p:spPr>
          <a:xfrm>
            <a:off x="478366" y="2564905"/>
            <a:ext cx="8949268" cy="338891"/>
          </a:xfrm>
        </p:spPr>
        <p:txBody>
          <a:bodyPr>
            <a:noAutofit/>
          </a:bodyPr>
          <a:lstStyle>
            <a:lvl1pPr marL="0" indent="0" algn="ct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xmlns="" val="256524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6" y="2130427"/>
            <a:ext cx="8949268" cy="434478"/>
          </a:xfrm>
        </p:spPr>
        <p:txBody>
          <a:bodyPr anchor="t">
            <a:normAutofit/>
          </a:bodyPr>
          <a:lstStyle>
            <a:lvl1pPr algn="ctr">
              <a:defRPr sz="2400" cap="all">
                <a:solidFill>
                  <a:schemeClr val="accent1"/>
                </a:solidFill>
              </a:defRPr>
            </a:lvl1pPr>
          </a:lstStyle>
          <a:p>
            <a:r>
              <a:rPr lang="en-GB" dirty="0"/>
              <a:t>Best Communication mitigation Practices</a:t>
            </a:r>
            <a:endParaRPr lang="en-US" dirty="0"/>
          </a:p>
        </p:txBody>
      </p:sp>
      <p:sp>
        <p:nvSpPr>
          <p:cNvPr id="3" name="Subtitle 2"/>
          <p:cNvSpPr>
            <a:spLocks noGrp="1"/>
          </p:cNvSpPr>
          <p:nvPr>
            <p:ph type="subTitle" idx="1" hasCustomPrompt="1"/>
          </p:nvPr>
        </p:nvSpPr>
        <p:spPr>
          <a:xfrm>
            <a:off x="478366" y="2564905"/>
            <a:ext cx="8949268" cy="338891"/>
          </a:xfrm>
        </p:spPr>
        <p:txBody>
          <a:bodyPr>
            <a:noAutofit/>
          </a:bodyPr>
          <a:lstStyle>
            <a:lvl1pPr marL="0" indent="0" algn="ct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Country: </a:t>
            </a:r>
            <a:endParaRPr lang="en-US" dirty="0"/>
          </a:p>
        </p:txBody>
      </p:sp>
      <p:sp>
        <p:nvSpPr>
          <p:cNvPr id="4" name="Date Placeholder 3"/>
          <p:cNvSpPr>
            <a:spLocks noGrp="1"/>
          </p:cNvSpPr>
          <p:nvPr>
            <p:ph type="dt" sz="half" idx="10"/>
          </p:nvPr>
        </p:nvSpPr>
        <p:spPr/>
        <p:txBody>
          <a:bodyPr/>
          <a:lstStyle/>
          <a:p>
            <a:fld id="{51D17487-0564-480D-8A7A-0F3868513E7E}"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dirty="0"/>
              <a:t>ICPAC</a:t>
            </a:r>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pic>
        <p:nvPicPr>
          <p:cNvPr id="9" name="Picture 8">
            <a:extLst>
              <a:ext uri="{FF2B5EF4-FFF2-40B4-BE49-F238E27FC236}">
                <a16:creationId xmlns:a16="http://schemas.microsoft.com/office/drawing/2014/main" xmlns="" id="{25F84531-413C-9249-960A-D05A1BD2BE62}"/>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3960859" y="188640"/>
            <a:ext cx="1984282" cy="1984282"/>
          </a:xfrm>
          <a:prstGeom prst="rect">
            <a:avLst/>
          </a:prstGeom>
        </p:spPr>
      </p:pic>
      <p:pic>
        <p:nvPicPr>
          <p:cNvPr id="14" name="Picture 13">
            <a:extLst>
              <a:ext uri="{FF2B5EF4-FFF2-40B4-BE49-F238E27FC236}">
                <a16:creationId xmlns:a16="http://schemas.microsoft.com/office/drawing/2014/main" xmlns="" id="{CA214CEA-C499-8F4D-B62D-9B3A38A74259}"/>
              </a:ext>
            </a:extLst>
          </p:cNvPr>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478366" y="2965593"/>
            <a:ext cx="8949268" cy="3280548"/>
          </a:xfrm>
          <a:prstGeom prst="rect">
            <a:avLst/>
          </a:prstGeom>
        </p:spPr>
      </p:pic>
    </p:spTree>
    <p:extLst>
      <p:ext uri="{BB962C8B-B14F-4D97-AF65-F5344CB8AC3E}">
        <p14:creationId xmlns:p14="http://schemas.microsoft.com/office/powerpoint/2010/main" xmlns="" val="170330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E19D8FE-7506-41EF-B335-8CA99EA3EAA9}"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dirty="0"/>
              <a:t>ICPAC</a:t>
            </a:r>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44012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5300" y="3024188"/>
            <a:ext cx="8420100" cy="442165"/>
          </a:xfrm>
        </p:spPr>
        <p:txBody>
          <a:bodyPr anchor="t">
            <a:normAutofit/>
          </a:bodyPr>
          <a:lstStyle>
            <a:lvl1pPr algn="l">
              <a:defRPr sz="2400" b="1" cap="all"/>
            </a:lvl1pPr>
          </a:lstStyle>
          <a:p>
            <a:r>
              <a:rPr lang="en-GB"/>
              <a:t>Click to edit Master title style</a:t>
            </a:r>
            <a:endParaRPr lang="en-US" dirty="0"/>
          </a:p>
        </p:txBody>
      </p:sp>
      <p:sp>
        <p:nvSpPr>
          <p:cNvPr id="3" name="Text Placeholder 2"/>
          <p:cNvSpPr>
            <a:spLocks noGrp="1"/>
          </p:cNvSpPr>
          <p:nvPr>
            <p:ph type="body" idx="1" hasCustomPrompt="1"/>
          </p:nvPr>
        </p:nvSpPr>
        <p:spPr>
          <a:xfrm>
            <a:off x="495300" y="3466353"/>
            <a:ext cx="84201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15FCA7E-0E32-44F6-86D7-EC1D8A6CE8A6}"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dirty="0"/>
              <a:t>ICPAC</a:t>
            </a:r>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34413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FFFFFF"/>
                </a:solidFill>
              </a:defRPr>
            </a:lvl1pPr>
          </a:lstStyle>
          <a:p>
            <a:fld id="{D37B99F6-96F9-438A-A3A7-D9984BABFD8E}" type="datetime2">
              <a:rPr lang="en-US" smtClean="0"/>
              <a:pPr/>
              <a:t>Friday, February 19, 2021</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dirty="0"/>
              <a:t>ICPAC</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DB7362-2002-504E-9846-FFD55AE08938}" type="slidenum">
              <a:rPr lang="en-US" smtClean="0"/>
              <a:pPr/>
              <a:t>‹#›</a:t>
            </a:fld>
            <a:endParaRPr lang="en-US"/>
          </a:p>
        </p:txBody>
      </p:sp>
      <p:sp>
        <p:nvSpPr>
          <p:cNvPr id="8" name="Title 1"/>
          <p:cNvSpPr>
            <a:spLocks noGrp="1"/>
          </p:cNvSpPr>
          <p:nvPr>
            <p:ph type="title"/>
          </p:nvPr>
        </p:nvSpPr>
        <p:spPr>
          <a:xfrm>
            <a:off x="495300" y="3024188"/>
            <a:ext cx="8420100" cy="442165"/>
          </a:xfrm>
        </p:spPr>
        <p:txBody>
          <a:bodyPr anchor="t">
            <a:normAutofit/>
          </a:bodyPr>
          <a:lstStyle>
            <a:lvl1pPr algn="l">
              <a:defRPr sz="2400" b="1" cap="all">
                <a:solidFill>
                  <a:schemeClr val="bg1"/>
                </a:solidFill>
              </a:defRPr>
            </a:lvl1pPr>
          </a:lstStyle>
          <a:p>
            <a:r>
              <a:rPr lang="en-GB"/>
              <a:t>Click to edit Master title style</a:t>
            </a:r>
            <a:endParaRPr lang="en-US" dirty="0"/>
          </a:p>
        </p:txBody>
      </p:sp>
      <p:sp>
        <p:nvSpPr>
          <p:cNvPr id="9" name="Text Placeholder 2"/>
          <p:cNvSpPr>
            <a:spLocks noGrp="1"/>
          </p:cNvSpPr>
          <p:nvPr>
            <p:ph type="body" idx="1" hasCustomPrompt="1"/>
          </p:nvPr>
        </p:nvSpPr>
        <p:spPr>
          <a:xfrm>
            <a:off x="495300" y="3466353"/>
            <a:ext cx="84201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pic>
        <p:nvPicPr>
          <p:cNvPr id="10" name="Picture 9"/>
          <p:cNvPicPr>
            <a:picLocks noChangeAspect="1"/>
          </p:cNvPicPr>
          <p:nvPr userDrawn="1"/>
        </p:nvPicPr>
        <p:blipFill>
          <a:blip r:embed="rId2"/>
          <a:srcRect/>
          <a:stretch/>
        </p:blipFill>
        <p:spPr>
          <a:xfrm>
            <a:off x="8665193" y="5848633"/>
            <a:ext cx="1009367" cy="1009367"/>
          </a:xfrm>
          <a:prstGeom prst="rect">
            <a:avLst/>
          </a:prstGeom>
        </p:spPr>
      </p:pic>
    </p:spTree>
    <p:extLst>
      <p:ext uri="{BB962C8B-B14F-4D97-AF65-F5344CB8AC3E}">
        <p14:creationId xmlns:p14="http://schemas.microsoft.com/office/powerpoint/2010/main" xmlns="" val="5825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C5B3724-956F-45DF-A65E-EA2718D13D7F}" type="datetime2">
              <a:rPr lang="en-US" smtClean="0"/>
              <a:pPr/>
              <a:t>Friday, February 19, 2021</a:t>
            </a:fld>
            <a:endParaRPr lang="en-US"/>
          </a:p>
        </p:txBody>
      </p:sp>
      <p:sp>
        <p:nvSpPr>
          <p:cNvPr id="4" name="Footer Placeholder 3"/>
          <p:cNvSpPr>
            <a:spLocks noGrp="1"/>
          </p:cNvSpPr>
          <p:nvPr>
            <p:ph type="ftr" sz="quarter" idx="11"/>
          </p:nvPr>
        </p:nvSpPr>
        <p:spPr/>
        <p:txBody>
          <a:bodyPr/>
          <a:lstStyle/>
          <a:p>
            <a:r>
              <a:rPr lang="en-US" dirty="0"/>
              <a:t>ICPAC</a:t>
            </a:r>
          </a:p>
        </p:txBody>
      </p:sp>
      <p:sp>
        <p:nvSpPr>
          <p:cNvPr id="5" name="Slide Number Placeholder 4"/>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152242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4017C-9869-486E-ADFF-B3CBA203C337}" type="datetime2">
              <a:rPr lang="en-US" smtClean="0"/>
              <a:pPr/>
              <a:t>Friday, February 19, 2021</a:t>
            </a:fld>
            <a:endParaRPr lang="en-US"/>
          </a:p>
        </p:txBody>
      </p:sp>
      <p:sp>
        <p:nvSpPr>
          <p:cNvPr id="3" name="Footer Placeholder 2"/>
          <p:cNvSpPr>
            <a:spLocks noGrp="1"/>
          </p:cNvSpPr>
          <p:nvPr>
            <p:ph type="ftr" sz="quarter" idx="11"/>
          </p:nvPr>
        </p:nvSpPr>
        <p:spPr/>
        <p:txBody>
          <a:bodyPr/>
          <a:lstStyle/>
          <a:p>
            <a:r>
              <a:rPr lang="en-US" dirty="0"/>
              <a:t>ICPAC</a:t>
            </a:r>
          </a:p>
        </p:txBody>
      </p:sp>
      <p:sp>
        <p:nvSpPr>
          <p:cNvPr id="4" name="Slide Number Placeholder 3"/>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178912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398929"/>
          </a:xfrm>
        </p:spPr>
        <p:txBody>
          <a:bodyPr anchor="t"/>
          <a:lstStyle>
            <a:lvl1pPr algn="l">
              <a:defRPr sz="2000" b="1"/>
            </a:lvl1pPr>
          </a:lstStyle>
          <a:p>
            <a:r>
              <a:rPr lang="en-GB"/>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941645" y="5199529"/>
            <a:ext cx="5943600" cy="478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B0A5E0-C1B9-4867-A1E2-5B2A0C6D13BD}" type="datetime2">
              <a:rPr lang="en-US" smtClean="0"/>
              <a:pPr/>
              <a:t>Friday, February 19, 2021</a:t>
            </a:fld>
            <a:endParaRPr lang="en-US"/>
          </a:p>
        </p:txBody>
      </p:sp>
      <p:sp>
        <p:nvSpPr>
          <p:cNvPr id="6" name="Footer Placeholder 5"/>
          <p:cNvSpPr>
            <a:spLocks noGrp="1"/>
          </p:cNvSpPr>
          <p:nvPr>
            <p:ph type="ftr" sz="quarter" idx="11"/>
          </p:nvPr>
        </p:nvSpPr>
        <p:spPr/>
        <p:txBody>
          <a:bodyPr/>
          <a:lstStyle/>
          <a:p>
            <a:r>
              <a:rPr lang="en-US" dirty="0"/>
              <a:t>ICPAC</a:t>
            </a:r>
          </a:p>
        </p:txBody>
      </p:sp>
      <p:sp>
        <p:nvSpPr>
          <p:cNvPr id="7" name="Slide Number Placeholder 6"/>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p14="http://schemas.microsoft.com/office/powerpoint/2010/main" xmlns="" val="96154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9216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495300" y="1244601"/>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95300" y="6486987"/>
            <a:ext cx="2311400" cy="182373"/>
          </a:xfrm>
          <a:prstGeom prst="rect">
            <a:avLst/>
          </a:prstGeom>
        </p:spPr>
        <p:txBody>
          <a:bodyPr vert="horz" lIns="91440" tIns="45720" rIns="91440" bIns="45720" rtlCol="0" anchor="ctr"/>
          <a:lstStyle>
            <a:lvl1pPr algn="l">
              <a:defRPr sz="1000">
                <a:solidFill>
                  <a:srgbClr val="646463"/>
                </a:solidFill>
              </a:defRPr>
            </a:lvl1pPr>
          </a:lstStyle>
          <a:p>
            <a:fld id="{D0EE56E8-8AF9-4EAA-BC04-5929A4739BF4}" type="datetime2">
              <a:rPr lang="en-US" smtClean="0"/>
              <a:pPr/>
              <a:t>Friday, February 19, 2021</a:t>
            </a:fld>
            <a:endParaRPr lang="en-US" dirty="0"/>
          </a:p>
        </p:txBody>
      </p:sp>
      <p:sp>
        <p:nvSpPr>
          <p:cNvPr id="5" name="Footer Placeholder 4"/>
          <p:cNvSpPr>
            <a:spLocks noGrp="1"/>
          </p:cNvSpPr>
          <p:nvPr>
            <p:ph type="ftr" sz="quarter" idx="3"/>
          </p:nvPr>
        </p:nvSpPr>
        <p:spPr>
          <a:xfrm>
            <a:off x="3384550" y="6486987"/>
            <a:ext cx="3944714" cy="182373"/>
          </a:xfrm>
          <a:prstGeom prst="rect">
            <a:avLst/>
          </a:prstGeom>
        </p:spPr>
        <p:txBody>
          <a:bodyPr vert="horz" lIns="91440" tIns="45720" rIns="91440" bIns="45720" rtlCol="0" anchor="ctr"/>
          <a:lstStyle>
            <a:lvl1pPr algn="ctr">
              <a:defRPr sz="1000" b="1">
                <a:solidFill>
                  <a:srgbClr val="646463"/>
                </a:solidFill>
              </a:defRPr>
            </a:lvl1pPr>
          </a:lstStyle>
          <a:p>
            <a:r>
              <a:rPr lang="en-US" dirty="0"/>
              <a:t>ICPAC</a:t>
            </a:r>
          </a:p>
        </p:txBody>
      </p:sp>
      <p:sp>
        <p:nvSpPr>
          <p:cNvPr id="6" name="Slide Number Placeholder 5"/>
          <p:cNvSpPr>
            <a:spLocks noGrp="1"/>
          </p:cNvSpPr>
          <p:nvPr>
            <p:ph type="sldNum" sz="quarter" idx="4"/>
          </p:nvPr>
        </p:nvSpPr>
        <p:spPr>
          <a:xfrm>
            <a:off x="8247528" y="6486987"/>
            <a:ext cx="388471" cy="182373"/>
          </a:xfrm>
          <a:prstGeom prst="rect">
            <a:avLst/>
          </a:prstGeom>
        </p:spPr>
        <p:txBody>
          <a:bodyPr vert="horz" lIns="91440" tIns="45720" rIns="91440" bIns="45720" rtlCol="0" anchor="ctr"/>
          <a:lstStyle>
            <a:lvl1pPr algn="ctr">
              <a:defRPr sz="1000">
                <a:solidFill>
                  <a:schemeClr val="tx2"/>
                </a:solidFill>
              </a:defRPr>
            </a:lvl1pPr>
          </a:lstStyle>
          <a:p>
            <a:fld id="{B1DB7362-2002-504E-9846-FFD55AE08938}" type="slidenum">
              <a:rPr lang="en-US" smtClean="0"/>
              <a:pPr/>
              <a:t>‹#›</a:t>
            </a:fld>
            <a:endParaRPr lang="en-US"/>
          </a:p>
        </p:txBody>
      </p:sp>
      <p:pic>
        <p:nvPicPr>
          <p:cNvPr id="11" name="Picture 10">
            <a:extLst>
              <a:ext uri="{FF2B5EF4-FFF2-40B4-BE49-F238E27FC236}">
                <a16:creationId xmlns:a16="http://schemas.microsoft.com/office/drawing/2014/main" xmlns="" id="{72508A43-7D70-7540-86DE-8CBB964A449C}"/>
              </a:ext>
            </a:extLst>
          </p:cNvPr>
          <p:cNvPicPr>
            <a:picLocks noChangeAspect="1"/>
          </p:cNvPicPr>
          <p:nvPr userDrawn="1"/>
        </p:nvPicPr>
        <p:blipFill>
          <a:blip r:embed="rId10">
            <a:extLst>
              <a:ext uri="{96DAC541-7B7A-43D3-8B79-37D633B846F1}">
                <asvg:svgBlip xmlns:asvg="http://schemas.microsoft.com/office/drawing/2016/SVG/main" xmlns="" r:embed="rId11"/>
              </a:ext>
            </a:extLst>
          </a:blip>
          <a:srcRect/>
          <a:stretch/>
        </p:blipFill>
        <p:spPr>
          <a:xfrm>
            <a:off x="8769424" y="5948365"/>
            <a:ext cx="867684" cy="867684"/>
          </a:xfrm>
          <a:prstGeom prst="rect">
            <a:avLst/>
          </a:prstGeom>
        </p:spPr>
      </p:pic>
    </p:spTree>
    <p:extLst>
      <p:ext uri="{BB962C8B-B14F-4D97-AF65-F5344CB8AC3E}">
        <p14:creationId xmlns:p14="http://schemas.microsoft.com/office/powerpoint/2010/main" xmlns="" val="1382132497"/>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1" r:id="rId4"/>
    <p:sldLayoutId id="2147483658" r:id="rId5"/>
    <p:sldLayoutId id="2147483654" r:id="rId6"/>
    <p:sldLayoutId id="2147483655" r:id="rId7"/>
    <p:sldLayoutId id="2147483657" r:id="rId8"/>
  </p:sldLayoutIdLst>
  <p:hf hdr="0"/>
  <p:txStyles>
    <p:titleStyle>
      <a:lvl1pPr algn="l" defTabSz="457200" rtl="0" eaLnBrk="1" latinLnBrk="0" hangingPunct="1">
        <a:spcBef>
          <a:spcPct val="0"/>
        </a:spcBef>
        <a:buNone/>
        <a:defRPr sz="2400" kern="1200" cap="all">
          <a:solidFill>
            <a:srgbClr val="00833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meteorwanda.gov.rw/fileadmin/user_upload/ITEGANYAGIHE_RY_IGIHE_CY_UMUHINDO__NZERI_-_UKUBOZA__2020.pdf" TargetMode="External"/><Relationship Id="rId2" Type="http://schemas.openxmlformats.org/officeDocument/2006/relationships/hyperlink" Target="https://meteorwanda.gov.rw/fileadmin/user_upload/Seasonal_Forecast_for_September_to_December__SOND__2020.pdf" TargetMode="External"/><Relationship Id="rId1" Type="http://schemas.openxmlformats.org/officeDocument/2006/relationships/slideLayout" Target="../slideLayouts/slideLayout3.xml"/><Relationship Id="rId5" Type="http://schemas.openxmlformats.org/officeDocument/2006/relationships/hyperlink" Target="http://mis.meteorwanda.gov.rw/sites/default/files/2020-09/Presentation_SOND_2020.pdf" TargetMode="External"/><Relationship Id="rId4" Type="http://schemas.openxmlformats.org/officeDocument/2006/relationships/hyperlink" Target="https://www.youtube.com/watch?v=FxaG2CjkmVk&amp;feature=youtu.b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igalitoday.com/amakuru/amakuru-mu-rwanda/article/imvura-y-umuhindo-ishobora-kuba-nke-abahinzi-bihutire-gutera#.X1kZuotoA7U.whatsapp" TargetMode="External"/><Relationship Id="rId2" Type="http://schemas.openxmlformats.org/officeDocument/2006/relationships/hyperlink" Target="https://www.newtimes.co.rw/news/weatherman-predicts-reduced-rains-season#.X1kyrnX1lGI.whatsapp" TargetMode="External"/><Relationship Id="rId1" Type="http://schemas.openxmlformats.org/officeDocument/2006/relationships/slideLayout" Target="../slideLayouts/slideLayout3.xml"/><Relationship Id="rId5" Type="http://schemas.openxmlformats.org/officeDocument/2006/relationships/hyperlink" Target="http://imvahonshya.co.rw/imvura-yumuhindo-izaba-iri-munsi-yisanzwe-iboneka-meteo-rwanda/" TargetMode="External"/><Relationship Id="rId4" Type="http://schemas.openxmlformats.org/officeDocument/2006/relationships/hyperlink" Target="https://igihe.com/amakuru/u-rwanda/article/meteo-rwanda-yateguje-imvura-nke-hagati-ya-nzeri-na-ukuboz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GB"/>
          </a:p>
        </p:txBody>
      </p:sp>
      <p:sp>
        <p:nvSpPr>
          <p:cNvPr id="3" name="Subtitle 2"/>
          <p:cNvSpPr>
            <a:spLocks noGrp="1"/>
          </p:cNvSpPr>
          <p:nvPr>
            <p:ph type="subTitle" idx="1"/>
          </p:nvPr>
        </p:nvSpPr>
        <p:spPr/>
        <p:txBody>
          <a:bodyPr/>
          <a:lstStyle/>
          <a:p>
            <a:r>
              <a:rPr lang="en-GB" b="1" dirty="0" smtClean="0"/>
              <a:t>RWANDA</a:t>
            </a:r>
            <a:endParaRPr lang="en-GB" b="1" dirty="0"/>
          </a:p>
        </p:txBody>
      </p:sp>
    </p:spTree>
    <p:extLst>
      <p:ext uri="{BB962C8B-B14F-4D97-AF65-F5344CB8AC3E}">
        <p14:creationId xmlns:p14="http://schemas.microsoft.com/office/powerpoint/2010/main" xmlns="" val="915222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76672"/>
            <a:ext cx="8420100" cy="442165"/>
          </a:xfrm>
        </p:spPr>
        <p:txBody>
          <a:bodyPr>
            <a:normAutofit fontScale="90000"/>
          </a:bodyPr>
          <a:lstStyle/>
          <a:p>
            <a:r>
              <a:rPr lang="en-US" dirty="0" smtClean="0"/>
              <a:t>Key things to note</a:t>
            </a:r>
            <a:endParaRPr lang="en-US" dirty="0"/>
          </a:p>
        </p:txBody>
      </p:sp>
      <p:sp>
        <p:nvSpPr>
          <p:cNvPr id="3" name="Text Placeholder 2"/>
          <p:cNvSpPr>
            <a:spLocks noGrp="1"/>
          </p:cNvSpPr>
          <p:nvPr>
            <p:ph type="body" idx="1"/>
          </p:nvPr>
        </p:nvSpPr>
        <p:spPr>
          <a:xfrm>
            <a:off x="632520" y="1268760"/>
            <a:ext cx="8282880" cy="4968551"/>
          </a:xfrm>
        </p:spPr>
        <p:txBody>
          <a:bodyPr/>
          <a:lstStyle/>
          <a:p>
            <a:pPr marL="342900" indent="-342900" algn="just">
              <a:buFont typeface="Arial" panose="020B0604020202020204" pitchFamily="34" charset="0"/>
              <a:buChar char="•"/>
            </a:pPr>
            <a:r>
              <a:rPr lang="en-US" sz="2400" dirty="0" smtClean="0"/>
              <a:t>The Covid-19 affected the face to face dissemination of weather and climate information thus we had to go virtually and find other means to disseminate weather and climate information </a:t>
            </a:r>
          </a:p>
          <a:p>
            <a:pPr marL="342900" indent="-342900" algn="just">
              <a:buFont typeface="Arial" panose="020B0604020202020204" pitchFamily="34" charset="0"/>
              <a:buChar char="•"/>
            </a:pPr>
            <a:r>
              <a:rPr lang="en-US" sz="2400" dirty="0" smtClean="0"/>
              <a:t>The City of Kigali, Ministry in charge of Emergency Management and Meteo Rwanda jointly conducted awareness campaigns via Radio and TV ahead of rainfall season to enhance preparedness and reduce impacts from extreme weather events. </a:t>
            </a:r>
          </a:p>
          <a:p>
            <a:pPr marL="342900" indent="-34290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B15FCA7E-0E32-44F6-86D7-EC1D8A6CE8A6}"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smtClean="0"/>
              <a:t>ICPAC</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pPr/>
              <a:t>2</a:t>
            </a:fld>
            <a:endParaRPr lang="en-US"/>
          </a:p>
        </p:txBody>
      </p:sp>
    </p:spTree>
    <p:extLst>
      <p:ext uri="{BB962C8B-B14F-4D97-AF65-F5344CB8AC3E}">
        <p14:creationId xmlns:p14="http://schemas.microsoft.com/office/powerpoint/2010/main" xmlns="" val="2177589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28" y="476672"/>
            <a:ext cx="8420100" cy="442165"/>
          </a:xfrm>
        </p:spPr>
        <p:txBody>
          <a:bodyPr>
            <a:normAutofit fontScale="90000"/>
          </a:bodyPr>
          <a:lstStyle/>
          <a:p>
            <a:r>
              <a:rPr lang="en-GB" dirty="0"/>
              <a:t>October, November, </a:t>
            </a:r>
            <a:r>
              <a:rPr lang="en-GB" dirty="0" err="1"/>
              <a:t>DecembeR</a:t>
            </a:r>
            <a:r>
              <a:rPr lang="en-GB" dirty="0"/>
              <a:t> 2020 </a:t>
            </a:r>
          </a:p>
        </p:txBody>
      </p:sp>
      <p:sp>
        <p:nvSpPr>
          <p:cNvPr id="3" name="Text Placeholder 2"/>
          <p:cNvSpPr>
            <a:spLocks noGrp="1"/>
          </p:cNvSpPr>
          <p:nvPr>
            <p:ph type="body" idx="1"/>
          </p:nvPr>
        </p:nvSpPr>
        <p:spPr>
          <a:xfrm>
            <a:off x="495300" y="1196752"/>
            <a:ext cx="9138220" cy="5112568"/>
          </a:xfrm>
        </p:spPr>
        <p:txBody>
          <a:bodyPr>
            <a:noAutofit/>
          </a:bodyPr>
          <a:lstStyle/>
          <a:p>
            <a:pPr marL="342900" indent="-342900">
              <a:buFont typeface="Arial" panose="020B0604020202020204" pitchFamily="34" charset="0"/>
              <a:buChar char="•"/>
            </a:pPr>
            <a:r>
              <a:rPr lang="de-DE" sz="2400" dirty="0" smtClean="0"/>
              <a:t>Meteo Rwanda consulted Ministry in Charge of Agriculture and Animal Resources and Rwanda Water Resources Board on different occasions to discuss SOND 2020 Forecast. The MINAGRI provided advisories for citizens in the seasonal forecast statement. </a:t>
            </a:r>
          </a:p>
          <a:p>
            <a:pPr marL="342900" indent="-342900">
              <a:buFont typeface="Arial" panose="020B0604020202020204" pitchFamily="34" charset="0"/>
              <a:buChar char="•"/>
            </a:pPr>
            <a:r>
              <a:rPr lang="de-DE" sz="2400" dirty="0" smtClean="0"/>
              <a:t>On </a:t>
            </a:r>
            <a:r>
              <a:rPr lang="de-DE" sz="2400" dirty="0"/>
              <a:t>9th September 2020, Rwanda Meteorology Agency (Meteo Rwanda) organized a virtual press conference to </a:t>
            </a:r>
            <a:r>
              <a:rPr lang="de-DE" sz="2400" dirty="0" smtClean="0"/>
              <a:t>disseminate </a:t>
            </a:r>
            <a:r>
              <a:rPr lang="de-DE" sz="2400" dirty="0"/>
              <a:t>September to December 2020 rainfall seasonal forecast</a:t>
            </a:r>
            <a:r>
              <a:rPr lang="de-DE" sz="2400" dirty="0" smtClean="0"/>
              <a:t>. In total 72 journalists attended</a:t>
            </a:r>
          </a:p>
          <a:p>
            <a:pPr marL="342900" lvl="0" indent="-342900">
              <a:buFont typeface="Arial" panose="020B0604020202020204" pitchFamily="34" charset="0"/>
              <a:buChar char="•"/>
            </a:pPr>
            <a:r>
              <a:rPr lang="de-DE" sz="2400" dirty="0"/>
              <a:t>On Friday 4th September 2020, the Director General of Meteo Rwanda joined the teleconference organized by the Ministry of Local Goverment whereby he made a presentation on the seasonal forecast. </a:t>
            </a:r>
            <a:endParaRPr lang="en-US" sz="2400" dirty="0"/>
          </a:p>
        </p:txBody>
      </p:sp>
      <p:sp>
        <p:nvSpPr>
          <p:cNvPr id="4" name="Date Placeholder 3"/>
          <p:cNvSpPr>
            <a:spLocks noGrp="1"/>
          </p:cNvSpPr>
          <p:nvPr>
            <p:ph type="dt" sz="half" idx="10"/>
          </p:nvPr>
        </p:nvSpPr>
        <p:spPr/>
        <p:txBody>
          <a:bodyPr/>
          <a:lstStyle/>
          <a:p>
            <a:fld id="{B15FCA7E-0E32-44F6-86D7-EC1D8A6CE8A6}"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dirty="0"/>
              <a:t>INTERGOVERNMENTAL AUTHORITY ON DEVELOPMENT</a:t>
            </a:r>
          </a:p>
        </p:txBody>
      </p:sp>
      <p:sp>
        <p:nvSpPr>
          <p:cNvPr id="6" name="Slide Number Placeholder 5"/>
          <p:cNvSpPr>
            <a:spLocks noGrp="1"/>
          </p:cNvSpPr>
          <p:nvPr>
            <p:ph type="sldNum" sz="quarter" idx="12"/>
          </p:nvPr>
        </p:nvSpPr>
        <p:spPr/>
        <p:txBody>
          <a:bodyPr/>
          <a:lstStyle/>
          <a:p>
            <a:fld id="{B1DB7362-2002-504E-9846-FFD55AE08938}" type="slidenum">
              <a:rPr lang="en-US" smtClean="0"/>
              <a:pPr/>
              <a:t>3</a:t>
            </a:fld>
            <a:endParaRPr lang="en-US"/>
          </a:p>
        </p:txBody>
      </p:sp>
    </p:spTree>
    <p:extLst>
      <p:ext uri="{BB962C8B-B14F-4D97-AF65-F5344CB8AC3E}">
        <p14:creationId xmlns:p14="http://schemas.microsoft.com/office/powerpoint/2010/main" xmlns="" val="176250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0472" y="1124744"/>
            <a:ext cx="9705528" cy="5362243"/>
          </a:xfrm>
        </p:spPr>
        <p:txBody>
          <a:bodyPr>
            <a:normAutofit fontScale="92500" lnSpcReduction="20000"/>
          </a:bodyPr>
          <a:lstStyle/>
          <a:p>
            <a:pPr marL="342900" lvl="0" indent="-342900" algn="just">
              <a:buFont typeface="Arial" panose="020B0604020202020204" pitchFamily="34" charset="0"/>
              <a:buChar char="•"/>
            </a:pPr>
            <a:r>
              <a:rPr lang="de-DE" sz="2400" dirty="0" smtClean="0"/>
              <a:t>Meteo Rwanda was part of National Emergency Command Centre established by the Prime Minister Office and the role of Meteo Rwanda was to provide weather and climate information updates on timely basis. </a:t>
            </a:r>
          </a:p>
          <a:p>
            <a:pPr lvl="0" algn="just"/>
            <a:endParaRPr lang="de-DE" sz="2400" dirty="0" smtClean="0"/>
          </a:p>
          <a:p>
            <a:pPr marL="342900" lvl="0" indent="-342900" algn="just">
              <a:buFont typeface="Arial" panose="020B0604020202020204" pitchFamily="34" charset="0"/>
              <a:buChar char="•"/>
            </a:pPr>
            <a:r>
              <a:rPr lang="de-DE" sz="2400" dirty="0" smtClean="0"/>
              <a:t>The </a:t>
            </a:r>
            <a:r>
              <a:rPr lang="de-DE" sz="2400" dirty="0"/>
              <a:t>Kinyarwanda full statement of SOND 2020 rainfall seasonal forecast was aired by Radio Rwanda four times on Friday 11th September 2020 at 17:50 &amp; 20:30 as well as Saturday 12th September 2020 on 12:30 &amp; 15:15. </a:t>
            </a:r>
            <a:endParaRPr lang="de-DE" sz="2400" dirty="0" smtClean="0"/>
          </a:p>
          <a:p>
            <a:pPr lvl="0" algn="just"/>
            <a:endParaRPr lang="de-DE" sz="2400" dirty="0" smtClean="0"/>
          </a:p>
          <a:p>
            <a:pPr marL="342900" indent="-342900" algn="just">
              <a:buFont typeface="Arial" panose="020B0604020202020204" pitchFamily="34" charset="0"/>
              <a:buChar char="•"/>
            </a:pPr>
            <a:r>
              <a:rPr lang="de-DE" sz="2400" dirty="0"/>
              <a:t>On Thursday 10th September 2020, the Director General of Meteo Rwanda was hosted by Radio Rwanda in Bwakeye Bute Talkshow on September to December 2020 rainfall seasonal forecast from 7:00 to 8:00 am</a:t>
            </a:r>
            <a:r>
              <a:rPr lang="de-DE" sz="2400" dirty="0" smtClean="0"/>
              <a:t>.</a:t>
            </a:r>
            <a:endParaRPr lang="en-US" sz="2400" dirty="0"/>
          </a:p>
          <a:p>
            <a:pPr algn="just"/>
            <a:r>
              <a:rPr lang="de-DE" sz="2400" dirty="0"/>
              <a:t> </a:t>
            </a:r>
            <a:endParaRPr lang="en-US" sz="2400" dirty="0"/>
          </a:p>
          <a:p>
            <a:pPr marL="342900" lvl="0" indent="-342900" algn="just">
              <a:buFont typeface="Arial" panose="020B0604020202020204" pitchFamily="34" charset="0"/>
              <a:buChar char="•"/>
            </a:pPr>
            <a:r>
              <a:rPr lang="de-DE" sz="2400" dirty="0"/>
              <a:t>On Wednesday 23</a:t>
            </a:r>
            <a:r>
              <a:rPr lang="de-DE" sz="2400" baseline="30000" dirty="0"/>
              <a:t>rd </a:t>
            </a:r>
            <a:r>
              <a:rPr lang="de-DE" sz="2400" dirty="0"/>
              <a:t>September 2020, Mr, Jean Marie Vianney Niyitegeka, Senior Forecaster at Meteo Rwanda was hosted on Rwanda Television from 8:00 to 8:30 in WARAMUTSE RWANDA TALKSHOW. The show focussed on SOND 2020 rainfall seasonal forecast. </a:t>
            </a:r>
            <a:endParaRPr lang="en-US" sz="2400" dirty="0"/>
          </a:p>
          <a:p>
            <a:endParaRPr lang="en-US" dirty="0"/>
          </a:p>
        </p:txBody>
      </p:sp>
      <p:sp>
        <p:nvSpPr>
          <p:cNvPr id="4" name="Date Placeholder 3"/>
          <p:cNvSpPr>
            <a:spLocks noGrp="1"/>
          </p:cNvSpPr>
          <p:nvPr>
            <p:ph type="dt" sz="half" idx="10"/>
          </p:nvPr>
        </p:nvSpPr>
        <p:spPr/>
        <p:txBody>
          <a:bodyPr/>
          <a:lstStyle/>
          <a:p>
            <a:fld id="{B15FCA7E-0E32-44F6-86D7-EC1D8A6CE8A6}"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smtClean="0"/>
              <a:t>ICPAC</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pPr/>
              <a:t>4</a:t>
            </a:fld>
            <a:endParaRPr lang="en-US"/>
          </a:p>
        </p:txBody>
      </p:sp>
      <p:sp>
        <p:nvSpPr>
          <p:cNvPr id="7" name="Title 1"/>
          <p:cNvSpPr>
            <a:spLocks noGrp="1"/>
          </p:cNvSpPr>
          <p:nvPr>
            <p:ph type="title"/>
          </p:nvPr>
        </p:nvSpPr>
        <p:spPr>
          <a:xfrm>
            <a:off x="631825" y="476250"/>
            <a:ext cx="8420100" cy="442913"/>
          </a:xfrm>
        </p:spPr>
        <p:txBody>
          <a:bodyPr>
            <a:normAutofit fontScale="90000"/>
          </a:bodyPr>
          <a:lstStyle/>
          <a:p>
            <a:r>
              <a:rPr lang="en-GB" dirty="0"/>
              <a:t>October, November, </a:t>
            </a:r>
            <a:r>
              <a:rPr lang="en-GB" dirty="0" err="1"/>
              <a:t>DecembeR</a:t>
            </a:r>
            <a:r>
              <a:rPr lang="en-GB" dirty="0"/>
              <a:t> </a:t>
            </a:r>
            <a:r>
              <a:rPr lang="en-GB" dirty="0" smtClean="0"/>
              <a:t>2020 </a:t>
            </a:r>
            <a:r>
              <a:rPr lang="en-GB" dirty="0" err="1" smtClean="0"/>
              <a:t>Cont</a:t>
            </a:r>
            <a:r>
              <a:rPr lang="en-GB" dirty="0" smtClean="0"/>
              <a:t>… </a:t>
            </a:r>
            <a:endParaRPr lang="en-GB" dirty="0"/>
          </a:p>
        </p:txBody>
      </p:sp>
    </p:spTree>
    <p:extLst>
      <p:ext uri="{BB962C8B-B14F-4D97-AF65-F5344CB8AC3E}">
        <p14:creationId xmlns:p14="http://schemas.microsoft.com/office/powerpoint/2010/main" xmlns="" val="48435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D5425-CFC1-2D46-8069-792B589F5789}"/>
              </a:ext>
            </a:extLst>
          </p:cNvPr>
          <p:cNvSpPr>
            <a:spLocks noGrp="1"/>
          </p:cNvSpPr>
          <p:nvPr>
            <p:ph type="title"/>
          </p:nvPr>
        </p:nvSpPr>
        <p:spPr/>
        <p:txBody>
          <a:bodyPr/>
          <a:lstStyle/>
          <a:p>
            <a:r>
              <a:rPr lang="en-US" b="1" dirty="0" smtClean="0"/>
              <a:t>Links to access publications</a:t>
            </a:r>
            <a:endParaRPr lang="x-none" b="1" dirty="0"/>
          </a:p>
        </p:txBody>
      </p:sp>
      <p:sp>
        <p:nvSpPr>
          <p:cNvPr id="3" name="Content Placeholder 2">
            <a:extLst>
              <a:ext uri="{FF2B5EF4-FFF2-40B4-BE49-F238E27FC236}">
                <a16:creationId xmlns:a16="http://schemas.microsoft.com/office/drawing/2014/main" xmlns="" id="{BAC4C74F-57B1-A442-AAF9-1849E63F18F7}"/>
              </a:ext>
            </a:extLst>
          </p:cNvPr>
          <p:cNvSpPr>
            <a:spLocks noGrp="1"/>
          </p:cNvSpPr>
          <p:nvPr>
            <p:ph idx="1"/>
          </p:nvPr>
        </p:nvSpPr>
        <p:spPr>
          <a:xfrm>
            <a:off x="495300" y="1066800"/>
            <a:ext cx="8915400" cy="4810471"/>
          </a:xfrm>
        </p:spPr>
        <p:txBody>
          <a:bodyPr>
            <a:noAutofit/>
          </a:bodyPr>
          <a:lstStyle/>
          <a:p>
            <a:pPr lvl="0"/>
            <a:r>
              <a:rPr lang="de-DE" sz="1800" dirty="0"/>
              <a:t>To read September to December 2020 rainfall seasonal forecast in English click here:  </a:t>
            </a:r>
            <a:r>
              <a:rPr lang="de-DE" sz="1800" u="sng" dirty="0">
                <a:hlinkClick r:id="rId2"/>
              </a:rPr>
              <a:t>https://meteorwanda.gov.rw/fileadmin/user_upload/Seasonal_Forecast_for_September_to_December__SOND__2020.pdf</a:t>
            </a:r>
            <a:r>
              <a:rPr lang="de-DE" sz="1800" dirty="0"/>
              <a:t> </a:t>
            </a:r>
            <a:endParaRPr lang="en-US" sz="1800" dirty="0"/>
          </a:p>
          <a:p>
            <a:pPr lvl="0"/>
            <a:r>
              <a:rPr lang="de-DE" sz="1800" dirty="0"/>
              <a:t>To read September to December 2020 rainfall seasonal forecast in Kinyarwanda click here </a:t>
            </a:r>
            <a:r>
              <a:rPr lang="de-DE" sz="1800" u="sng" dirty="0">
                <a:hlinkClick r:id="rId3"/>
              </a:rPr>
              <a:t>https://meteorwanda.gov.rw/fileadmin/user_upload/ITEGANYAGIHE_RY_IGIHE_CY_UMUHINDO__NZERI_-_UKUBOZA__</a:t>
            </a:r>
            <a:r>
              <a:rPr lang="de-DE" sz="1800" u="sng" dirty="0" smtClean="0">
                <a:hlinkClick r:id="rId3"/>
              </a:rPr>
              <a:t>2020.pdf</a:t>
            </a:r>
            <a:endParaRPr lang="de-DE" sz="1800" u="sng" dirty="0" smtClean="0"/>
          </a:p>
          <a:p>
            <a:pPr marL="0" lvl="0" indent="0">
              <a:buNone/>
            </a:pPr>
            <a:r>
              <a:rPr lang="de-DE" sz="1800" dirty="0" smtClean="0"/>
              <a:t> </a:t>
            </a:r>
            <a:endParaRPr lang="en-US" sz="1800" dirty="0"/>
          </a:p>
          <a:p>
            <a:pPr lvl="0"/>
            <a:r>
              <a:rPr lang="de-DE" sz="1800" dirty="0"/>
              <a:t>Watch the video of Meteo Rwanda’s Director General reading the statement of September to December 2020 rainfall seasonal forecast on this link: </a:t>
            </a:r>
            <a:r>
              <a:rPr lang="de-DE" sz="1800" u="sng" dirty="0">
                <a:hlinkClick r:id="rId4"/>
              </a:rPr>
              <a:t>https://www.youtube.com/watch?v=FxaG2CjkmVk&amp;feature=youtu.be</a:t>
            </a:r>
            <a:r>
              <a:rPr lang="en-US" sz="1800" dirty="0"/>
              <a:t> </a:t>
            </a:r>
          </a:p>
          <a:p>
            <a:r>
              <a:rPr lang="de-DE" sz="1800" dirty="0"/>
              <a:t>To view the powerpoint presentation of September to December 2020 rainfall seasonal analysis click here: </a:t>
            </a:r>
            <a:r>
              <a:rPr lang="de-DE" sz="1800" u="sng" dirty="0">
                <a:hlinkClick r:id="rId5"/>
              </a:rPr>
              <a:t>http://mis.meteorwanda.gov.rw/sites/default/files/2020-09/Presentation_SOND_2020.pdf</a:t>
            </a:r>
            <a:endParaRPr lang="x-none" sz="1800" i="1" dirty="0"/>
          </a:p>
        </p:txBody>
      </p:sp>
      <p:sp>
        <p:nvSpPr>
          <p:cNvPr id="4" name="Date Placeholder 3">
            <a:extLst>
              <a:ext uri="{FF2B5EF4-FFF2-40B4-BE49-F238E27FC236}">
                <a16:creationId xmlns:a16="http://schemas.microsoft.com/office/drawing/2014/main" xmlns="" id="{E4942A6C-5572-494A-8415-A7E5B62B5B08}"/>
              </a:ext>
            </a:extLst>
          </p:cNvPr>
          <p:cNvSpPr>
            <a:spLocks noGrp="1"/>
          </p:cNvSpPr>
          <p:nvPr>
            <p:ph type="dt" sz="half" idx="10"/>
          </p:nvPr>
        </p:nvSpPr>
        <p:spPr/>
        <p:txBody>
          <a:bodyPr/>
          <a:lstStyle/>
          <a:p>
            <a:fld id="{DE19D8FE-7506-41EF-B335-8CA99EA3EAA9}" type="datetime2">
              <a:rPr lang="en-US" smtClean="0"/>
              <a:pPr/>
              <a:t>Friday, February 19, 2021</a:t>
            </a:fld>
            <a:endParaRPr lang="en-US"/>
          </a:p>
        </p:txBody>
      </p:sp>
      <p:sp>
        <p:nvSpPr>
          <p:cNvPr id="5" name="Footer Placeholder 4">
            <a:extLst>
              <a:ext uri="{FF2B5EF4-FFF2-40B4-BE49-F238E27FC236}">
                <a16:creationId xmlns:a16="http://schemas.microsoft.com/office/drawing/2014/main" xmlns="" id="{9701B3DA-3B7A-E94F-84EF-C4F79773435B}"/>
              </a:ext>
            </a:extLst>
          </p:cNvPr>
          <p:cNvSpPr>
            <a:spLocks noGrp="1"/>
          </p:cNvSpPr>
          <p:nvPr>
            <p:ph type="ftr" sz="quarter" idx="11"/>
          </p:nvPr>
        </p:nvSpPr>
        <p:spPr/>
        <p:txBody>
          <a:bodyPr/>
          <a:lstStyle/>
          <a:p>
            <a:r>
              <a:rPr lang="en-US"/>
              <a:t>ICPAC</a:t>
            </a:r>
            <a:endParaRPr lang="en-US" dirty="0"/>
          </a:p>
        </p:txBody>
      </p:sp>
      <p:sp>
        <p:nvSpPr>
          <p:cNvPr id="6" name="Slide Number Placeholder 5">
            <a:extLst>
              <a:ext uri="{FF2B5EF4-FFF2-40B4-BE49-F238E27FC236}">
                <a16:creationId xmlns:a16="http://schemas.microsoft.com/office/drawing/2014/main" xmlns="" id="{65B0650B-8FF5-0842-9E7D-26FC70D0B6D9}"/>
              </a:ext>
            </a:extLst>
          </p:cNvPr>
          <p:cNvSpPr>
            <a:spLocks noGrp="1"/>
          </p:cNvSpPr>
          <p:nvPr>
            <p:ph type="sldNum" sz="quarter" idx="12"/>
          </p:nvPr>
        </p:nvSpPr>
        <p:spPr/>
        <p:txBody>
          <a:bodyPr/>
          <a:lstStyle/>
          <a:p>
            <a:fld id="{B1DB7362-2002-504E-9846-FFD55AE08938}" type="slidenum">
              <a:rPr lang="en-US" smtClean="0"/>
              <a:pPr/>
              <a:t>5</a:t>
            </a:fld>
            <a:endParaRPr lang="en-US"/>
          </a:p>
        </p:txBody>
      </p:sp>
    </p:spTree>
    <p:extLst>
      <p:ext uri="{BB962C8B-B14F-4D97-AF65-F5344CB8AC3E}">
        <p14:creationId xmlns:p14="http://schemas.microsoft.com/office/powerpoint/2010/main" xmlns="" val="234252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9066212" cy="1282154"/>
          </a:xfrm>
        </p:spPr>
        <p:txBody>
          <a:bodyPr>
            <a:normAutofit/>
          </a:bodyPr>
          <a:lstStyle/>
          <a:p>
            <a:pPr lvl="0"/>
            <a:r>
              <a:rPr lang="de-DE" b="1" dirty="0" smtClean="0"/>
              <a:t>Articles </a:t>
            </a:r>
            <a:r>
              <a:rPr lang="de-DE" b="1" dirty="0"/>
              <a:t>published by different media houses regarding SOND 2020 rainfall seasonal forecast </a:t>
            </a:r>
            <a:endParaRPr lang="en-US" dirty="0"/>
          </a:p>
        </p:txBody>
      </p:sp>
      <p:sp>
        <p:nvSpPr>
          <p:cNvPr id="3" name="Content Placeholder 2"/>
          <p:cNvSpPr>
            <a:spLocks noGrp="1"/>
          </p:cNvSpPr>
          <p:nvPr>
            <p:ph idx="1"/>
          </p:nvPr>
        </p:nvSpPr>
        <p:spPr>
          <a:xfrm>
            <a:off x="495300" y="1244601"/>
            <a:ext cx="9066212" cy="5064719"/>
          </a:xfrm>
        </p:spPr>
        <p:txBody>
          <a:bodyPr/>
          <a:lstStyle/>
          <a:p>
            <a:r>
              <a:rPr lang="en-GB" i="1" u="sng" dirty="0">
                <a:hlinkClick r:id="rId2"/>
              </a:rPr>
              <a:t>https://www.newtimes.co.rw/news/weatherman-predicts-reduced-rains-season#.X1kyrnX1lGI.whatsapp</a:t>
            </a:r>
            <a:r>
              <a:rPr lang="en-GB" i="1" dirty="0"/>
              <a:t> </a:t>
            </a:r>
            <a:endParaRPr lang="en-GB" i="1" dirty="0" smtClean="0"/>
          </a:p>
          <a:p>
            <a:pPr marL="0" indent="0">
              <a:buNone/>
            </a:pPr>
            <a:endParaRPr lang="en-GB" i="1" dirty="0" smtClean="0"/>
          </a:p>
          <a:p>
            <a:r>
              <a:rPr lang="en-GB" i="1" u="sng" dirty="0">
                <a:hlinkClick r:id="rId3"/>
              </a:rPr>
              <a:t>https://www.kigalitoday.com/amakuru/amakuru-mu-rwanda/article/imvura-y-umuhindo-ishobora-kuba-nke-abahinzi-bihutire-gutera#.X1kZuotoA7U.whatsapp</a:t>
            </a:r>
            <a:r>
              <a:rPr lang="en-GB" i="1" dirty="0"/>
              <a:t> </a:t>
            </a:r>
            <a:endParaRPr lang="en-GB" i="1" dirty="0" smtClean="0"/>
          </a:p>
          <a:p>
            <a:pPr marL="0" indent="0">
              <a:buNone/>
            </a:pPr>
            <a:endParaRPr lang="en-GB" i="1" dirty="0" smtClean="0"/>
          </a:p>
          <a:p>
            <a:r>
              <a:rPr lang="en-GB" i="1" u="sng" dirty="0">
                <a:hlinkClick r:id="rId4"/>
              </a:rPr>
              <a:t>https://</a:t>
            </a:r>
            <a:r>
              <a:rPr lang="en-GB" i="1" u="sng" dirty="0" smtClean="0">
                <a:hlinkClick r:id="rId4"/>
              </a:rPr>
              <a:t>igihe.com/amakuru/u-rwanda/article/meteo-rwanda-yateguje-imvura-nke-hagati-ya-nzeri-na-ukuboza</a:t>
            </a:r>
            <a:endParaRPr lang="en-GB" i="1" u="sng" dirty="0" smtClean="0"/>
          </a:p>
          <a:p>
            <a:pPr marL="0" indent="0">
              <a:buNone/>
            </a:pPr>
            <a:endParaRPr lang="en-GB" i="1" u="sng" dirty="0" smtClean="0"/>
          </a:p>
          <a:p>
            <a:r>
              <a:rPr lang="en-GB" i="1" u="sng" dirty="0">
                <a:hlinkClick r:id="rId5"/>
              </a:rPr>
              <a:t>http://imvahonshya.co.rw/imvura-yumuhindo-izaba-iri-munsi-yisanzwe-iboneka-meteo-rwanda/</a:t>
            </a:r>
            <a:endParaRPr lang="en-US" dirty="0"/>
          </a:p>
          <a:p>
            <a:endParaRPr lang="en-US" dirty="0"/>
          </a:p>
        </p:txBody>
      </p:sp>
      <p:sp>
        <p:nvSpPr>
          <p:cNvPr id="4" name="Date Placeholder 3"/>
          <p:cNvSpPr>
            <a:spLocks noGrp="1"/>
          </p:cNvSpPr>
          <p:nvPr>
            <p:ph type="dt" sz="half" idx="10"/>
          </p:nvPr>
        </p:nvSpPr>
        <p:spPr/>
        <p:txBody>
          <a:bodyPr/>
          <a:lstStyle/>
          <a:p>
            <a:fld id="{DE19D8FE-7506-41EF-B335-8CA99EA3EAA9}" type="datetime2">
              <a:rPr lang="en-US" smtClean="0"/>
              <a:pPr/>
              <a:t>Friday, February 19, 2021</a:t>
            </a:fld>
            <a:endParaRPr lang="en-US"/>
          </a:p>
        </p:txBody>
      </p:sp>
      <p:sp>
        <p:nvSpPr>
          <p:cNvPr id="5" name="Footer Placeholder 4"/>
          <p:cNvSpPr>
            <a:spLocks noGrp="1"/>
          </p:cNvSpPr>
          <p:nvPr>
            <p:ph type="ftr" sz="quarter" idx="11"/>
          </p:nvPr>
        </p:nvSpPr>
        <p:spPr/>
        <p:txBody>
          <a:bodyPr/>
          <a:lstStyle/>
          <a:p>
            <a:r>
              <a:rPr lang="en-US" smtClean="0"/>
              <a:t>ICPAC</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pPr/>
              <a:t>6</a:t>
            </a:fld>
            <a:endParaRPr lang="en-US"/>
          </a:p>
        </p:txBody>
      </p:sp>
    </p:spTree>
    <p:extLst>
      <p:ext uri="{BB962C8B-B14F-4D97-AF65-F5344CB8AC3E}">
        <p14:creationId xmlns:p14="http://schemas.microsoft.com/office/powerpoint/2010/main" xmlns="" val="86579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F75A23-1886-804B-B2C7-4AADFDCFC8D5}"/>
              </a:ext>
            </a:extLst>
          </p:cNvPr>
          <p:cNvSpPr>
            <a:spLocks noGrp="1"/>
          </p:cNvSpPr>
          <p:nvPr>
            <p:ph type="dt" sz="half" idx="10"/>
          </p:nvPr>
        </p:nvSpPr>
        <p:spPr/>
        <p:txBody>
          <a:bodyPr/>
          <a:lstStyle/>
          <a:p>
            <a:fld id="{D37B99F6-96F9-438A-A3A7-D9984BABFD8E}" type="datetime2">
              <a:rPr lang="en-US" smtClean="0"/>
              <a:pPr/>
              <a:t>Friday, February 19, 2021</a:t>
            </a:fld>
            <a:endParaRPr lang="en-US"/>
          </a:p>
        </p:txBody>
      </p:sp>
      <p:sp>
        <p:nvSpPr>
          <p:cNvPr id="3" name="Footer Placeholder 2">
            <a:extLst>
              <a:ext uri="{FF2B5EF4-FFF2-40B4-BE49-F238E27FC236}">
                <a16:creationId xmlns:a16="http://schemas.microsoft.com/office/drawing/2014/main" xmlns="" id="{2FB96751-D999-2C47-9A77-4BB15E73B635}"/>
              </a:ext>
            </a:extLst>
          </p:cNvPr>
          <p:cNvSpPr>
            <a:spLocks noGrp="1"/>
          </p:cNvSpPr>
          <p:nvPr>
            <p:ph type="ftr" sz="quarter" idx="11"/>
          </p:nvPr>
        </p:nvSpPr>
        <p:spPr/>
        <p:txBody>
          <a:bodyPr/>
          <a:lstStyle/>
          <a:p>
            <a:r>
              <a:rPr lang="en-US"/>
              <a:t>ICPAC</a:t>
            </a:r>
            <a:endParaRPr lang="en-US" dirty="0"/>
          </a:p>
        </p:txBody>
      </p:sp>
      <p:sp>
        <p:nvSpPr>
          <p:cNvPr id="4" name="Slide Number Placeholder 3">
            <a:extLst>
              <a:ext uri="{FF2B5EF4-FFF2-40B4-BE49-F238E27FC236}">
                <a16:creationId xmlns:a16="http://schemas.microsoft.com/office/drawing/2014/main" xmlns="" id="{0B042785-D7A5-F745-95C2-C4A1596D876B}"/>
              </a:ext>
            </a:extLst>
          </p:cNvPr>
          <p:cNvSpPr>
            <a:spLocks noGrp="1"/>
          </p:cNvSpPr>
          <p:nvPr>
            <p:ph type="sldNum" sz="quarter" idx="12"/>
          </p:nvPr>
        </p:nvSpPr>
        <p:spPr/>
        <p:txBody>
          <a:bodyPr/>
          <a:lstStyle/>
          <a:p>
            <a:fld id="{B1DB7362-2002-504E-9846-FFD55AE08938}" type="slidenum">
              <a:rPr lang="en-US" smtClean="0"/>
              <a:pPr/>
              <a:t>7</a:t>
            </a:fld>
            <a:endParaRPr lang="en-US"/>
          </a:p>
        </p:txBody>
      </p:sp>
      <p:sp>
        <p:nvSpPr>
          <p:cNvPr id="5" name="Title 4">
            <a:extLst>
              <a:ext uri="{FF2B5EF4-FFF2-40B4-BE49-F238E27FC236}">
                <a16:creationId xmlns:a16="http://schemas.microsoft.com/office/drawing/2014/main" xmlns="" id="{31E015E1-75D5-9440-A1E4-A8F2F6A0421F}"/>
              </a:ext>
            </a:extLst>
          </p:cNvPr>
          <p:cNvSpPr>
            <a:spLocks noGrp="1"/>
          </p:cNvSpPr>
          <p:nvPr>
            <p:ph type="title"/>
          </p:nvPr>
        </p:nvSpPr>
        <p:spPr/>
        <p:txBody>
          <a:bodyPr>
            <a:normAutofit fontScale="90000"/>
          </a:bodyPr>
          <a:lstStyle/>
          <a:p>
            <a:pPr algn="ctr"/>
            <a:r>
              <a:rPr lang="x-none" dirty="0"/>
              <a:t>#ghacof57 </a:t>
            </a:r>
          </a:p>
        </p:txBody>
      </p:sp>
      <p:sp>
        <p:nvSpPr>
          <p:cNvPr id="6" name="Text Placeholder 5">
            <a:extLst>
              <a:ext uri="{FF2B5EF4-FFF2-40B4-BE49-F238E27FC236}">
                <a16:creationId xmlns:a16="http://schemas.microsoft.com/office/drawing/2014/main" xmlns="" id="{57F731B4-3DAE-9948-B19F-9B93EBFEDD9B}"/>
              </a:ext>
            </a:extLst>
          </p:cNvPr>
          <p:cNvSpPr>
            <a:spLocks noGrp="1"/>
          </p:cNvSpPr>
          <p:nvPr>
            <p:ph type="body" idx="1"/>
          </p:nvPr>
        </p:nvSpPr>
        <p:spPr/>
        <p:txBody>
          <a:bodyPr/>
          <a:lstStyle/>
          <a:p>
            <a:pPr algn="ctr"/>
            <a:r>
              <a:rPr lang="x-none" dirty="0">
                <a:solidFill>
                  <a:schemeClr val="bg1"/>
                </a:solidFill>
              </a:rPr>
              <a:t>Contribute to the Conversation on Twitter </a:t>
            </a:r>
          </a:p>
        </p:txBody>
      </p:sp>
    </p:spTree>
    <p:extLst>
      <p:ext uri="{BB962C8B-B14F-4D97-AF65-F5344CB8AC3E}">
        <p14:creationId xmlns:p14="http://schemas.microsoft.com/office/powerpoint/2010/main" xmlns="" val="21414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IGAD PPT Template">
  <a:themeElements>
    <a:clrScheme name="IGAD">
      <a:dk1>
        <a:sysClr val="windowText" lastClr="000000"/>
      </a:dk1>
      <a:lt1>
        <a:sysClr val="window" lastClr="FFFFFF"/>
      </a:lt1>
      <a:dk2>
        <a:srgbClr val="646463"/>
      </a:dk2>
      <a:lt2>
        <a:srgbClr val="D0D0D0"/>
      </a:lt2>
      <a:accent1>
        <a:srgbClr val="00833F"/>
      </a:accent1>
      <a:accent2>
        <a:srgbClr val="F4BE49"/>
      </a:accent2>
      <a:accent3>
        <a:srgbClr val="004080"/>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IGAD PPT Template.thmx</Template>
  <TotalTime>292</TotalTime>
  <Words>443</Words>
  <Application>Microsoft Office PowerPoint</Application>
  <PresentationFormat>A4 Paper (210x297 mm)</PresentationFormat>
  <Paragraphs>50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IGAD PPT Template</vt:lpstr>
      <vt:lpstr>Slide 1</vt:lpstr>
      <vt:lpstr>Key things to note</vt:lpstr>
      <vt:lpstr>October, November, DecembeR 2020 </vt:lpstr>
      <vt:lpstr>October, November, DecembeR 2020 Cont… </vt:lpstr>
      <vt:lpstr>Links to access publications</vt:lpstr>
      <vt:lpstr>Articles published by different media houses regarding SOND 2020 rainfall seasonal forecast </vt:lpstr>
      <vt:lpstr>#ghacof57 </vt:lpstr>
    </vt:vector>
  </TitlesOfParts>
  <Company>Black Africa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Macintosh</dc:creator>
  <cp:lastModifiedBy>HP</cp:lastModifiedBy>
  <cp:revision>40</cp:revision>
  <dcterms:created xsi:type="dcterms:W3CDTF">2014-11-18T09:33:09Z</dcterms:created>
  <dcterms:modified xsi:type="dcterms:W3CDTF">2021-02-19T07:35:10Z</dcterms:modified>
</cp:coreProperties>
</file>