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2">
  <p:sldMasterIdLst>
    <p:sldMasterId id="2147483648" r:id="rId1"/>
  </p:sldMasterIdLst>
  <p:notesMasterIdLst>
    <p:notesMasterId r:id="rId10"/>
  </p:notesMasterIdLst>
  <p:handoutMasterIdLst>
    <p:handoutMasterId r:id="rId11"/>
  </p:handoutMasterIdLst>
  <p:sldIdLst>
    <p:sldId id="256" r:id="rId2"/>
    <p:sldId id="306" r:id="rId3"/>
    <p:sldId id="261" r:id="rId4"/>
    <p:sldId id="307" r:id="rId5"/>
    <p:sldId id="257" r:id="rId6"/>
    <p:sldId id="435" r:id="rId7"/>
    <p:sldId id="436" r:id="rId8"/>
    <p:sldId id="264"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CFFCC"/>
    <a:srgbClr val="000099"/>
    <a:srgbClr val="FF99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606" autoAdjust="0"/>
    <p:restoredTop sz="63953" autoAdjust="0"/>
  </p:normalViewPr>
  <p:slideViewPr>
    <p:cSldViewPr snapToObjects="1">
      <p:cViewPr varScale="1">
        <p:scale>
          <a:sx n="41" d="100"/>
          <a:sy n="41" d="100"/>
        </p:scale>
        <p:origin x="-900" y="-5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8A6F43F-70E8-4100-B44F-41CDB929F999}" type="datetimeFigureOut">
              <a:rPr lang="en-US" smtClean="0"/>
              <a:pPr/>
              <a:t>2/19/2021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53BFD2F-AF53-4A35-8C5B-7EDD9F04BDDD}" type="slidenum">
              <a:rPr lang="en-US" smtClean="0"/>
              <a:pPr/>
              <a:t>‹#›</a:t>
            </a:fld>
            <a:endParaRPr lang="en-US"/>
          </a:p>
        </p:txBody>
      </p:sp>
    </p:spTree>
    <p:extLst>
      <p:ext uri="{BB962C8B-B14F-4D97-AF65-F5344CB8AC3E}">
        <p14:creationId xmlns:p14="http://schemas.microsoft.com/office/powerpoint/2010/main" xmlns="" val="12037935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7F0A4F-9DF3-4D87-BA8C-3D59ACAE155F}" type="datetimeFigureOut">
              <a:rPr lang="en-US" smtClean="0"/>
              <a:pPr/>
              <a:t>2/19/2021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654EE4-CDB4-4DB5-8E7E-FB133D2C7C82}" type="slidenum">
              <a:rPr lang="en-US" smtClean="0"/>
              <a:pPr/>
              <a:t>‹#›</a:t>
            </a:fld>
            <a:endParaRPr lang="en-US"/>
          </a:p>
        </p:txBody>
      </p:sp>
    </p:spTree>
    <p:extLst>
      <p:ext uri="{BB962C8B-B14F-4D97-AF65-F5344CB8AC3E}">
        <p14:creationId xmlns:p14="http://schemas.microsoft.com/office/powerpoint/2010/main" xmlns="" val="24625800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(self explanatory? In the last bullet I changed “accurate” to “actionable” – since we did underestimate the amplitude of the wet anomalies)</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0E6B3D-D8D9-4775-91F8-CAD69CC8BCD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604216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This is a product from the KRCS service. KRCS contingency planning is based on expectation of either worst, moderate or best case scenario. And this product is designed to assist selection of appropriate scenario. KRCS have been working expectation of 1-in-5 year wet or dry events, rather than terciles – so this is what the product shows. Note on the right the red </a:t>
            </a:r>
            <a:r>
              <a:rPr lang="en-US" sz="1100" dirty="0" err="1"/>
              <a:t>colours</a:t>
            </a:r>
            <a:r>
              <a:rPr lang="en-US" sz="1100" dirty="0"/>
              <a:t> indicate enhanced chance of a rainfall equal or more severe than experience on average once in years. And the text in the service written below stated: “…in northern, western and eastern regions and in places near the coast the probability of a 1-in-5 year wet season is 2 to 3 times the usual chance.”</a:t>
            </a:r>
          </a:p>
          <a:p>
            <a:endParaRPr lang="en-US" sz="1100" dirty="0"/>
          </a:p>
          <a:p>
            <a:r>
              <a:rPr lang="en-US" sz="1100" i="1" dirty="0"/>
              <a:t>click</a:t>
            </a:r>
          </a:p>
          <a:p>
            <a:r>
              <a:rPr lang="en-US" sz="1100" dirty="0"/>
              <a:t>As part of the coproduction Red Cross were asked by KMD to provide locations (“hotspots”) were sensitivity was particularly high. One of these selected was the </a:t>
            </a:r>
            <a:r>
              <a:rPr lang="en-US" sz="1100" dirty="0" err="1"/>
              <a:t>Marsabit</a:t>
            </a:r>
            <a:r>
              <a:rPr lang="en-US" sz="1100" dirty="0"/>
              <a:t> region – and here the forecast, representative of the region, was presented with added historical context.</a:t>
            </a:r>
          </a:p>
          <a:p>
            <a:r>
              <a:rPr lang="en-US" sz="1100" dirty="0"/>
              <a:t>The blue shows the location LTA cumulative rainfall curve for OND, the orange the cumulative curve for 2012, a year when there was positive IOD (as 2019, though not as strong). The red box and whisker is the forecast and 70% confidence range – there was high confidence rainfall would be above the LTA, and about 50% chance it would be greater than observed in 2012.</a:t>
            </a:r>
          </a:p>
          <a:p>
            <a:endParaRPr lang="en-US" sz="1100" dirty="0"/>
          </a:p>
          <a:p>
            <a:r>
              <a:rPr lang="en-US" sz="1100" i="1" dirty="0"/>
              <a:t>click</a:t>
            </a:r>
            <a:r>
              <a:rPr lang="en-US" sz="1100" dirty="0"/>
              <a:t>  </a:t>
            </a:r>
          </a:p>
          <a:p>
            <a:r>
              <a:rPr lang="en-US" sz="1100" dirty="0"/>
              <a:t>The green shows the actual cumulative rainfall for 2019, it was much greater than 2012, and beyond the 70% confidence interval of the forecast. However, the forecast did indicate high chance of exceptional rainfall – if not the very extreme rainfall that occurred. This graphical format was also used to provide Red Cross with updates on performance through the season</a:t>
            </a:r>
            <a:endParaRPr lang="en-GB" sz="11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0E6B3D-D8D9-4775-91F8-CAD69CC8BCD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275744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This example is taken from the </a:t>
            </a:r>
            <a:r>
              <a:rPr lang="en-US" sz="1100" dirty="0" err="1"/>
              <a:t>KenGen</a:t>
            </a:r>
            <a:r>
              <a:rPr lang="en-US" sz="1100" dirty="0"/>
              <a:t> service. It is an inflow prediction for the </a:t>
            </a:r>
            <a:r>
              <a:rPr lang="en-US" sz="1100" dirty="0" err="1"/>
              <a:t>Masinga</a:t>
            </a:r>
            <a:r>
              <a:rPr lang="en-US" sz="1100" dirty="0"/>
              <a:t> reservoir, one of the main units in Kenya’s hydropower network</a:t>
            </a:r>
          </a:p>
          <a:p>
            <a:r>
              <a:rPr lang="en-US" sz="1100" dirty="0"/>
              <a:t>A key requirement of coproduction is data sharing between user and producer. </a:t>
            </a:r>
            <a:r>
              <a:rPr lang="en-US" sz="1100" dirty="0" err="1"/>
              <a:t>KenGen</a:t>
            </a:r>
            <a:r>
              <a:rPr lang="en-US" sz="1100" dirty="0"/>
              <a:t> kindly shared their inflow timeseries with us and this enabled us to develop a prediction for the reservoir inflow over the season (in </a:t>
            </a:r>
            <a:r>
              <a:rPr lang="en-US" sz="1100" dirty="0" err="1"/>
              <a:t>cumecs</a:t>
            </a:r>
            <a:r>
              <a:rPr lang="en-US" sz="1100" dirty="0"/>
              <a:t>) – moving beyond rainfall prediction – to flow prediction. We used statistical facilities within IRI’s Climate Predictability Tool.</a:t>
            </a:r>
          </a:p>
          <a:p>
            <a:r>
              <a:rPr lang="en-US" sz="1100" dirty="0"/>
              <a:t>The historical performance of the forecast is shown by the two timeseries the red is observed inflow, the green the predicted. The good correspondence is clear – with correlation of 0.8. The forecast for OND 2019, with 70% confidence interval is shown at the far right. The central estimate predicted the 4</a:t>
            </a:r>
            <a:r>
              <a:rPr lang="en-US" sz="1100" baseline="30000" dirty="0"/>
              <a:t>th</a:t>
            </a:r>
            <a:r>
              <a:rPr lang="en-US" sz="1100" dirty="0"/>
              <a:t> largest inflow in the 24 years 1993-2016.</a:t>
            </a:r>
          </a:p>
          <a:p>
            <a:endParaRPr lang="en-US" sz="1100" dirty="0"/>
          </a:p>
          <a:p>
            <a:r>
              <a:rPr lang="en-US" sz="1100" i="1" dirty="0"/>
              <a:t>Click</a:t>
            </a:r>
          </a:p>
          <a:p>
            <a:r>
              <a:rPr lang="en-US" sz="1100" dirty="0"/>
              <a:t>The red shows the observed OND inflow, in fact it was the 2nd largest in the 24 years, but within the predicted 70% confidence interval.</a:t>
            </a:r>
          </a:p>
          <a:p>
            <a:endParaRPr lang="en-US" sz="1100" dirty="0"/>
          </a:p>
          <a:p>
            <a:r>
              <a:rPr lang="en-US" sz="1100" i="1" dirty="0"/>
              <a:t>Click</a:t>
            </a:r>
          </a:p>
          <a:p>
            <a:r>
              <a:rPr lang="en-GB" sz="1100" dirty="0"/>
              <a:t>Briefly go over the bullets. I hope Willis will moderate these.</a:t>
            </a:r>
          </a:p>
          <a:p>
            <a:endParaRPr lang="en-GB" sz="1100" dirty="0"/>
          </a:p>
          <a:p>
            <a:r>
              <a:rPr lang="en-GB" sz="1100" dirty="0"/>
              <a:t>In summary the operational services have started well – with actionable guidance given – even if the predicted above normal rainfall and inflow were not as extreme as that observed. I will now hand over to my colleagues from </a:t>
            </a:r>
            <a:r>
              <a:rPr lang="en-GB" sz="1100" dirty="0" err="1"/>
              <a:t>KenGen</a:t>
            </a:r>
            <a:r>
              <a:rPr lang="en-GB" sz="1100" dirty="0"/>
              <a:t> and Red Cross to share how they used the service, what the benefits were as well as challenges encountered. Starting with ?????. Thank you very much.</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0E6B3D-D8D9-4775-91F8-CAD69CC8BCD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40333979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88759" y="2130427"/>
            <a:ext cx="10363200" cy="434478"/>
          </a:xfrm>
        </p:spPr>
        <p:txBody>
          <a:bodyPr anchor="t">
            <a:normAutofit/>
          </a:bodyPr>
          <a:lstStyle>
            <a:lvl1pPr algn="ctr">
              <a:defRPr sz="2400" cap="all">
                <a:solidFill>
                  <a:schemeClr val="accent1"/>
                </a:solidFill>
              </a:defRPr>
            </a:lvl1pPr>
          </a:lstStyle>
          <a:p>
            <a:r>
              <a:rPr lang="en-GB" dirty="0"/>
              <a:t>CLICK TO EDIT MASTER TITLE STYLE</a:t>
            </a:r>
            <a:endParaRPr lang="en-US" dirty="0"/>
          </a:p>
        </p:txBody>
      </p:sp>
      <p:sp>
        <p:nvSpPr>
          <p:cNvPr id="3" name="Subtitle 2"/>
          <p:cNvSpPr>
            <a:spLocks noGrp="1"/>
          </p:cNvSpPr>
          <p:nvPr>
            <p:ph type="subTitle" idx="1" hasCustomPrompt="1"/>
          </p:nvPr>
        </p:nvSpPr>
        <p:spPr>
          <a:xfrm>
            <a:off x="588759" y="2564907"/>
            <a:ext cx="10363200" cy="338891"/>
          </a:xfrm>
        </p:spPr>
        <p:txBody>
          <a:bodyPr>
            <a:noAutofit/>
          </a:bodyPr>
          <a:lstStyle>
            <a:lvl1pPr marL="0" indent="0" algn="ct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
        <p:nvSpPr>
          <p:cNvPr id="4" name="Date Placeholder 3"/>
          <p:cNvSpPr>
            <a:spLocks noGrp="1"/>
          </p:cNvSpPr>
          <p:nvPr>
            <p:ph type="dt" sz="half" idx="10"/>
          </p:nvPr>
        </p:nvSpPr>
        <p:spPr/>
        <p:txBody>
          <a:bodyPr/>
          <a:lstStyle/>
          <a:p>
            <a:fld id="{51D17487-0564-480D-8A7A-0F3868513E7E}" type="datetime2">
              <a:rPr lang="en-US" smtClean="0"/>
              <a:pPr/>
              <a:t>Friday, February 19, 2021</a:t>
            </a:fld>
            <a:endParaRPr lang="en-US"/>
          </a:p>
        </p:txBody>
      </p:sp>
      <p:sp>
        <p:nvSpPr>
          <p:cNvPr id="5" name="Footer Placeholder 4"/>
          <p:cNvSpPr>
            <a:spLocks noGrp="1"/>
          </p:cNvSpPr>
          <p:nvPr>
            <p:ph type="ftr" sz="quarter" idx="11"/>
          </p:nvPr>
        </p:nvSpPr>
        <p:spPr/>
        <p:txBody>
          <a:bodyPr/>
          <a:lstStyle/>
          <a:p>
            <a:r>
              <a:rPr lang="en-US"/>
              <a:t>INTERGOVERNMENTAL AUTHORITY ON DEVELOPMENT</a:t>
            </a:r>
          </a:p>
        </p:txBody>
      </p:sp>
      <p:sp>
        <p:nvSpPr>
          <p:cNvPr id="6" name="Slide Number Placeholder 5"/>
          <p:cNvSpPr>
            <a:spLocks noGrp="1"/>
          </p:cNvSpPr>
          <p:nvPr>
            <p:ph type="sldNum" sz="quarter" idx="12"/>
          </p:nvPr>
        </p:nvSpPr>
        <p:spPr/>
        <p:txBody>
          <a:bodyPr/>
          <a:lstStyle/>
          <a:p>
            <a:fld id="{B1DB7362-2002-504E-9846-FFD55AE08938}" type="slidenum">
              <a:rPr lang="en-US" smtClean="0"/>
              <a:pPr/>
              <a:t>‹#›</a:t>
            </a:fld>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5170242" y="394328"/>
            <a:ext cx="1639409" cy="1460717"/>
          </a:xfrm>
          <a:prstGeom prst="rect">
            <a:avLst/>
          </a:prstGeom>
        </p:spPr>
      </p:pic>
    </p:spTree>
    <p:extLst>
      <p:ext uri="{BB962C8B-B14F-4D97-AF65-F5344CB8AC3E}">
        <p14:creationId xmlns:p14="http://schemas.microsoft.com/office/powerpoint/2010/main" xmlns="" val="1703303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all"/>
            </a:lvl1p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DE19D8FE-7506-41EF-B335-8CA99EA3EAA9}" type="datetime2">
              <a:rPr lang="en-US" smtClean="0"/>
              <a:pPr/>
              <a:t>Friday, February 19, 2021</a:t>
            </a:fld>
            <a:endParaRPr lang="en-US"/>
          </a:p>
        </p:txBody>
      </p:sp>
      <p:sp>
        <p:nvSpPr>
          <p:cNvPr id="5" name="Footer Placeholder 4"/>
          <p:cNvSpPr>
            <a:spLocks noGrp="1"/>
          </p:cNvSpPr>
          <p:nvPr>
            <p:ph type="ftr" sz="quarter" idx="11"/>
          </p:nvPr>
        </p:nvSpPr>
        <p:spPr/>
        <p:txBody>
          <a:bodyPr/>
          <a:lstStyle/>
          <a:p>
            <a:r>
              <a:rPr lang="en-US"/>
              <a:t>INTERGOVERNMENTAL AUTHORITY ON DEVELOPMENT</a:t>
            </a:r>
          </a:p>
        </p:txBody>
      </p:sp>
      <p:sp>
        <p:nvSpPr>
          <p:cNvPr id="6" name="Slide Number Placeholder 5"/>
          <p:cNvSpPr>
            <a:spLocks noGrp="1"/>
          </p:cNvSpPr>
          <p:nvPr>
            <p:ph type="sldNum" sz="quarter" idx="12"/>
          </p:nvPr>
        </p:nvSpPr>
        <p:spPr/>
        <p:txBody>
          <a:bodyPr/>
          <a:lstStyle/>
          <a:p>
            <a:fld id="{B1DB7362-2002-504E-9846-FFD55AE08938}" type="slidenum">
              <a:rPr lang="en-US" smtClean="0"/>
              <a:pPr/>
              <a:t>‹#›</a:t>
            </a:fld>
            <a:endParaRPr lang="en-US"/>
          </a:p>
        </p:txBody>
      </p:sp>
    </p:spTree>
    <p:extLst>
      <p:ext uri="{BB962C8B-B14F-4D97-AF65-F5344CB8AC3E}">
        <p14:creationId xmlns:p14="http://schemas.microsoft.com/office/powerpoint/2010/main" xmlns="" val="440122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3024190"/>
            <a:ext cx="10363200" cy="442165"/>
          </a:xfrm>
        </p:spPr>
        <p:txBody>
          <a:bodyPr anchor="t">
            <a:normAutofit/>
          </a:bodyPr>
          <a:lstStyle>
            <a:lvl1pPr algn="l">
              <a:defRPr sz="2400" b="1" cap="all"/>
            </a:lvl1pPr>
          </a:lstStyle>
          <a:p>
            <a:r>
              <a:rPr lang="en-GB"/>
              <a:t>Click to edit Master title style</a:t>
            </a:r>
            <a:endParaRPr lang="en-US" dirty="0"/>
          </a:p>
        </p:txBody>
      </p:sp>
      <p:sp>
        <p:nvSpPr>
          <p:cNvPr id="3" name="Text Placeholder 2"/>
          <p:cNvSpPr>
            <a:spLocks noGrp="1"/>
          </p:cNvSpPr>
          <p:nvPr>
            <p:ph type="body" idx="1" hasCustomPrompt="1"/>
          </p:nvPr>
        </p:nvSpPr>
        <p:spPr>
          <a:xfrm>
            <a:off x="609600" y="3466355"/>
            <a:ext cx="10363200" cy="1500187"/>
          </a:xfrm>
        </p:spPr>
        <p:txBody>
          <a:bodyPr anchor="t"/>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p:txBody>
      </p:sp>
      <p:sp>
        <p:nvSpPr>
          <p:cNvPr id="4" name="Date Placeholder 3"/>
          <p:cNvSpPr>
            <a:spLocks noGrp="1"/>
          </p:cNvSpPr>
          <p:nvPr>
            <p:ph type="dt" sz="half" idx="10"/>
          </p:nvPr>
        </p:nvSpPr>
        <p:spPr/>
        <p:txBody>
          <a:bodyPr/>
          <a:lstStyle/>
          <a:p>
            <a:fld id="{B15FCA7E-0E32-44F6-86D7-EC1D8A6CE8A6}" type="datetime2">
              <a:rPr lang="en-US" smtClean="0"/>
              <a:pPr/>
              <a:t>Friday, February 19, 2021</a:t>
            </a:fld>
            <a:endParaRPr lang="en-US"/>
          </a:p>
        </p:txBody>
      </p:sp>
      <p:sp>
        <p:nvSpPr>
          <p:cNvPr id="5" name="Footer Placeholder 4"/>
          <p:cNvSpPr>
            <a:spLocks noGrp="1"/>
          </p:cNvSpPr>
          <p:nvPr>
            <p:ph type="ftr" sz="quarter" idx="11"/>
          </p:nvPr>
        </p:nvSpPr>
        <p:spPr/>
        <p:txBody>
          <a:bodyPr/>
          <a:lstStyle/>
          <a:p>
            <a:r>
              <a:rPr lang="en-US"/>
              <a:t>INTERGOVERNMENTAL AUTHORITY ON DEVELOPMENT</a:t>
            </a:r>
          </a:p>
        </p:txBody>
      </p:sp>
      <p:sp>
        <p:nvSpPr>
          <p:cNvPr id="6" name="Slide Number Placeholder 5"/>
          <p:cNvSpPr>
            <a:spLocks noGrp="1"/>
          </p:cNvSpPr>
          <p:nvPr>
            <p:ph type="sldNum" sz="quarter" idx="12"/>
          </p:nvPr>
        </p:nvSpPr>
        <p:spPr/>
        <p:txBody>
          <a:bodyPr/>
          <a:lstStyle/>
          <a:p>
            <a:fld id="{B1DB7362-2002-504E-9846-FFD55AE08938}" type="slidenum">
              <a:rPr lang="en-US" smtClean="0"/>
              <a:pPr/>
              <a:t>‹#›</a:t>
            </a:fld>
            <a:endParaRPr lang="en-US"/>
          </a:p>
        </p:txBody>
      </p:sp>
    </p:spTree>
    <p:extLst>
      <p:ext uri="{BB962C8B-B14F-4D97-AF65-F5344CB8AC3E}">
        <p14:creationId xmlns:p14="http://schemas.microsoft.com/office/powerpoint/2010/main" xmlns="" val="344134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2">
    <p:bg>
      <p:bgPr>
        <a:solidFill>
          <a:schemeClr val="accent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rgbClr val="FFFFFF"/>
                </a:solidFill>
              </a:defRPr>
            </a:lvl1pPr>
          </a:lstStyle>
          <a:p>
            <a:fld id="{D37B99F6-96F9-438A-A3A7-D9984BABFD8E}" type="datetime2">
              <a:rPr lang="en-US" smtClean="0"/>
              <a:pPr/>
              <a:t>Friday, February 19, 2021</a:t>
            </a:fld>
            <a:endParaRPr lang="en-US"/>
          </a:p>
        </p:txBody>
      </p:sp>
      <p:sp>
        <p:nvSpPr>
          <p:cNvPr id="4" name="Footer Placeholder 3"/>
          <p:cNvSpPr>
            <a:spLocks noGrp="1"/>
          </p:cNvSpPr>
          <p:nvPr>
            <p:ph type="ftr" sz="quarter" idx="11"/>
          </p:nvPr>
        </p:nvSpPr>
        <p:spPr/>
        <p:txBody>
          <a:bodyPr/>
          <a:lstStyle>
            <a:lvl1pPr>
              <a:defRPr>
                <a:solidFill>
                  <a:srgbClr val="FFFFFF"/>
                </a:solidFill>
              </a:defRPr>
            </a:lvl1pPr>
          </a:lstStyle>
          <a:p>
            <a:r>
              <a:rPr lang="en-US"/>
              <a:t>INTERGOVERNMENTAL AUTHORITY ON DEVELOPMENT</a:t>
            </a:r>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1DB7362-2002-504E-9846-FFD55AE08938}" type="slidenum">
              <a:rPr lang="en-US" smtClean="0"/>
              <a:pPr/>
              <a:t>‹#›</a:t>
            </a:fld>
            <a:endParaRPr lang="en-US"/>
          </a:p>
        </p:txBody>
      </p:sp>
      <p:sp>
        <p:nvSpPr>
          <p:cNvPr id="8" name="Title 1"/>
          <p:cNvSpPr>
            <a:spLocks noGrp="1"/>
          </p:cNvSpPr>
          <p:nvPr>
            <p:ph type="title"/>
          </p:nvPr>
        </p:nvSpPr>
        <p:spPr>
          <a:xfrm>
            <a:off x="609600" y="3024190"/>
            <a:ext cx="10363200" cy="442165"/>
          </a:xfrm>
        </p:spPr>
        <p:txBody>
          <a:bodyPr anchor="t">
            <a:normAutofit/>
          </a:bodyPr>
          <a:lstStyle>
            <a:lvl1pPr algn="l">
              <a:defRPr sz="2400" b="1" cap="all">
                <a:solidFill>
                  <a:schemeClr val="bg1"/>
                </a:solidFill>
              </a:defRPr>
            </a:lvl1pPr>
          </a:lstStyle>
          <a:p>
            <a:r>
              <a:rPr lang="en-GB"/>
              <a:t>Click to edit Master title style</a:t>
            </a:r>
            <a:endParaRPr lang="en-US" dirty="0"/>
          </a:p>
        </p:txBody>
      </p:sp>
      <p:sp>
        <p:nvSpPr>
          <p:cNvPr id="9" name="Text Placeholder 2"/>
          <p:cNvSpPr>
            <a:spLocks noGrp="1"/>
          </p:cNvSpPr>
          <p:nvPr>
            <p:ph type="body" idx="1" hasCustomPrompt="1"/>
          </p:nvPr>
        </p:nvSpPr>
        <p:spPr>
          <a:xfrm>
            <a:off x="609600" y="3466355"/>
            <a:ext cx="10363200" cy="1500187"/>
          </a:xfrm>
        </p:spPr>
        <p:txBody>
          <a:bodyPr anchor="t"/>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0949703" y="5955799"/>
            <a:ext cx="698243" cy="732657"/>
          </a:xfrm>
          <a:prstGeom prst="rect">
            <a:avLst/>
          </a:prstGeom>
        </p:spPr>
      </p:pic>
      <p:cxnSp>
        <p:nvCxnSpPr>
          <p:cNvPr id="11" name="Straight Connector 10"/>
          <p:cNvCxnSpPr/>
          <p:nvPr userDrawn="1"/>
        </p:nvCxnSpPr>
        <p:spPr>
          <a:xfrm>
            <a:off x="609600" y="5812120"/>
            <a:ext cx="10993947" cy="14941"/>
          </a:xfrm>
          <a:prstGeom prst="line">
            <a:avLst/>
          </a:prstGeom>
          <a:ln w="9525" cmpd="sng">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582556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5C5B3724-956F-45DF-A65E-EA2718D13D7F}" type="datetime2">
              <a:rPr lang="en-US" smtClean="0"/>
              <a:pPr/>
              <a:t>Friday, February 19, 2021</a:t>
            </a:fld>
            <a:endParaRPr lang="en-US"/>
          </a:p>
        </p:txBody>
      </p:sp>
      <p:sp>
        <p:nvSpPr>
          <p:cNvPr id="4" name="Footer Placeholder 3"/>
          <p:cNvSpPr>
            <a:spLocks noGrp="1"/>
          </p:cNvSpPr>
          <p:nvPr>
            <p:ph type="ftr" sz="quarter" idx="11"/>
          </p:nvPr>
        </p:nvSpPr>
        <p:spPr/>
        <p:txBody>
          <a:bodyPr/>
          <a:lstStyle/>
          <a:p>
            <a:r>
              <a:rPr lang="en-US"/>
              <a:t>INTERGOVERNMENTAL AUTHORITY ON DEVELOPMENT</a:t>
            </a:r>
          </a:p>
        </p:txBody>
      </p:sp>
      <p:sp>
        <p:nvSpPr>
          <p:cNvPr id="5" name="Slide Number Placeholder 4"/>
          <p:cNvSpPr>
            <a:spLocks noGrp="1"/>
          </p:cNvSpPr>
          <p:nvPr>
            <p:ph type="sldNum" sz="quarter" idx="12"/>
          </p:nvPr>
        </p:nvSpPr>
        <p:spPr/>
        <p:txBody>
          <a:bodyPr/>
          <a:lstStyle/>
          <a:p>
            <a:fld id="{B1DB7362-2002-504E-9846-FFD55AE08938}" type="slidenum">
              <a:rPr lang="en-US" smtClean="0"/>
              <a:pPr/>
              <a:t>‹#›</a:t>
            </a:fld>
            <a:endParaRPr lang="en-US"/>
          </a:p>
        </p:txBody>
      </p:sp>
    </p:spTree>
    <p:extLst>
      <p:ext uri="{BB962C8B-B14F-4D97-AF65-F5344CB8AC3E}">
        <p14:creationId xmlns:p14="http://schemas.microsoft.com/office/powerpoint/2010/main" xmlns="" val="1522423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B4017C-9869-486E-ADFF-B3CBA203C337}" type="datetime2">
              <a:rPr lang="en-US" smtClean="0"/>
              <a:pPr/>
              <a:t>Friday, February 19, 2021</a:t>
            </a:fld>
            <a:endParaRPr lang="en-US"/>
          </a:p>
        </p:txBody>
      </p:sp>
      <p:sp>
        <p:nvSpPr>
          <p:cNvPr id="3" name="Footer Placeholder 2"/>
          <p:cNvSpPr>
            <a:spLocks noGrp="1"/>
          </p:cNvSpPr>
          <p:nvPr>
            <p:ph type="ftr" sz="quarter" idx="11"/>
          </p:nvPr>
        </p:nvSpPr>
        <p:spPr/>
        <p:txBody>
          <a:bodyPr/>
          <a:lstStyle/>
          <a:p>
            <a:r>
              <a:rPr lang="en-US"/>
              <a:t>INTERGOVERNMENTAL AUTHORITY ON DEVELOPMENT</a:t>
            </a:r>
          </a:p>
        </p:txBody>
      </p:sp>
      <p:sp>
        <p:nvSpPr>
          <p:cNvPr id="4" name="Slide Number Placeholder 3"/>
          <p:cNvSpPr>
            <a:spLocks noGrp="1"/>
          </p:cNvSpPr>
          <p:nvPr>
            <p:ph type="sldNum" sz="quarter" idx="12"/>
          </p:nvPr>
        </p:nvSpPr>
        <p:spPr/>
        <p:txBody>
          <a:bodyPr/>
          <a:lstStyle/>
          <a:p>
            <a:fld id="{B1DB7362-2002-504E-9846-FFD55AE08938}" type="slidenum">
              <a:rPr lang="en-US" smtClean="0"/>
              <a:pPr/>
              <a:t>‹#›</a:t>
            </a:fld>
            <a:endParaRPr lang="en-US"/>
          </a:p>
        </p:txBody>
      </p:sp>
    </p:spTree>
    <p:extLst>
      <p:ext uri="{BB962C8B-B14F-4D97-AF65-F5344CB8AC3E}">
        <p14:creationId xmlns:p14="http://schemas.microsoft.com/office/powerpoint/2010/main" xmlns="" val="1789120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398929"/>
          </a:xfrm>
        </p:spPr>
        <p:txBody>
          <a:bodyPr anchor="t"/>
          <a:lstStyle>
            <a:lvl1pPr algn="l">
              <a:defRPr sz="2000" b="1"/>
            </a:lvl1pPr>
          </a:lstStyle>
          <a:p>
            <a:r>
              <a:rPr lang="en-GB"/>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a:p>
        </p:txBody>
      </p:sp>
      <p:sp>
        <p:nvSpPr>
          <p:cNvPr id="4" name="Text Placeholder 3"/>
          <p:cNvSpPr>
            <a:spLocks noGrp="1"/>
          </p:cNvSpPr>
          <p:nvPr>
            <p:ph type="body" sz="half" idx="2"/>
          </p:nvPr>
        </p:nvSpPr>
        <p:spPr>
          <a:xfrm>
            <a:off x="2389717" y="5199529"/>
            <a:ext cx="7315200" cy="4781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07B0A5E0-C1B9-4867-A1E2-5B2A0C6D13BD}" type="datetime2">
              <a:rPr lang="en-US" smtClean="0"/>
              <a:pPr/>
              <a:t>Friday, February 19, 2021</a:t>
            </a:fld>
            <a:endParaRPr lang="en-US"/>
          </a:p>
        </p:txBody>
      </p:sp>
      <p:sp>
        <p:nvSpPr>
          <p:cNvPr id="6" name="Footer Placeholder 5"/>
          <p:cNvSpPr>
            <a:spLocks noGrp="1"/>
          </p:cNvSpPr>
          <p:nvPr>
            <p:ph type="ftr" sz="quarter" idx="11"/>
          </p:nvPr>
        </p:nvSpPr>
        <p:spPr/>
        <p:txBody>
          <a:bodyPr/>
          <a:lstStyle/>
          <a:p>
            <a:r>
              <a:rPr lang="en-US"/>
              <a:t>INTERGOVERNMENTAL AUTHORITY ON DEVELOPMENT</a:t>
            </a:r>
          </a:p>
        </p:txBody>
      </p:sp>
      <p:sp>
        <p:nvSpPr>
          <p:cNvPr id="7" name="Slide Number Placeholder 6"/>
          <p:cNvSpPr>
            <a:spLocks noGrp="1"/>
          </p:cNvSpPr>
          <p:nvPr>
            <p:ph type="sldNum" sz="quarter" idx="12"/>
          </p:nvPr>
        </p:nvSpPr>
        <p:spPr/>
        <p:txBody>
          <a:bodyPr/>
          <a:lstStyle/>
          <a:p>
            <a:fld id="{B1DB7362-2002-504E-9846-FFD55AE08938}" type="slidenum">
              <a:rPr lang="en-US" smtClean="0"/>
              <a:pPr/>
              <a:t>‹#›</a:t>
            </a:fld>
            <a:endParaRPr lang="en-US"/>
          </a:p>
        </p:txBody>
      </p:sp>
    </p:spTree>
    <p:extLst>
      <p:ext uri="{BB962C8B-B14F-4D97-AF65-F5344CB8AC3E}">
        <p14:creationId xmlns:p14="http://schemas.microsoft.com/office/powerpoint/2010/main" xmlns="" val="961543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ntent - 1 column">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p:nvPr>
        </p:nvSpPr>
        <p:spPr/>
        <p:txBody>
          <a:bodyPr/>
          <a:lstStyle/>
          <a:p>
            <a:r>
              <a:rPr lang="en-US"/>
              <a:t>Click to edit Master title style</a:t>
            </a:r>
            <a:endParaRPr lang="en-GB"/>
          </a:p>
        </p:txBody>
      </p:sp>
      <p:sp>
        <p:nvSpPr>
          <p:cNvPr id="11" name="Slide Number Placeholder 10"/>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xmlns="" val="1056506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792162"/>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609600" y="1244603"/>
            <a:ext cx="109728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09600" y="6486989"/>
            <a:ext cx="2844800" cy="182373"/>
          </a:xfrm>
          <a:prstGeom prst="rect">
            <a:avLst/>
          </a:prstGeom>
        </p:spPr>
        <p:txBody>
          <a:bodyPr vert="horz" lIns="91440" tIns="45720" rIns="91440" bIns="45720" rtlCol="0" anchor="ctr"/>
          <a:lstStyle>
            <a:lvl1pPr algn="l">
              <a:defRPr sz="1000">
                <a:solidFill>
                  <a:srgbClr val="646463"/>
                </a:solidFill>
              </a:defRPr>
            </a:lvl1pPr>
          </a:lstStyle>
          <a:p>
            <a:fld id="{D0EE56E8-8AF9-4EAA-BC04-5929A4739BF4}" type="datetime2">
              <a:rPr lang="en-US" smtClean="0"/>
              <a:pPr/>
              <a:t>Friday, February 19, 2021</a:t>
            </a:fld>
            <a:endParaRPr lang="en-US" dirty="0"/>
          </a:p>
        </p:txBody>
      </p:sp>
      <p:sp>
        <p:nvSpPr>
          <p:cNvPr id="5" name="Footer Placeholder 4"/>
          <p:cNvSpPr>
            <a:spLocks noGrp="1"/>
          </p:cNvSpPr>
          <p:nvPr>
            <p:ph type="ftr" sz="quarter" idx="3"/>
          </p:nvPr>
        </p:nvSpPr>
        <p:spPr>
          <a:xfrm>
            <a:off x="4165600" y="6486989"/>
            <a:ext cx="3860800" cy="182373"/>
          </a:xfrm>
          <a:prstGeom prst="rect">
            <a:avLst/>
          </a:prstGeom>
        </p:spPr>
        <p:txBody>
          <a:bodyPr vert="horz" lIns="91440" tIns="45720" rIns="91440" bIns="45720" rtlCol="0" anchor="ctr"/>
          <a:lstStyle>
            <a:lvl1pPr algn="ctr">
              <a:defRPr sz="1000">
                <a:solidFill>
                  <a:srgbClr val="646463"/>
                </a:solidFill>
              </a:defRPr>
            </a:lvl1pPr>
          </a:lstStyle>
          <a:p>
            <a:r>
              <a:rPr lang="en-US"/>
              <a:t>INTERGOVERNMENTAL AUTHORITY ON DEVELOPMENT</a:t>
            </a:r>
            <a:endParaRPr lang="en-US" dirty="0"/>
          </a:p>
        </p:txBody>
      </p:sp>
      <p:sp>
        <p:nvSpPr>
          <p:cNvPr id="6" name="Slide Number Placeholder 5"/>
          <p:cNvSpPr>
            <a:spLocks noGrp="1"/>
          </p:cNvSpPr>
          <p:nvPr>
            <p:ph type="sldNum" sz="quarter" idx="4"/>
          </p:nvPr>
        </p:nvSpPr>
        <p:spPr>
          <a:xfrm>
            <a:off x="10150805" y="6486989"/>
            <a:ext cx="478119" cy="182373"/>
          </a:xfrm>
          <a:prstGeom prst="rect">
            <a:avLst/>
          </a:prstGeom>
        </p:spPr>
        <p:txBody>
          <a:bodyPr vert="horz" lIns="91440" tIns="45720" rIns="91440" bIns="45720" rtlCol="0" anchor="ctr"/>
          <a:lstStyle>
            <a:lvl1pPr algn="ctr">
              <a:defRPr sz="1000">
                <a:solidFill>
                  <a:schemeClr val="tx2"/>
                </a:solidFill>
              </a:defRPr>
            </a:lvl1pPr>
          </a:lstStyle>
          <a:p>
            <a:fld id="{B1DB7362-2002-504E-9846-FFD55AE08938}" type="slidenum">
              <a:rPr lang="en-US" smtClean="0"/>
              <a:pPr/>
              <a:t>‹#›</a:t>
            </a:fld>
            <a:endParaRPr lang="en-US"/>
          </a:p>
        </p:txBody>
      </p:sp>
      <p:pic>
        <p:nvPicPr>
          <p:cNvPr id="8" name="Picture 7"/>
          <p:cNvPicPr>
            <a:picLocks noChangeAspect="1"/>
          </p:cNvPicPr>
          <p:nvPr userDrawn="1"/>
        </p:nvPicPr>
        <p:blipFill>
          <a:blip r:embed="rId10">
            <a:extLst>
              <a:ext uri="{28A0092B-C50C-407E-A947-70E740481C1C}">
                <a14:useLocalDpi xmlns:a14="http://schemas.microsoft.com/office/drawing/2010/main" xmlns="" val="0"/>
              </a:ext>
            </a:extLst>
          </a:blip>
          <a:stretch>
            <a:fillRect/>
          </a:stretch>
        </p:blipFill>
        <p:spPr>
          <a:xfrm>
            <a:off x="10876801" y="5956431"/>
            <a:ext cx="800145" cy="712931"/>
          </a:xfrm>
          <a:prstGeom prst="rect">
            <a:avLst/>
          </a:prstGeom>
        </p:spPr>
      </p:pic>
      <p:cxnSp>
        <p:nvCxnSpPr>
          <p:cNvPr id="9" name="Straight Connector 8"/>
          <p:cNvCxnSpPr/>
          <p:nvPr userDrawn="1"/>
        </p:nvCxnSpPr>
        <p:spPr>
          <a:xfrm>
            <a:off x="609600" y="5770564"/>
            <a:ext cx="109728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382132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8" r:id="rId4"/>
    <p:sldLayoutId id="2147483654" r:id="rId5"/>
    <p:sldLayoutId id="2147483655" r:id="rId6"/>
    <p:sldLayoutId id="2147483657" r:id="rId7"/>
    <p:sldLayoutId id="2147483659" r:id="rId8"/>
  </p:sldLayoutIdLst>
  <p:hf hdr="0"/>
  <p:txStyles>
    <p:titleStyle>
      <a:lvl1pPr algn="l" defTabSz="457200" rtl="0" eaLnBrk="1" latinLnBrk="0" hangingPunct="1">
        <a:spcBef>
          <a:spcPct val="0"/>
        </a:spcBef>
        <a:buNone/>
        <a:defRPr sz="2400" kern="1200" cap="all">
          <a:solidFill>
            <a:srgbClr val="00833F"/>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0.jpeg"/><Relationship Id="rId7"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8.xml"/><Relationship Id="rId6" Type="http://schemas.openxmlformats.org/officeDocument/2006/relationships/image" Target="../media/image4.jpeg"/><Relationship Id="rId5" Type="http://schemas.openxmlformats.org/officeDocument/2006/relationships/image" Target="../media/image11.png"/><Relationship Id="rId10" Type="http://schemas.openxmlformats.org/officeDocument/2006/relationships/image" Target="../media/image15.jpeg"/><Relationship Id="rId4" Type="http://schemas.openxmlformats.org/officeDocument/2006/relationships/image" Target="../media/image3.jpe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jpeg"/><Relationship Id="rId7"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4.jpeg"/><Relationship Id="rId9"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5.png"/><Relationship Id="rId7"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4.jpeg"/><Relationship Id="rId11" Type="http://schemas.openxmlformats.org/officeDocument/2006/relationships/image" Target="../media/image27.png"/><Relationship Id="rId5" Type="http://schemas.openxmlformats.org/officeDocument/2006/relationships/image" Target="../media/image3.jpeg"/><Relationship Id="rId10" Type="http://schemas.openxmlformats.org/officeDocument/2006/relationships/image" Target="../media/image23.png"/><Relationship Id="rId4" Type="http://schemas.openxmlformats.org/officeDocument/2006/relationships/image" Target="../media/image26.png"/><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8.jpeg"/><Relationship Id="rId7"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21.png"/><Relationship Id="rId5" Type="http://schemas.openxmlformats.org/officeDocument/2006/relationships/image" Target="../media/image4.jpeg"/><Relationship Id="rId10" Type="http://schemas.openxmlformats.org/officeDocument/2006/relationships/image" Target="../media/image30.png"/><Relationship Id="rId4" Type="http://schemas.openxmlformats.org/officeDocument/2006/relationships/image" Target="../media/image3.jpeg"/><Relationship Id="rId9" Type="http://schemas.openxmlformats.org/officeDocument/2006/relationships/image" Target="../media/image2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0700" y="2001538"/>
            <a:ext cx="8420100" cy="866525"/>
          </a:xfrm>
        </p:spPr>
        <p:txBody>
          <a:bodyPr>
            <a:noAutofit/>
          </a:bodyPr>
          <a:lstStyle/>
          <a:p>
            <a:r>
              <a:rPr lang="en-US" sz="3800" b="1" dirty="0"/>
              <a:t>WISER Support to ICPAC Project (W2-SIP)</a:t>
            </a:r>
          </a:p>
        </p:txBody>
      </p:sp>
      <p:sp>
        <p:nvSpPr>
          <p:cNvPr id="4" name="TextBox 3"/>
          <p:cNvSpPr txBox="1"/>
          <p:nvPr/>
        </p:nvSpPr>
        <p:spPr>
          <a:xfrm>
            <a:off x="2318254" y="4864401"/>
            <a:ext cx="7892546" cy="430887"/>
          </a:xfrm>
          <a:prstGeom prst="rect">
            <a:avLst/>
          </a:prstGeom>
          <a:noFill/>
        </p:spPr>
        <p:txBody>
          <a:bodyPr wrap="none" rtlCol="0">
            <a:spAutoFit/>
          </a:bodyPr>
          <a:lstStyle/>
          <a:p>
            <a:pPr algn="ctr"/>
            <a:r>
              <a:rPr lang="en-US" sz="2200" b="1" dirty="0">
                <a:solidFill>
                  <a:srgbClr val="000099"/>
                </a:solidFill>
              </a:rPr>
              <a:t>IGAD Climate Prediction and Applications Centre (ICPAC</a:t>
            </a:r>
            <a:r>
              <a:rPr lang="en-US" sz="2200" b="1" dirty="0"/>
              <a:t>)</a:t>
            </a:r>
          </a:p>
        </p:txBody>
      </p:sp>
      <p:pic>
        <p:nvPicPr>
          <p:cNvPr id="5" name="Picture 4" descr="wiser_col_strap_lrg.jpg">
            <a:extLst>
              <a:ext uri="{FF2B5EF4-FFF2-40B4-BE49-F238E27FC236}">
                <a16:creationId xmlns:a16="http://schemas.microsoft.com/office/drawing/2014/main" xmlns="" id="{D9091ADC-AA2C-C342-9878-EA38161382D5}"/>
              </a:ext>
            </a:extLst>
          </p:cNvPr>
          <p:cNvPicPr/>
          <p:nvPr/>
        </p:nvPicPr>
        <p:blipFill>
          <a:blip r:embed="rId2" cstate="print"/>
          <a:stretch>
            <a:fillRect/>
          </a:stretch>
        </p:blipFill>
        <p:spPr>
          <a:xfrm>
            <a:off x="1333724" y="479122"/>
            <a:ext cx="2047760" cy="847879"/>
          </a:xfrm>
          <a:prstGeom prst="rect">
            <a:avLst/>
          </a:prstGeom>
        </p:spPr>
      </p:pic>
      <p:pic>
        <p:nvPicPr>
          <p:cNvPr id="6" name="Picture 5" descr="O:\Met Office Consulting\Business Areas\Int'l Business\9. Marketing\2. Comms\templates\UK aid logo set and standards for designers\Standard Logo with Strapline\UK-AID-Standard-RGB.jpg">
            <a:extLst>
              <a:ext uri="{FF2B5EF4-FFF2-40B4-BE49-F238E27FC236}">
                <a16:creationId xmlns:a16="http://schemas.microsoft.com/office/drawing/2014/main" xmlns="" id="{C995FC97-B6A5-7944-8173-2692E6743385}"/>
              </a:ext>
            </a:extLst>
          </p:cNvPr>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000533" y="373765"/>
            <a:ext cx="1064260" cy="1143000"/>
          </a:xfrm>
          <a:prstGeom prst="rect">
            <a:avLst/>
          </a:prstGeom>
          <a:solidFill>
            <a:schemeClr val="accent1"/>
          </a:solidFill>
          <a:ln w="9525">
            <a:noFill/>
            <a:miter lim="800000"/>
            <a:headEnd/>
            <a:tailEnd/>
          </a:ln>
        </p:spPr>
      </p:pic>
      <p:pic>
        <p:nvPicPr>
          <p:cNvPr id="7" name="Picture 6">
            <a:extLst>
              <a:ext uri="{FF2B5EF4-FFF2-40B4-BE49-F238E27FC236}">
                <a16:creationId xmlns:a16="http://schemas.microsoft.com/office/drawing/2014/main" xmlns="" id="{25E06DF6-D93E-5243-AF07-F85E27C83A92}"/>
              </a:ext>
            </a:extLst>
          </p:cNvPr>
          <p:cNvPicPr/>
          <p:nvPr/>
        </p:nvPicPr>
        <p:blipFill rotWithShape="1">
          <a:blip r:embed="rId4" cstate="print">
            <a:extLst>
              <a:ext uri="{28A0092B-C50C-407E-A947-70E740481C1C}">
                <a14:useLocalDpi xmlns:a14="http://schemas.microsoft.com/office/drawing/2010/main" xmlns="" val="0"/>
              </a:ext>
            </a:extLst>
          </a:blip>
          <a:srcRect l="74376" t="1161" b="66594"/>
          <a:stretch/>
        </p:blipFill>
        <p:spPr bwMode="auto">
          <a:xfrm>
            <a:off x="1170833" y="5680730"/>
            <a:ext cx="901065" cy="872490"/>
          </a:xfrm>
          <a:prstGeom prst="rect">
            <a:avLst/>
          </a:prstGeom>
          <a:noFill/>
          <a:ln w="9525" algn="ctr">
            <a:noFill/>
            <a:miter lim="800000"/>
            <a:headEnd/>
            <a:tailEnd/>
          </a:ln>
        </p:spPr>
      </p:pic>
      <p:pic>
        <p:nvPicPr>
          <p:cNvPr id="8" name="Picture 7" descr="ceh_3c_p.jpg">
            <a:extLst>
              <a:ext uri="{FF2B5EF4-FFF2-40B4-BE49-F238E27FC236}">
                <a16:creationId xmlns:a16="http://schemas.microsoft.com/office/drawing/2014/main" xmlns="" id="{9B55CD76-E98F-A841-B937-DE7E1D767252}"/>
              </a:ext>
            </a:extLst>
          </p:cNvPr>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7085568" y="5684540"/>
            <a:ext cx="1329690" cy="432435"/>
          </a:xfrm>
          <a:prstGeom prst="rect">
            <a:avLst/>
          </a:prstGeom>
          <a:noFill/>
          <a:ln w="9525">
            <a:noFill/>
            <a:miter lim="800000"/>
            <a:headEnd/>
            <a:tailEnd/>
          </a:ln>
        </p:spPr>
      </p:pic>
      <p:pic>
        <p:nvPicPr>
          <p:cNvPr id="9" name="Picture 8">
            <a:extLst>
              <a:ext uri="{FF2B5EF4-FFF2-40B4-BE49-F238E27FC236}">
                <a16:creationId xmlns:a16="http://schemas.microsoft.com/office/drawing/2014/main" xmlns="" id="{1D877CD8-323E-5F4E-80DA-9399C2E78A11}"/>
              </a:ext>
            </a:extLst>
          </p:cNvPr>
          <p:cNvPicPr/>
          <p:nvPr/>
        </p:nvPicPr>
        <p:blipFill>
          <a:blip r:embed="rId6" cstate="print">
            <a:extLst>
              <a:ext uri="{28A0092B-C50C-407E-A947-70E740481C1C}">
                <a14:useLocalDpi xmlns:a14="http://schemas.microsoft.com/office/drawing/2010/main" xmlns="" val="0"/>
              </a:ext>
            </a:extLst>
          </a:blip>
          <a:stretch>
            <a:fillRect/>
          </a:stretch>
        </p:blipFill>
        <p:spPr>
          <a:xfrm>
            <a:off x="3593179" y="5680730"/>
            <a:ext cx="1996440" cy="725170"/>
          </a:xfrm>
          <a:prstGeom prst="rect">
            <a:avLst/>
          </a:prstGeom>
        </p:spPr>
      </p:pic>
      <p:pic>
        <p:nvPicPr>
          <p:cNvPr id="10" name="Picture 9">
            <a:extLst>
              <a:ext uri="{FF2B5EF4-FFF2-40B4-BE49-F238E27FC236}">
                <a16:creationId xmlns:a16="http://schemas.microsoft.com/office/drawing/2014/main" xmlns="" id="{71A9EB07-F769-684D-9529-4BB71625FE9A}"/>
              </a:ext>
            </a:extLst>
          </p:cNvPr>
          <p:cNvPicPr/>
          <p:nvPr/>
        </p:nvPicPr>
        <p:blipFill>
          <a:blip r:embed="rId7" cstate="print">
            <a:extLst>
              <a:ext uri="{28A0092B-C50C-407E-A947-70E740481C1C}">
                <a14:useLocalDpi xmlns:a14="http://schemas.microsoft.com/office/drawing/2010/main" xmlns="" val="0"/>
              </a:ext>
            </a:extLst>
          </a:blip>
          <a:stretch>
            <a:fillRect/>
          </a:stretch>
        </p:blipFill>
        <p:spPr>
          <a:xfrm>
            <a:off x="9911207" y="5680730"/>
            <a:ext cx="1066800" cy="525780"/>
          </a:xfrm>
          <a:prstGeom prst="rect">
            <a:avLst/>
          </a:prstGeom>
        </p:spPr>
      </p:pic>
      <p:sp>
        <p:nvSpPr>
          <p:cNvPr id="3" name="TextBox 2">
            <a:extLst>
              <a:ext uri="{FF2B5EF4-FFF2-40B4-BE49-F238E27FC236}">
                <a16:creationId xmlns:a16="http://schemas.microsoft.com/office/drawing/2014/main" xmlns="" id="{43400F6B-E7D9-F040-ABDB-47978D900D87}"/>
              </a:ext>
            </a:extLst>
          </p:cNvPr>
          <p:cNvSpPr txBox="1"/>
          <p:nvPr/>
        </p:nvSpPr>
        <p:spPr>
          <a:xfrm>
            <a:off x="1554627" y="3538783"/>
            <a:ext cx="9423380" cy="1384995"/>
          </a:xfrm>
          <a:prstGeom prst="rect">
            <a:avLst/>
          </a:prstGeom>
          <a:noFill/>
        </p:spPr>
        <p:txBody>
          <a:bodyPr wrap="square" rtlCol="0">
            <a:spAutoFit/>
          </a:bodyPr>
          <a:lstStyle/>
          <a:p>
            <a:pPr algn="ctr"/>
            <a:r>
              <a:rPr lang="en-GB" sz="2800" b="1" dirty="0">
                <a:solidFill>
                  <a:srgbClr val="FF0000"/>
                </a:solidFill>
              </a:rPr>
              <a:t>A Legacy of Improved Climate Services for Managing Climate Extremes over the Greater Horn of Africa</a:t>
            </a:r>
          </a:p>
          <a:p>
            <a:pPr algn="ctr"/>
            <a:endParaRPr lang="en-US" sz="2800" dirty="0">
              <a:solidFill>
                <a:srgbClr val="FF0000"/>
              </a:solidFill>
            </a:endParaRPr>
          </a:p>
        </p:txBody>
      </p:sp>
    </p:spTree>
    <p:extLst>
      <p:ext uri="{BB962C8B-B14F-4D97-AF65-F5344CB8AC3E}">
        <p14:creationId xmlns:p14="http://schemas.microsoft.com/office/powerpoint/2010/main" xmlns="" val="419059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68168F64-6F29-41BD-8916-E18BEAC6F2AB}"/>
              </a:ext>
            </a:extLst>
          </p:cNvPr>
          <p:cNvSpPr>
            <a:spLocks noGrp="1"/>
          </p:cNvSpPr>
          <p:nvPr>
            <p:ph type="title"/>
          </p:nvPr>
        </p:nvSpPr>
        <p:spPr>
          <a:xfrm>
            <a:off x="49480" y="171635"/>
            <a:ext cx="9405475" cy="886916"/>
          </a:xfrm>
        </p:spPr>
        <p:txBody>
          <a:bodyPr>
            <a:normAutofit/>
          </a:bodyPr>
          <a:lstStyle/>
          <a:p>
            <a:pPr algn="ctr"/>
            <a:r>
              <a:rPr lang="en-GB" b="1" dirty="0"/>
              <a:t>Regional level:</a:t>
            </a:r>
            <a:br>
              <a:rPr lang="en-GB" b="1" dirty="0"/>
            </a:br>
            <a:r>
              <a:rPr lang="en-GB" b="1" dirty="0"/>
              <a:t>Transformational change in regional forecasts</a:t>
            </a:r>
          </a:p>
        </p:txBody>
      </p:sp>
      <p:sp>
        <p:nvSpPr>
          <p:cNvPr id="2" name="TextBox 1">
            <a:extLst>
              <a:ext uri="{FF2B5EF4-FFF2-40B4-BE49-F238E27FC236}">
                <a16:creationId xmlns:a16="http://schemas.microsoft.com/office/drawing/2014/main" xmlns="" id="{19B59109-04CA-48EC-A5B7-94B442101A71}"/>
              </a:ext>
            </a:extLst>
          </p:cNvPr>
          <p:cNvSpPr txBox="1"/>
          <p:nvPr/>
        </p:nvSpPr>
        <p:spPr>
          <a:xfrm>
            <a:off x="42446" y="1080872"/>
            <a:ext cx="9109225" cy="4154984"/>
          </a:xfrm>
          <a:prstGeom prst="rect">
            <a:avLst/>
          </a:prstGeom>
          <a:noFill/>
        </p:spPr>
        <p:txBody>
          <a:bodyPr wrap="square" rtlCol="0">
            <a:spAutoFit/>
          </a:bodyPr>
          <a:lstStyle/>
          <a:p>
            <a:pPr marL="380990" indent="-380990">
              <a:buFont typeface="Arial" panose="020B0604020202020204" pitchFamily="34" charset="0"/>
              <a:buChar char="•"/>
            </a:pPr>
            <a:r>
              <a:rPr lang="en-GB" sz="2400" dirty="0"/>
              <a:t>ICPAC introduced objective forecast methodology at GHACOF52 (May 2019, Addis Ababa)</a:t>
            </a:r>
          </a:p>
          <a:p>
            <a:pPr marL="380990" indent="-380990">
              <a:buFont typeface="Arial" panose="020B0604020202020204" pitchFamily="34" charset="0"/>
              <a:buChar char="•"/>
            </a:pPr>
            <a:r>
              <a:rPr lang="en-GB" sz="2400" dirty="0">
                <a:solidFill>
                  <a:srgbClr val="2A2A2A"/>
                </a:solidFill>
              </a:rPr>
              <a:t>Based on dynamical models: traceable, reproducible, verifiable</a:t>
            </a:r>
          </a:p>
          <a:p>
            <a:pPr marL="380990" indent="-380990">
              <a:buFont typeface="Arial" panose="020B0604020202020204" pitchFamily="34" charset="0"/>
              <a:buChar char="•"/>
            </a:pPr>
            <a:r>
              <a:rPr lang="en-GB" sz="2400" dirty="0"/>
              <a:t>Paradigm shift after 20 years of (subjectivity-prone) consensus approach</a:t>
            </a:r>
          </a:p>
          <a:p>
            <a:pPr marL="380990" indent="-380990">
              <a:buFont typeface="Arial" panose="020B0604020202020204" pitchFamily="34" charset="0"/>
              <a:buChar char="•"/>
            </a:pPr>
            <a:r>
              <a:rPr lang="en-GB" sz="2400" dirty="0"/>
              <a:t>Facilitated by cross-project collaboration:</a:t>
            </a:r>
          </a:p>
          <a:p>
            <a:pPr marL="990575" lvl="1" indent="-380990">
              <a:buFont typeface="Arial" panose="020B0604020202020204" pitchFamily="34" charset="0"/>
              <a:buChar char="•"/>
            </a:pPr>
            <a:r>
              <a:rPr lang="en-GB" sz="2400" dirty="0"/>
              <a:t>HPC cluster from W2SIP (750,000 GBP)</a:t>
            </a:r>
          </a:p>
          <a:p>
            <a:pPr marL="990575" lvl="1" indent="-380990">
              <a:buFont typeface="Arial" panose="020B0604020202020204" pitchFamily="34" charset="0"/>
              <a:buChar char="•"/>
            </a:pPr>
            <a:r>
              <a:rPr lang="en-GB" sz="2400" dirty="0"/>
              <a:t>Model evaluation - </a:t>
            </a:r>
            <a:r>
              <a:rPr lang="en-GB" sz="2400" dirty="0" err="1"/>
              <a:t>ForPAc</a:t>
            </a:r>
            <a:r>
              <a:rPr lang="en-GB" sz="2400" dirty="0"/>
              <a:t>/W2SIP/SWIFT</a:t>
            </a:r>
          </a:p>
          <a:p>
            <a:pPr marL="990575" lvl="1" indent="-380990">
              <a:buFont typeface="Arial" panose="020B0604020202020204" pitchFamily="34" charset="0"/>
              <a:buChar char="•"/>
            </a:pPr>
            <a:r>
              <a:rPr lang="en-GB" sz="2400" dirty="0"/>
              <a:t>ICPAC post-processing development - W2SIP/SWIFT</a:t>
            </a:r>
          </a:p>
          <a:p>
            <a:pPr lvl="1"/>
            <a:endParaRPr lang="en-GB" sz="2400" dirty="0"/>
          </a:p>
          <a:p>
            <a:endParaRPr lang="en-GB" sz="2400" dirty="0"/>
          </a:p>
        </p:txBody>
      </p:sp>
      <p:pic>
        <p:nvPicPr>
          <p:cNvPr id="4" name="Picture 3">
            <a:extLst>
              <a:ext uri="{FF2B5EF4-FFF2-40B4-BE49-F238E27FC236}">
                <a16:creationId xmlns:a16="http://schemas.microsoft.com/office/drawing/2014/main" xmlns="" id="{EBAB3383-8DE7-4EAC-9CC0-025E1666C3A5}"/>
              </a:ext>
            </a:extLst>
          </p:cNvPr>
          <p:cNvPicPr>
            <a:picLocks noChangeAspect="1"/>
          </p:cNvPicPr>
          <p:nvPr/>
        </p:nvPicPr>
        <p:blipFill rotWithShape="1">
          <a:blip r:embed="rId2"/>
          <a:srcRect r="50000"/>
          <a:stretch/>
        </p:blipFill>
        <p:spPr>
          <a:xfrm>
            <a:off x="9396653" y="801771"/>
            <a:ext cx="2020895" cy="2411871"/>
          </a:xfrm>
          <a:prstGeom prst="rect">
            <a:avLst/>
          </a:prstGeom>
        </p:spPr>
      </p:pic>
      <p:pic>
        <p:nvPicPr>
          <p:cNvPr id="13" name="Picture 12">
            <a:extLst>
              <a:ext uri="{FF2B5EF4-FFF2-40B4-BE49-F238E27FC236}">
                <a16:creationId xmlns:a16="http://schemas.microsoft.com/office/drawing/2014/main" xmlns="" id="{57D9C0F4-E937-4508-B8F4-564F3566C5D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070052" y="6245551"/>
            <a:ext cx="1309399" cy="449579"/>
          </a:xfrm>
          <a:prstGeom prst="rect">
            <a:avLst/>
          </a:prstGeom>
        </p:spPr>
      </p:pic>
      <p:pic>
        <p:nvPicPr>
          <p:cNvPr id="14" name="Picture 13" descr="wiser_col_strap_lrg.jpg">
            <a:extLst>
              <a:ext uri="{FF2B5EF4-FFF2-40B4-BE49-F238E27FC236}">
                <a16:creationId xmlns:a16="http://schemas.microsoft.com/office/drawing/2014/main" xmlns="" id="{EE9A66C6-0EE1-4C7C-9D51-108081026F41}"/>
              </a:ext>
            </a:extLst>
          </p:cNvPr>
          <p:cNvPicPr/>
          <p:nvPr/>
        </p:nvPicPr>
        <p:blipFill>
          <a:blip r:embed="rId4" cstate="print"/>
          <a:stretch>
            <a:fillRect/>
          </a:stretch>
        </p:blipFill>
        <p:spPr>
          <a:xfrm>
            <a:off x="2812970" y="6215590"/>
            <a:ext cx="1309399" cy="472901"/>
          </a:xfrm>
          <a:prstGeom prst="rect">
            <a:avLst/>
          </a:prstGeom>
        </p:spPr>
      </p:pic>
      <p:pic>
        <p:nvPicPr>
          <p:cNvPr id="15" name="Picture 14">
            <a:extLst>
              <a:ext uri="{FF2B5EF4-FFF2-40B4-BE49-F238E27FC236}">
                <a16:creationId xmlns:a16="http://schemas.microsoft.com/office/drawing/2014/main" xmlns="" id="{3AEC0C69-8527-44F5-8F14-2245005D6F61}"/>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925268" y="6211186"/>
            <a:ext cx="1042419" cy="492021"/>
          </a:xfrm>
          <a:prstGeom prst="rect">
            <a:avLst/>
          </a:prstGeom>
        </p:spPr>
      </p:pic>
      <p:pic>
        <p:nvPicPr>
          <p:cNvPr id="16" name="Picture 15" descr="O:\Met Office Consulting\Business Areas\Int'l Business\9. Marketing\2. Comms\templates\UK aid logo set and standards for designers\Standard Logo with Strapline\UK-AID-Standard-RGB.jpg">
            <a:extLst>
              <a:ext uri="{FF2B5EF4-FFF2-40B4-BE49-F238E27FC236}">
                <a16:creationId xmlns:a16="http://schemas.microsoft.com/office/drawing/2014/main" xmlns="" id="{B05FB6FB-A88E-4EC1-A661-B7A4CF7DA631}"/>
              </a:ext>
            </a:extLst>
          </p:cNvPr>
          <p:cNvPicPr/>
          <p:nvPr/>
        </p:nvPicPr>
        <p:blipFill>
          <a:blip r:embed="rId6" cstate="print"/>
          <a:srcRect/>
          <a:stretch>
            <a:fillRect/>
          </a:stretch>
        </p:blipFill>
        <p:spPr bwMode="auto">
          <a:xfrm>
            <a:off x="4334850" y="6229287"/>
            <a:ext cx="433871" cy="445507"/>
          </a:xfrm>
          <a:prstGeom prst="rect">
            <a:avLst/>
          </a:prstGeom>
          <a:solidFill>
            <a:schemeClr val="accent1"/>
          </a:solidFill>
          <a:ln w="9525">
            <a:noFill/>
            <a:miter lim="800000"/>
            <a:headEnd/>
            <a:tailEnd/>
          </a:ln>
        </p:spPr>
      </p:pic>
      <p:pic>
        <p:nvPicPr>
          <p:cNvPr id="17" name="Picture 16">
            <a:extLst>
              <a:ext uri="{FF2B5EF4-FFF2-40B4-BE49-F238E27FC236}">
                <a16:creationId xmlns:a16="http://schemas.microsoft.com/office/drawing/2014/main" xmlns="" id="{EDF1BB34-BDA0-47A7-86F4-424CE30BB116}"/>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5037476" y="6258404"/>
            <a:ext cx="641909" cy="447196"/>
          </a:xfrm>
          <a:prstGeom prst="rect">
            <a:avLst/>
          </a:prstGeom>
        </p:spPr>
      </p:pic>
      <p:pic>
        <p:nvPicPr>
          <p:cNvPr id="18" name="Picture 17" descr="C:\Users\JULIET\AppData\Local\Microsoft\Windows\INetCache\Content.Word\IGAD Print Logo Architecture_oneLine_ CMYK_P.JPG">
            <a:extLst>
              <a:ext uri="{FF2B5EF4-FFF2-40B4-BE49-F238E27FC236}">
                <a16:creationId xmlns:a16="http://schemas.microsoft.com/office/drawing/2014/main" xmlns="" id="{41FE9808-4E1F-4811-9815-294A5699045F}"/>
              </a:ext>
            </a:extLst>
          </p:cNvPr>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905000" y="6222409"/>
            <a:ext cx="629568" cy="480799"/>
          </a:xfrm>
          <a:prstGeom prst="rect">
            <a:avLst/>
          </a:prstGeom>
          <a:noFill/>
          <a:ln w="9525">
            <a:noFill/>
            <a:miter lim="800000"/>
            <a:headEnd/>
            <a:tailEnd/>
          </a:ln>
        </p:spPr>
      </p:pic>
      <p:pic>
        <p:nvPicPr>
          <p:cNvPr id="19" name="Picture 18">
            <a:extLst>
              <a:ext uri="{FF2B5EF4-FFF2-40B4-BE49-F238E27FC236}">
                <a16:creationId xmlns:a16="http://schemas.microsoft.com/office/drawing/2014/main" xmlns="" id="{1FA14948-687F-054E-A9B7-147EEC511816}"/>
              </a:ext>
            </a:extLst>
          </p:cNvPr>
          <p:cNvPicPr/>
          <p:nvPr/>
        </p:nvPicPr>
        <p:blipFill rotWithShape="1">
          <a:blip r:embed="rId9" cstate="print">
            <a:extLst>
              <a:ext uri="{28A0092B-C50C-407E-A947-70E740481C1C}">
                <a14:useLocalDpi xmlns:a14="http://schemas.microsoft.com/office/drawing/2010/main" xmlns="" val="0"/>
              </a:ext>
            </a:extLst>
          </a:blip>
          <a:srcRect l="4470" t="4881" r="3171" b="7238"/>
          <a:stretch/>
        </p:blipFill>
        <p:spPr>
          <a:xfrm>
            <a:off x="8591932" y="6213578"/>
            <a:ext cx="1151675" cy="492021"/>
          </a:xfrm>
          <a:prstGeom prst="rect">
            <a:avLst/>
          </a:prstGeom>
          <a:solidFill>
            <a:schemeClr val="bg2"/>
          </a:solidFill>
        </p:spPr>
      </p:pic>
      <p:sp>
        <p:nvSpPr>
          <p:cNvPr id="7" name="TextBox 6">
            <a:extLst>
              <a:ext uri="{FF2B5EF4-FFF2-40B4-BE49-F238E27FC236}">
                <a16:creationId xmlns:a16="http://schemas.microsoft.com/office/drawing/2014/main" xmlns="" id="{07B7A44E-C526-4CB3-97B7-06FA1ECBC71D}"/>
              </a:ext>
            </a:extLst>
          </p:cNvPr>
          <p:cNvSpPr txBox="1"/>
          <p:nvPr/>
        </p:nvSpPr>
        <p:spPr>
          <a:xfrm>
            <a:off x="8842584" y="3197423"/>
            <a:ext cx="3501816" cy="666977"/>
          </a:xfrm>
          <a:prstGeom prst="rect">
            <a:avLst/>
          </a:prstGeom>
          <a:noFill/>
        </p:spPr>
        <p:txBody>
          <a:bodyPr wrap="square" rtlCol="0">
            <a:spAutoFit/>
          </a:bodyPr>
          <a:lstStyle/>
          <a:p>
            <a:r>
              <a:rPr lang="en-GB" sz="1867" dirty="0"/>
              <a:t>ICPAC regional seasonal rainfall forecast: Oct-Dec 2019</a:t>
            </a:r>
          </a:p>
        </p:txBody>
      </p:sp>
      <p:sp>
        <p:nvSpPr>
          <p:cNvPr id="20" name="Rectangle 19">
            <a:extLst>
              <a:ext uri="{FF2B5EF4-FFF2-40B4-BE49-F238E27FC236}">
                <a16:creationId xmlns:a16="http://schemas.microsoft.com/office/drawing/2014/main" xmlns="" id="{83351AE4-392B-4069-838D-44D690857F27}"/>
              </a:ext>
            </a:extLst>
          </p:cNvPr>
          <p:cNvSpPr/>
          <p:nvPr/>
        </p:nvSpPr>
        <p:spPr>
          <a:xfrm>
            <a:off x="9333998" y="717002"/>
            <a:ext cx="1933000" cy="255492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5" name="Picture 4">
            <a:extLst>
              <a:ext uri="{FF2B5EF4-FFF2-40B4-BE49-F238E27FC236}">
                <a16:creationId xmlns:a16="http://schemas.microsoft.com/office/drawing/2014/main" xmlns="" id="{DDEDCF5C-6DAA-4B6B-91E7-2B012EE19749}"/>
              </a:ext>
            </a:extLst>
          </p:cNvPr>
          <p:cNvPicPr>
            <a:picLocks noChangeAspect="1"/>
          </p:cNvPicPr>
          <p:nvPr/>
        </p:nvPicPr>
        <p:blipFill rotWithShape="1">
          <a:blip r:embed="rId10" cstate="print">
            <a:extLst>
              <a:ext uri="{28A0092B-C50C-407E-A947-70E740481C1C}">
                <a14:useLocalDpi xmlns:a14="http://schemas.microsoft.com/office/drawing/2010/main" xmlns="" val="0"/>
              </a:ext>
            </a:extLst>
          </a:blip>
          <a:srcRect l="12006" t="11908" r="20758" b="50001"/>
          <a:stretch/>
        </p:blipFill>
        <p:spPr>
          <a:xfrm>
            <a:off x="8951391" y="3866208"/>
            <a:ext cx="2911417" cy="1237039"/>
          </a:xfrm>
          <a:prstGeom prst="rect">
            <a:avLst/>
          </a:prstGeom>
        </p:spPr>
      </p:pic>
      <p:sp>
        <p:nvSpPr>
          <p:cNvPr id="21" name="TextBox 20">
            <a:extLst>
              <a:ext uri="{FF2B5EF4-FFF2-40B4-BE49-F238E27FC236}">
                <a16:creationId xmlns:a16="http://schemas.microsoft.com/office/drawing/2014/main" xmlns="" id="{1484478E-D92C-4323-90E3-239E0670241F}"/>
              </a:ext>
            </a:extLst>
          </p:cNvPr>
          <p:cNvSpPr txBox="1"/>
          <p:nvPr/>
        </p:nvSpPr>
        <p:spPr>
          <a:xfrm>
            <a:off x="8856347" y="5036403"/>
            <a:ext cx="3446859" cy="830997"/>
          </a:xfrm>
          <a:prstGeom prst="rect">
            <a:avLst/>
          </a:prstGeom>
          <a:noFill/>
        </p:spPr>
        <p:txBody>
          <a:bodyPr wrap="square" rtlCol="0">
            <a:spAutoFit/>
          </a:bodyPr>
          <a:lstStyle/>
          <a:p>
            <a:r>
              <a:rPr lang="en-GB" sz="1600" dirty="0"/>
              <a:t>Marking the occasion, GHACOF52: Director of NMA, Ethiopia (centre); WMO; ICPAC; Met Office</a:t>
            </a:r>
          </a:p>
        </p:txBody>
      </p:sp>
      <p:sp>
        <p:nvSpPr>
          <p:cNvPr id="22" name="TextBox 21">
            <a:extLst>
              <a:ext uri="{FF2B5EF4-FFF2-40B4-BE49-F238E27FC236}">
                <a16:creationId xmlns:a16="http://schemas.microsoft.com/office/drawing/2014/main" xmlns="" id="{1AF23A4C-7BC8-49BE-ADE4-1E9E35D764FD}"/>
              </a:ext>
            </a:extLst>
          </p:cNvPr>
          <p:cNvSpPr txBox="1"/>
          <p:nvPr/>
        </p:nvSpPr>
        <p:spPr>
          <a:xfrm>
            <a:off x="64479" y="4234387"/>
            <a:ext cx="9109225" cy="1938992"/>
          </a:xfrm>
          <a:prstGeom prst="rect">
            <a:avLst/>
          </a:prstGeom>
          <a:noFill/>
        </p:spPr>
        <p:txBody>
          <a:bodyPr wrap="square" rtlCol="0">
            <a:spAutoFit/>
          </a:bodyPr>
          <a:lstStyle/>
          <a:p>
            <a:pPr lvl="1"/>
            <a:endParaRPr lang="en-GB" sz="2400" dirty="0"/>
          </a:p>
          <a:p>
            <a:pPr marL="380990" indent="-380990">
              <a:buFont typeface="Arial" panose="020B0604020202020204" pitchFamily="34" charset="0"/>
              <a:buChar char="•"/>
            </a:pPr>
            <a:r>
              <a:rPr lang="en-GB" sz="2400" dirty="0"/>
              <a:t>User benefits - gridded format aids new product development </a:t>
            </a:r>
          </a:p>
          <a:p>
            <a:pPr marL="380990" indent="-380990">
              <a:buFont typeface="Arial" panose="020B0604020202020204" pitchFamily="34" charset="0"/>
              <a:buChar char="•"/>
            </a:pPr>
            <a:r>
              <a:rPr lang="en-GB" sz="2400" dirty="0"/>
              <a:t>Aligns with recommendations of WMO RCOF/RCC review</a:t>
            </a:r>
          </a:p>
          <a:p>
            <a:pPr marL="380990" indent="-380990">
              <a:buFont typeface="Arial" panose="020B0604020202020204" pitchFamily="34" charset="0"/>
              <a:buChar char="•"/>
            </a:pPr>
            <a:r>
              <a:rPr lang="en-GB" sz="2400" dirty="0"/>
              <a:t>Full use of global multi-model infrastructure fostered by WMO</a:t>
            </a:r>
          </a:p>
          <a:p>
            <a:endParaRPr lang="en-GB" sz="2400" dirty="0"/>
          </a:p>
        </p:txBody>
      </p:sp>
    </p:spTree>
    <p:extLst>
      <p:ext uri="{BB962C8B-B14F-4D97-AF65-F5344CB8AC3E}">
        <p14:creationId xmlns:p14="http://schemas.microsoft.com/office/powerpoint/2010/main" xmlns="" val="852982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979F17-B1A1-4743-8AB4-E77118DAC4A2}"/>
              </a:ext>
            </a:extLst>
          </p:cNvPr>
          <p:cNvSpPr>
            <a:spLocks noGrp="1"/>
          </p:cNvSpPr>
          <p:nvPr>
            <p:ph type="title"/>
          </p:nvPr>
        </p:nvSpPr>
        <p:spPr>
          <a:xfrm>
            <a:off x="838199" y="167949"/>
            <a:ext cx="10302551" cy="1092585"/>
          </a:xfrm>
          <a:solidFill>
            <a:srgbClr val="00B050"/>
          </a:solidFill>
        </p:spPr>
        <p:txBody>
          <a:bodyPr>
            <a:normAutofit/>
          </a:bodyPr>
          <a:lstStyle/>
          <a:p>
            <a:r>
              <a:rPr lang="en-GB" b="1" dirty="0" err="1">
                <a:solidFill>
                  <a:schemeClr val="bg1"/>
                </a:solidFill>
              </a:rPr>
              <a:t>Maproom</a:t>
            </a:r>
            <a:r>
              <a:rPr lang="en-GB" b="1" dirty="0">
                <a:solidFill>
                  <a:schemeClr val="bg1"/>
                </a:solidFill>
              </a:rPr>
              <a:t>: Improving Access to Climate Data &amp; Information</a:t>
            </a:r>
            <a:endParaRPr lang="x-none" b="1" dirty="0">
              <a:solidFill>
                <a:schemeClr val="bg1"/>
              </a:solidFill>
            </a:endParaRPr>
          </a:p>
        </p:txBody>
      </p:sp>
      <p:pic>
        <p:nvPicPr>
          <p:cNvPr id="5" name="Picture 4">
            <a:extLst>
              <a:ext uri="{FF2B5EF4-FFF2-40B4-BE49-F238E27FC236}">
                <a16:creationId xmlns:a16="http://schemas.microsoft.com/office/drawing/2014/main" xmlns="" id="{DD19EC7E-2BBB-4E5E-A8F9-EEBEFBCB25FE}"/>
              </a:ext>
            </a:extLst>
          </p:cNvPr>
          <p:cNvPicPr>
            <a:picLocks noChangeAspect="1"/>
          </p:cNvPicPr>
          <p:nvPr/>
        </p:nvPicPr>
        <p:blipFill rotWithShape="1">
          <a:blip r:embed="rId2"/>
          <a:srcRect t="3824" r="17175" b="4733"/>
          <a:stretch/>
        </p:blipFill>
        <p:spPr>
          <a:xfrm>
            <a:off x="7862496" y="1331777"/>
            <a:ext cx="4149112" cy="2735696"/>
          </a:xfrm>
          <a:prstGeom prst="rect">
            <a:avLst/>
          </a:prstGeom>
        </p:spPr>
      </p:pic>
      <p:sp>
        <p:nvSpPr>
          <p:cNvPr id="3" name="TextBox 2">
            <a:extLst>
              <a:ext uri="{FF2B5EF4-FFF2-40B4-BE49-F238E27FC236}">
                <a16:creationId xmlns:a16="http://schemas.microsoft.com/office/drawing/2014/main" xmlns="" id="{17335B58-DD6F-4F51-8589-30E9E6ECCD41}"/>
              </a:ext>
            </a:extLst>
          </p:cNvPr>
          <p:cNvSpPr txBox="1"/>
          <p:nvPr/>
        </p:nvSpPr>
        <p:spPr>
          <a:xfrm>
            <a:off x="175726" y="1371597"/>
            <a:ext cx="3640494" cy="3108543"/>
          </a:xfrm>
          <a:prstGeom prst="rect">
            <a:avLst/>
          </a:prstGeom>
          <a:noFill/>
          <a:ln>
            <a:solidFill>
              <a:schemeClr val="accent2">
                <a:lumMod val="60000"/>
                <a:lumOff val="40000"/>
              </a:schemeClr>
            </a:solidFill>
          </a:ln>
        </p:spPr>
        <p:txBody>
          <a:bodyPr wrap="square" rtlCol="0">
            <a:spAutoFit/>
          </a:bodyPr>
          <a:lstStyle/>
          <a:p>
            <a:pPr marL="285750" indent="-285750">
              <a:buFont typeface="Arial" panose="020B0604020202020204" pitchFamily="34" charset="0"/>
              <a:buChar char="•"/>
            </a:pPr>
            <a:r>
              <a:rPr lang="en-GB" sz="1400" dirty="0" err="1"/>
              <a:t>Maprooms</a:t>
            </a:r>
            <a:r>
              <a:rPr lang="en-GB" sz="1400" dirty="0"/>
              <a:t> are web-based applications tailored to specific user needs and applications</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Allows for easy navigation, view, and download of data and analysed products</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Powerful (based on Ingrid programming language) and fully customizable to suit user needs.</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Analysed data can be downloaded in different formats for applications in third party software.</a:t>
            </a:r>
            <a:endParaRPr lang="x-none" sz="1400" dirty="0"/>
          </a:p>
        </p:txBody>
      </p:sp>
      <p:pic>
        <p:nvPicPr>
          <p:cNvPr id="6" name="Picture 5">
            <a:extLst>
              <a:ext uri="{FF2B5EF4-FFF2-40B4-BE49-F238E27FC236}">
                <a16:creationId xmlns:a16="http://schemas.microsoft.com/office/drawing/2014/main" xmlns="" id="{FE473AD3-6D76-4ED5-8A31-DD296A740D0D}"/>
              </a:ext>
            </a:extLst>
          </p:cNvPr>
          <p:cNvPicPr>
            <a:picLocks noChangeAspect="1"/>
          </p:cNvPicPr>
          <p:nvPr/>
        </p:nvPicPr>
        <p:blipFill>
          <a:blip r:embed="rId3"/>
          <a:stretch>
            <a:fillRect/>
          </a:stretch>
        </p:blipFill>
        <p:spPr>
          <a:xfrm>
            <a:off x="7831491" y="4247255"/>
            <a:ext cx="4180117" cy="2351316"/>
          </a:xfrm>
          <a:prstGeom prst="rect">
            <a:avLst/>
          </a:prstGeom>
        </p:spPr>
      </p:pic>
      <p:grpSp>
        <p:nvGrpSpPr>
          <p:cNvPr id="7" name="Group 6">
            <a:extLst>
              <a:ext uri="{FF2B5EF4-FFF2-40B4-BE49-F238E27FC236}">
                <a16:creationId xmlns:a16="http://schemas.microsoft.com/office/drawing/2014/main" xmlns="" id="{98164711-6933-4177-9712-0481C02BA891}"/>
              </a:ext>
            </a:extLst>
          </p:cNvPr>
          <p:cNvGrpSpPr/>
          <p:nvPr/>
        </p:nvGrpSpPr>
        <p:grpSpPr>
          <a:xfrm>
            <a:off x="3955942" y="1353917"/>
            <a:ext cx="4289212" cy="4258285"/>
            <a:chOff x="5983792" y="2683691"/>
            <a:chExt cx="5855844" cy="3293912"/>
          </a:xfrm>
        </p:grpSpPr>
        <p:pic>
          <p:nvPicPr>
            <p:cNvPr id="8" name="Picture 7">
              <a:extLst>
                <a:ext uri="{FF2B5EF4-FFF2-40B4-BE49-F238E27FC236}">
                  <a16:creationId xmlns:a16="http://schemas.microsoft.com/office/drawing/2014/main" xmlns="" id="{899641B4-7FBE-4BC9-A58F-14D1FF73AF3C}"/>
                </a:ext>
              </a:extLst>
            </p:cNvPr>
            <p:cNvPicPr>
              <a:picLocks noChangeAspect="1"/>
            </p:cNvPicPr>
            <p:nvPr/>
          </p:nvPicPr>
          <p:blipFill>
            <a:blip r:embed="rId4"/>
            <a:stretch>
              <a:fillRect/>
            </a:stretch>
          </p:blipFill>
          <p:spPr>
            <a:xfrm>
              <a:off x="5983792" y="2683691"/>
              <a:ext cx="5855844" cy="3293912"/>
            </a:xfrm>
            <a:prstGeom prst="rect">
              <a:avLst/>
            </a:prstGeom>
          </p:spPr>
        </p:pic>
        <p:sp>
          <p:nvSpPr>
            <p:cNvPr id="9" name="Rectangle: Rounded Corners 8">
              <a:extLst>
                <a:ext uri="{FF2B5EF4-FFF2-40B4-BE49-F238E27FC236}">
                  <a16:creationId xmlns:a16="http://schemas.microsoft.com/office/drawing/2014/main" xmlns="" id="{ECBA0A4D-CB73-4620-AC27-115046DD2975}"/>
                </a:ext>
              </a:extLst>
            </p:cNvPr>
            <p:cNvSpPr/>
            <p:nvPr/>
          </p:nvSpPr>
          <p:spPr>
            <a:xfrm>
              <a:off x="5983792" y="4532671"/>
              <a:ext cx="2678427" cy="135685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 name="TextBox 9">
              <a:extLst>
                <a:ext uri="{FF2B5EF4-FFF2-40B4-BE49-F238E27FC236}">
                  <a16:creationId xmlns:a16="http://schemas.microsoft.com/office/drawing/2014/main" xmlns="" id="{588BA0C7-DECF-4232-B4A2-7BAD6EFCBDCF}"/>
                </a:ext>
              </a:extLst>
            </p:cNvPr>
            <p:cNvSpPr txBox="1"/>
            <p:nvPr/>
          </p:nvSpPr>
          <p:spPr>
            <a:xfrm>
              <a:off x="9271819" y="3893573"/>
              <a:ext cx="2202425" cy="923330"/>
            </a:xfrm>
            <a:prstGeom prst="rect">
              <a:avLst/>
            </a:prstGeom>
            <a:solidFill>
              <a:srgbClr val="FF0000"/>
            </a:solidFill>
          </p:spPr>
          <p:txBody>
            <a:bodyPr wrap="square" rtlCol="0">
              <a:spAutoFit/>
            </a:bodyPr>
            <a:lstStyle/>
            <a:p>
              <a:r>
                <a:rPr lang="en-GB" dirty="0">
                  <a:solidFill>
                    <a:schemeClr val="bg1"/>
                  </a:solidFill>
                </a:rPr>
                <a:t>A Library of datasets organized by the source institutions</a:t>
              </a:r>
              <a:endParaRPr lang="x-none" dirty="0">
                <a:solidFill>
                  <a:schemeClr val="bg1"/>
                </a:solidFill>
              </a:endParaRPr>
            </a:p>
          </p:txBody>
        </p:sp>
        <p:sp>
          <p:nvSpPr>
            <p:cNvPr id="11" name="Arrow: Right 10">
              <a:extLst>
                <a:ext uri="{FF2B5EF4-FFF2-40B4-BE49-F238E27FC236}">
                  <a16:creationId xmlns:a16="http://schemas.microsoft.com/office/drawing/2014/main" xmlns="" id="{137C7A1F-8244-46D5-B9EB-0855395D8221}"/>
                </a:ext>
              </a:extLst>
            </p:cNvPr>
            <p:cNvSpPr/>
            <p:nvPr/>
          </p:nvSpPr>
          <p:spPr>
            <a:xfrm>
              <a:off x="8662219" y="4129548"/>
              <a:ext cx="609600" cy="82229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pic>
        <p:nvPicPr>
          <p:cNvPr id="12" name="Picture 11">
            <a:extLst>
              <a:ext uri="{FF2B5EF4-FFF2-40B4-BE49-F238E27FC236}">
                <a16:creationId xmlns:a16="http://schemas.microsoft.com/office/drawing/2014/main" xmlns="" id="{740C1B71-464C-4B6E-8E4A-CA3E1CDBF5C8}"/>
              </a:ext>
            </a:extLst>
          </p:cNvPr>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962050" y="5016677"/>
            <a:ext cx="2564357" cy="1754103"/>
          </a:xfrm>
          <a:prstGeom prst="rect">
            <a:avLst/>
          </a:prstGeom>
          <a:noFill/>
          <a:ln>
            <a:noFill/>
          </a:ln>
        </p:spPr>
      </p:pic>
      <p:sp>
        <p:nvSpPr>
          <p:cNvPr id="4" name="TextBox 3">
            <a:extLst>
              <a:ext uri="{FF2B5EF4-FFF2-40B4-BE49-F238E27FC236}">
                <a16:creationId xmlns:a16="http://schemas.microsoft.com/office/drawing/2014/main" xmlns="" id="{F318F52C-78F6-489F-97B8-C1D3F64E4529}"/>
              </a:ext>
            </a:extLst>
          </p:cNvPr>
          <p:cNvSpPr txBox="1"/>
          <p:nvPr/>
        </p:nvSpPr>
        <p:spPr>
          <a:xfrm>
            <a:off x="175726" y="4574627"/>
            <a:ext cx="3640494" cy="2246769"/>
          </a:xfrm>
          <a:prstGeom prst="rect">
            <a:avLst/>
          </a:prstGeom>
          <a:solidFill>
            <a:srgbClr val="92D050"/>
          </a:solidFill>
        </p:spPr>
        <p:txBody>
          <a:bodyPr wrap="square" rtlCol="0">
            <a:spAutoFit/>
          </a:bodyPr>
          <a:lstStyle/>
          <a:p>
            <a:pPr algn="ctr"/>
            <a:r>
              <a:rPr lang="en-GB" sz="1400" b="1" u="sng" dirty="0"/>
              <a:t>Key Achievements</a:t>
            </a:r>
          </a:p>
          <a:p>
            <a:pPr marL="285750" indent="-285750">
              <a:buFont typeface="Arial" panose="020B0604020202020204" pitchFamily="34" charset="0"/>
              <a:buChar char="•"/>
            </a:pPr>
            <a:r>
              <a:rPr lang="en-GB" sz="1400" dirty="0"/>
              <a:t>ICPAC </a:t>
            </a:r>
            <a:r>
              <a:rPr lang="en-GB" sz="1400" dirty="0" err="1"/>
              <a:t>Maproom</a:t>
            </a:r>
            <a:endParaRPr lang="en-GB" sz="1400" dirty="0"/>
          </a:p>
          <a:p>
            <a:pPr marL="285750" indent="-285750">
              <a:buFont typeface="Arial" panose="020B0604020202020204" pitchFamily="34" charset="0"/>
              <a:buChar char="•"/>
            </a:pPr>
            <a:r>
              <a:rPr lang="en-GB" sz="1400" dirty="0"/>
              <a:t>Somalia and South Sudan </a:t>
            </a:r>
            <a:r>
              <a:rPr lang="en-GB" sz="1400" dirty="0" err="1"/>
              <a:t>Maprooms</a:t>
            </a:r>
            <a:endParaRPr lang="en-GB" sz="1400" dirty="0"/>
          </a:p>
          <a:p>
            <a:pPr marL="285750" indent="-285750">
              <a:buFont typeface="Arial" panose="020B0604020202020204" pitchFamily="34" charset="0"/>
              <a:buChar char="•"/>
            </a:pPr>
            <a:r>
              <a:rPr lang="en-GB" sz="1400" dirty="0"/>
              <a:t>Updated KMD data in DL</a:t>
            </a:r>
          </a:p>
          <a:p>
            <a:pPr marL="285750" indent="-285750">
              <a:buFont typeface="Arial" panose="020B0604020202020204" pitchFamily="34" charset="0"/>
              <a:buChar char="•"/>
            </a:pPr>
            <a:r>
              <a:rPr lang="en-GB" sz="1400" dirty="0"/>
              <a:t>Updated KMD </a:t>
            </a:r>
            <a:r>
              <a:rPr lang="en-GB" sz="1400" dirty="0" err="1"/>
              <a:t>Maproom</a:t>
            </a:r>
            <a:endParaRPr lang="en-GB" sz="1400" dirty="0"/>
          </a:p>
          <a:p>
            <a:pPr marL="285750" indent="-285750">
              <a:buFont typeface="Arial" panose="020B0604020202020204" pitchFamily="34" charset="0"/>
              <a:buChar char="•"/>
            </a:pPr>
            <a:r>
              <a:rPr lang="en-GB" sz="1400" dirty="0"/>
              <a:t>Training of KMD planned</a:t>
            </a:r>
          </a:p>
          <a:p>
            <a:pPr marL="285750" indent="-285750">
              <a:buFont typeface="Arial" panose="020B0604020202020204" pitchFamily="34" charset="0"/>
              <a:buChar char="•"/>
            </a:pPr>
            <a:r>
              <a:rPr lang="en-GB" sz="1400" dirty="0"/>
              <a:t>The same is planned for Uganda</a:t>
            </a:r>
          </a:p>
          <a:p>
            <a:pPr marL="285750" indent="-285750">
              <a:buFont typeface="Arial" panose="020B0604020202020204" pitchFamily="34" charset="0"/>
              <a:buChar char="•"/>
            </a:pPr>
            <a:r>
              <a:rPr lang="en-GB" sz="1400" dirty="0"/>
              <a:t>In the process of introducing flexible forecasts</a:t>
            </a:r>
          </a:p>
          <a:p>
            <a:pPr marL="285750" indent="-285750">
              <a:buFont typeface="Arial" panose="020B0604020202020204" pitchFamily="34" charset="0"/>
              <a:buChar char="•"/>
            </a:pPr>
            <a:r>
              <a:rPr lang="en-GB" sz="1400" dirty="0"/>
              <a:t>IGAD Clusters </a:t>
            </a:r>
            <a:r>
              <a:rPr lang="en-GB" sz="1400" dirty="0" err="1"/>
              <a:t>Maprooms</a:t>
            </a:r>
            <a:endParaRPr lang="en-GB" sz="1400" dirty="0"/>
          </a:p>
        </p:txBody>
      </p:sp>
    </p:spTree>
    <p:extLst>
      <p:ext uri="{BB962C8B-B14F-4D97-AF65-F5344CB8AC3E}">
        <p14:creationId xmlns:p14="http://schemas.microsoft.com/office/powerpoint/2010/main" xmlns="" val="1661075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053111F3-92BA-493E-A8F1-2501667C7A95}"/>
              </a:ext>
            </a:extLst>
          </p:cNvPr>
          <p:cNvSpPr>
            <a:spLocks noGrp="1"/>
          </p:cNvSpPr>
          <p:nvPr>
            <p:ph type="title"/>
          </p:nvPr>
        </p:nvSpPr>
        <p:spPr>
          <a:xfrm>
            <a:off x="2619306" y="202425"/>
            <a:ext cx="8928000" cy="768000"/>
          </a:xfrm>
        </p:spPr>
        <p:txBody>
          <a:bodyPr>
            <a:noAutofit/>
          </a:bodyPr>
          <a:lstStyle/>
          <a:p>
            <a:r>
              <a:rPr lang="en-GB" sz="2900" dirty="0">
                <a:solidFill>
                  <a:schemeClr val="tx1"/>
                </a:solidFill>
              </a:rPr>
              <a:t>Climate prediction learning events supporting climate service delivery  </a:t>
            </a:r>
          </a:p>
        </p:txBody>
      </p:sp>
      <p:pic>
        <p:nvPicPr>
          <p:cNvPr id="14" name="Picture 13">
            <a:extLst>
              <a:ext uri="{FF2B5EF4-FFF2-40B4-BE49-F238E27FC236}">
                <a16:creationId xmlns:a16="http://schemas.microsoft.com/office/drawing/2014/main" xmlns="" id="{36F7D715-FE39-DA41-8804-5CBAEDDB02E9}"/>
              </a:ext>
            </a:extLst>
          </p:cNvPr>
          <p:cNvPicPr/>
          <p:nvPr/>
        </p:nvPicPr>
        <p:blipFill rotWithShape="1">
          <a:blip r:embed="rId2" cstate="print">
            <a:extLst>
              <a:ext uri="{28A0092B-C50C-407E-A947-70E740481C1C}">
                <a14:useLocalDpi xmlns:a14="http://schemas.microsoft.com/office/drawing/2010/main" xmlns="" val="0"/>
              </a:ext>
            </a:extLst>
          </a:blip>
          <a:srcRect l="74376" t="1161" b="66594"/>
          <a:stretch/>
        </p:blipFill>
        <p:spPr bwMode="auto">
          <a:xfrm>
            <a:off x="304800" y="225510"/>
            <a:ext cx="1143000" cy="872490"/>
          </a:xfrm>
          <a:prstGeom prst="rect">
            <a:avLst/>
          </a:prstGeom>
          <a:noFill/>
          <a:ln w="9525" algn="ctr">
            <a:noFill/>
            <a:miter lim="800000"/>
            <a:headEnd/>
            <a:tailEnd/>
          </a:ln>
        </p:spPr>
      </p:pic>
      <p:sp>
        <p:nvSpPr>
          <p:cNvPr id="18" name="Content Placeholder 1">
            <a:extLst>
              <a:ext uri="{FF2B5EF4-FFF2-40B4-BE49-F238E27FC236}">
                <a16:creationId xmlns:a16="http://schemas.microsoft.com/office/drawing/2014/main" xmlns="" id="{9067D5CD-BDCA-495F-ACA8-5C44BA85D966}"/>
              </a:ext>
            </a:extLst>
          </p:cNvPr>
          <p:cNvSpPr>
            <a:spLocks noGrp="1"/>
          </p:cNvSpPr>
          <p:nvPr>
            <p:ph idx="1"/>
          </p:nvPr>
        </p:nvSpPr>
        <p:spPr>
          <a:xfrm>
            <a:off x="366480" y="1371600"/>
            <a:ext cx="6872520" cy="4267200"/>
          </a:xfrm>
        </p:spPr>
        <p:txBody>
          <a:bodyPr>
            <a:normAutofit fontScale="92500" lnSpcReduction="10000"/>
          </a:bodyPr>
          <a:lstStyle/>
          <a:p>
            <a:r>
              <a:rPr lang="en-GB" sz="1800" dirty="0"/>
              <a:t>More than 40 seasonal forecasters from 10 NMHSs trained</a:t>
            </a:r>
          </a:p>
          <a:p>
            <a:r>
              <a:rPr lang="en-GB" sz="1800" dirty="0"/>
              <a:t>Now equipped to access, process and interpret GCM forecast data on the ICPAC HPC cluster… </a:t>
            </a:r>
          </a:p>
          <a:p>
            <a:r>
              <a:rPr lang="en-GB" sz="1800" dirty="0"/>
              <a:t>…to support </a:t>
            </a:r>
            <a:r>
              <a:rPr lang="en-GB" sz="1800" b="1" dirty="0"/>
              <a:t>preparation of objective national seasonal forecasts</a:t>
            </a:r>
          </a:p>
          <a:p>
            <a:r>
              <a:rPr lang="en-GB" sz="1800" dirty="0"/>
              <a:t>Lasting legacy for the climate community in the region</a:t>
            </a:r>
          </a:p>
          <a:p>
            <a:r>
              <a:rPr lang="en-GB" sz="1800" dirty="0"/>
              <a:t>Sustained 1-year programme for each cohort, run three times:</a:t>
            </a:r>
          </a:p>
          <a:p>
            <a:pPr lvl="1">
              <a:defRPr/>
            </a:pPr>
            <a:r>
              <a:rPr kumimoji="0" lang="en-GB" sz="1800" b="0" i="0" u="none" strike="noStrike" kern="1200" cap="none" spc="0" normalizeH="0" baseline="0" noProof="0" dirty="0">
                <a:ln>
                  <a:noFill/>
                </a:ln>
                <a:solidFill>
                  <a:srgbClr val="2A2A2A"/>
                </a:solidFill>
                <a:effectLst/>
                <a:uLnTx/>
                <a:uFillTx/>
                <a:latin typeface="Arial"/>
                <a:ea typeface="+mn-ea"/>
                <a:cs typeface="+mn-cs"/>
              </a:rPr>
              <a:t>November: Foundational workshop (2-3 weeks)</a:t>
            </a:r>
          </a:p>
          <a:p>
            <a:pPr lvl="1">
              <a:defRPr/>
            </a:pPr>
            <a:r>
              <a:rPr kumimoji="0" lang="en-GB" sz="1800" b="0" i="0" u="none" strike="noStrike" kern="1200" cap="none" spc="0" normalizeH="0" baseline="0" noProof="0" dirty="0">
                <a:ln>
                  <a:noFill/>
                </a:ln>
                <a:solidFill>
                  <a:srgbClr val="2A2A2A"/>
                </a:solidFill>
                <a:effectLst/>
                <a:uLnTx/>
                <a:uFillTx/>
                <a:latin typeface="Arial"/>
                <a:ea typeface="+mn-ea"/>
                <a:cs typeface="+mn-cs"/>
              </a:rPr>
              <a:t>Jan, May and Aug: consolidate theory with practice at 3 1-week pre-COFs</a:t>
            </a:r>
          </a:p>
          <a:p>
            <a:pPr lvl="1">
              <a:defRPr/>
            </a:pPr>
            <a:r>
              <a:rPr kumimoji="0" lang="en-GB" sz="1800" b="0" i="0" u="none" strike="noStrike" kern="1200" cap="none" spc="0" normalizeH="0" baseline="0" noProof="0" dirty="0">
                <a:ln>
                  <a:noFill/>
                </a:ln>
                <a:solidFill>
                  <a:srgbClr val="2A2A2A"/>
                </a:solidFill>
                <a:effectLst/>
                <a:uLnTx/>
                <a:uFillTx/>
                <a:latin typeface="Arial"/>
                <a:ea typeface="+mn-ea"/>
                <a:cs typeface="+mn-cs"/>
              </a:rPr>
              <a:t>Remotely facilitated “on-the-job” analysis of GCM forecasts in lead-up to GHACOF</a:t>
            </a:r>
          </a:p>
          <a:p>
            <a:pPr>
              <a:defRPr/>
            </a:pPr>
            <a:r>
              <a:rPr lang="en-GB" sz="1800" dirty="0">
                <a:solidFill>
                  <a:srgbClr val="2A2A2A"/>
                </a:solidFill>
                <a:latin typeface="Arial"/>
              </a:rPr>
              <a:t>By close of 1-year programme, understanding as well as accuracy and speed of working greatly enhanced.</a:t>
            </a:r>
          </a:p>
          <a:p>
            <a:pPr>
              <a:defRPr/>
            </a:pPr>
            <a:r>
              <a:rPr lang="en-GB" sz="1800" dirty="0">
                <a:solidFill>
                  <a:srgbClr val="2A2A2A"/>
                </a:solidFill>
                <a:latin typeface="Arial"/>
              </a:rPr>
              <a:t>Participant feedback supports the above</a:t>
            </a:r>
          </a:p>
        </p:txBody>
      </p:sp>
      <p:pic>
        <p:nvPicPr>
          <p:cNvPr id="12" name="Picture 11">
            <a:extLst>
              <a:ext uri="{FF2B5EF4-FFF2-40B4-BE49-F238E27FC236}">
                <a16:creationId xmlns:a16="http://schemas.microsoft.com/office/drawing/2014/main" xmlns="" id="{7E80321D-1DC9-4B3B-9F27-CA4FE68D7D8B}"/>
              </a:ext>
            </a:extLst>
          </p:cNvPr>
          <p:cNvPicPr>
            <a:picLocks noChangeAspect="1"/>
          </p:cNvPicPr>
          <p:nvPr/>
        </p:nvPicPr>
        <p:blipFill>
          <a:blip r:embed="rId3"/>
          <a:stretch>
            <a:fillRect/>
          </a:stretch>
        </p:blipFill>
        <p:spPr>
          <a:xfrm>
            <a:off x="7391401" y="1447800"/>
            <a:ext cx="4140666" cy="3105500"/>
          </a:xfrm>
          <a:prstGeom prst="rect">
            <a:avLst/>
          </a:prstGeom>
        </p:spPr>
      </p:pic>
      <p:sp>
        <p:nvSpPr>
          <p:cNvPr id="19" name="TextBox 18">
            <a:extLst>
              <a:ext uri="{FF2B5EF4-FFF2-40B4-BE49-F238E27FC236}">
                <a16:creationId xmlns:a16="http://schemas.microsoft.com/office/drawing/2014/main" xmlns="" id="{2DF150B1-3581-43C9-B6FE-B350D1BC0FE6}"/>
              </a:ext>
            </a:extLst>
          </p:cNvPr>
          <p:cNvSpPr txBox="1"/>
          <p:nvPr/>
        </p:nvSpPr>
        <p:spPr>
          <a:xfrm>
            <a:off x="7273636" y="4615190"/>
            <a:ext cx="4038600" cy="738664"/>
          </a:xfrm>
          <a:prstGeom prst="rect">
            <a:avLst/>
          </a:prstGeom>
          <a:noFill/>
        </p:spPr>
        <p:txBody>
          <a:bodyPr wrap="square" rtlCol="0">
            <a:spAutoFit/>
          </a:bodyPr>
          <a:lstStyle/>
          <a:p>
            <a:pPr algn="ctr"/>
            <a:r>
              <a:rPr lang="en-GB" sz="1400" dirty="0"/>
              <a:t>Foundational Seasonal Prediction Workshop, November 2019, one of the first events in ICPACs new building in Ngong.</a:t>
            </a:r>
          </a:p>
        </p:txBody>
      </p:sp>
    </p:spTree>
    <p:extLst>
      <p:ext uri="{BB962C8B-B14F-4D97-AF65-F5344CB8AC3E}">
        <p14:creationId xmlns:p14="http://schemas.microsoft.com/office/powerpoint/2010/main" xmlns="" val="629324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890EEC-96A1-4058-BEEF-C3769EB55FAC}"/>
              </a:ext>
            </a:extLst>
          </p:cNvPr>
          <p:cNvSpPr>
            <a:spLocks noGrp="1"/>
          </p:cNvSpPr>
          <p:nvPr>
            <p:ph type="title"/>
          </p:nvPr>
        </p:nvSpPr>
        <p:spPr>
          <a:xfrm>
            <a:off x="2228478" y="188873"/>
            <a:ext cx="5943600" cy="1325563"/>
          </a:xfrm>
        </p:spPr>
        <p:txBody>
          <a:bodyPr>
            <a:noAutofit/>
          </a:bodyPr>
          <a:lstStyle/>
          <a:p>
            <a:r>
              <a:rPr lang="en-US" sz="2800" b="1" dirty="0"/>
              <a:t>Coproduced climate services implemented  </a:t>
            </a:r>
            <a:endParaRPr lang="en-GB" sz="2800" b="1" dirty="0"/>
          </a:p>
        </p:txBody>
      </p:sp>
      <p:pic>
        <p:nvPicPr>
          <p:cNvPr id="4" name="Picture 3" descr="wiser_col_strap_lrg.jpg">
            <a:extLst>
              <a:ext uri="{FF2B5EF4-FFF2-40B4-BE49-F238E27FC236}">
                <a16:creationId xmlns:a16="http://schemas.microsoft.com/office/drawing/2014/main" xmlns="" id="{F07F1CFA-5DE9-40C9-9B0E-29F76872F224}"/>
              </a:ext>
            </a:extLst>
          </p:cNvPr>
          <p:cNvPicPr/>
          <p:nvPr/>
        </p:nvPicPr>
        <p:blipFill>
          <a:blip r:embed="rId3" cstate="print"/>
          <a:stretch>
            <a:fillRect/>
          </a:stretch>
        </p:blipFill>
        <p:spPr>
          <a:xfrm>
            <a:off x="548589" y="5818528"/>
            <a:ext cx="1585011" cy="721731"/>
          </a:xfrm>
          <a:prstGeom prst="rect">
            <a:avLst/>
          </a:prstGeom>
        </p:spPr>
      </p:pic>
      <p:pic>
        <p:nvPicPr>
          <p:cNvPr id="5" name="Picture 4" descr="O:\Met Office Consulting\Business Areas\Int'l Business\9. Marketing\2. Comms\templates\UK aid logo set and standards for designers\Standard Logo with Strapline\UK-AID-Standard-RGB.jpg">
            <a:extLst>
              <a:ext uri="{FF2B5EF4-FFF2-40B4-BE49-F238E27FC236}">
                <a16:creationId xmlns:a16="http://schemas.microsoft.com/office/drawing/2014/main" xmlns="" id="{798DCA4B-EFBF-4A5D-AD26-82373DA93E64}"/>
              </a:ext>
            </a:extLst>
          </p:cNvPr>
          <p:cNvPicPr/>
          <p:nvPr/>
        </p:nvPicPr>
        <p:blipFill>
          <a:blip r:embed="rId4" cstate="print"/>
          <a:srcRect/>
          <a:stretch>
            <a:fillRect/>
          </a:stretch>
        </p:blipFill>
        <p:spPr bwMode="auto">
          <a:xfrm>
            <a:off x="2216598" y="5918047"/>
            <a:ext cx="821879" cy="751080"/>
          </a:xfrm>
          <a:prstGeom prst="rect">
            <a:avLst/>
          </a:prstGeom>
          <a:solidFill>
            <a:schemeClr val="accent1"/>
          </a:solidFill>
          <a:ln w="9525">
            <a:noFill/>
            <a:miter lim="800000"/>
            <a:headEnd/>
            <a:tailEnd/>
          </a:ln>
        </p:spPr>
      </p:pic>
      <p:pic>
        <p:nvPicPr>
          <p:cNvPr id="6" name="Picture 5">
            <a:extLst>
              <a:ext uri="{FF2B5EF4-FFF2-40B4-BE49-F238E27FC236}">
                <a16:creationId xmlns:a16="http://schemas.microsoft.com/office/drawing/2014/main" xmlns="" id="{85461619-1AB1-4B85-BE46-5FD0D0281E56}"/>
              </a:ext>
            </a:extLst>
          </p:cNvPr>
          <p:cNvPicPr/>
          <p:nvPr/>
        </p:nvPicPr>
        <p:blipFill>
          <a:blip r:embed="rId5"/>
          <a:stretch>
            <a:fillRect/>
          </a:stretch>
        </p:blipFill>
        <p:spPr>
          <a:xfrm>
            <a:off x="9049060" y="104681"/>
            <a:ext cx="1124383" cy="964832"/>
          </a:xfrm>
          <a:prstGeom prst="rect">
            <a:avLst/>
          </a:prstGeom>
        </p:spPr>
      </p:pic>
      <p:pic>
        <p:nvPicPr>
          <p:cNvPr id="7" name="Picture 6">
            <a:extLst>
              <a:ext uri="{FF2B5EF4-FFF2-40B4-BE49-F238E27FC236}">
                <a16:creationId xmlns:a16="http://schemas.microsoft.com/office/drawing/2014/main" xmlns="" id="{369CC7E6-EAE1-4A9A-B295-4478997E2F38}"/>
              </a:ext>
            </a:extLst>
          </p:cNvPr>
          <p:cNvPicPr/>
          <p:nvPr/>
        </p:nvPicPr>
        <p:blipFill>
          <a:blip r:embed="rId6">
            <a:extLst>
              <a:ext uri="{28A0092B-C50C-407E-A947-70E740481C1C}">
                <a14:useLocalDpi xmlns:a14="http://schemas.microsoft.com/office/drawing/2010/main" xmlns="" val="0"/>
              </a:ext>
            </a:extLst>
          </a:blip>
          <a:stretch>
            <a:fillRect/>
          </a:stretch>
        </p:blipFill>
        <p:spPr>
          <a:xfrm>
            <a:off x="10668000" y="190493"/>
            <a:ext cx="1000125" cy="963215"/>
          </a:xfrm>
          <a:prstGeom prst="rect">
            <a:avLst/>
          </a:prstGeom>
        </p:spPr>
      </p:pic>
      <p:pic>
        <p:nvPicPr>
          <p:cNvPr id="8" name="Picture 7" descr="C:\Users\JULIET\AppData\Local\Microsoft\Windows\INetCache\Content.Word\IGAD Print Logo Architecture_oneLine_ CMYK_P.JPG">
            <a:extLst>
              <a:ext uri="{FF2B5EF4-FFF2-40B4-BE49-F238E27FC236}">
                <a16:creationId xmlns:a16="http://schemas.microsoft.com/office/drawing/2014/main" xmlns="" id="{E76D3269-080F-4DB3-8678-A3A9EB4253AB}"/>
              </a:ext>
            </a:extLst>
          </p:cNvPr>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287485" y="5819777"/>
            <a:ext cx="1257055" cy="930495"/>
          </a:xfrm>
          <a:prstGeom prst="rect">
            <a:avLst/>
          </a:prstGeom>
          <a:noFill/>
          <a:ln w="9525">
            <a:noFill/>
            <a:miter lim="800000"/>
            <a:headEnd/>
            <a:tailEnd/>
          </a:ln>
        </p:spPr>
      </p:pic>
      <p:pic>
        <p:nvPicPr>
          <p:cNvPr id="9" name="Picture 8">
            <a:extLst>
              <a:ext uri="{FF2B5EF4-FFF2-40B4-BE49-F238E27FC236}">
                <a16:creationId xmlns:a16="http://schemas.microsoft.com/office/drawing/2014/main" xmlns="" id="{CFF779A7-8E61-41EB-BE45-EC63E9195B65}"/>
              </a:ext>
            </a:extLst>
          </p:cNvPr>
          <p:cNvPicPr/>
          <p:nvPr/>
        </p:nvPicPr>
        <p:blipFill>
          <a:blip r:embed="rId8" cstate="print"/>
          <a:stretch>
            <a:fillRect/>
          </a:stretch>
        </p:blipFill>
        <p:spPr>
          <a:xfrm>
            <a:off x="396700" y="-3547"/>
            <a:ext cx="1337221" cy="1337925"/>
          </a:xfrm>
          <a:prstGeom prst="rect">
            <a:avLst/>
          </a:prstGeom>
        </p:spPr>
      </p:pic>
      <p:pic>
        <p:nvPicPr>
          <p:cNvPr id="10" name="Picture 9" descr="A close up of a sign&#10;&#10;Description automatically generated">
            <a:extLst>
              <a:ext uri="{FF2B5EF4-FFF2-40B4-BE49-F238E27FC236}">
                <a16:creationId xmlns:a16="http://schemas.microsoft.com/office/drawing/2014/main" xmlns="" id="{C938B3E9-0218-4BD3-9485-DEDDD6600C51}"/>
              </a:ext>
            </a:extLst>
          </p:cNvPr>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8812733" y="5818527"/>
            <a:ext cx="2969691" cy="848983"/>
          </a:xfrm>
          <a:prstGeom prst="rect">
            <a:avLst/>
          </a:prstGeom>
        </p:spPr>
      </p:pic>
      <p:sp>
        <p:nvSpPr>
          <p:cNvPr id="11" name="Title 1">
            <a:extLst>
              <a:ext uri="{FF2B5EF4-FFF2-40B4-BE49-F238E27FC236}">
                <a16:creationId xmlns:a16="http://schemas.microsoft.com/office/drawing/2014/main" xmlns="" id="{29ACE7A4-2B79-4AB8-A074-6D771BB5E431}"/>
              </a:ext>
            </a:extLst>
          </p:cNvPr>
          <p:cNvSpPr txBox="1">
            <a:spLocks/>
          </p:cNvSpPr>
          <p:nvPr/>
        </p:nvSpPr>
        <p:spPr>
          <a:xfrm>
            <a:off x="3121472" y="5672080"/>
            <a:ext cx="543070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914377"/>
            <a:r>
              <a:rPr lang="en-US" sz="2400" b="1" dirty="0">
                <a:solidFill>
                  <a:prstClr val="black"/>
                </a:solidFill>
                <a:latin typeface="Calibri Light" panose="020F0302020204030204"/>
              </a:rPr>
              <a:t>W2SIP Project </a:t>
            </a:r>
            <a:endParaRPr lang="en-GB" sz="2400" b="1" dirty="0">
              <a:solidFill>
                <a:prstClr val="black"/>
              </a:solidFill>
              <a:latin typeface="Calibri Light" panose="020F0302020204030204"/>
            </a:endParaRPr>
          </a:p>
        </p:txBody>
      </p:sp>
      <p:sp>
        <p:nvSpPr>
          <p:cNvPr id="14" name="Content Placeholder 2">
            <a:extLst>
              <a:ext uri="{FF2B5EF4-FFF2-40B4-BE49-F238E27FC236}">
                <a16:creationId xmlns:a16="http://schemas.microsoft.com/office/drawing/2014/main" xmlns="" id="{0646FD28-37AF-4899-9DC8-3D07755B181E}"/>
              </a:ext>
            </a:extLst>
          </p:cNvPr>
          <p:cNvSpPr>
            <a:spLocks noGrp="1"/>
          </p:cNvSpPr>
          <p:nvPr>
            <p:ph idx="1"/>
          </p:nvPr>
        </p:nvSpPr>
        <p:spPr>
          <a:xfrm>
            <a:off x="628285" y="1435302"/>
            <a:ext cx="11039840" cy="4135854"/>
          </a:xfrm>
        </p:spPr>
        <p:txBody>
          <a:bodyPr>
            <a:normAutofit fontScale="92500" lnSpcReduction="20000"/>
          </a:bodyPr>
          <a:lstStyle/>
          <a:p>
            <a:r>
              <a:rPr lang="en-GB" dirty="0"/>
              <a:t>Over three years of coproduction activities have pulled through to operational, customised KMD seasonal climate services – </a:t>
            </a:r>
            <a:r>
              <a:rPr lang="en-GB" b="1" dirty="0"/>
              <a:t>a climate service milestone</a:t>
            </a:r>
          </a:p>
          <a:p>
            <a:r>
              <a:rPr lang="en-GB" dirty="0"/>
              <a:t>Services are in the form of bulletins to Kenya Red Cross and </a:t>
            </a:r>
            <a:r>
              <a:rPr lang="en-GB" dirty="0" err="1"/>
              <a:t>KenGen</a:t>
            </a:r>
            <a:r>
              <a:rPr lang="en-GB" dirty="0"/>
              <a:t>, supported by Standard Operating Procedures to aid sustainability</a:t>
            </a:r>
          </a:p>
          <a:p>
            <a:r>
              <a:rPr lang="en-GB" dirty="0"/>
              <a:t>The services complement the KMD national public forecast, providing additional levels of information, tailored to assist:</a:t>
            </a:r>
          </a:p>
          <a:p>
            <a:pPr lvl="1"/>
            <a:r>
              <a:rPr lang="en-GB" dirty="0"/>
              <a:t>Red Cross contingency planning and resource allocation</a:t>
            </a:r>
          </a:p>
          <a:p>
            <a:pPr lvl="1"/>
            <a:r>
              <a:rPr lang="en-GB" dirty="0" err="1"/>
              <a:t>KenGen</a:t>
            </a:r>
            <a:r>
              <a:rPr lang="en-GB" dirty="0"/>
              <a:t> management of hydropower generation</a:t>
            </a:r>
          </a:p>
          <a:p>
            <a:r>
              <a:rPr lang="en-GB" dirty="0"/>
              <a:t>The services are currently issued for the OND season only, for which the higher predictability supports provision of greater detail. </a:t>
            </a:r>
          </a:p>
          <a:p>
            <a:r>
              <a:rPr lang="en-GB" dirty="0"/>
              <a:t>Consistent with national forecast and based on 4 WMO GPC model predictions</a:t>
            </a:r>
          </a:p>
          <a:p>
            <a:r>
              <a:rPr lang="en-GB" dirty="0"/>
              <a:t>Accurately signalled high risk for the very wet OND 2019 season. Dry conditions signalled for eastern Kenya for OND 2020 were realised (but not in west). </a:t>
            </a:r>
          </a:p>
          <a:p>
            <a:endParaRPr lang="en-GB" dirty="0"/>
          </a:p>
        </p:txBody>
      </p:sp>
    </p:spTree>
    <p:extLst>
      <p:ext uri="{BB962C8B-B14F-4D97-AF65-F5344CB8AC3E}">
        <p14:creationId xmlns:p14="http://schemas.microsoft.com/office/powerpoint/2010/main" xmlns="" val="137173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a:extLst>
              <a:ext uri="{FF2B5EF4-FFF2-40B4-BE49-F238E27FC236}">
                <a16:creationId xmlns:a16="http://schemas.microsoft.com/office/drawing/2014/main" xmlns="" id="{9D699F28-574D-40A8-B0E6-EA14CF6CE75B}"/>
              </a:ext>
            </a:extLst>
          </p:cNvPr>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64452" y="2318546"/>
            <a:ext cx="4044701" cy="2741333"/>
          </a:xfrm>
          <a:prstGeom prst="rect">
            <a:avLst/>
          </a:prstGeom>
          <a:noFill/>
        </p:spPr>
      </p:pic>
      <p:pic>
        <p:nvPicPr>
          <p:cNvPr id="32" name="Picture 31">
            <a:extLst>
              <a:ext uri="{FF2B5EF4-FFF2-40B4-BE49-F238E27FC236}">
                <a16:creationId xmlns:a16="http://schemas.microsoft.com/office/drawing/2014/main" xmlns="" id="{EA04DA98-82BF-4DCB-A780-A3CC13720BFA}"/>
              </a:ext>
            </a:extLst>
          </p:cNvPr>
          <p:cNvPicPr/>
          <p:nvPr/>
        </p:nvPicPr>
        <p:blipFill rotWithShape="1">
          <a:blip r:embed="rId4" cstate="print">
            <a:extLst>
              <a:ext uri="{28A0092B-C50C-407E-A947-70E740481C1C}">
                <a14:useLocalDpi xmlns:a14="http://schemas.microsoft.com/office/drawing/2010/main" xmlns="" val="0"/>
              </a:ext>
            </a:extLst>
          </a:blip>
          <a:srcRect t="13966" r="4943"/>
          <a:stretch/>
        </p:blipFill>
        <p:spPr bwMode="auto">
          <a:xfrm>
            <a:off x="1038945" y="1905000"/>
            <a:ext cx="6750443" cy="2784065"/>
          </a:xfrm>
          <a:prstGeom prst="rect">
            <a:avLst/>
          </a:prstGeom>
          <a:ln>
            <a:noFill/>
          </a:ln>
          <a:extLst>
            <a:ext uri="{53640926-AAD7-44D8-BBD7-CCE9431645EC}">
              <a14:shadowObscured xmlns:a14="http://schemas.microsoft.com/office/drawing/2010/main" xmlns=""/>
            </a:ext>
          </a:extLst>
        </p:spPr>
      </p:pic>
      <p:sp>
        <p:nvSpPr>
          <p:cNvPr id="3" name="Title 2"/>
          <p:cNvSpPr>
            <a:spLocks noGrp="1"/>
          </p:cNvSpPr>
          <p:nvPr>
            <p:ph type="title"/>
          </p:nvPr>
        </p:nvSpPr>
        <p:spPr>
          <a:xfrm>
            <a:off x="1731917" y="172681"/>
            <a:ext cx="8936083" cy="768000"/>
          </a:xfrm>
        </p:spPr>
        <p:txBody>
          <a:bodyPr>
            <a:noAutofit/>
          </a:bodyPr>
          <a:lstStyle/>
          <a:p>
            <a:r>
              <a:rPr lang="en-GB" sz="2200" b="1" dirty="0">
                <a:solidFill>
                  <a:schemeClr val="tx1"/>
                </a:solidFill>
              </a:rPr>
              <a:t>One-in-five year event prediction </a:t>
            </a:r>
          </a:p>
        </p:txBody>
      </p:sp>
      <p:sp>
        <p:nvSpPr>
          <p:cNvPr id="22" name="Title 1">
            <a:extLst>
              <a:ext uri="{FF2B5EF4-FFF2-40B4-BE49-F238E27FC236}">
                <a16:creationId xmlns:a16="http://schemas.microsoft.com/office/drawing/2014/main" xmlns="" id="{0E7320F1-AC34-4EB0-8FC0-87F02EF557AE}"/>
              </a:ext>
            </a:extLst>
          </p:cNvPr>
          <p:cNvSpPr txBox="1">
            <a:spLocks/>
          </p:cNvSpPr>
          <p:nvPr/>
        </p:nvSpPr>
        <p:spPr>
          <a:xfrm>
            <a:off x="2" y="1377619"/>
            <a:ext cx="10131031" cy="678791"/>
          </a:xfrm>
          <a:prstGeom prst="rect">
            <a:avLst/>
          </a:prstGeom>
        </p:spPr>
        <p:txBody>
          <a:bodyPr vert="horz" lIns="121920" tIns="60960" rIns="121920" bIns="60960" rtlCol="0" anchor="b">
            <a:noAutofit/>
          </a:bodyPr>
          <a:lstStyle>
            <a:lvl1pPr algn="l" defTabSz="685800" rtl="0" eaLnBrk="1" latinLnBrk="0" hangingPunct="1">
              <a:lnSpc>
                <a:spcPct val="90000"/>
              </a:lnSpc>
              <a:spcBef>
                <a:spcPct val="0"/>
              </a:spcBef>
              <a:buNone/>
              <a:defRPr sz="3200" kern="1200">
                <a:solidFill>
                  <a:schemeClr val="tx1"/>
                </a:solidFill>
                <a:latin typeface="+mj-lt"/>
                <a:ea typeface="+mj-ea"/>
                <a:cs typeface="+mj-cs"/>
              </a:defRPr>
            </a:lvl1pPr>
          </a:lstStyle>
          <a:p>
            <a:pPr defTabSz="914354">
              <a:defRPr/>
            </a:pPr>
            <a:r>
              <a:rPr lang="en-GB" sz="2000" b="1" dirty="0">
                <a:solidFill>
                  <a:srgbClr val="2A2A2A"/>
                </a:solidFill>
                <a:latin typeface="Arial"/>
              </a:rPr>
              <a:t>Alignment with developing KRCS Early Action Protocols</a:t>
            </a:r>
            <a:r>
              <a:rPr lang="en-GB" sz="2667" b="1" dirty="0">
                <a:solidFill>
                  <a:srgbClr val="2A2A2A"/>
                </a:solidFill>
                <a:latin typeface="Arial"/>
              </a:rPr>
              <a:t/>
            </a:r>
            <a:br>
              <a:rPr lang="en-GB" sz="2667" b="1" dirty="0">
                <a:solidFill>
                  <a:srgbClr val="2A2A2A"/>
                </a:solidFill>
                <a:latin typeface="Arial"/>
              </a:rPr>
            </a:br>
            <a:r>
              <a:rPr lang="en-GB" sz="2133" dirty="0">
                <a:solidFill>
                  <a:srgbClr val="2A2A2A"/>
                </a:solidFill>
                <a:latin typeface="Arial"/>
              </a:rPr>
              <a:t>Probability of 1-in-5-year dry and 1-in-5-year wet to aid selection of worst, moderate or best case flood/drought scenario  </a:t>
            </a:r>
          </a:p>
        </p:txBody>
      </p:sp>
      <p:sp>
        <p:nvSpPr>
          <p:cNvPr id="26" name="TextBox 25">
            <a:extLst>
              <a:ext uri="{FF2B5EF4-FFF2-40B4-BE49-F238E27FC236}">
                <a16:creationId xmlns:a16="http://schemas.microsoft.com/office/drawing/2014/main" xmlns="" id="{647A91A8-C570-42B2-977A-AD432B76CA3A}"/>
              </a:ext>
            </a:extLst>
          </p:cNvPr>
          <p:cNvSpPr txBox="1"/>
          <p:nvPr/>
        </p:nvSpPr>
        <p:spPr>
          <a:xfrm>
            <a:off x="4701246" y="4467704"/>
            <a:ext cx="2569652" cy="369332"/>
          </a:xfrm>
          <a:prstGeom prst="rect">
            <a:avLst/>
          </a:prstGeom>
          <a:noFill/>
        </p:spPr>
        <p:txBody>
          <a:bodyPr wrap="square" rtlCol="0">
            <a:spAutoFit/>
          </a:bodyPr>
          <a:lstStyle/>
          <a:p>
            <a:pPr defTabSz="609570">
              <a:defRPr/>
            </a:pPr>
            <a:r>
              <a:rPr lang="en-GB" dirty="0">
                <a:solidFill>
                  <a:srgbClr val="2A2A2A"/>
                </a:solidFill>
                <a:latin typeface="Arial"/>
              </a:rPr>
              <a:t>1-in-5 year wet</a:t>
            </a:r>
          </a:p>
        </p:txBody>
      </p:sp>
      <p:sp>
        <p:nvSpPr>
          <p:cNvPr id="23" name="TextBox 22">
            <a:extLst>
              <a:ext uri="{FF2B5EF4-FFF2-40B4-BE49-F238E27FC236}">
                <a16:creationId xmlns:a16="http://schemas.microsoft.com/office/drawing/2014/main" xmlns="" id="{685B9F9A-B08A-4F11-8DF4-495F70F00DA5}"/>
              </a:ext>
            </a:extLst>
          </p:cNvPr>
          <p:cNvSpPr txBox="1"/>
          <p:nvPr/>
        </p:nvSpPr>
        <p:spPr>
          <a:xfrm>
            <a:off x="2291924" y="4445531"/>
            <a:ext cx="2513568" cy="369332"/>
          </a:xfrm>
          <a:prstGeom prst="rect">
            <a:avLst/>
          </a:prstGeom>
          <a:noFill/>
        </p:spPr>
        <p:txBody>
          <a:bodyPr wrap="square" rtlCol="0">
            <a:spAutoFit/>
          </a:bodyPr>
          <a:lstStyle/>
          <a:p>
            <a:pPr defTabSz="609570">
              <a:defRPr/>
            </a:pPr>
            <a:r>
              <a:rPr lang="en-GB" dirty="0">
                <a:solidFill>
                  <a:srgbClr val="2A2A2A"/>
                </a:solidFill>
                <a:latin typeface="Arial"/>
              </a:rPr>
              <a:t>1-in-5 year dry        </a:t>
            </a:r>
          </a:p>
        </p:txBody>
      </p:sp>
      <p:sp>
        <p:nvSpPr>
          <p:cNvPr id="5" name="TextBox 4">
            <a:extLst>
              <a:ext uri="{FF2B5EF4-FFF2-40B4-BE49-F238E27FC236}">
                <a16:creationId xmlns:a16="http://schemas.microsoft.com/office/drawing/2014/main" xmlns="" id="{96F0F7F7-6A11-4ADA-A438-48E0A10ECCE7}"/>
              </a:ext>
            </a:extLst>
          </p:cNvPr>
          <p:cNvSpPr txBox="1"/>
          <p:nvPr/>
        </p:nvSpPr>
        <p:spPr>
          <a:xfrm>
            <a:off x="150020" y="2002323"/>
            <a:ext cx="1895387" cy="1323439"/>
          </a:xfrm>
          <a:prstGeom prst="rect">
            <a:avLst/>
          </a:prstGeom>
          <a:solidFill>
            <a:schemeClr val="tx1"/>
          </a:solidFill>
        </p:spPr>
        <p:txBody>
          <a:bodyPr wrap="square" rtlCol="0">
            <a:spAutoFit/>
          </a:bodyPr>
          <a:lstStyle/>
          <a:p>
            <a:pPr defTabSz="609570">
              <a:defRPr/>
            </a:pPr>
            <a:r>
              <a:rPr lang="en-GB" sz="1600" dirty="0">
                <a:solidFill>
                  <a:srgbClr val="FFFFFF"/>
                </a:solidFill>
                <a:latin typeface="Arial"/>
              </a:rPr>
              <a:t>County boundaries show drought phase</a:t>
            </a:r>
          </a:p>
          <a:p>
            <a:pPr defTabSz="609570">
              <a:defRPr/>
            </a:pPr>
            <a:r>
              <a:rPr lang="en-GB" sz="1600" dirty="0">
                <a:solidFill>
                  <a:srgbClr val="FFFF00"/>
                </a:solidFill>
                <a:latin typeface="Arial"/>
              </a:rPr>
              <a:t>Alert</a:t>
            </a:r>
          </a:p>
          <a:p>
            <a:pPr defTabSz="609570">
              <a:defRPr/>
            </a:pPr>
            <a:r>
              <a:rPr lang="en-GB" sz="1600" dirty="0">
                <a:solidFill>
                  <a:srgbClr val="FFC000"/>
                </a:solidFill>
                <a:latin typeface="Arial"/>
              </a:rPr>
              <a:t>Alarm</a:t>
            </a:r>
          </a:p>
        </p:txBody>
      </p:sp>
      <p:sp>
        <p:nvSpPr>
          <p:cNvPr id="37" name="TextBox 36">
            <a:extLst>
              <a:ext uri="{FF2B5EF4-FFF2-40B4-BE49-F238E27FC236}">
                <a16:creationId xmlns:a16="http://schemas.microsoft.com/office/drawing/2014/main" xmlns="" id="{C7AB64DB-CF77-462D-9676-B7CCDBD80458}"/>
              </a:ext>
            </a:extLst>
          </p:cNvPr>
          <p:cNvSpPr txBox="1"/>
          <p:nvPr/>
        </p:nvSpPr>
        <p:spPr>
          <a:xfrm>
            <a:off x="3548710" y="4736840"/>
            <a:ext cx="2126332" cy="369332"/>
          </a:xfrm>
          <a:prstGeom prst="rect">
            <a:avLst/>
          </a:prstGeom>
          <a:noFill/>
        </p:spPr>
        <p:txBody>
          <a:bodyPr wrap="square" rtlCol="0">
            <a:spAutoFit/>
          </a:bodyPr>
          <a:lstStyle/>
          <a:p>
            <a:pPr defTabSz="609570">
              <a:defRPr/>
            </a:pPr>
            <a:r>
              <a:rPr lang="en-GB" dirty="0">
                <a:solidFill>
                  <a:srgbClr val="2A2A2A"/>
                </a:solidFill>
                <a:latin typeface="Arial"/>
              </a:rPr>
              <a:t>probabilities</a:t>
            </a:r>
          </a:p>
        </p:txBody>
      </p:sp>
      <p:sp>
        <p:nvSpPr>
          <p:cNvPr id="42" name="Oval 41">
            <a:extLst>
              <a:ext uri="{FF2B5EF4-FFF2-40B4-BE49-F238E27FC236}">
                <a16:creationId xmlns:a16="http://schemas.microsoft.com/office/drawing/2014/main" xmlns="" id="{07934AD8-2CB6-4C45-8CD7-D2466D61D71A}"/>
              </a:ext>
            </a:extLst>
          </p:cNvPr>
          <p:cNvSpPr/>
          <p:nvPr/>
        </p:nvSpPr>
        <p:spPr>
          <a:xfrm>
            <a:off x="5814326" y="2858488"/>
            <a:ext cx="45863" cy="46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a:defRPr/>
            </a:pPr>
            <a:endParaRPr lang="en-GB" sz="2400">
              <a:solidFill>
                <a:srgbClr val="B9DC0C"/>
              </a:solidFill>
              <a:latin typeface="Arial"/>
            </a:endParaRPr>
          </a:p>
        </p:txBody>
      </p:sp>
      <p:cxnSp>
        <p:nvCxnSpPr>
          <p:cNvPr id="44" name="Straight Connector 43">
            <a:extLst>
              <a:ext uri="{FF2B5EF4-FFF2-40B4-BE49-F238E27FC236}">
                <a16:creationId xmlns:a16="http://schemas.microsoft.com/office/drawing/2014/main" xmlns="" id="{1B58293B-590A-4AF0-A614-09E5CFF5FEDD}"/>
              </a:ext>
            </a:extLst>
          </p:cNvPr>
          <p:cNvCxnSpPr>
            <a:cxnSpLocks/>
          </p:cNvCxnSpPr>
          <p:nvPr/>
        </p:nvCxnSpPr>
        <p:spPr>
          <a:xfrm flipV="1">
            <a:off x="5935976" y="2193999"/>
            <a:ext cx="1927566" cy="664489"/>
          </a:xfrm>
          <a:prstGeom prst="line">
            <a:avLst/>
          </a:prstGeom>
          <a:ln w="19050">
            <a:solidFill>
              <a:schemeClr val="tx1"/>
            </a:solidFill>
            <a:headEnd type="arrow"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xmlns="" id="{BB0FBF9A-CBB9-4E89-ACFA-BAB0B7FCC2ED}"/>
              </a:ext>
            </a:extLst>
          </p:cNvPr>
          <p:cNvSpPr txBox="1"/>
          <p:nvPr/>
        </p:nvSpPr>
        <p:spPr>
          <a:xfrm>
            <a:off x="10270474" y="1653815"/>
            <a:ext cx="1848679" cy="584775"/>
          </a:xfrm>
          <a:prstGeom prst="rect">
            <a:avLst/>
          </a:prstGeom>
          <a:noFill/>
        </p:spPr>
        <p:txBody>
          <a:bodyPr wrap="square" rtlCol="0">
            <a:spAutoFit/>
          </a:bodyPr>
          <a:lstStyle/>
          <a:p>
            <a:pPr algn="ctr" defTabSz="609570">
              <a:defRPr/>
            </a:pPr>
            <a:r>
              <a:rPr lang="en-GB" sz="1600" dirty="0">
                <a:solidFill>
                  <a:srgbClr val="2A2A2A"/>
                </a:solidFill>
                <a:latin typeface="Arial"/>
              </a:rPr>
              <a:t>Forecast 2019 and uncertainty</a:t>
            </a:r>
          </a:p>
        </p:txBody>
      </p:sp>
      <p:sp>
        <p:nvSpPr>
          <p:cNvPr id="35" name="TextBox 34">
            <a:extLst>
              <a:ext uri="{FF2B5EF4-FFF2-40B4-BE49-F238E27FC236}">
                <a16:creationId xmlns:a16="http://schemas.microsoft.com/office/drawing/2014/main" xmlns="" id="{E8D8F2D8-77CD-4C04-8060-3BC0B1DDB08A}"/>
              </a:ext>
            </a:extLst>
          </p:cNvPr>
          <p:cNvSpPr txBox="1"/>
          <p:nvPr/>
        </p:nvSpPr>
        <p:spPr>
          <a:xfrm>
            <a:off x="7607366" y="1864901"/>
            <a:ext cx="1848679" cy="420564"/>
          </a:xfrm>
          <a:prstGeom prst="rect">
            <a:avLst/>
          </a:prstGeom>
          <a:noFill/>
        </p:spPr>
        <p:txBody>
          <a:bodyPr wrap="square" rtlCol="0">
            <a:spAutoFit/>
          </a:bodyPr>
          <a:lstStyle/>
          <a:p>
            <a:pPr algn="ctr" defTabSz="609570">
              <a:defRPr/>
            </a:pPr>
            <a:r>
              <a:rPr lang="en-GB" sz="2133" b="1" dirty="0" err="1">
                <a:solidFill>
                  <a:srgbClr val="2A2A2A"/>
                </a:solidFill>
                <a:latin typeface="Arial"/>
              </a:rPr>
              <a:t>Marsabit</a:t>
            </a:r>
            <a:endParaRPr lang="en-GB" sz="2133" b="1" dirty="0">
              <a:solidFill>
                <a:srgbClr val="2A2A2A"/>
              </a:solidFill>
              <a:latin typeface="Arial"/>
            </a:endParaRPr>
          </a:p>
        </p:txBody>
      </p:sp>
      <p:pic>
        <p:nvPicPr>
          <p:cNvPr id="36" name="Picture 35" descr="wiser_col_strap_lrg.jpg">
            <a:extLst>
              <a:ext uri="{FF2B5EF4-FFF2-40B4-BE49-F238E27FC236}">
                <a16:creationId xmlns:a16="http://schemas.microsoft.com/office/drawing/2014/main" xmlns="" id="{A481841E-7558-4C87-B10F-95B595D6C126}"/>
              </a:ext>
            </a:extLst>
          </p:cNvPr>
          <p:cNvPicPr/>
          <p:nvPr/>
        </p:nvPicPr>
        <p:blipFill>
          <a:blip r:embed="rId5" cstate="print"/>
          <a:stretch>
            <a:fillRect/>
          </a:stretch>
        </p:blipFill>
        <p:spPr>
          <a:xfrm>
            <a:off x="654576" y="5996953"/>
            <a:ext cx="1585011" cy="721731"/>
          </a:xfrm>
          <a:prstGeom prst="rect">
            <a:avLst/>
          </a:prstGeom>
        </p:spPr>
      </p:pic>
      <p:pic>
        <p:nvPicPr>
          <p:cNvPr id="38" name="Picture 37" descr="O:\Met Office Consulting\Business Areas\Int'l Business\9. Marketing\2. Comms\templates\UK aid logo set and standards for designers\Standard Logo with Strapline\UK-AID-Standard-RGB.jpg">
            <a:extLst>
              <a:ext uri="{FF2B5EF4-FFF2-40B4-BE49-F238E27FC236}">
                <a16:creationId xmlns:a16="http://schemas.microsoft.com/office/drawing/2014/main" xmlns="" id="{DAA10D1F-F027-4522-86EF-54B3A44CCDB2}"/>
              </a:ext>
            </a:extLst>
          </p:cNvPr>
          <p:cNvPicPr/>
          <p:nvPr/>
        </p:nvPicPr>
        <p:blipFill>
          <a:blip r:embed="rId6" cstate="print"/>
          <a:srcRect/>
          <a:stretch>
            <a:fillRect/>
          </a:stretch>
        </p:blipFill>
        <p:spPr bwMode="auto">
          <a:xfrm>
            <a:off x="2322583" y="6096472"/>
            <a:ext cx="821879" cy="751080"/>
          </a:xfrm>
          <a:prstGeom prst="rect">
            <a:avLst/>
          </a:prstGeom>
          <a:solidFill>
            <a:schemeClr val="accent1"/>
          </a:solidFill>
          <a:ln w="9525">
            <a:noFill/>
            <a:miter lim="800000"/>
            <a:headEnd/>
            <a:tailEnd/>
          </a:ln>
        </p:spPr>
      </p:pic>
      <p:pic>
        <p:nvPicPr>
          <p:cNvPr id="40" name="Picture 39" descr="A close up of a sign&#10;&#10;Description automatically generated">
            <a:extLst>
              <a:ext uri="{FF2B5EF4-FFF2-40B4-BE49-F238E27FC236}">
                <a16:creationId xmlns:a16="http://schemas.microsoft.com/office/drawing/2014/main" xmlns="" id="{F8646104-5170-4E07-A1DE-26BFF4089E7D}"/>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7709307" y="5895937"/>
            <a:ext cx="2969691" cy="848983"/>
          </a:xfrm>
          <a:prstGeom prst="rect">
            <a:avLst/>
          </a:prstGeom>
        </p:spPr>
      </p:pic>
      <p:pic>
        <p:nvPicPr>
          <p:cNvPr id="41" name="Picture 40">
            <a:extLst>
              <a:ext uri="{FF2B5EF4-FFF2-40B4-BE49-F238E27FC236}">
                <a16:creationId xmlns:a16="http://schemas.microsoft.com/office/drawing/2014/main" xmlns="" id="{17657A2C-6A3F-4C9A-B3BE-704EBCF02D15}"/>
              </a:ext>
            </a:extLst>
          </p:cNvPr>
          <p:cNvPicPr/>
          <p:nvPr/>
        </p:nvPicPr>
        <p:blipFill>
          <a:blip r:embed="rId8"/>
          <a:stretch>
            <a:fillRect/>
          </a:stretch>
        </p:blipFill>
        <p:spPr>
          <a:xfrm>
            <a:off x="8838673" y="100751"/>
            <a:ext cx="911567" cy="769289"/>
          </a:xfrm>
          <a:prstGeom prst="rect">
            <a:avLst/>
          </a:prstGeom>
        </p:spPr>
      </p:pic>
      <p:pic>
        <p:nvPicPr>
          <p:cNvPr id="43" name="Picture 42">
            <a:extLst>
              <a:ext uri="{FF2B5EF4-FFF2-40B4-BE49-F238E27FC236}">
                <a16:creationId xmlns:a16="http://schemas.microsoft.com/office/drawing/2014/main" xmlns="" id="{A0DA8DCF-0F3E-4D00-8207-C01415D8BA1E}"/>
              </a:ext>
            </a:extLst>
          </p:cNvPr>
          <p:cNvPicPr/>
          <p:nvPr/>
        </p:nvPicPr>
        <p:blipFill>
          <a:blip r:embed="rId9">
            <a:extLst>
              <a:ext uri="{28A0092B-C50C-407E-A947-70E740481C1C}">
                <a14:useLocalDpi xmlns:a14="http://schemas.microsoft.com/office/drawing/2010/main" xmlns="" val="0"/>
              </a:ext>
            </a:extLst>
          </a:blip>
          <a:stretch>
            <a:fillRect/>
          </a:stretch>
        </p:blipFill>
        <p:spPr>
          <a:xfrm>
            <a:off x="10573305" y="120241"/>
            <a:ext cx="917760" cy="880015"/>
          </a:xfrm>
          <a:prstGeom prst="rect">
            <a:avLst/>
          </a:prstGeom>
        </p:spPr>
      </p:pic>
      <p:pic>
        <p:nvPicPr>
          <p:cNvPr id="45" name="Picture 44">
            <a:extLst>
              <a:ext uri="{FF2B5EF4-FFF2-40B4-BE49-F238E27FC236}">
                <a16:creationId xmlns:a16="http://schemas.microsoft.com/office/drawing/2014/main" xmlns="" id="{836B5D70-E7D3-49BC-9052-D49FB4D5DD18}"/>
              </a:ext>
            </a:extLst>
          </p:cNvPr>
          <p:cNvPicPr/>
          <p:nvPr/>
        </p:nvPicPr>
        <p:blipFill>
          <a:blip r:embed="rId10" cstate="print"/>
          <a:stretch>
            <a:fillRect/>
          </a:stretch>
        </p:blipFill>
        <p:spPr>
          <a:xfrm>
            <a:off x="264559" y="32981"/>
            <a:ext cx="1084121" cy="1066767"/>
          </a:xfrm>
          <a:prstGeom prst="rect">
            <a:avLst/>
          </a:prstGeom>
        </p:spPr>
      </p:pic>
      <p:sp>
        <p:nvSpPr>
          <p:cNvPr id="47" name="TextBox 46">
            <a:extLst>
              <a:ext uri="{FF2B5EF4-FFF2-40B4-BE49-F238E27FC236}">
                <a16:creationId xmlns:a16="http://schemas.microsoft.com/office/drawing/2014/main" xmlns="" id="{3AD68F53-9543-4C5C-A398-9CA1202D9972}"/>
              </a:ext>
            </a:extLst>
          </p:cNvPr>
          <p:cNvSpPr txBox="1"/>
          <p:nvPr/>
        </p:nvSpPr>
        <p:spPr>
          <a:xfrm>
            <a:off x="264559" y="5052491"/>
            <a:ext cx="9447972" cy="748795"/>
          </a:xfrm>
          <a:prstGeom prst="rect">
            <a:avLst/>
          </a:prstGeom>
          <a:noFill/>
        </p:spPr>
        <p:txBody>
          <a:bodyPr wrap="square" rtlCol="0">
            <a:spAutoFit/>
          </a:bodyPr>
          <a:lstStyle/>
          <a:p>
            <a:pPr defTabSz="609570">
              <a:defRPr/>
            </a:pPr>
            <a:r>
              <a:rPr lang="en-GB" sz="2133" i="1" dirty="0">
                <a:solidFill>
                  <a:srgbClr val="2A2A2A"/>
                </a:solidFill>
                <a:latin typeface="Arial"/>
              </a:rPr>
              <a:t>… in northern, western and eastern regions and in places near the coast... the probability of a 1-in-5-year wet season is 2 to 3 times the usual chance.”</a:t>
            </a:r>
            <a:r>
              <a:rPr lang="en-GB" sz="2133" dirty="0">
                <a:solidFill>
                  <a:srgbClr val="2A2A2A"/>
                </a:solidFill>
                <a:latin typeface="Arial"/>
              </a:rPr>
              <a:t> </a:t>
            </a:r>
          </a:p>
        </p:txBody>
      </p:sp>
      <p:sp>
        <p:nvSpPr>
          <p:cNvPr id="46" name="TextBox 45">
            <a:extLst>
              <a:ext uri="{FF2B5EF4-FFF2-40B4-BE49-F238E27FC236}">
                <a16:creationId xmlns:a16="http://schemas.microsoft.com/office/drawing/2014/main" xmlns="" id="{C57AA06F-8392-4EC4-804A-9B339BD2A6B7}"/>
              </a:ext>
            </a:extLst>
          </p:cNvPr>
          <p:cNvSpPr txBox="1"/>
          <p:nvPr/>
        </p:nvSpPr>
        <p:spPr>
          <a:xfrm>
            <a:off x="499905" y="3462526"/>
            <a:ext cx="2513568" cy="646331"/>
          </a:xfrm>
          <a:prstGeom prst="rect">
            <a:avLst/>
          </a:prstGeom>
          <a:noFill/>
        </p:spPr>
        <p:txBody>
          <a:bodyPr wrap="square" rtlCol="0">
            <a:spAutoFit/>
          </a:bodyPr>
          <a:lstStyle/>
          <a:p>
            <a:pPr defTabSz="609570">
              <a:defRPr/>
            </a:pPr>
            <a:r>
              <a:rPr lang="en-GB" dirty="0">
                <a:solidFill>
                  <a:srgbClr val="2A2A2A"/>
                </a:solidFill>
                <a:latin typeface="Arial"/>
              </a:rPr>
              <a:t>Forecast:</a:t>
            </a:r>
          </a:p>
          <a:p>
            <a:pPr defTabSz="609570">
              <a:defRPr/>
            </a:pPr>
            <a:r>
              <a:rPr lang="en-GB" dirty="0">
                <a:solidFill>
                  <a:srgbClr val="2A2A2A"/>
                </a:solidFill>
                <a:latin typeface="Arial"/>
              </a:rPr>
              <a:t>OND 2019</a:t>
            </a:r>
          </a:p>
        </p:txBody>
      </p:sp>
      <p:pic>
        <p:nvPicPr>
          <p:cNvPr id="7" name="Picture 6">
            <a:extLst>
              <a:ext uri="{FF2B5EF4-FFF2-40B4-BE49-F238E27FC236}">
                <a16:creationId xmlns:a16="http://schemas.microsoft.com/office/drawing/2014/main" xmlns="" id="{5CF41C61-5FE0-4EB3-8844-5F54DE5C95A5}"/>
              </a:ext>
            </a:extLst>
          </p:cNvPr>
          <p:cNvPicPr>
            <a:picLocks noChangeAspect="1"/>
          </p:cNvPicPr>
          <p:nvPr/>
        </p:nvPicPr>
        <p:blipFill>
          <a:blip r:embed="rId11"/>
          <a:stretch>
            <a:fillRect/>
          </a:stretch>
        </p:blipFill>
        <p:spPr>
          <a:xfrm>
            <a:off x="7952506" y="2208949"/>
            <a:ext cx="4044701" cy="2822575"/>
          </a:xfrm>
          <a:prstGeom prst="rect">
            <a:avLst/>
          </a:prstGeom>
        </p:spPr>
      </p:pic>
      <p:sp>
        <p:nvSpPr>
          <p:cNvPr id="29" name="TextBox 28">
            <a:extLst>
              <a:ext uri="{FF2B5EF4-FFF2-40B4-BE49-F238E27FC236}">
                <a16:creationId xmlns:a16="http://schemas.microsoft.com/office/drawing/2014/main" xmlns="" id="{621FE34E-EE46-4612-867E-61AF733E83C9}"/>
              </a:ext>
            </a:extLst>
          </p:cNvPr>
          <p:cNvSpPr txBox="1"/>
          <p:nvPr/>
        </p:nvSpPr>
        <p:spPr>
          <a:xfrm>
            <a:off x="10189003" y="4007498"/>
            <a:ext cx="1848679" cy="338554"/>
          </a:xfrm>
          <a:prstGeom prst="rect">
            <a:avLst/>
          </a:prstGeom>
          <a:noFill/>
        </p:spPr>
        <p:txBody>
          <a:bodyPr wrap="square" rtlCol="0">
            <a:spAutoFit/>
          </a:bodyPr>
          <a:lstStyle/>
          <a:p>
            <a:pPr algn="ctr" defTabSz="609570">
              <a:defRPr/>
            </a:pPr>
            <a:r>
              <a:rPr lang="en-GB" sz="1600" dirty="0">
                <a:solidFill>
                  <a:srgbClr val="2A2A2A"/>
                </a:solidFill>
                <a:latin typeface="Arial"/>
              </a:rPr>
              <a:t>LTA accumulation</a:t>
            </a:r>
          </a:p>
        </p:txBody>
      </p:sp>
      <p:sp>
        <p:nvSpPr>
          <p:cNvPr id="30" name="TextBox 29">
            <a:extLst>
              <a:ext uri="{FF2B5EF4-FFF2-40B4-BE49-F238E27FC236}">
                <a16:creationId xmlns:a16="http://schemas.microsoft.com/office/drawing/2014/main" xmlns="" id="{BAA77392-C01E-4406-B2B9-0B02FBC0ED45}"/>
              </a:ext>
            </a:extLst>
          </p:cNvPr>
          <p:cNvSpPr txBox="1"/>
          <p:nvPr/>
        </p:nvSpPr>
        <p:spPr>
          <a:xfrm>
            <a:off x="8371549" y="2612279"/>
            <a:ext cx="1848679" cy="338554"/>
          </a:xfrm>
          <a:prstGeom prst="rect">
            <a:avLst/>
          </a:prstGeom>
          <a:noFill/>
        </p:spPr>
        <p:txBody>
          <a:bodyPr wrap="square" rtlCol="0">
            <a:spAutoFit/>
          </a:bodyPr>
          <a:lstStyle/>
          <a:p>
            <a:pPr algn="ctr" defTabSz="609570">
              <a:defRPr/>
            </a:pPr>
            <a:r>
              <a:rPr lang="en-GB" sz="1600" dirty="0">
                <a:solidFill>
                  <a:srgbClr val="2A2A2A"/>
                </a:solidFill>
                <a:latin typeface="Arial"/>
              </a:rPr>
              <a:t>Accumulation</a:t>
            </a:r>
          </a:p>
        </p:txBody>
      </p:sp>
      <p:cxnSp>
        <p:nvCxnSpPr>
          <p:cNvPr id="31" name="Straight Arrow Connector 30">
            <a:extLst>
              <a:ext uri="{FF2B5EF4-FFF2-40B4-BE49-F238E27FC236}">
                <a16:creationId xmlns:a16="http://schemas.microsoft.com/office/drawing/2014/main" xmlns="" id="{2338EF06-C118-4C4A-AE8D-237715D6C149}"/>
              </a:ext>
            </a:extLst>
          </p:cNvPr>
          <p:cNvCxnSpPr>
            <a:cxnSpLocks/>
          </p:cNvCxnSpPr>
          <p:nvPr/>
        </p:nvCxnSpPr>
        <p:spPr>
          <a:xfrm>
            <a:off x="9986803" y="3120427"/>
            <a:ext cx="427116" cy="72653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xmlns="" id="{EA1B1B26-B4B6-4396-AF0C-6284F58754DA}"/>
              </a:ext>
            </a:extLst>
          </p:cNvPr>
          <p:cNvCxnSpPr>
            <a:cxnSpLocks/>
          </p:cNvCxnSpPr>
          <p:nvPr/>
        </p:nvCxnSpPr>
        <p:spPr>
          <a:xfrm flipV="1">
            <a:off x="11252877" y="3883736"/>
            <a:ext cx="0" cy="24752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xmlns="" id="{A0DCA62B-C535-4983-934B-21761E057D5A}"/>
              </a:ext>
            </a:extLst>
          </p:cNvPr>
          <p:cNvCxnSpPr>
            <a:cxnSpLocks/>
          </p:cNvCxnSpPr>
          <p:nvPr/>
        </p:nvCxnSpPr>
        <p:spPr>
          <a:xfrm>
            <a:off x="11214287" y="2242045"/>
            <a:ext cx="406164" cy="96842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xmlns="" id="{5F5180C0-9518-43CB-A82A-74406EE2CBBD}"/>
              </a:ext>
            </a:extLst>
          </p:cNvPr>
          <p:cNvSpPr txBox="1"/>
          <p:nvPr/>
        </p:nvSpPr>
        <p:spPr>
          <a:xfrm>
            <a:off x="8953707" y="2864294"/>
            <a:ext cx="1848679" cy="338554"/>
          </a:xfrm>
          <a:prstGeom prst="rect">
            <a:avLst/>
          </a:prstGeom>
          <a:noFill/>
        </p:spPr>
        <p:txBody>
          <a:bodyPr wrap="square" rtlCol="0">
            <a:spAutoFit/>
          </a:bodyPr>
          <a:lstStyle/>
          <a:p>
            <a:pPr algn="ctr" defTabSz="609570">
              <a:defRPr/>
            </a:pPr>
            <a:r>
              <a:rPr lang="en-GB" sz="1600" dirty="0">
                <a:solidFill>
                  <a:srgbClr val="2A2A2A"/>
                </a:solidFill>
                <a:latin typeface="Arial"/>
              </a:rPr>
              <a:t>2012</a:t>
            </a:r>
          </a:p>
        </p:txBody>
      </p:sp>
      <p:cxnSp>
        <p:nvCxnSpPr>
          <p:cNvPr id="6" name="Straight Arrow Connector 5">
            <a:extLst>
              <a:ext uri="{FF2B5EF4-FFF2-40B4-BE49-F238E27FC236}">
                <a16:creationId xmlns:a16="http://schemas.microsoft.com/office/drawing/2014/main" xmlns="" id="{B8EDFE58-F9DB-429A-BE77-3DFAFED7510C}"/>
              </a:ext>
            </a:extLst>
          </p:cNvPr>
          <p:cNvCxnSpPr>
            <a:cxnSpLocks/>
          </p:cNvCxnSpPr>
          <p:nvPr/>
        </p:nvCxnSpPr>
        <p:spPr>
          <a:xfrm>
            <a:off x="9076473" y="3158968"/>
            <a:ext cx="79513" cy="33380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xmlns="" id="{6447C618-4CE3-4B2A-8916-06D810109584}"/>
              </a:ext>
            </a:extLst>
          </p:cNvPr>
          <p:cNvSpPr txBox="1"/>
          <p:nvPr/>
        </p:nvSpPr>
        <p:spPr>
          <a:xfrm>
            <a:off x="8126178" y="2863658"/>
            <a:ext cx="1848679" cy="338554"/>
          </a:xfrm>
          <a:prstGeom prst="rect">
            <a:avLst/>
          </a:prstGeom>
          <a:noFill/>
        </p:spPr>
        <p:txBody>
          <a:bodyPr wrap="square" rtlCol="0">
            <a:spAutoFit/>
          </a:bodyPr>
          <a:lstStyle/>
          <a:p>
            <a:pPr algn="ctr" defTabSz="609570">
              <a:defRPr/>
            </a:pPr>
            <a:r>
              <a:rPr lang="en-GB" sz="1600" dirty="0">
                <a:solidFill>
                  <a:srgbClr val="2A2A2A"/>
                </a:solidFill>
                <a:latin typeface="Arial"/>
              </a:rPr>
              <a:t>2019</a:t>
            </a:r>
          </a:p>
        </p:txBody>
      </p:sp>
      <p:sp>
        <p:nvSpPr>
          <p:cNvPr id="9" name="Rectangle 8">
            <a:extLst>
              <a:ext uri="{FF2B5EF4-FFF2-40B4-BE49-F238E27FC236}">
                <a16:creationId xmlns:a16="http://schemas.microsoft.com/office/drawing/2014/main" xmlns="" id="{40371663-A2F5-4445-96FA-93D96BC3BC10}"/>
              </a:ext>
            </a:extLst>
          </p:cNvPr>
          <p:cNvSpPr/>
          <p:nvPr/>
        </p:nvSpPr>
        <p:spPr>
          <a:xfrm>
            <a:off x="7401909" y="1713390"/>
            <a:ext cx="4717244" cy="3392782"/>
          </a:xfrm>
          <a:prstGeom prst="rect">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1" name="Content Placeholder 2">
            <a:extLst>
              <a:ext uri="{FF2B5EF4-FFF2-40B4-BE49-F238E27FC236}">
                <a16:creationId xmlns:a16="http://schemas.microsoft.com/office/drawing/2014/main" xmlns="" id="{7AA0BC54-03D5-4923-B39D-ADBAA493D43A}"/>
              </a:ext>
            </a:extLst>
          </p:cNvPr>
          <p:cNvSpPr>
            <a:spLocks noGrp="1"/>
          </p:cNvSpPr>
          <p:nvPr>
            <p:ph idx="1"/>
          </p:nvPr>
        </p:nvSpPr>
        <p:spPr>
          <a:xfrm>
            <a:off x="3373470" y="4335618"/>
            <a:ext cx="4539036" cy="1909992"/>
          </a:xfrm>
          <a:solidFill>
            <a:srgbClr val="CCFFCC"/>
          </a:solidFill>
        </p:spPr>
        <p:txBody>
          <a:bodyPr>
            <a:noAutofit/>
          </a:bodyPr>
          <a:lstStyle/>
          <a:p>
            <a:pPr marL="0" indent="0">
              <a:spcBef>
                <a:spcPts val="300"/>
              </a:spcBef>
              <a:buNone/>
            </a:pPr>
            <a:r>
              <a:rPr lang="en-US" sz="1800" b="1" dirty="0">
                <a:solidFill>
                  <a:srgbClr val="000000"/>
                </a:solidFill>
                <a:latin typeface="Calibri" panose="020F0502020204030204" pitchFamily="34" charset="0"/>
              </a:rPr>
              <a:t>Actions/Benefits</a:t>
            </a:r>
            <a:r>
              <a:rPr lang="en-US" sz="1800" dirty="0">
                <a:solidFill>
                  <a:srgbClr val="000000"/>
                </a:solidFill>
                <a:latin typeface="Calibri" panose="020F0502020204030204" pitchFamily="34" charset="0"/>
              </a:rPr>
              <a:t>:</a:t>
            </a:r>
          </a:p>
          <a:p>
            <a:pPr>
              <a:spcBef>
                <a:spcPts val="300"/>
              </a:spcBef>
            </a:pPr>
            <a:r>
              <a:rPr lang="en-US" sz="1800" dirty="0">
                <a:solidFill>
                  <a:srgbClr val="000000"/>
                </a:solidFill>
                <a:latin typeface="Calibri" panose="020F0502020204030204" pitchFamily="34" charset="0"/>
              </a:rPr>
              <a:t>Review and local revision of flood contingency planning. </a:t>
            </a:r>
          </a:p>
          <a:p>
            <a:pPr>
              <a:spcBef>
                <a:spcPts val="300"/>
              </a:spcBef>
            </a:pPr>
            <a:r>
              <a:rPr lang="en-US" sz="1800" dirty="0">
                <a:solidFill>
                  <a:srgbClr val="000000"/>
                </a:solidFill>
                <a:latin typeface="Calibri" panose="020F0502020204030204" pitchFamily="34" charset="0"/>
              </a:rPr>
              <a:t>Pre-positioning of supplies</a:t>
            </a:r>
          </a:p>
          <a:p>
            <a:pPr>
              <a:spcBef>
                <a:spcPts val="300"/>
              </a:spcBef>
            </a:pPr>
            <a:r>
              <a:rPr lang="en-US" sz="1800" dirty="0">
                <a:solidFill>
                  <a:srgbClr val="000000"/>
                </a:solidFill>
                <a:latin typeface="Calibri" panose="020F0502020204030204" pitchFamily="34" charset="0"/>
              </a:rPr>
              <a:t>Training of response teams</a:t>
            </a:r>
          </a:p>
          <a:p>
            <a:pPr>
              <a:spcBef>
                <a:spcPts val="300"/>
              </a:spcBef>
            </a:pPr>
            <a:r>
              <a:rPr lang="en-US" sz="1800" dirty="0">
                <a:solidFill>
                  <a:srgbClr val="000000"/>
                </a:solidFill>
                <a:latin typeface="Calibri" panose="020F0502020204030204" pitchFamily="34" charset="0"/>
              </a:rPr>
              <a:t>General enhanced preparedness</a:t>
            </a:r>
          </a:p>
        </p:txBody>
      </p:sp>
    </p:spTree>
    <p:extLst>
      <p:ext uri="{BB962C8B-B14F-4D97-AF65-F5344CB8AC3E}">
        <p14:creationId xmlns:p14="http://schemas.microsoft.com/office/powerpoint/2010/main" xmlns="" val="108438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fade">
                                      <p:cBhvr>
                                        <p:cTn id="18" dur="500"/>
                                        <p:tgtEl>
                                          <p:spTgt spid="50"/>
                                        </p:tgtEl>
                                      </p:cBhvr>
                                    </p:animEffect>
                                  </p:childTnLst>
                                </p:cTn>
                              </p:par>
                              <p:par>
                                <p:cTn id="19" presetID="10"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50" grpId="0"/>
      <p:bldP spid="9"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7359A3BB-8644-46CA-A69C-D2B725FBCACF}"/>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4191" t="8207" b="2589"/>
          <a:stretch/>
        </p:blipFill>
        <p:spPr>
          <a:xfrm>
            <a:off x="188611" y="2057400"/>
            <a:ext cx="6239436" cy="4393051"/>
          </a:xfrm>
          <a:prstGeom prst="rect">
            <a:avLst/>
          </a:prstGeom>
        </p:spPr>
      </p:pic>
      <p:sp>
        <p:nvSpPr>
          <p:cNvPr id="13" name="TextBox 12">
            <a:extLst>
              <a:ext uri="{FF2B5EF4-FFF2-40B4-BE49-F238E27FC236}">
                <a16:creationId xmlns:a16="http://schemas.microsoft.com/office/drawing/2014/main" xmlns="" id="{0F68B66D-E881-466C-AF0F-98268A2990FE}"/>
              </a:ext>
            </a:extLst>
          </p:cNvPr>
          <p:cNvSpPr txBox="1"/>
          <p:nvPr/>
        </p:nvSpPr>
        <p:spPr>
          <a:xfrm rot="16200000">
            <a:off x="-1115285" y="3974933"/>
            <a:ext cx="2841913" cy="400110"/>
          </a:xfrm>
          <a:prstGeom prst="rect">
            <a:avLst/>
          </a:prstGeom>
          <a:solidFill>
            <a:schemeClr val="bg2"/>
          </a:solidFill>
        </p:spPr>
        <p:txBody>
          <a:bodyPr wrap="square" rtlCol="0">
            <a:spAutoFit/>
          </a:bodyPr>
          <a:lstStyle/>
          <a:p>
            <a:pPr algn="ctr" defTabSz="914377"/>
            <a:r>
              <a:rPr lang="en-GB" sz="2000" dirty="0">
                <a:solidFill>
                  <a:prstClr val="black"/>
                </a:solidFill>
                <a:latin typeface="Calibri" panose="020F0502020204030204"/>
              </a:rPr>
              <a:t>Oct-Dec inflow (</a:t>
            </a:r>
            <a:r>
              <a:rPr lang="en-GB" sz="2000" dirty="0" err="1">
                <a:solidFill>
                  <a:prstClr val="black"/>
                </a:solidFill>
                <a:latin typeface="Calibri" panose="020F0502020204030204"/>
              </a:rPr>
              <a:t>cumecs</a:t>
            </a:r>
            <a:r>
              <a:rPr lang="en-GB" sz="2000" dirty="0">
                <a:solidFill>
                  <a:prstClr val="black"/>
                </a:solidFill>
                <a:latin typeface="Calibri" panose="020F0502020204030204"/>
              </a:rPr>
              <a:t>)</a:t>
            </a:r>
          </a:p>
        </p:txBody>
      </p:sp>
      <p:sp>
        <p:nvSpPr>
          <p:cNvPr id="15" name="TextBox 14">
            <a:extLst>
              <a:ext uri="{FF2B5EF4-FFF2-40B4-BE49-F238E27FC236}">
                <a16:creationId xmlns:a16="http://schemas.microsoft.com/office/drawing/2014/main" xmlns="" id="{A156EBD6-B351-4705-8DC5-344AA1AEAA0E}"/>
              </a:ext>
            </a:extLst>
          </p:cNvPr>
          <p:cNvSpPr txBox="1"/>
          <p:nvPr/>
        </p:nvSpPr>
        <p:spPr>
          <a:xfrm>
            <a:off x="2227159" y="2247780"/>
            <a:ext cx="3603400" cy="923330"/>
          </a:xfrm>
          <a:prstGeom prst="rect">
            <a:avLst/>
          </a:prstGeom>
          <a:noFill/>
        </p:spPr>
        <p:txBody>
          <a:bodyPr wrap="square" rtlCol="0">
            <a:spAutoFit/>
          </a:bodyPr>
          <a:lstStyle/>
          <a:p>
            <a:pPr defTabSz="914377"/>
            <a:r>
              <a:rPr lang="en-GB" dirty="0">
                <a:solidFill>
                  <a:srgbClr val="FF0000"/>
                </a:solidFill>
                <a:latin typeface="Calibri" panose="020F0502020204030204"/>
              </a:rPr>
              <a:t>red</a:t>
            </a:r>
            <a:r>
              <a:rPr lang="en-GB" dirty="0">
                <a:solidFill>
                  <a:prstClr val="black"/>
                </a:solidFill>
                <a:latin typeface="Calibri" panose="020F0502020204030204"/>
              </a:rPr>
              <a:t>=observed inflow 1993-2016</a:t>
            </a:r>
          </a:p>
          <a:p>
            <a:pPr defTabSz="914377"/>
            <a:r>
              <a:rPr lang="en-GB" dirty="0">
                <a:solidFill>
                  <a:srgbClr val="00B050"/>
                </a:solidFill>
                <a:latin typeface="Calibri" panose="020F0502020204030204"/>
              </a:rPr>
              <a:t>green</a:t>
            </a:r>
            <a:r>
              <a:rPr lang="en-GB" dirty="0">
                <a:solidFill>
                  <a:prstClr val="black"/>
                </a:solidFill>
                <a:latin typeface="Calibri" panose="020F0502020204030204"/>
              </a:rPr>
              <a:t>=forecasts, 1993-2016 &amp; 2019</a:t>
            </a:r>
          </a:p>
          <a:p>
            <a:pPr defTabSz="914377"/>
            <a:r>
              <a:rPr lang="en-GB" dirty="0" err="1">
                <a:solidFill>
                  <a:prstClr val="black"/>
                </a:solidFill>
                <a:latin typeface="Calibri" panose="020F0502020204030204"/>
              </a:rPr>
              <a:t>Corr</a:t>
            </a:r>
            <a:r>
              <a:rPr lang="en-GB" dirty="0">
                <a:solidFill>
                  <a:prstClr val="black"/>
                </a:solidFill>
                <a:latin typeface="Calibri" panose="020F0502020204030204"/>
              </a:rPr>
              <a:t> = 0.82</a:t>
            </a:r>
          </a:p>
        </p:txBody>
      </p:sp>
      <p:sp>
        <p:nvSpPr>
          <p:cNvPr id="40" name="TextBox 39">
            <a:extLst>
              <a:ext uri="{FF2B5EF4-FFF2-40B4-BE49-F238E27FC236}">
                <a16:creationId xmlns:a16="http://schemas.microsoft.com/office/drawing/2014/main" xmlns="" id="{3C7BB40E-8D5F-4308-8364-BC78D209C817}"/>
              </a:ext>
            </a:extLst>
          </p:cNvPr>
          <p:cNvSpPr txBox="1"/>
          <p:nvPr/>
        </p:nvSpPr>
        <p:spPr>
          <a:xfrm>
            <a:off x="458016" y="1494580"/>
            <a:ext cx="6076327" cy="615553"/>
          </a:xfrm>
          <a:prstGeom prst="rect">
            <a:avLst/>
          </a:prstGeom>
          <a:noFill/>
        </p:spPr>
        <p:txBody>
          <a:bodyPr wrap="square" rtlCol="0">
            <a:spAutoFit/>
          </a:bodyPr>
          <a:lstStyle/>
          <a:p>
            <a:pPr defTabSz="914377"/>
            <a:r>
              <a:rPr lang="en-GB" sz="1700" b="1" dirty="0" err="1">
                <a:solidFill>
                  <a:prstClr val="black"/>
                </a:solidFill>
                <a:latin typeface="Calibri" panose="020F0502020204030204"/>
              </a:rPr>
              <a:t>Masinga</a:t>
            </a:r>
            <a:r>
              <a:rPr lang="en-GB" sz="1700" b="1" dirty="0">
                <a:solidFill>
                  <a:prstClr val="black"/>
                </a:solidFill>
                <a:latin typeface="Calibri" panose="020F0502020204030204"/>
              </a:rPr>
              <a:t> reservoir: </a:t>
            </a:r>
            <a:r>
              <a:rPr lang="en-GB" sz="1700" dirty="0">
                <a:solidFill>
                  <a:prstClr val="black"/>
                </a:solidFill>
                <a:latin typeface="Calibri" panose="020F0502020204030204"/>
              </a:rPr>
              <a:t>retrospective forecasts for OND inflow 1993-2016 and forecast for 2019, compared with observed inflow (red) </a:t>
            </a:r>
          </a:p>
        </p:txBody>
      </p:sp>
      <p:sp>
        <p:nvSpPr>
          <p:cNvPr id="4" name="Title 3">
            <a:extLst>
              <a:ext uri="{FF2B5EF4-FFF2-40B4-BE49-F238E27FC236}">
                <a16:creationId xmlns:a16="http://schemas.microsoft.com/office/drawing/2014/main" xmlns="" id="{EC66EACF-1D16-45D8-9A2A-B1C2D9FA1E73}"/>
              </a:ext>
            </a:extLst>
          </p:cNvPr>
          <p:cNvSpPr>
            <a:spLocks noGrp="1"/>
          </p:cNvSpPr>
          <p:nvPr>
            <p:ph type="title"/>
          </p:nvPr>
        </p:nvSpPr>
        <p:spPr>
          <a:xfrm>
            <a:off x="339688" y="940160"/>
            <a:ext cx="12389310" cy="693807"/>
          </a:xfrm>
        </p:spPr>
        <p:txBody>
          <a:bodyPr>
            <a:noAutofit/>
          </a:bodyPr>
          <a:lstStyle/>
          <a:p>
            <a:r>
              <a:rPr lang="en-GB" sz="2800" b="1" dirty="0">
                <a:solidFill>
                  <a:schemeClr val="tx1"/>
                </a:solidFill>
              </a:rPr>
              <a:t>Strengthened reservoir inflow prediction: </a:t>
            </a:r>
            <a:r>
              <a:rPr lang="en-GB" sz="2800" b="1" dirty="0" err="1">
                <a:solidFill>
                  <a:schemeClr val="tx1"/>
                </a:solidFill>
              </a:rPr>
              <a:t>KenGen</a:t>
            </a:r>
            <a:r>
              <a:rPr lang="en-GB" sz="2800" b="1" dirty="0">
                <a:solidFill>
                  <a:schemeClr val="tx1"/>
                </a:solidFill>
              </a:rPr>
              <a:t/>
            </a:r>
            <a:br>
              <a:rPr lang="en-GB" sz="2800" b="1" dirty="0">
                <a:solidFill>
                  <a:schemeClr val="tx1"/>
                </a:solidFill>
              </a:rPr>
            </a:br>
            <a:endParaRPr lang="en-GB" sz="2800" dirty="0">
              <a:solidFill>
                <a:schemeClr val="tx1"/>
              </a:solidFill>
            </a:endParaRPr>
          </a:p>
        </p:txBody>
      </p:sp>
      <p:pic>
        <p:nvPicPr>
          <p:cNvPr id="30" name="Picture 29" descr="wiser_col_strap_lrg.jpg">
            <a:extLst>
              <a:ext uri="{FF2B5EF4-FFF2-40B4-BE49-F238E27FC236}">
                <a16:creationId xmlns:a16="http://schemas.microsoft.com/office/drawing/2014/main" xmlns="" id="{F12893D6-4F10-43FB-BA7A-7EDA911CAB76}"/>
              </a:ext>
            </a:extLst>
          </p:cNvPr>
          <p:cNvPicPr/>
          <p:nvPr/>
        </p:nvPicPr>
        <p:blipFill>
          <a:blip r:embed="rId4" cstate="print"/>
          <a:stretch>
            <a:fillRect/>
          </a:stretch>
        </p:blipFill>
        <p:spPr>
          <a:xfrm>
            <a:off x="6361915" y="6185165"/>
            <a:ext cx="1170939" cy="491100"/>
          </a:xfrm>
          <a:prstGeom prst="rect">
            <a:avLst/>
          </a:prstGeom>
        </p:spPr>
      </p:pic>
      <p:pic>
        <p:nvPicPr>
          <p:cNvPr id="31" name="Picture 30" descr="O:\Met Office Consulting\Business Areas\Int'l Business\9. Marketing\2. Comms\templates\UK aid logo set and standards for designers\Standard Logo with Strapline\UK-AID-Standard-RGB.jpg">
            <a:extLst>
              <a:ext uri="{FF2B5EF4-FFF2-40B4-BE49-F238E27FC236}">
                <a16:creationId xmlns:a16="http://schemas.microsoft.com/office/drawing/2014/main" xmlns="" id="{36A12904-ECAF-4847-BCEA-FAE7A93FE0C4}"/>
              </a:ext>
            </a:extLst>
          </p:cNvPr>
          <p:cNvPicPr/>
          <p:nvPr/>
        </p:nvPicPr>
        <p:blipFill>
          <a:blip r:embed="rId5" cstate="print"/>
          <a:srcRect/>
          <a:stretch>
            <a:fillRect/>
          </a:stretch>
        </p:blipFill>
        <p:spPr bwMode="auto">
          <a:xfrm>
            <a:off x="7788550" y="6132187"/>
            <a:ext cx="740103" cy="662767"/>
          </a:xfrm>
          <a:prstGeom prst="rect">
            <a:avLst/>
          </a:prstGeom>
          <a:solidFill>
            <a:schemeClr val="accent1"/>
          </a:solidFill>
          <a:ln w="9525">
            <a:noFill/>
            <a:miter lim="800000"/>
            <a:headEnd/>
            <a:tailEnd/>
          </a:ln>
        </p:spPr>
      </p:pic>
      <p:pic>
        <p:nvPicPr>
          <p:cNvPr id="35" name="Picture 34">
            <a:extLst>
              <a:ext uri="{FF2B5EF4-FFF2-40B4-BE49-F238E27FC236}">
                <a16:creationId xmlns:a16="http://schemas.microsoft.com/office/drawing/2014/main" xmlns="" id="{F104E8EC-D2D5-46B7-8494-D6167C00B631}"/>
              </a:ext>
            </a:extLst>
          </p:cNvPr>
          <p:cNvPicPr/>
          <p:nvPr/>
        </p:nvPicPr>
        <p:blipFill>
          <a:blip r:embed="rId6"/>
          <a:stretch>
            <a:fillRect/>
          </a:stretch>
        </p:blipFill>
        <p:spPr>
          <a:xfrm>
            <a:off x="606421" y="150306"/>
            <a:ext cx="911567" cy="769289"/>
          </a:xfrm>
          <a:prstGeom prst="rect">
            <a:avLst/>
          </a:prstGeom>
        </p:spPr>
      </p:pic>
      <p:pic>
        <p:nvPicPr>
          <p:cNvPr id="41" name="Picture 40">
            <a:extLst>
              <a:ext uri="{FF2B5EF4-FFF2-40B4-BE49-F238E27FC236}">
                <a16:creationId xmlns:a16="http://schemas.microsoft.com/office/drawing/2014/main" xmlns="" id="{2111B539-1A85-44DE-80CF-72D0AB828751}"/>
              </a:ext>
            </a:extLst>
          </p:cNvPr>
          <p:cNvPicPr/>
          <p:nvPr/>
        </p:nvPicPr>
        <p:blipFill>
          <a:blip r:embed="rId7">
            <a:extLst>
              <a:ext uri="{28A0092B-C50C-407E-A947-70E740481C1C}">
                <a14:useLocalDpi xmlns:a14="http://schemas.microsoft.com/office/drawing/2010/main" xmlns="" val="0"/>
              </a:ext>
            </a:extLst>
          </a:blip>
          <a:stretch>
            <a:fillRect/>
          </a:stretch>
        </p:blipFill>
        <p:spPr>
          <a:xfrm>
            <a:off x="10573305" y="120241"/>
            <a:ext cx="917760" cy="880015"/>
          </a:xfrm>
          <a:prstGeom prst="rect">
            <a:avLst/>
          </a:prstGeom>
        </p:spPr>
      </p:pic>
      <p:pic>
        <p:nvPicPr>
          <p:cNvPr id="42" name="Picture 41">
            <a:extLst>
              <a:ext uri="{FF2B5EF4-FFF2-40B4-BE49-F238E27FC236}">
                <a16:creationId xmlns:a16="http://schemas.microsoft.com/office/drawing/2014/main" xmlns="" id="{DE393E2C-343C-4178-8E8A-E2D0E32D03C5}"/>
              </a:ext>
            </a:extLst>
          </p:cNvPr>
          <p:cNvPicPr/>
          <p:nvPr/>
        </p:nvPicPr>
        <p:blipFill>
          <a:blip r:embed="rId8" cstate="print"/>
          <a:stretch>
            <a:fillRect/>
          </a:stretch>
        </p:blipFill>
        <p:spPr>
          <a:xfrm>
            <a:off x="5553941" y="10450"/>
            <a:ext cx="1084121" cy="1066767"/>
          </a:xfrm>
          <a:prstGeom prst="rect">
            <a:avLst/>
          </a:prstGeom>
        </p:spPr>
      </p:pic>
      <p:pic>
        <p:nvPicPr>
          <p:cNvPr id="34" name="Picture 33" descr="A close up of a sign&#10;&#10;Description automatically generated">
            <a:extLst>
              <a:ext uri="{FF2B5EF4-FFF2-40B4-BE49-F238E27FC236}">
                <a16:creationId xmlns:a16="http://schemas.microsoft.com/office/drawing/2014/main" xmlns="" id="{4E95A384-75AE-416D-9C16-E7273EEEBE74}"/>
              </a:ext>
            </a:extLst>
          </p:cNvPr>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8613629" y="6097386"/>
            <a:ext cx="2044652" cy="584529"/>
          </a:xfrm>
          <a:prstGeom prst="rect">
            <a:avLst/>
          </a:prstGeom>
        </p:spPr>
      </p:pic>
      <p:sp>
        <p:nvSpPr>
          <p:cNvPr id="2" name="Oval 1">
            <a:extLst>
              <a:ext uri="{FF2B5EF4-FFF2-40B4-BE49-F238E27FC236}">
                <a16:creationId xmlns:a16="http://schemas.microsoft.com/office/drawing/2014/main" xmlns="" id="{7B197557-88C4-49C1-8CE5-191136F2B0BB}"/>
              </a:ext>
            </a:extLst>
          </p:cNvPr>
          <p:cNvSpPr/>
          <p:nvPr/>
        </p:nvSpPr>
        <p:spPr>
          <a:xfrm>
            <a:off x="5737810" y="2971697"/>
            <a:ext cx="115409" cy="10158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a:solidFill>
                <a:prstClr val="white"/>
              </a:solidFill>
              <a:latin typeface="Calibri" panose="020F0502020204030204"/>
            </a:endParaRPr>
          </a:p>
        </p:txBody>
      </p:sp>
      <p:cxnSp>
        <p:nvCxnSpPr>
          <p:cNvPr id="5" name="Straight Connector 4">
            <a:extLst>
              <a:ext uri="{FF2B5EF4-FFF2-40B4-BE49-F238E27FC236}">
                <a16:creationId xmlns:a16="http://schemas.microsoft.com/office/drawing/2014/main" xmlns="" id="{820C0C98-783E-4E73-95DF-757B75003450}"/>
              </a:ext>
            </a:extLst>
          </p:cNvPr>
          <p:cNvCxnSpPr>
            <a:cxnSpLocks/>
          </p:cNvCxnSpPr>
          <p:nvPr/>
        </p:nvCxnSpPr>
        <p:spPr>
          <a:xfrm>
            <a:off x="5805593" y="2511772"/>
            <a:ext cx="0" cy="2325951"/>
          </a:xfrm>
          <a:prstGeom prst="line">
            <a:avLst/>
          </a:prstGeom>
          <a:ln w="15875">
            <a:solidFill>
              <a:srgbClr val="00B050"/>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xmlns="" id="{CE993293-00F6-4B5B-96B8-2E0F7C4CB299}"/>
              </a:ext>
            </a:extLst>
          </p:cNvPr>
          <p:cNvPicPr>
            <a:picLocks noChangeAspect="1"/>
          </p:cNvPicPr>
          <p:nvPr/>
        </p:nvPicPr>
        <p:blipFill rotWithShape="1">
          <a:blip r:embed="rId10" cstate="print"/>
          <a:srcRect l="21262" t="12970" r="19676" b="15632"/>
          <a:stretch/>
        </p:blipFill>
        <p:spPr>
          <a:xfrm>
            <a:off x="972743" y="2196749"/>
            <a:ext cx="801971" cy="545340"/>
          </a:xfrm>
          <a:prstGeom prst="rect">
            <a:avLst/>
          </a:prstGeom>
        </p:spPr>
      </p:pic>
      <p:sp>
        <p:nvSpPr>
          <p:cNvPr id="3" name="TextBox 2">
            <a:extLst>
              <a:ext uri="{FF2B5EF4-FFF2-40B4-BE49-F238E27FC236}">
                <a16:creationId xmlns:a16="http://schemas.microsoft.com/office/drawing/2014/main" xmlns="" id="{F534DA53-EA1A-4A17-9D99-475FF01EA917}"/>
              </a:ext>
            </a:extLst>
          </p:cNvPr>
          <p:cNvSpPr txBox="1"/>
          <p:nvPr/>
        </p:nvSpPr>
        <p:spPr>
          <a:xfrm>
            <a:off x="5629023" y="3888127"/>
            <a:ext cx="338554" cy="461665"/>
          </a:xfrm>
          <a:prstGeom prst="rect">
            <a:avLst/>
          </a:prstGeom>
          <a:noFill/>
        </p:spPr>
        <p:txBody>
          <a:bodyPr wrap="none" rtlCol="0">
            <a:spAutoFit/>
          </a:bodyPr>
          <a:lstStyle/>
          <a:p>
            <a:r>
              <a:rPr lang="en-GB" sz="2400" dirty="0">
                <a:solidFill>
                  <a:srgbClr val="00B050"/>
                </a:solidFill>
              </a:rPr>
              <a:t>x</a:t>
            </a:r>
          </a:p>
        </p:txBody>
      </p:sp>
      <p:sp>
        <p:nvSpPr>
          <p:cNvPr id="28" name="TextBox 27">
            <a:extLst>
              <a:ext uri="{FF2B5EF4-FFF2-40B4-BE49-F238E27FC236}">
                <a16:creationId xmlns:a16="http://schemas.microsoft.com/office/drawing/2014/main" xmlns="" id="{6F05F5F8-90B1-4F82-B899-17A560AF4E6B}"/>
              </a:ext>
            </a:extLst>
          </p:cNvPr>
          <p:cNvSpPr txBox="1"/>
          <p:nvPr/>
        </p:nvSpPr>
        <p:spPr>
          <a:xfrm>
            <a:off x="5887282" y="5171888"/>
            <a:ext cx="338554" cy="461665"/>
          </a:xfrm>
          <a:prstGeom prst="rect">
            <a:avLst/>
          </a:prstGeom>
          <a:noFill/>
        </p:spPr>
        <p:txBody>
          <a:bodyPr wrap="none" rtlCol="0">
            <a:spAutoFit/>
          </a:bodyPr>
          <a:lstStyle/>
          <a:p>
            <a:r>
              <a:rPr lang="en-GB" sz="2400" dirty="0">
                <a:solidFill>
                  <a:srgbClr val="00B050"/>
                </a:solidFill>
              </a:rPr>
              <a:t>x</a:t>
            </a:r>
          </a:p>
        </p:txBody>
      </p:sp>
      <p:cxnSp>
        <p:nvCxnSpPr>
          <p:cNvPr id="32" name="Straight Connector 31">
            <a:extLst>
              <a:ext uri="{FF2B5EF4-FFF2-40B4-BE49-F238E27FC236}">
                <a16:creationId xmlns:a16="http://schemas.microsoft.com/office/drawing/2014/main" xmlns="" id="{F4842AA7-72BD-4B53-A5FD-E2E314BA9479}"/>
              </a:ext>
            </a:extLst>
          </p:cNvPr>
          <p:cNvCxnSpPr>
            <a:cxnSpLocks/>
          </p:cNvCxnSpPr>
          <p:nvPr/>
        </p:nvCxnSpPr>
        <p:spPr>
          <a:xfrm>
            <a:off x="6070951" y="4943449"/>
            <a:ext cx="0" cy="880564"/>
          </a:xfrm>
          <a:prstGeom prst="line">
            <a:avLst/>
          </a:prstGeom>
          <a:ln w="15875">
            <a:solidFill>
              <a:srgbClr val="00B05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xmlns="" id="{DA62280B-BC02-4F56-8CCA-BD3B56C81327}"/>
              </a:ext>
            </a:extLst>
          </p:cNvPr>
          <p:cNvSpPr/>
          <p:nvPr/>
        </p:nvSpPr>
        <p:spPr>
          <a:xfrm>
            <a:off x="6026486" y="4940313"/>
            <a:ext cx="115409" cy="10158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a:solidFill>
                <a:prstClr val="white"/>
              </a:solidFill>
              <a:latin typeface="Calibri" panose="020F0502020204030204"/>
            </a:endParaRPr>
          </a:p>
        </p:txBody>
      </p:sp>
      <p:sp>
        <p:nvSpPr>
          <p:cNvPr id="37" name="TextBox 36">
            <a:extLst>
              <a:ext uri="{FF2B5EF4-FFF2-40B4-BE49-F238E27FC236}">
                <a16:creationId xmlns:a16="http://schemas.microsoft.com/office/drawing/2014/main" xmlns="" id="{04149E0E-79AE-4B19-A6F3-4B542DA21328}"/>
              </a:ext>
            </a:extLst>
          </p:cNvPr>
          <p:cNvSpPr txBox="1"/>
          <p:nvPr/>
        </p:nvSpPr>
        <p:spPr>
          <a:xfrm>
            <a:off x="6115418" y="5257712"/>
            <a:ext cx="829238" cy="646331"/>
          </a:xfrm>
          <a:prstGeom prst="rect">
            <a:avLst/>
          </a:prstGeom>
          <a:noFill/>
        </p:spPr>
        <p:txBody>
          <a:bodyPr wrap="square" rtlCol="0">
            <a:spAutoFit/>
          </a:bodyPr>
          <a:lstStyle/>
          <a:p>
            <a:pPr defTabSz="914377"/>
            <a:r>
              <a:rPr lang="en-GB" dirty="0">
                <a:solidFill>
                  <a:prstClr val="black"/>
                </a:solidFill>
                <a:latin typeface="Calibri" panose="020F0502020204030204"/>
              </a:rPr>
              <a:t>2020  Fcast</a:t>
            </a:r>
          </a:p>
        </p:txBody>
      </p:sp>
      <p:sp>
        <p:nvSpPr>
          <p:cNvPr id="38" name="TextBox 37">
            <a:extLst>
              <a:ext uri="{FF2B5EF4-FFF2-40B4-BE49-F238E27FC236}">
                <a16:creationId xmlns:a16="http://schemas.microsoft.com/office/drawing/2014/main" xmlns="" id="{F955B3F3-A2F3-416F-BE55-45EAF74721A6}"/>
              </a:ext>
            </a:extLst>
          </p:cNvPr>
          <p:cNvSpPr txBox="1"/>
          <p:nvPr/>
        </p:nvSpPr>
        <p:spPr>
          <a:xfrm>
            <a:off x="6103780" y="4632911"/>
            <a:ext cx="931860" cy="646331"/>
          </a:xfrm>
          <a:prstGeom prst="rect">
            <a:avLst/>
          </a:prstGeom>
          <a:noFill/>
        </p:spPr>
        <p:txBody>
          <a:bodyPr wrap="square" rtlCol="0">
            <a:spAutoFit/>
          </a:bodyPr>
          <a:lstStyle/>
          <a:p>
            <a:pPr defTabSz="914377"/>
            <a:r>
              <a:rPr lang="en-GB" dirty="0">
                <a:solidFill>
                  <a:prstClr val="black"/>
                </a:solidFill>
                <a:latin typeface="Calibri" panose="020F0502020204030204"/>
              </a:rPr>
              <a:t>2020 </a:t>
            </a:r>
            <a:r>
              <a:rPr lang="en-GB" dirty="0" err="1">
                <a:solidFill>
                  <a:prstClr val="black"/>
                </a:solidFill>
                <a:latin typeface="Calibri" panose="020F0502020204030204"/>
              </a:rPr>
              <a:t>Obs</a:t>
            </a:r>
            <a:endParaRPr lang="en-GB" dirty="0">
              <a:solidFill>
                <a:prstClr val="black"/>
              </a:solidFill>
              <a:latin typeface="Calibri" panose="020F0502020204030204"/>
            </a:endParaRPr>
          </a:p>
        </p:txBody>
      </p:sp>
      <p:pic>
        <p:nvPicPr>
          <p:cNvPr id="43" name="Picture 42">
            <a:extLst>
              <a:ext uri="{FF2B5EF4-FFF2-40B4-BE49-F238E27FC236}">
                <a16:creationId xmlns:a16="http://schemas.microsoft.com/office/drawing/2014/main" xmlns="" id="{6F3495FB-70B8-4230-A2E1-5CC34E14BB58}"/>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20889" t="12841" r="75790" b="34629"/>
          <a:stretch/>
        </p:blipFill>
        <p:spPr>
          <a:xfrm>
            <a:off x="5892557" y="2113224"/>
            <a:ext cx="216284" cy="2586971"/>
          </a:xfrm>
          <a:prstGeom prst="rect">
            <a:avLst/>
          </a:prstGeom>
        </p:spPr>
      </p:pic>
      <p:sp>
        <p:nvSpPr>
          <p:cNvPr id="44" name="Text Placeholder 5">
            <a:extLst>
              <a:ext uri="{FF2B5EF4-FFF2-40B4-BE49-F238E27FC236}">
                <a16:creationId xmlns:a16="http://schemas.microsoft.com/office/drawing/2014/main" xmlns="" id="{846146A3-7014-446D-8832-3197F85F7EB0}"/>
              </a:ext>
            </a:extLst>
          </p:cNvPr>
          <p:cNvSpPr txBox="1">
            <a:spLocks/>
          </p:cNvSpPr>
          <p:nvPr/>
        </p:nvSpPr>
        <p:spPr>
          <a:xfrm>
            <a:off x="7040671" y="2046097"/>
            <a:ext cx="5179378" cy="177569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GB" sz="1800" b="1" dirty="0">
                <a:solidFill>
                  <a:prstClr val="black"/>
                </a:solidFill>
                <a:latin typeface="Calibri" panose="020F0502020204030204"/>
              </a:rPr>
              <a:t>Benefits:</a:t>
            </a:r>
          </a:p>
          <a:p>
            <a:pPr marL="214313" indent="-214313" defTabSz="685800">
              <a:spcBef>
                <a:spcPts val="750"/>
              </a:spcBef>
            </a:pPr>
            <a:r>
              <a:rPr lang="en-GB" sz="1800" dirty="0">
                <a:solidFill>
                  <a:prstClr val="black"/>
                </a:solidFill>
                <a:latin typeface="Calibri" panose="020F0502020204030204" pitchFamily="34" charset="0"/>
                <a:cs typeface="Calibri" panose="020F0502020204030204" pitchFamily="34" charset="0"/>
              </a:rPr>
              <a:t>Performance of new method is known (r = 0.82) – unlike the widely-used “analogue year” method</a:t>
            </a:r>
          </a:p>
          <a:p>
            <a:pPr marL="214313" indent="-214313" defTabSz="685800">
              <a:lnSpc>
                <a:spcPct val="80000"/>
              </a:lnSpc>
              <a:spcBef>
                <a:spcPts val="300"/>
              </a:spcBef>
            </a:pPr>
            <a:r>
              <a:rPr lang="en-GB" sz="1800" dirty="0">
                <a:solidFill>
                  <a:prstClr val="black"/>
                </a:solidFill>
                <a:latin typeface="Calibri" panose="020F0502020204030204" pitchFamily="34" charset="0"/>
                <a:cs typeface="Calibri" panose="020F0502020204030204" pitchFamily="34" charset="0"/>
              </a:rPr>
              <a:t>Assists planning of hydropower generation – </a:t>
            </a:r>
            <a:r>
              <a:rPr lang="en-GB" sz="1800" dirty="0" err="1">
                <a:solidFill>
                  <a:prstClr val="black"/>
                </a:solidFill>
                <a:latin typeface="Calibri" panose="020F0502020204030204" pitchFamily="34" charset="0"/>
                <a:cs typeface="Calibri" panose="020F0502020204030204" pitchFamily="34" charset="0"/>
              </a:rPr>
              <a:t>Masinga</a:t>
            </a:r>
            <a:r>
              <a:rPr lang="en-GB" sz="1800" dirty="0">
                <a:solidFill>
                  <a:prstClr val="black"/>
                </a:solidFill>
                <a:latin typeface="Calibri" panose="020F0502020204030204" pitchFamily="34" charset="0"/>
                <a:cs typeface="Calibri" panose="020F0502020204030204" pitchFamily="34" charset="0"/>
              </a:rPr>
              <a:t> reservoir (important for maintaining continuous supply)</a:t>
            </a:r>
          </a:p>
          <a:p>
            <a:pPr marL="214313" indent="-214313" defTabSz="685800">
              <a:lnSpc>
                <a:spcPct val="80000"/>
              </a:lnSpc>
              <a:spcBef>
                <a:spcPts val="300"/>
              </a:spcBef>
            </a:pPr>
            <a:r>
              <a:rPr lang="en-GB" sz="1800" dirty="0">
                <a:solidFill>
                  <a:prstClr val="black"/>
                </a:solidFill>
                <a:latin typeface="Calibri" panose="020F0502020204030204" pitchFamily="34" charset="0"/>
                <a:cs typeface="Calibri" panose="020F0502020204030204" pitchFamily="34" charset="0"/>
              </a:rPr>
              <a:t>Alerts to risk of power shedding (in drought seasons)</a:t>
            </a:r>
          </a:p>
          <a:p>
            <a:pPr marL="214313" indent="-214313" defTabSz="685800">
              <a:lnSpc>
                <a:spcPct val="80000"/>
              </a:lnSpc>
              <a:spcBef>
                <a:spcPts val="300"/>
              </a:spcBef>
            </a:pPr>
            <a:r>
              <a:rPr lang="en-GB" sz="1800" dirty="0">
                <a:solidFill>
                  <a:prstClr val="black"/>
                </a:solidFill>
                <a:latin typeface="Calibri" panose="020F0502020204030204" pitchFamily="34" charset="0"/>
                <a:cs typeface="Calibri" panose="020F0502020204030204" pitchFamily="34" charset="0"/>
              </a:rPr>
              <a:t>Alerts to risk of overflows</a:t>
            </a:r>
          </a:p>
          <a:p>
            <a:pPr marL="214313" indent="-214313" defTabSz="685800">
              <a:lnSpc>
                <a:spcPct val="80000"/>
              </a:lnSpc>
              <a:spcBef>
                <a:spcPts val="300"/>
              </a:spcBef>
            </a:pPr>
            <a:r>
              <a:rPr lang="en-GB" sz="1800" dirty="0">
                <a:solidFill>
                  <a:prstClr val="black"/>
                </a:solidFill>
                <a:latin typeface="Calibri" panose="020F0502020204030204" pitchFamily="34" charset="0"/>
                <a:cs typeface="Calibri" panose="020F0502020204030204" pitchFamily="34" charset="0"/>
              </a:rPr>
              <a:t>Experience contributed to ICPAC’s ”Guide for Engagement in Co-Producing Climate Services”…</a:t>
            </a:r>
          </a:p>
          <a:p>
            <a:pPr marL="214313" indent="-214313" defTabSz="685800">
              <a:lnSpc>
                <a:spcPct val="80000"/>
              </a:lnSpc>
              <a:spcBef>
                <a:spcPts val="300"/>
              </a:spcBef>
            </a:pPr>
            <a:r>
              <a:rPr lang="en-GB" sz="1800" dirty="0">
                <a:solidFill>
                  <a:prstClr val="black"/>
                </a:solidFill>
                <a:latin typeface="Calibri" panose="020F0502020204030204" pitchFamily="34" charset="0"/>
                <a:cs typeface="Calibri" panose="020F0502020204030204" pitchFamily="34" charset="0"/>
              </a:rPr>
              <a:t>…and the WISER-FCFA Co-production Manual</a:t>
            </a:r>
          </a:p>
          <a:p>
            <a:pPr marL="214313" indent="-214313" defTabSz="685800">
              <a:spcBef>
                <a:spcPts val="750"/>
              </a:spcBef>
            </a:pPr>
            <a:endParaRPr lang="en-GB" sz="1800" b="1" dirty="0">
              <a:solidFill>
                <a:prstClr val="black"/>
              </a:solidFill>
              <a:latin typeface="Calibri" panose="020F0502020204030204"/>
            </a:endParaRPr>
          </a:p>
        </p:txBody>
      </p:sp>
      <p:sp>
        <p:nvSpPr>
          <p:cNvPr id="18" name="TextBox 17">
            <a:extLst>
              <a:ext uri="{FF2B5EF4-FFF2-40B4-BE49-F238E27FC236}">
                <a16:creationId xmlns:a16="http://schemas.microsoft.com/office/drawing/2014/main" xmlns="" id="{8DBEA159-9230-43E9-A839-7C072D78A173}"/>
              </a:ext>
            </a:extLst>
          </p:cNvPr>
          <p:cNvSpPr txBox="1"/>
          <p:nvPr/>
        </p:nvSpPr>
        <p:spPr>
          <a:xfrm>
            <a:off x="5882956" y="2757271"/>
            <a:ext cx="849148" cy="646331"/>
          </a:xfrm>
          <a:prstGeom prst="rect">
            <a:avLst/>
          </a:prstGeom>
          <a:noFill/>
        </p:spPr>
        <p:txBody>
          <a:bodyPr wrap="square" rtlCol="0">
            <a:spAutoFit/>
          </a:bodyPr>
          <a:lstStyle/>
          <a:p>
            <a:pPr defTabSz="914377"/>
            <a:r>
              <a:rPr lang="en-GB" dirty="0">
                <a:solidFill>
                  <a:prstClr val="black"/>
                </a:solidFill>
                <a:latin typeface="Calibri" panose="020F0502020204030204"/>
              </a:rPr>
              <a:t>2019 </a:t>
            </a:r>
            <a:r>
              <a:rPr lang="en-GB" dirty="0" err="1">
                <a:solidFill>
                  <a:prstClr val="black"/>
                </a:solidFill>
                <a:latin typeface="Calibri" panose="020F0502020204030204"/>
              </a:rPr>
              <a:t>Obs</a:t>
            </a:r>
            <a:endParaRPr lang="en-GB" dirty="0">
              <a:solidFill>
                <a:prstClr val="black"/>
              </a:solidFill>
              <a:latin typeface="Calibri" panose="020F0502020204030204"/>
            </a:endParaRPr>
          </a:p>
        </p:txBody>
      </p:sp>
      <p:sp>
        <p:nvSpPr>
          <p:cNvPr id="39" name="TextBox 38">
            <a:extLst>
              <a:ext uri="{FF2B5EF4-FFF2-40B4-BE49-F238E27FC236}">
                <a16:creationId xmlns:a16="http://schemas.microsoft.com/office/drawing/2014/main" xmlns="" id="{9044AFCD-E746-4C11-B8D2-0B02974117EE}"/>
              </a:ext>
            </a:extLst>
          </p:cNvPr>
          <p:cNvSpPr txBox="1"/>
          <p:nvPr/>
        </p:nvSpPr>
        <p:spPr>
          <a:xfrm>
            <a:off x="5896627" y="3842353"/>
            <a:ext cx="787959" cy="646331"/>
          </a:xfrm>
          <a:prstGeom prst="rect">
            <a:avLst/>
          </a:prstGeom>
          <a:noFill/>
        </p:spPr>
        <p:txBody>
          <a:bodyPr wrap="square" rtlCol="0">
            <a:spAutoFit/>
          </a:bodyPr>
          <a:lstStyle/>
          <a:p>
            <a:pPr defTabSz="914377"/>
            <a:r>
              <a:rPr lang="en-GB" dirty="0">
                <a:solidFill>
                  <a:prstClr val="black"/>
                </a:solidFill>
                <a:latin typeface="Calibri" panose="020F0502020204030204"/>
              </a:rPr>
              <a:t>2019     Fcast</a:t>
            </a:r>
          </a:p>
        </p:txBody>
      </p:sp>
      <p:sp>
        <p:nvSpPr>
          <p:cNvPr id="6" name="Rectangle 5">
            <a:extLst>
              <a:ext uri="{FF2B5EF4-FFF2-40B4-BE49-F238E27FC236}">
                <a16:creationId xmlns:a16="http://schemas.microsoft.com/office/drawing/2014/main" xmlns="" id="{FE575097-7729-4C72-9194-712BA65E1DDE}"/>
              </a:ext>
            </a:extLst>
          </p:cNvPr>
          <p:cNvSpPr/>
          <p:nvPr/>
        </p:nvSpPr>
        <p:spPr>
          <a:xfrm>
            <a:off x="5711736" y="2158662"/>
            <a:ext cx="1538918" cy="3938724"/>
          </a:xfrm>
          <a:prstGeom prst="rect">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xmlns="" id="{A3259F32-AEC1-4974-8347-82669B0F649E}"/>
              </a:ext>
            </a:extLst>
          </p:cNvPr>
          <p:cNvSpPr txBox="1"/>
          <p:nvPr/>
        </p:nvSpPr>
        <p:spPr>
          <a:xfrm>
            <a:off x="820477" y="4901755"/>
            <a:ext cx="678391" cy="461665"/>
          </a:xfrm>
          <a:prstGeom prst="rect">
            <a:avLst/>
          </a:prstGeom>
          <a:noFill/>
        </p:spPr>
        <p:txBody>
          <a:bodyPr wrap="none" rtlCol="0">
            <a:spAutoFit/>
          </a:bodyPr>
          <a:lstStyle/>
          <a:p>
            <a:r>
              <a:rPr lang="en-GB" sz="1200" dirty="0"/>
              <a:t>Normal</a:t>
            </a:r>
          </a:p>
          <a:p>
            <a:r>
              <a:rPr lang="en-GB" sz="1200" dirty="0"/>
              <a:t>range</a:t>
            </a:r>
          </a:p>
        </p:txBody>
      </p:sp>
    </p:spTree>
    <p:extLst>
      <p:ext uri="{BB962C8B-B14F-4D97-AF65-F5344CB8AC3E}">
        <p14:creationId xmlns:p14="http://schemas.microsoft.com/office/powerpoint/2010/main" xmlns="" val="309615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E19D8FE-7506-41EF-B335-8CA99EA3EAA9}" type="datetime2">
              <a:rPr lang="en-US" smtClean="0"/>
              <a:pPr/>
              <a:t>Friday, February 19, 2021</a:t>
            </a:fld>
            <a:endParaRPr lang="en-US"/>
          </a:p>
        </p:txBody>
      </p:sp>
      <p:sp>
        <p:nvSpPr>
          <p:cNvPr id="5" name="Footer Placeholder 4"/>
          <p:cNvSpPr>
            <a:spLocks noGrp="1"/>
          </p:cNvSpPr>
          <p:nvPr>
            <p:ph type="ftr" sz="quarter" idx="11"/>
          </p:nvPr>
        </p:nvSpPr>
        <p:spPr/>
        <p:txBody>
          <a:bodyPr/>
          <a:lstStyle/>
          <a:p>
            <a:r>
              <a:rPr lang="en-US" dirty="0"/>
              <a:t>IGAD CLIMATE PREDICTION AND APPLICATIONS CENTRE</a:t>
            </a:r>
          </a:p>
          <a:p>
            <a:endParaRPr lang="en-US" dirty="0"/>
          </a:p>
        </p:txBody>
      </p:sp>
      <p:sp>
        <p:nvSpPr>
          <p:cNvPr id="6" name="Slide Number Placeholder 5"/>
          <p:cNvSpPr>
            <a:spLocks noGrp="1"/>
          </p:cNvSpPr>
          <p:nvPr>
            <p:ph type="sldNum" sz="quarter" idx="12"/>
          </p:nvPr>
        </p:nvSpPr>
        <p:spPr/>
        <p:txBody>
          <a:bodyPr/>
          <a:lstStyle/>
          <a:p>
            <a:fld id="{B1DB7362-2002-504E-9846-FFD55AE08938}" type="slidenum">
              <a:rPr lang="en-US" smtClean="0"/>
              <a:pPr/>
              <a:t>8</a:t>
            </a:fld>
            <a:endParaRPr lang="en-US"/>
          </a:p>
        </p:txBody>
      </p:sp>
      <p:sp>
        <p:nvSpPr>
          <p:cNvPr id="2" name="Title 1"/>
          <p:cNvSpPr>
            <a:spLocks noGrp="1"/>
          </p:cNvSpPr>
          <p:nvPr>
            <p:ph type="title"/>
          </p:nvPr>
        </p:nvSpPr>
        <p:spPr>
          <a:xfrm>
            <a:off x="1638300" y="2852936"/>
            <a:ext cx="8420100" cy="792088"/>
          </a:xfrm>
        </p:spPr>
        <p:txBody>
          <a:bodyPr>
            <a:noAutofit/>
          </a:bodyPr>
          <a:lstStyle/>
          <a:p>
            <a:pPr algn="ctr"/>
            <a:r>
              <a:rPr lang="en-GB" sz="4000" dirty="0"/>
              <a:t>THANK YOU VERY MUCH!</a:t>
            </a:r>
          </a:p>
        </p:txBody>
      </p:sp>
    </p:spTree>
    <p:extLst>
      <p:ext uri="{BB962C8B-B14F-4D97-AF65-F5344CB8AC3E}">
        <p14:creationId xmlns:p14="http://schemas.microsoft.com/office/powerpoint/2010/main" xmlns="" val="2489301195"/>
      </p:ext>
    </p:extLst>
  </p:cSld>
  <p:clrMapOvr>
    <a:masterClrMapping/>
  </p:clrMapOvr>
</p:sld>
</file>

<file path=ppt/theme/theme1.xml><?xml version="1.0" encoding="utf-8"?>
<a:theme xmlns:a="http://schemas.openxmlformats.org/drawingml/2006/main" name="IGAD PPT Template">
  <a:themeElements>
    <a:clrScheme name="IGAD">
      <a:dk1>
        <a:sysClr val="windowText" lastClr="000000"/>
      </a:dk1>
      <a:lt1>
        <a:sysClr val="window" lastClr="FFFFFF"/>
      </a:lt1>
      <a:dk2>
        <a:srgbClr val="646463"/>
      </a:dk2>
      <a:lt2>
        <a:srgbClr val="D0D0D0"/>
      </a:lt2>
      <a:accent1>
        <a:srgbClr val="00833F"/>
      </a:accent1>
      <a:accent2>
        <a:srgbClr val="F4BE49"/>
      </a:accent2>
      <a:accent3>
        <a:srgbClr val="004080"/>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IGAD PPT Template.thmx</Template>
  <TotalTime>6357</TotalTime>
  <Words>1384</Words>
  <Application>Microsoft Office PowerPoint</Application>
  <PresentationFormat>Custom</PresentationFormat>
  <Paragraphs>127</Paragraphs>
  <Slides>8</Slides>
  <Notes>3</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IGAD PPT Template</vt:lpstr>
      <vt:lpstr>WISER Support to ICPAC Project (W2-SIP)</vt:lpstr>
      <vt:lpstr>Regional level: Transformational change in regional forecasts</vt:lpstr>
      <vt:lpstr>Maproom: Improving Access to Climate Data &amp; Information</vt:lpstr>
      <vt:lpstr>Climate prediction learning events supporting climate service delivery  </vt:lpstr>
      <vt:lpstr>Coproduced climate services implemented  </vt:lpstr>
      <vt:lpstr>One-in-five year event prediction </vt:lpstr>
      <vt:lpstr>Strengthened reservoir inflow prediction: KenGen </vt:lpstr>
      <vt:lpstr>THANK YOU VERY MUCH!</vt:lpstr>
    </vt:vector>
  </TitlesOfParts>
  <Company>Black Africa Group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Apple Macintosh</dc:creator>
  <cp:lastModifiedBy>HP</cp:lastModifiedBy>
  <cp:revision>761</cp:revision>
  <dcterms:created xsi:type="dcterms:W3CDTF">2014-11-18T09:33:09Z</dcterms:created>
  <dcterms:modified xsi:type="dcterms:W3CDTF">2021-02-19T10:27:58Z</dcterms:modified>
</cp:coreProperties>
</file>