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304" r:id="rId4"/>
    <p:sldId id="295" r:id="rId5"/>
    <p:sldId id="298" r:id="rId6"/>
    <p:sldId id="277" r:id="rId7"/>
    <p:sldId id="289" r:id="rId8"/>
    <p:sldId id="299" r:id="rId9"/>
    <p:sldId id="300" r:id="rId10"/>
    <p:sldId id="305" r:id="rId11"/>
    <p:sldId id="302" r:id="rId12"/>
    <p:sldId id="303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E3278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E3278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E3278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E3278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E3278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E3278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E3278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E3278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E3278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66327" autoAdjust="0"/>
  </p:normalViewPr>
  <p:slideViewPr>
    <p:cSldViewPr snapToGrid="0">
      <p:cViewPr varScale="1">
        <p:scale>
          <a:sx n="18" d="100"/>
          <a:sy n="18" d="100"/>
        </p:scale>
        <p:origin x="-1884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406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F850-9F36-4818-8212-804827EECF02}" type="datetimeFigureOut">
              <a:rPr lang="en-GB" smtClean="0"/>
              <a:pPr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612FC-EA18-4B59-9DC5-01BBC08FF0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16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49505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99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 </a:t>
            </a:r>
            <a:endParaRPr lang="en-GB" sz="2400" b="1" dirty="0">
              <a:solidFill>
                <a:schemeClr val="accent1"/>
              </a:solidFill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1E3278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3612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 </a:t>
            </a:r>
            <a:endParaRPr lang="en-GB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1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500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635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6366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05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K 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1777142" y="7570251"/>
            <a:ext cx="725136" cy="818676"/>
            <a:chOff x="11817334" y="7570251"/>
            <a:chExt cx="725136" cy="818676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817334" y="7620283"/>
              <a:ext cx="725136" cy="768644"/>
            </a:xfrm>
            <a:prstGeom prst="rect">
              <a:avLst/>
            </a:prstGeom>
          </p:spPr>
        </p:pic>
        <p:sp>
          <p:nvSpPr>
            <p:cNvPr id="3" name="Shape 30"/>
            <p:cNvSpPr/>
            <p:nvPr userDrawn="1"/>
          </p:nvSpPr>
          <p:spPr>
            <a:xfrm>
              <a:off x="11862910" y="7570251"/>
              <a:ext cx="584368" cy="751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r">
                <a:defRPr sz="1800" b="1">
                  <a:solidFill>
                    <a:srgbClr val="FFFFFF"/>
                  </a:solidFill>
                </a:defRPr>
              </a:lvl1pPr>
            </a:lstStyle>
            <a:p>
              <a:pPr algn="l"/>
              <a:r>
                <a:rPr lang="en-GB" sz="600" b="0" dirty="0">
                  <a:solidFill>
                    <a:srgbClr val="000000"/>
                  </a:solidFill>
                  <a:latin typeface="Montserrat" panose="00000500000000000000" pitchFamily="50" charset="0"/>
                </a:rPr>
                <a:t>Supported by:</a:t>
              </a:r>
              <a:endParaRPr sz="600" b="0" dirty="0">
                <a:solidFill>
                  <a:srgbClr val="000000"/>
                </a:solidFill>
                <a:latin typeface="Montserrat" panose="00000500000000000000" pitchFamily="50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NPOP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2200" y="952500"/>
            <a:ext cx="1435100" cy="632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3C78E-7113-4929-846C-504744CA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98409-54E4-434B-A7F2-745D61E27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AC9A4F-C0B2-4F93-8D7F-E4D246A9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D3C5-D5C1-4699-9103-98888DA94F0F}" type="datetimeFigureOut">
              <a:rPr lang="en-GB" smtClean="0"/>
              <a:pPr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333A65-D612-490C-961D-4F81AF46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240C8-9818-40E8-879F-50E1E657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7094-E9BA-4E33-B938-852565B457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797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21784D-3338-4CE7-BAAF-5CF333EED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D8724-56C5-4B26-9366-DE323E7CA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2DCFC6-4841-414D-9A4D-E670C71B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BF53A3-9856-4C6C-AA3B-064CE43C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1D4B33-7627-41D6-8E86-54677419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6890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BCDFC-4E18-4648-A311-9B0E50B6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9695E1-A5C2-438D-B110-944C5E6EF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11CCF3-103D-42F5-AC85-3DCA1003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D3C5-D5C1-4699-9103-98888DA94F0F}" type="datetimeFigureOut">
              <a:rPr lang="en-GB" smtClean="0"/>
              <a:pPr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974AB-3AB7-4EA7-98BA-142EA8D4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FE9318-BB1D-481E-AAB9-A325787B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7094-E9BA-4E33-B938-852565B457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762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3FAF0-74DC-41A4-8571-89FB27345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E6EEAC-05FC-4FCD-8790-253F3028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D76DBA-FD47-44C6-A540-A3C3ABB2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D3C5-D5C1-4699-9103-98888DA94F0F}" type="datetimeFigureOut">
              <a:rPr lang="en-GB" smtClean="0"/>
              <a:pPr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3CD49C-F745-451B-8E3A-72984DA7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61E5DD-0865-4669-AE67-50F3C9D9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7094-E9BA-4E33-B938-852565B457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21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"/>
          <p:cNvSpPr/>
          <p:nvPr userDrawn="1"/>
        </p:nvSpPr>
        <p:spPr>
          <a:xfrm>
            <a:off x="0" y="8657975"/>
            <a:ext cx="13004800" cy="540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975" y="7577138"/>
            <a:ext cx="2160000" cy="725976"/>
          </a:xfrm>
          <a:prstGeom prst="rect">
            <a:avLst/>
          </a:prstGeom>
        </p:spPr>
      </p:pic>
      <p:sp>
        <p:nvSpPr>
          <p:cNvPr id="9" name="Shape 30"/>
          <p:cNvSpPr/>
          <p:nvPr userDrawn="1"/>
        </p:nvSpPr>
        <p:spPr>
          <a:xfrm>
            <a:off x="561975" y="8768957"/>
            <a:ext cx="4679166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800" b="1">
                <a:solidFill>
                  <a:srgbClr val="FFFFFF"/>
                </a:solidFill>
              </a:defRPr>
            </a:lvl1pPr>
          </a:lstStyle>
          <a:p>
            <a:pPr algn="l"/>
            <a:r>
              <a:rPr lang="en-GB" sz="1400" b="0" dirty="0">
                <a:latin typeface="Montserrat light" panose="00000400000000000000" pitchFamily="50" charset="0"/>
              </a:rPr>
              <a:t>Weather and Climate information Services for Africa</a:t>
            </a:r>
            <a:endParaRPr sz="1400" b="0" dirty="0">
              <a:latin typeface="Montserrat light" panose="00000400000000000000" pitchFamily="5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7" r:id="rId3"/>
    <p:sldLayoutId id="2147483658" r:id="rId4"/>
    <p:sldLayoutId id="2147483659" r:id="rId5"/>
    <p:sldLayoutId id="2147483660" r:id="rId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54" userDrawn="1">
          <p15:clr>
            <a:srgbClr val="F26B43"/>
          </p15:clr>
        </p15:guide>
        <p15:guide id="2" orient="horz" pos="5794" userDrawn="1">
          <p15:clr>
            <a:srgbClr val="F26B43"/>
          </p15:clr>
        </p15:guide>
        <p15:guide id="3" orient="horz" pos="5453" userDrawn="1">
          <p15:clr>
            <a:srgbClr val="F26B43"/>
          </p15:clr>
        </p15:guide>
        <p15:guide id="4" orient="horz" pos="5227" userDrawn="1">
          <p15:clr>
            <a:srgbClr val="F26B43"/>
          </p15:clr>
        </p15:guide>
        <p15:guide id="5" pos="7815" userDrawn="1">
          <p15:clr>
            <a:srgbClr val="F26B43"/>
          </p15:clr>
        </p15:guide>
        <p15:guide id="6" orient="horz" pos="350" userDrawn="1">
          <p15:clr>
            <a:srgbClr val="F26B43"/>
          </p15:clr>
        </p15:guide>
        <p15:guide id="7" orient="horz" pos="4773" userDrawn="1">
          <p15:clr>
            <a:srgbClr val="F26B43"/>
          </p15:clr>
        </p15:guide>
        <p15:guide id="8" orient="horz" pos="872" userDrawn="1">
          <p15:clr>
            <a:srgbClr val="F26B43"/>
          </p15:clr>
        </p15:guide>
        <p15:guide id="9" orient="horz" pos="1348" userDrawn="1">
          <p15:clr>
            <a:srgbClr val="F26B43"/>
          </p15:clr>
        </p15:guide>
        <p15:guide id="10" orient="horz" pos="4524" userDrawn="1">
          <p15:clr>
            <a:srgbClr val="F26B43"/>
          </p15:clr>
        </p15:guide>
        <p15:guide id="11" pos="2690" userDrawn="1">
          <p15:clr>
            <a:srgbClr val="F26B43"/>
          </p15:clr>
        </p15:guide>
        <p15:guide id="12" pos="2917" userDrawn="1">
          <p15:clr>
            <a:srgbClr val="F26B43"/>
          </p15:clr>
        </p15:guide>
        <p15:guide id="13" pos="5253" userDrawn="1">
          <p15:clr>
            <a:srgbClr val="F26B43"/>
          </p15:clr>
        </p15:guide>
        <p15:guide id="14" pos="54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.dupar@odi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.Opitz.Stapleton@odi.org.uk" TargetMode="External"/><Relationship Id="rId4" Type="http://schemas.openxmlformats.org/officeDocument/2006/relationships/hyperlink" Target="mailto:l.weingartner@odi.org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5"/>
          <p:cNvSpPr/>
          <p:nvPr/>
        </p:nvSpPr>
        <p:spPr>
          <a:xfrm>
            <a:off x="561975" y="99177"/>
            <a:ext cx="1125419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Investing for sustainable climate services: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Insights from WISER experience 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- Mairi Dupar, </a:t>
            </a:r>
            <a:r>
              <a:rPr lang="en-GB">
                <a:solidFill>
                  <a:schemeClr val="tx1"/>
                </a:solidFill>
              </a:rPr>
              <a:t>Lena Weingartner</a:t>
            </a:r>
            <a:r>
              <a:rPr lang="en-GB" dirty="0">
                <a:solidFill>
                  <a:schemeClr val="tx1"/>
                </a:solidFill>
              </a:rPr>
              <a:t>, Sarah Opitz-Stapleton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hape 28"/>
          <p:cNvSpPr/>
          <p:nvPr/>
        </p:nvSpPr>
        <p:spPr>
          <a:xfrm>
            <a:off x="561975" y="2156619"/>
            <a:ext cx="11844338" cy="5023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16168" y="7537622"/>
            <a:ext cx="645020" cy="8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erns-3-14056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1933" y="4494146"/>
            <a:ext cx="3788930" cy="2672761"/>
          </a:xfrm>
          <a:prstGeom prst="rect">
            <a:avLst/>
          </a:prstGeom>
        </p:spPr>
      </p:pic>
      <p:pic>
        <p:nvPicPr>
          <p:cNvPr id="18" name="Picture 17" descr="africa-12509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9534" y="4488083"/>
            <a:ext cx="4127066" cy="2709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26852" y="4494146"/>
            <a:ext cx="3659254" cy="2695596"/>
          </a:xfrm>
          <a:prstGeom prst="rect">
            <a:avLst/>
          </a:prstGeom>
        </p:spPr>
      </p:pic>
      <p:pic>
        <p:nvPicPr>
          <p:cNvPr id="22" name="Picture 21" descr="kambani-ramano-561428-unsplash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0314" b="47266"/>
          <a:stretch/>
        </p:blipFill>
        <p:spPr>
          <a:xfrm>
            <a:off x="569850" y="1807428"/>
            <a:ext cx="11820326" cy="25522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370251-0C55-44C2-AF0E-0F0152296E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48" y="109057"/>
            <a:ext cx="13010748" cy="95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6154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CB2CB-C9CF-4F36-BEA6-42BFFED47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55B62-910F-48A3-A413-4C5AE5868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77" y="1205819"/>
            <a:ext cx="11494889" cy="464142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95" lvl="1" indent="0" fontAlgn="base">
              <a:spcBef>
                <a:spcPts val="0"/>
              </a:spcBef>
              <a:buNone/>
            </a:pPr>
            <a:endParaRPr lang="en-GB" sz="2400" dirty="0"/>
          </a:p>
          <a:p>
            <a:pPr marL="487695" lvl="1" indent="0" fontAlgn="base">
              <a:spcBef>
                <a:spcPts val="0"/>
              </a:spcBef>
              <a:buNone/>
            </a:pPr>
            <a:r>
              <a:rPr lang="en-GB" b="1" dirty="0"/>
              <a:t> </a:t>
            </a:r>
            <a:endParaRPr lang="en-GB" dirty="0"/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FEF3DC-EC3C-435B-890A-D527AFC11718}"/>
              </a:ext>
            </a:extLst>
          </p:cNvPr>
          <p:cNvSpPr txBox="1"/>
          <p:nvPr/>
        </p:nvSpPr>
        <p:spPr>
          <a:xfrm>
            <a:off x="525219" y="621044"/>
            <a:ext cx="11378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What were the main hurdles to developing sustainable capacity?</a:t>
            </a:r>
            <a:endParaRPr lang="en-GB" sz="11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A3FE91F-6816-4B23-B075-3B400ECD80D7}"/>
              </a:ext>
            </a:extLst>
          </p:cNvPr>
          <p:cNvSpPr txBox="1">
            <a:spLocks/>
          </p:cNvSpPr>
          <p:nvPr/>
        </p:nvSpPr>
        <p:spPr>
          <a:xfrm>
            <a:off x="466776" y="2083933"/>
            <a:ext cx="11494889" cy="4641427"/>
          </a:xfrm>
        </p:spPr>
        <p:txBody>
          <a:bodyPr>
            <a:noAutofit/>
          </a:bodyPr>
          <a:lstStyle>
            <a:defPPr>
              <a:defRPr lang="en-US"/>
            </a:defPPr>
            <a:lvl1pPr marL="0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46171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92342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638513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184684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730856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77027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23198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369369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830595" lvl="1" indent="-342900" fontAlgn="base">
              <a:spcBef>
                <a:spcPts val="0"/>
              </a:spcBef>
            </a:pPr>
            <a:r>
              <a:rPr lang="en-GB" sz="2400" dirty="0"/>
              <a:t>Projects are too short (e.g. 18 months)  </a:t>
            </a:r>
          </a:p>
          <a:p>
            <a:pPr marL="830595" lvl="1" indent="-342900" fontAlgn="base">
              <a:spcBef>
                <a:spcPts val="0"/>
              </a:spcBef>
            </a:pPr>
            <a:r>
              <a:rPr lang="en-GB" sz="2400" dirty="0"/>
              <a:t>Longer paid project time is needed for effective relationship building and collaborative working, including Memoranda of Understanding, Standard Operating Procedure development, reform organisational efficiency.</a:t>
            </a:r>
          </a:p>
          <a:p>
            <a:pPr marL="830595" lvl="1" indent="-342900" fontAlgn="base">
              <a:spcBef>
                <a:spcPts val="0"/>
              </a:spcBef>
            </a:pPr>
            <a:r>
              <a:rPr lang="en-GB" sz="2400" dirty="0"/>
              <a:t>Better M&amp;E would make the case for investment.</a:t>
            </a:r>
          </a:p>
          <a:p>
            <a:pPr marL="830595" lvl="1" indent="-342900" fontAlgn="base">
              <a:spcBef>
                <a:spcPts val="0"/>
              </a:spcBef>
            </a:pPr>
            <a:r>
              <a:rPr lang="en-GB" sz="2400" dirty="0"/>
              <a:t>True gender and social inclusion focus (including for people with disabilities) would increase effectiveness of services.</a:t>
            </a:r>
          </a:p>
          <a:p>
            <a:pPr marL="830595" lvl="1" indent="-342900" fontAlgn="base">
              <a:spcBef>
                <a:spcPts val="0"/>
              </a:spcBef>
            </a:pPr>
            <a:r>
              <a:rPr lang="en-GB" sz="2400" dirty="0"/>
              <a:t>Political attention and leadership to attract external financing and earmark adequate domestic financing for climate services.</a:t>
            </a:r>
          </a:p>
          <a:p>
            <a:pPr marL="830595" lvl="1" indent="-342900" fontAlgn="base">
              <a:spcBef>
                <a:spcPts val="0"/>
              </a:spcBef>
            </a:pPr>
            <a:endParaRPr lang="en-GB" sz="2400" dirty="0"/>
          </a:p>
          <a:p>
            <a:pPr marL="830595" lvl="1" indent="-342900" fontAlgn="base">
              <a:spcBef>
                <a:spcPts val="0"/>
              </a:spcBef>
            </a:pPr>
            <a:endParaRPr lang="en-GB" dirty="0"/>
          </a:p>
          <a:p>
            <a:pPr marL="487695" lvl="1" indent="0" fontAlgn="base">
              <a:spcBef>
                <a:spcPts val="0"/>
              </a:spcBef>
              <a:buFontTx/>
              <a:buNone/>
            </a:pPr>
            <a:endParaRPr lang="en-GB" sz="24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E2BCB8EB-4B0E-4E63-9C8B-72FF6466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6203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89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CB2CB-C9CF-4F36-BEA6-42BFFED47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E2BCB8EB-4B0E-4E63-9C8B-72FF6466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6203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65FE4-9D59-43CE-A3D8-5E6BEB4D7AD4}"/>
              </a:ext>
            </a:extLst>
          </p:cNvPr>
          <p:cNvSpPr txBox="1"/>
          <p:nvPr/>
        </p:nvSpPr>
        <p:spPr>
          <a:xfrm>
            <a:off x="575832" y="1031647"/>
            <a:ext cx="113780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/>
            <a:r>
              <a:rPr lang="en-GB" sz="2400" dirty="0"/>
              <a:t>Keep in touch and let us know if you use the findings!</a:t>
            </a:r>
          </a:p>
          <a:p>
            <a:pPr marL="487695" lvl="1" indent="0" fontAlgn="base"/>
            <a:endParaRPr lang="en-GB" sz="2400" dirty="0"/>
          </a:p>
          <a:p>
            <a:pPr marL="1287795" lvl="1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hlinkClick r:id="rId3"/>
              </a:rPr>
              <a:t>Mairi : m.dupar@odi.org.uk</a:t>
            </a:r>
            <a:r>
              <a:rPr lang="en-GB" sz="2400" dirty="0"/>
              <a:t>   </a:t>
            </a:r>
          </a:p>
          <a:p>
            <a:pPr marL="1287795" lvl="1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hlinkClick r:id="rId4"/>
              </a:rPr>
              <a:t>Lena:  l.weingartner@odi.org.uk</a:t>
            </a:r>
            <a:r>
              <a:rPr lang="en-GB" sz="2400" dirty="0"/>
              <a:t>  </a:t>
            </a:r>
          </a:p>
          <a:p>
            <a:pPr marL="1287795" lvl="1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hlinkClick r:id="rId5"/>
              </a:rPr>
              <a:t>Sarah: s.opitz.stapleton@odi.org.uk</a:t>
            </a:r>
            <a:r>
              <a:rPr lang="en-GB" sz="2400" dirty="0"/>
              <a:t> </a:t>
            </a:r>
          </a:p>
          <a:p>
            <a:pPr marL="487695" lvl="1" indent="0" fontAlgn="base"/>
            <a:endParaRPr lang="en-GB" sz="2400" dirty="0"/>
          </a:p>
          <a:p>
            <a:r>
              <a:rPr lang="en-GB" sz="2400" dirty="0"/>
              <a:t>Find the main technical report and the short policy brief version on ODI’s website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https://www.odi.org/publications/17784-investing-sustainable-climate-services-insights-african-experience</a:t>
            </a:r>
          </a:p>
          <a:p>
            <a:r>
              <a:rPr lang="en-US" sz="2400" dirty="0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4083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61975" y="1719436"/>
            <a:ext cx="11594166" cy="733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Findings of a study by WISER TRANSFORM on sustainability of climate services investments, which tests concepts in the literature against WISER project experiences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TRANSFORM facilitates the sharing of best practices and learning across the WISER programme (2016 – 2021)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Shape 55"/>
          <p:cNvSpPr/>
          <p:nvPr/>
        </p:nvSpPr>
        <p:spPr>
          <a:xfrm>
            <a:off x="561975" y="892691"/>
            <a:ext cx="1184433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+mj-lt"/>
              </a:rPr>
              <a:t>About the presentation</a:t>
            </a:r>
            <a:endParaRPr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hape 55">
            <a:extLst>
              <a:ext uri="{FF2B5EF4-FFF2-40B4-BE49-F238E27FC236}">
                <a16:creationId xmlns:a16="http://schemas.microsoft.com/office/drawing/2014/main" xmlns="" id="{D2B23B93-9CF6-4012-AE32-A1D06EB295AB}"/>
              </a:ext>
            </a:extLst>
          </p:cNvPr>
          <p:cNvSpPr/>
          <p:nvPr/>
        </p:nvSpPr>
        <p:spPr>
          <a:xfrm>
            <a:off x="561975" y="4635579"/>
            <a:ext cx="1184433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+mj-lt"/>
              </a:rPr>
              <a:t>About TRANSFORM</a:t>
            </a:r>
            <a:endParaRPr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8188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1C648C-716E-43CF-A6A4-CED344F65E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5582" y="247475"/>
            <a:ext cx="8309218" cy="92586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E22A05-B0F6-4D43-BBD3-834D65942265}"/>
              </a:ext>
            </a:extLst>
          </p:cNvPr>
          <p:cNvSpPr txBox="1">
            <a:spLocks/>
          </p:cNvSpPr>
          <p:nvPr/>
        </p:nvSpPr>
        <p:spPr>
          <a:xfrm>
            <a:off x="323090" y="389224"/>
            <a:ext cx="4232132" cy="4487576"/>
          </a:xfrm>
        </p:spPr>
        <p:txBody>
          <a:bodyPr>
            <a:noAutofit/>
          </a:bodyPr>
          <a:lstStyle>
            <a:defPPr>
              <a:defRPr lang="en-US"/>
            </a:defPPr>
            <a:lvl1pPr marL="0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46171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92342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638513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184684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730856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77027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23198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369369" marR="0" indent="-444500" algn="l" defTabSz="1092342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15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87695" lvl="1" indent="0" fontAlgn="base">
              <a:spcBef>
                <a:spcPts val="0"/>
              </a:spcBef>
              <a:buFontTx/>
              <a:buNone/>
            </a:pPr>
            <a:r>
              <a:rPr lang="en-GB" sz="1800" dirty="0"/>
              <a:t>We studied 15 of the WISER projects, shown here and located mostly in East Africa (but the ASPIRE project spread across West Africa)</a:t>
            </a:r>
          </a:p>
          <a:p>
            <a:pPr marL="487695" lvl="1" indent="0" fontAlgn="base">
              <a:spcBef>
                <a:spcPts val="0"/>
              </a:spcBef>
              <a:buFontTx/>
              <a:buNone/>
            </a:pPr>
            <a:endParaRPr lang="en-GB" sz="1800" dirty="0"/>
          </a:p>
          <a:p>
            <a:pPr marL="487695" lvl="1" indent="0" fontAlgn="base">
              <a:spcBef>
                <a:spcPts val="0"/>
              </a:spcBef>
              <a:buFontTx/>
              <a:buNone/>
            </a:pPr>
            <a:endParaRPr lang="en-GB" sz="1800" dirty="0"/>
          </a:p>
          <a:p>
            <a:pPr marL="487695" lvl="1" indent="0" fontAlgn="base">
              <a:spcBef>
                <a:spcPts val="0"/>
              </a:spcBef>
              <a:buFontTx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27561355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61975" y="1719436"/>
            <a:ext cx="11594166" cy="4903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What elements are necessary to sustain capacity for climate services delivery? 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can sustainability best be incorporated into projects’ design and implementation?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are the enablers and barriers to creating sustainable capacity? How can the barriers be overcome?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Shape 55"/>
          <p:cNvSpPr/>
          <p:nvPr/>
        </p:nvSpPr>
        <p:spPr>
          <a:xfrm>
            <a:off x="561975" y="892691"/>
            <a:ext cx="1184433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+mj-lt"/>
              </a:rPr>
              <a:t>Research questions</a:t>
            </a:r>
            <a:endParaRPr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52590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61973" y="1299987"/>
            <a:ext cx="11844337" cy="699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To understand what elements of sustainable capacity should be: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Literature review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2. To test this against WISER experience and understand more about the constraints and enablers for sustainable capacity: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11 interviews and 10 survey responses from projects (Oct 19 – Jan 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Follow up interviews/email consultations with projects (May – Nov 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Additional access to project completion reports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Validation workshop with many WISER projects (Nov 20)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Shape 55"/>
          <p:cNvSpPr/>
          <p:nvPr/>
        </p:nvSpPr>
        <p:spPr>
          <a:xfrm>
            <a:off x="561973" y="481630"/>
            <a:ext cx="1184433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+mj-lt"/>
              </a:rPr>
              <a:t>Methods</a:t>
            </a:r>
            <a:endParaRPr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52968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CB2CB-C9CF-4F36-BEA6-42BFFED47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55B62-910F-48A3-A413-4C5AE5868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219" y="1826533"/>
            <a:ext cx="11494889" cy="3320502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The Global Framework for Climate Services says </a:t>
            </a:r>
            <a:r>
              <a:rPr lang="en-US" sz="2000" b="1" u="sng" dirty="0"/>
              <a:t>effective climate services</a:t>
            </a:r>
            <a:r>
              <a:rPr lang="en-US" sz="2000" b="1" dirty="0"/>
              <a:t> require:</a:t>
            </a:r>
          </a:p>
          <a:p>
            <a:r>
              <a:rPr lang="en-US" sz="2000" b="1" dirty="0"/>
              <a:t>User ‘interface’ </a:t>
            </a:r>
            <a:r>
              <a:rPr lang="en-US" sz="2000" b="1" dirty="0">
                <a:solidFill>
                  <a:schemeClr val="accent1"/>
                </a:solidFill>
              </a:rPr>
              <a:t>&gt; Understanding user needs, meeting user needs</a:t>
            </a:r>
          </a:p>
          <a:p>
            <a:r>
              <a:rPr lang="en-US" sz="2000" b="1" dirty="0"/>
              <a:t>Climate services information system </a:t>
            </a:r>
            <a:r>
              <a:rPr lang="en-US" sz="2000" b="1" dirty="0">
                <a:solidFill>
                  <a:schemeClr val="accent1"/>
                </a:solidFill>
              </a:rPr>
              <a:t>&gt; Collecting and processing data</a:t>
            </a:r>
            <a:r>
              <a:rPr lang="en-US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endParaRPr lang="en-US" sz="2000" b="0" dirty="0">
              <a:solidFill>
                <a:schemeClr val="accent1"/>
              </a:solidFill>
              <a:effectLst/>
              <a:highlight>
                <a:srgbClr val="FFFF00"/>
              </a:highlight>
            </a:endParaRPr>
          </a:p>
          <a:p>
            <a:r>
              <a:rPr lang="en-US" sz="2000" b="1" dirty="0"/>
              <a:t>Observations and monitoring</a:t>
            </a:r>
          </a:p>
          <a:p>
            <a:r>
              <a:rPr lang="en-US" sz="2000" b="1" dirty="0"/>
              <a:t>Research, modelling and prediction </a:t>
            </a:r>
          </a:p>
          <a:p>
            <a:r>
              <a:rPr lang="en-US" sz="2000" b="1" dirty="0"/>
              <a:t>Capacity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819A86-4221-49B3-83B9-8EF0AF486F96}"/>
              </a:ext>
            </a:extLst>
          </p:cNvPr>
          <p:cNvSpPr txBox="1"/>
          <p:nvPr/>
        </p:nvSpPr>
        <p:spPr>
          <a:xfrm>
            <a:off x="583942" y="1698262"/>
            <a:ext cx="99869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FEF3DC-EC3C-435B-890A-D527AFC11718}"/>
              </a:ext>
            </a:extLst>
          </p:cNvPr>
          <p:cNvSpPr txBox="1"/>
          <p:nvPr/>
        </p:nvSpPr>
        <p:spPr>
          <a:xfrm>
            <a:off x="525219" y="621044"/>
            <a:ext cx="9986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Existing guidance for climate services providers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244A0F-7FDD-441C-87EF-045B4C044EC7}"/>
              </a:ext>
            </a:extLst>
          </p:cNvPr>
          <p:cNvSpPr txBox="1"/>
          <p:nvPr/>
        </p:nvSpPr>
        <p:spPr>
          <a:xfrm>
            <a:off x="6375634" y="6471786"/>
            <a:ext cx="606924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GFCS doesn’t say much about ‘sustainability’ per se but we drilled into each of these areas to understand what </a:t>
            </a:r>
            <a:r>
              <a:rPr lang="en-GB" sz="2000" b="1" dirty="0">
                <a:solidFill>
                  <a:schemeClr val="accent1"/>
                </a:solidFill>
              </a:rPr>
              <a:t>climate services providers would need to do – in order to develop sustained capacity across all these areas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1E3278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BA2785-33C1-462E-BB8F-C09FC86B35EA}"/>
              </a:ext>
            </a:extLst>
          </p:cNvPr>
          <p:cNvSpPr txBox="1"/>
          <p:nvPr/>
        </p:nvSpPr>
        <p:spPr>
          <a:xfrm>
            <a:off x="6357215" y="5969327"/>
            <a:ext cx="421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10" indent="-30481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</a:rPr>
              <a:t>  effective    ? sustainable</a:t>
            </a:r>
          </a:p>
        </p:txBody>
      </p:sp>
    </p:spTree>
    <p:extLst>
      <p:ext uri="{BB962C8B-B14F-4D97-AF65-F5344CB8AC3E}">
        <p14:creationId xmlns:p14="http://schemas.microsoft.com/office/powerpoint/2010/main" xmlns="" val="183392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CB2CB-C9CF-4F36-BEA6-42BFFED47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55B62-910F-48A3-A413-4C5AE5868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32" y="2527501"/>
            <a:ext cx="10993741" cy="422339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95" lvl="1" indent="0" fontAlgn="base">
              <a:spcBef>
                <a:spcPts val="0"/>
              </a:spcBef>
              <a:buNone/>
            </a:pPr>
            <a:r>
              <a:rPr lang="en-GB" sz="2000" b="1" dirty="0"/>
              <a:t>(1) Invest in human skills and capacity</a:t>
            </a:r>
            <a:r>
              <a:rPr lang="en-GB" sz="2000" dirty="0"/>
              <a:t>, both individual and organisational</a:t>
            </a:r>
            <a:r>
              <a:rPr lang="en-GB" sz="2000" b="1" dirty="0"/>
              <a:t>, in addition to hard infrastructure investments</a:t>
            </a:r>
            <a:r>
              <a:rPr lang="en-GB" sz="2000" dirty="0"/>
              <a:t>, such as computers and observation equipment. Secure a commitment to continue these dual-track investments over time.</a:t>
            </a:r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2000" dirty="0"/>
          </a:p>
          <a:p>
            <a:pPr marL="487695" lvl="1" indent="0" fontAlgn="base">
              <a:spcBef>
                <a:spcPts val="0"/>
              </a:spcBef>
              <a:buNone/>
            </a:pPr>
            <a:r>
              <a:rPr lang="en-GB" sz="2000" b="1" dirty="0"/>
              <a:t>(2) Establish high level buy-in and accountability</a:t>
            </a:r>
            <a:r>
              <a:rPr lang="en-GB" sz="2000" dirty="0"/>
              <a:t> for providing sustainable, effective weather and climate information services </a:t>
            </a:r>
            <a:r>
              <a:rPr lang="en-GB" sz="2000" b="1" dirty="0"/>
              <a:t>into the future</a:t>
            </a:r>
            <a:r>
              <a:rPr lang="en-GB" sz="2000" dirty="0"/>
              <a:t>. This should not only be in national hydro-meteorological services (NHMS) themselves,  but also in broader government.  </a:t>
            </a:r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2000" dirty="0"/>
          </a:p>
          <a:p>
            <a:pPr marL="487695" lvl="1" indent="0" fontAlgn="base">
              <a:spcBef>
                <a:spcPts val="0"/>
              </a:spcBef>
              <a:buNone/>
            </a:pPr>
            <a:r>
              <a:rPr lang="en-GB" sz="2000" b="1" dirty="0"/>
              <a:t>(3) Secure the partnerships, protocols and processes</a:t>
            </a:r>
            <a:r>
              <a:rPr lang="en-GB" sz="2000" dirty="0"/>
              <a:t> necessary for reviewing and responding to </a:t>
            </a:r>
            <a:r>
              <a:rPr lang="en-GB" sz="2000" b="1" dirty="0"/>
              <a:t>dynamic user needs</a:t>
            </a:r>
            <a:r>
              <a:rPr lang="en-GB" sz="2000" dirty="0"/>
              <a:t> over time (recognising that user needs for weather and climate information are not static).</a:t>
            </a:r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1800" dirty="0"/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819A86-4221-49B3-83B9-8EF0AF486F96}"/>
              </a:ext>
            </a:extLst>
          </p:cNvPr>
          <p:cNvSpPr txBox="1"/>
          <p:nvPr/>
        </p:nvSpPr>
        <p:spPr>
          <a:xfrm>
            <a:off x="525219" y="1698262"/>
            <a:ext cx="99869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FEF3DC-EC3C-435B-890A-D527AFC11718}"/>
              </a:ext>
            </a:extLst>
          </p:cNvPr>
          <p:cNvSpPr txBox="1"/>
          <p:nvPr/>
        </p:nvSpPr>
        <p:spPr>
          <a:xfrm>
            <a:off x="525219" y="621044"/>
            <a:ext cx="1137800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Across </a:t>
            </a:r>
            <a:r>
              <a:rPr lang="en-GB" sz="2400" i="1" dirty="0"/>
              <a:t>all the areas of GFCS competency </a:t>
            </a:r>
            <a:r>
              <a:rPr lang="en-US" sz="2400" dirty="0"/>
              <a:t>the literature told us that taking the following steps help create sustainable capacity for climate services </a:t>
            </a:r>
          </a:p>
          <a:p>
            <a:endParaRPr lang="en-US" sz="2400" dirty="0"/>
          </a:p>
          <a:p>
            <a:r>
              <a:rPr lang="en-US" sz="2400" dirty="0"/>
              <a:t>…and the WISER projects agreed that these were core elements for sustainability</a:t>
            </a:r>
            <a:endParaRPr lang="en-GB" sz="2400" dirty="0"/>
          </a:p>
          <a:p>
            <a:endParaRPr lang="en-US" sz="1100" b="1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3595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CB2CB-C9CF-4F36-BEA6-42BFFED47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55B62-910F-48A3-A413-4C5AE5868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77" y="1758177"/>
            <a:ext cx="11494889" cy="464142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95" lvl="1" indent="0" fontAlgn="base">
              <a:spcBef>
                <a:spcPts val="0"/>
              </a:spcBef>
              <a:buNone/>
            </a:pPr>
            <a:r>
              <a:rPr lang="en-GB" b="1" dirty="0"/>
              <a:t>(4) Develop and execute sustainable business models</a:t>
            </a:r>
            <a:r>
              <a:rPr lang="en-GB" dirty="0"/>
              <a:t> to finance climate services for the long term, which may include a blend of domestic public funding and private finance. </a:t>
            </a:r>
          </a:p>
          <a:p>
            <a:pPr marL="487695" lvl="1" indent="0" fontAlgn="base">
              <a:spcBef>
                <a:spcPts val="0"/>
              </a:spcBef>
              <a:buNone/>
            </a:pPr>
            <a:endParaRPr lang="en-GB" dirty="0"/>
          </a:p>
          <a:p>
            <a:pPr marL="944895" lvl="1" indent="-457200" fontAlgn="base">
              <a:spcBef>
                <a:spcPts val="0"/>
              </a:spcBef>
              <a:buAutoNum type="arabicPeriod"/>
            </a:pPr>
            <a:r>
              <a:rPr lang="en-GB" sz="2000" b="1" dirty="0">
                <a:latin typeface="Helvetica Neue"/>
                <a:ea typeface="Helvetica Neue"/>
                <a:cs typeface="Helvetica Neue"/>
                <a:sym typeface="Helvetica Neue"/>
              </a:rPr>
              <a:t>Continuation of activity with further external funding.</a:t>
            </a:r>
            <a:r>
              <a:rPr lang="en-GB" sz="2000" dirty="0">
                <a:latin typeface="Helvetica Neue"/>
                <a:ea typeface="Helvetica Neue"/>
                <a:cs typeface="Helvetica Neue"/>
                <a:sym typeface="Helvetica Neue"/>
              </a:rPr>
              <a:t> (Not really sustainable!)</a:t>
            </a:r>
          </a:p>
          <a:p>
            <a:pPr marL="944895" lvl="1" indent="-457200" fontAlgn="base">
              <a:spcBef>
                <a:spcPts val="0"/>
              </a:spcBef>
              <a:buAutoNum type="arabicPeriod"/>
            </a:pPr>
            <a:r>
              <a:rPr lang="en-GB" sz="2000" b="1" dirty="0">
                <a:latin typeface="Helvetica Neue"/>
                <a:sym typeface="Helvetica Neue"/>
              </a:rPr>
              <a:t>Budget mainstreaming by host country governments. </a:t>
            </a:r>
            <a:endParaRPr lang="en-GB" sz="2000" dirty="0">
              <a:latin typeface="Helvetica Neue"/>
              <a:sym typeface="Helvetica Neue"/>
            </a:endParaRPr>
          </a:p>
          <a:p>
            <a:pPr marL="944895" lvl="1" indent="-457200" fontAlgn="base">
              <a:spcBef>
                <a:spcPts val="0"/>
              </a:spcBef>
              <a:buAutoNum type="arabicPeriod"/>
            </a:pPr>
            <a:r>
              <a:rPr lang="en-GB" sz="2000" b="1" dirty="0">
                <a:latin typeface="Helvetica Neue"/>
                <a:sym typeface="Helvetica Neue"/>
              </a:rPr>
              <a:t>Commercialisation of all or (more likely) part of the service</a:t>
            </a:r>
          </a:p>
          <a:p>
            <a:pPr marL="944895" lvl="1" indent="-457200" fontAlgn="base">
              <a:spcBef>
                <a:spcPts val="0"/>
              </a:spcBef>
              <a:buAutoNum type="arabicPeriod"/>
            </a:pPr>
            <a:r>
              <a:rPr lang="en-GB" sz="2000" b="1" dirty="0">
                <a:latin typeface="Helvetica Neue"/>
                <a:sym typeface="Helvetica Neue"/>
              </a:rPr>
              <a:t>Organisational modernisation to drive efficiencies - save money.</a:t>
            </a:r>
          </a:p>
          <a:p>
            <a:pPr marL="944895" lvl="1" indent="-457200" fontAlgn="base">
              <a:spcBef>
                <a:spcPts val="0"/>
              </a:spcBef>
              <a:buAutoNum type="arabicPeriod"/>
            </a:pPr>
            <a:endParaRPr lang="en-GB" sz="2000" b="1" dirty="0">
              <a:latin typeface="Helvetica Neue"/>
              <a:sym typeface="Helvetica Neue"/>
            </a:endParaRPr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2000" b="1" dirty="0">
              <a:latin typeface="Helvetica Neue"/>
              <a:sym typeface="Helvetica Neue"/>
            </a:endParaRPr>
          </a:p>
          <a:p>
            <a:pPr marL="487695" lvl="1" indent="0" fontAlgn="base">
              <a:spcBef>
                <a:spcPts val="0"/>
              </a:spcBef>
              <a:buNone/>
            </a:pPr>
            <a:r>
              <a:rPr lang="en-GB" sz="2000" i="1" dirty="0">
                <a:latin typeface="Helvetica Neue"/>
                <a:sym typeface="Helvetica Neue"/>
              </a:rPr>
              <a:t> </a:t>
            </a:r>
          </a:p>
          <a:p>
            <a:pPr marL="944895" lvl="1" indent="-457200" fontAlgn="base">
              <a:spcBef>
                <a:spcPts val="0"/>
              </a:spcBef>
              <a:buAutoNum type="arabicPeriod"/>
            </a:pPr>
            <a:endParaRPr lang="en-GB" b="1" dirty="0"/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2400" dirty="0"/>
          </a:p>
          <a:p>
            <a:pPr marL="487695" lvl="1" indent="0" fontAlgn="base">
              <a:spcBef>
                <a:spcPts val="0"/>
              </a:spcBef>
              <a:buNone/>
            </a:pPr>
            <a:r>
              <a:rPr lang="en-GB" b="1" dirty="0"/>
              <a:t> </a:t>
            </a:r>
            <a:endParaRPr lang="en-GB" dirty="0"/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FEF3DC-EC3C-435B-890A-D527AFC11718}"/>
              </a:ext>
            </a:extLst>
          </p:cNvPr>
          <p:cNvSpPr txBox="1"/>
          <p:nvPr/>
        </p:nvSpPr>
        <p:spPr>
          <a:xfrm>
            <a:off x="525219" y="621044"/>
            <a:ext cx="1137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Elements of sustainable capacity …continued</a:t>
            </a:r>
            <a:endParaRPr lang="en-GB" sz="1100" b="1" dirty="0"/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24FB77D5-428A-49CB-9E5F-F2AFF02F8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125" y="4639112"/>
            <a:ext cx="5737689" cy="3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54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CB2CB-C9CF-4F36-BEA6-42BFFED47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55B62-910F-48A3-A413-4C5AE5868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77" y="1205819"/>
            <a:ext cx="11494889" cy="464142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95" lvl="1" indent="0" fontAlgn="base">
              <a:spcBef>
                <a:spcPts val="0"/>
              </a:spcBef>
              <a:buNone/>
            </a:pPr>
            <a:endParaRPr lang="en-GB" sz="2400" dirty="0"/>
          </a:p>
          <a:p>
            <a:pPr marL="487695" lvl="1" indent="0" fontAlgn="base">
              <a:spcBef>
                <a:spcPts val="0"/>
              </a:spcBef>
              <a:buNone/>
            </a:pPr>
            <a:r>
              <a:rPr lang="en-GB" b="1" dirty="0"/>
              <a:t>(5) Have a sustainability plan</a:t>
            </a:r>
            <a:r>
              <a:rPr lang="en-GB" dirty="0"/>
              <a:t> for achieving the above elements, from the beginning.</a:t>
            </a:r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2400" dirty="0"/>
          </a:p>
          <a:p>
            <a:pPr marL="487695" lvl="1" indent="0" fontAlgn="base">
              <a:spcBef>
                <a:spcPts val="0"/>
              </a:spcBef>
              <a:buNone/>
            </a:pPr>
            <a:r>
              <a:rPr lang="en-GB" b="1" dirty="0"/>
              <a:t>(And finally) it seems that climate services providers need to be working towards all of the above elements, </a:t>
            </a:r>
            <a:r>
              <a:rPr lang="en-GB" dirty="0"/>
              <a:t>including sustainable business model, for climate services to be considered ‘on a sustainable footing’. One of these elements alone is not sufficient.</a:t>
            </a:r>
            <a:r>
              <a:rPr lang="en-GB" b="1" dirty="0"/>
              <a:t> </a:t>
            </a:r>
            <a:endParaRPr lang="en-GB" dirty="0"/>
          </a:p>
          <a:p>
            <a:pPr marL="487695" lvl="1" indent="0" fontAlgn="base"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FEF3DC-EC3C-435B-890A-D527AFC11718}"/>
              </a:ext>
            </a:extLst>
          </p:cNvPr>
          <p:cNvSpPr txBox="1"/>
          <p:nvPr/>
        </p:nvSpPr>
        <p:spPr>
          <a:xfrm>
            <a:off x="525219" y="621044"/>
            <a:ext cx="1137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71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342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513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684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856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27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3198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369" algn="l" defTabSz="1092342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What are the elements of sustainable capacity …cont.?</a:t>
            </a:r>
            <a:endParaRPr lang="en-GB" sz="1100" b="1" dirty="0"/>
          </a:p>
        </p:txBody>
      </p:sp>
      <p:pic>
        <p:nvPicPr>
          <p:cNvPr id="5" name="Picture 4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xmlns="" id="{C5F9F225-8B86-44E7-A661-3C40EA6CD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8999" y="3645408"/>
            <a:ext cx="5699125" cy="37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147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WIS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973B9"/>
      </a:accent1>
      <a:accent2>
        <a:srgbClr val="5FBFED"/>
      </a:accent2>
      <a:accent3>
        <a:srgbClr val="08A8C2"/>
      </a:accent3>
      <a:accent4>
        <a:srgbClr val="BAD25F"/>
      </a:accent4>
      <a:accent5>
        <a:srgbClr val="FFE71D"/>
      </a:accent5>
      <a:accent6>
        <a:srgbClr val="F7A65A"/>
      </a:accent6>
      <a:hlink>
        <a:srgbClr val="3973B9"/>
      </a:hlink>
      <a:folHlink>
        <a:srgbClr val="F7A65A"/>
      </a:folHlink>
    </a:clrScheme>
    <a:fontScheme name="Custom 1">
      <a:majorFont>
        <a:latin typeface="Arial"/>
        <a:ea typeface="Helvetica Light"/>
        <a:cs typeface="Helvetica Light"/>
      </a:majorFont>
      <a:minorFont>
        <a:latin typeface="Arial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1E3278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1E3278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Words>700</Words>
  <Application>Microsoft Office PowerPoint</Application>
  <PresentationFormat>Custom</PresentationFormat>
  <Paragraphs>95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Webber</dc:creator>
  <cp:lastModifiedBy>HP</cp:lastModifiedBy>
  <cp:revision>90</cp:revision>
  <dcterms:modified xsi:type="dcterms:W3CDTF">2021-02-19T10:29:31Z</dcterms:modified>
</cp:coreProperties>
</file>