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70" r:id="rId2"/>
    <p:sldId id="265" r:id="rId3"/>
    <p:sldId id="273" r:id="rId4"/>
    <p:sldId id="274" r:id="rId5"/>
    <p:sldId id="266" r:id="rId6"/>
    <p:sldId id="275" r:id="rId7"/>
    <p:sldId id="268" r:id="rId8"/>
    <p:sldId id="271" r:id="rId9"/>
    <p:sldId id="278" r:id="rId10"/>
    <p:sldId id="272" r:id="rId11"/>
    <p:sldId id="276" r:id="rId12"/>
    <p:sldId id="277" r:id="rId13"/>
    <p:sldId id="260" r:id="rId14"/>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89524" autoAdjust="0"/>
  </p:normalViewPr>
  <p:slideViewPr>
    <p:cSldViewPr snapToObjects="1">
      <p:cViewPr varScale="1">
        <p:scale>
          <a:sx n="65" d="100"/>
          <a:sy n="65" d="100"/>
        </p:scale>
        <p:origin x="1374" y="10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a:t>Top</a:t>
            </a:r>
            <a:r>
              <a:rPr lang="en-GB" b="1" baseline="0"/>
              <a:t> causes of morbidity in Bentiu PoC 2020-2021</a:t>
            </a:r>
            <a:endParaRPr lang="en-GB" b="1"/>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'Bentiu PoC'!$A$20</c:f>
              <c:strCache>
                <c:ptCount val="1"/>
                <c:pt idx="0">
                  <c:v>ABD</c:v>
                </c:pt>
              </c:strCache>
            </c:strRef>
          </c:tx>
          <c:spPr>
            <a:ln w="28575" cap="rnd">
              <a:solidFill>
                <a:schemeClr val="accent1"/>
              </a:solidFill>
              <a:round/>
            </a:ln>
            <a:effectLst/>
          </c:spPr>
          <c:marker>
            <c:symbol val="none"/>
          </c:marker>
          <c:cat>
            <c:numRef>
              <c:f>'Bentiu PoC'!$BB$19:$DI$19</c:f>
              <c:numCache>
                <c:formatCode>m/d/yyyy</c:formatCode>
                <c:ptCount val="60"/>
                <c:pt idx="0">
                  <c:v>43835</c:v>
                </c:pt>
                <c:pt idx="1">
                  <c:v>43842</c:v>
                </c:pt>
                <c:pt idx="2">
                  <c:v>43849</c:v>
                </c:pt>
                <c:pt idx="3">
                  <c:v>43856</c:v>
                </c:pt>
                <c:pt idx="4">
                  <c:v>43863</c:v>
                </c:pt>
                <c:pt idx="5">
                  <c:v>43870</c:v>
                </c:pt>
                <c:pt idx="6">
                  <c:v>43877</c:v>
                </c:pt>
                <c:pt idx="7">
                  <c:v>43884</c:v>
                </c:pt>
                <c:pt idx="8">
                  <c:v>43891</c:v>
                </c:pt>
                <c:pt idx="9">
                  <c:v>43898</c:v>
                </c:pt>
                <c:pt idx="10">
                  <c:v>43905</c:v>
                </c:pt>
                <c:pt idx="11">
                  <c:v>43912</c:v>
                </c:pt>
                <c:pt idx="12">
                  <c:v>43919</c:v>
                </c:pt>
                <c:pt idx="13">
                  <c:v>43926</c:v>
                </c:pt>
                <c:pt idx="14">
                  <c:v>43933</c:v>
                </c:pt>
                <c:pt idx="15">
                  <c:v>43940</c:v>
                </c:pt>
                <c:pt idx="16">
                  <c:v>43947</c:v>
                </c:pt>
                <c:pt idx="17">
                  <c:v>43954</c:v>
                </c:pt>
                <c:pt idx="18">
                  <c:v>43961</c:v>
                </c:pt>
                <c:pt idx="19">
                  <c:v>43968</c:v>
                </c:pt>
                <c:pt idx="20">
                  <c:v>43975</c:v>
                </c:pt>
                <c:pt idx="21">
                  <c:v>43982</c:v>
                </c:pt>
                <c:pt idx="22">
                  <c:v>43989</c:v>
                </c:pt>
                <c:pt idx="23">
                  <c:v>43996</c:v>
                </c:pt>
                <c:pt idx="24">
                  <c:v>44003</c:v>
                </c:pt>
                <c:pt idx="25">
                  <c:v>44010</c:v>
                </c:pt>
                <c:pt idx="26">
                  <c:v>44017</c:v>
                </c:pt>
                <c:pt idx="27">
                  <c:v>44024</c:v>
                </c:pt>
                <c:pt idx="28">
                  <c:v>44031</c:v>
                </c:pt>
                <c:pt idx="29">
                  <c:v>44038</c:v>
                </c:pt>
                <c:pt idx="30">
                  <c:v>44045</c:v>
                </c:pt>
                <c:pt idx="31">
                  <c:v>44052</c:v>
                </c:pt>
                <c:pt idx="32">
                  <c:v>44059</c:v>
                </c:pt>
                <c:pt idx="33">
                  <c:v>44066</c:v>
                </c:pt>
                <c:pt idx="34">
                  <c:v>44073</c:v>
                </c:pt>
                <c:pt idx="35">
                  <c:v>44080</c:v>
                </c:pt>
                <c:pt idx="36">
                  <c:v>44087</c:v>
                </c:pt>
                <c:pt idx="37">
                  <c:v>44094</c:v>
                </c:pt>
                <c:pt idx="38">
                  <c:v>44101</c:v>
                </c:pt>
                <c:pt idx="39">
                  <c:v>44108</c:v>
                </c:pt>
                <c:pt idx="40">
                  <c:v>44115</c:v>
                </c:pt>
                <c:pt idx="41">
                  <c:v>44122</c:v>
                </c:pt>
                <c:pt idx="42">
                  <c:v>44129</c:v>
                </c:pt>
                <c:pt idx="43">
                  <c:v>44136</c:v>
                </c:pt>
                <c:pt idx="44">
                  <c:v>44143</c:v>
                </c:pt>
                <c:pt idx="45">
                  <c:v>44150</c:v>
                </c:pt>
                <c:pt idx="46">
                  <c:v>44157</c:v>
                </c:pt>
                <c:pt idx="47">
                  <c:v>44164</c:v>
                </c:pt>
                <c:pt idx="48">
                  <c:v>44171</c:v>
                </c:pt>
                <c:pt idx="49">
                  <c:v>44178</c:v>
                </c:pt>
                <c:pt idx="50">
                  <c:v>44185</c:v>
                </c:pt>
                <c:pt idx="51">
                  <c:v>44192</c:v>
                </c:pt>
                <c:pt idx="52">
                  <c:v>44199</c:v>
                </c:pt>
                <c:pt idx="53">
                  <c:v>44206</c:v>
                </c:pt>
                <c:pt idx="54">
                  <c:v>44213</c:v>
                </c:pt>
                <c:pt idx="55">
                  <c:v>44220</c:v>
                </c:pt>
                <c:pt idx="56">
                  <c:v>44227</c:v>
                </c:pt>
                <c:pt idx="57">
                  <c:v>44234</c:v>
                </c:pt>
                <c:pt idx="58">
                  <c:v>44241</c:v>
                </c:pt>
                <c:pt idx="59">
                  <c:v>44248</c:v>
                </c:pt>
              </c:numCache>
            </c:numRef>
          </c:cat>
          <c:val>
            <c:numRef>
              <c:f>'Bentiu PoC'!$B$20:$DJ$20</c:f>
              <c:numCache>
                <c:formatCode>0%</c:formatCode>
                <c:ptCount val="113"/>
                <c:pt idx="0">
                  <c:v>0</c:v>
                </c:pt>
                <c:pt idx="1">
                  <c:v>0</c:v>
                </c:pt>
                <c:pt idx="2">
                  <c:v>2.5290844714213456E-4</c:v>
                </c:pt>
                <c:pt idx="3">
                  <c:v>1.1442956860052638E-4</c:v>
                </c:pt>
                <c:pt idx="4">
                  <c:v>1.1775788977861517E-4</c:v>
                </c:pt>
                <c:pt idx="5">
                  <c:v>0</c:v>
                </c:pt>
                <c:pt idx="6">
                  <c:v>0</c:v>
                </c:pt>
                <c:pt idx="7">
                  <c:v>1.1641443538998836E-4</c:v>
                </c:pt>
                <c:pt idx="8">
                  <c:v>5.2826201796090863E-4</c:v>
                </c:pt>
                <c:pt idx="9">
                  <c:v>3.8046924540266328E-4</c:v>
                </c:pt>
                <c:pt idx="10">
                  <c:v>4.4434570095534326E-4</c:v>
                </c:pt>
                <c:pt idx="11">
                  <c:v>7.0224719101123594E-4</c:v>
                </c:pt>
                <c:pt idx="12">
                  <c:v>0</c:v>
                </c:pt>
                <c:pt idx="13">
                  <c:v>2.3909145248057382E-4</c:v>
                </c:pt>
                <c:pt idx="14">
                  <c:v>2.3863500775563775E-4</c:v>
                </c:pt>
                <c:pt idx="15">
                  <c:v>2.5953802232026989E-4</c:v>
                </c:pt>
                <c:pt idx="16">
                  <c:v>2.6574541589157585E-4</c:v>
                </c:pt>
                <c:pt idx="17">
                  <c:v>7.0290534208059983E-4</c:v>
                </c:pt>
                <c:pt idx="18">
                  <c:v>5.2029136316337154E-4</c:v>
                </c:pt>
                <c:pt idx="19">
                  <c:v>2.8137310073157008E-4</c:v>
                </c:pt>
                <c:pt idx="20">
                  <c:v>7.6755788665728544E-4</c:v>
                </c:pt>
                <c:pt idx="21">
                  <c:v>6.4036885245901635E-4</c:v>
                </c:pt>
                <c:pt idx="22">
                  <c:v>6.5952184666117069E-4</c:v>
                </c:pt>
                <c:pt idx="23">
                  <c:v>2.4786218862312553E-4</c:v>
                </c:pt>
                <c:pt idx="24">
                  <c:v>0</c:v>
                </c:pt>
                <c:pt idx="25">
                  <c:v>3.2439446366782005E-4</c:v>
                </c:pt>
                <c:pt idx="26">
                  <c:v>2.3632281696797826E-4</c:v>
                </c:pt>
                <c:pt idx="27">
                  <c:v>0</c:v>
                </c:pt>
                <c:pt idx="28">
                  <c:v>7.2969873866360888E-4</c:v>
                </c:pt>
                <c:pt idx="29">
                  <c:v>1.0730765103551884E-4</c:v>
                </c:pt>
                <c:pt idx="30">
                  <c:v>2.0169423154497781E-4</c:v>
                </c:pt>
                <c:pt idx="31">
                  <c:v>5.9154096421177161E-4</c:v>
                </c:pt>
                <c:pt idx="32">
                  <c:v>2.1901007446342531E-4</c:v>
                </c:pt>
                <c:pt idx="33">
                  <c:v>1.0029084344599338E-4</c:v>
                </c:pt>
                <c:pt idx="34">
                  <c:v>0</c:v>
                </c:pt>
                <c:pt idx="35">
                  <c:v>1.658649859014762E-4</c:v>
                </c:pt>
                <c:pt idx="36">
                  <c:v>2.0368672980955292E-4</c:v>
                </c:pt>
                <c:pt idx="37">
                  <c:v>2.3730422401518748E-4</c:v>
                </c:pt>
                <c:pt idx="38">
                  <c:v>4.2817383857846286E-4</c:v>
                </c:pt>
                <c:pt idx="39">
                  <c:v>9.813542688910696E-4</c:v>
                </c:pt>
                <c:pt idx="40">
                  <c:v>4.5454545454545455E-4</c:v>
                </c:pt>
                <c:pt idx="41">
                  <c:v>1.8097727729740598E-3</c:v>
                </c:pt>
                <c:pt idx="42">
                  <c:v>6.8965517241379305E-4</c:v>
                </c:pt>
                <c:pt idx="43">
                  <c:v>5.7090659968029233E-4</c:v>
                </c:pt>
                <c:pt idx="44">
                  <c:v>6.5999340006599931E-4</c:v>
                </c:pt>
                <c:pt idx="45">
                  <c:v>0</c:v>
                </c:pt>
                <c:pt idx="46">
                  <c:v>1.0224948875255625E-3</c:v>
                </c:pt>
                <c:pt idx="47">
                  <c:v>6.1699830325466607E-4</c:v>
                </c:pt>
                <c:pt idx="48">
                  <c:v>2.7502750275027501E-4</c:v>
                </c:pt>
                <c:pt idx="49">
                  <c:v>8.3682008368200832E-4</c:v>
                </c:pt>
                <c:pt idx="50">
                  <c:v>8.5034013605442174E-4</c:v>
                </c:pt>
                <c:pt idx="51">
                  <c:v>1.254180602006689E-3</c:v>
                </c:pt>
                <c:pt idx="52">
                  <c:v>9.2070433881919671E-4</c:v>
                </c:pt>
                <c:pt idx="53">
                  <c:v>1.3220018885741265E-2</c:v>
                </c:pt>
                <c:pt idx="54">
                  <c:v>1.257071024512885E-3</c:v>
                </c:pt>
                <c:pt idx="55">
                  <c:v>1.0017028949213663E-3</c:v>
                </c:pt>
                <c:pt idx="56">
                  <c:v>4.3149946062567422E-4</c:v>
                </c:pt>
                <c:pt idx="57">
                  <c:v>3.8232145588010399E-4</c:v>
                </c:pt>
                <c:pt idx="58">
                  <c:v>9.1470386462382805E-4</c:v>
                </c:pt>
                <c:pt idx="59">
                  <c:v>5.8910162002945505E-4</c:v>
                </c:pt>
                <c:pt idx="60">
                  <c:v>3.5591410606240363E-4</c:v>
                </c:pt>
                <c:pt idx="61">
                  <c:v>1.8838600291998304E-4</c:v>
                </c:pt>
                <c:pt idx="62">
                  <c:v>3.7142503404729481E-4</c:v>
                </c:pt>
                <c:pt idx="63">
                  <c:v>7.4412671414903798E-4</c:v>
                </c:pt>
                <c:pt idx="64">
                  <c:v>4.9164208456243857E-4</c:v>
                </c:pt>
                <c:pt idx="65">
                  <c:v>2.7727713849993069E-4</c:v>
                </c:pt>
                <c:pt idx="66">
                  <c:v>6.0216780409474112E-4</c:v>
                </c:pt>
                <c:pt idx="67">
                  <c:v>6.2370062370062374E-4</c:v>
                </c:pt>
                <c:pt idx="68">
                  <c:v>3.4590107229332413E-4</c:v>
                </c:pt>
                <c:pt idx="69">
                  <c:v>2.2711787417669771E-4</c:v>
                </c:pt>
                <c:pt idx="70">
                  <c:v>5.3163211057947904E-4</c:v>
                </c:pt>
                <c:pt idx="71">
                  <c:v>1.0309278350515464E-3</c:v>
                </c:pt>
                <c:pt idx="72">
                  <c:v>4.6904315196998124E-4</c:v>
                </c:pt>
                <c:pt idx="73">
                  <c:v>9.2965602726991013E-4</c:v>
                </c:pt>
                <c:pt idx="74">
                  <c:v>3.3572068039391225E-3</c:v>
                </c:pt>
                <c:pt idx="75">
                  <c:v>6.4892926670992858E-4</c:v>
                </c:pt>
                <c:pt idx="76">
                  <c:v>7.5187969924812035E-4</c:v>
                </c:pt>
                <c:pt idx="77">
                  <c:v>1.6192875134940627E-3</c:v>
                </c:pt>
                <c:pt idx="78">
                  <c:v>1.6423057973394647E-4</c:v>
                </c:pt>
                <c:pt idx="79">
                  <c:v>2.8922631959508316E-4</c:v>
                </c:pt>
                <c:pt idx="80">
                  <c:v>1.3351134846461949E-4</c:v>
                </c:pt>
                <c:pt idx="81">
                  <c:v>2.1381227282446012E-4</c:v>
                </c:pt>
                <c:pt idx="82">
                  <c:v>0</c:v>
                </c:pt>
                <c:pt idx="83">
                  <c:v>1.9657951641438963E-4</c:v>
                </c:pt>
                <c:pt idx="84">
                  <c:v>0</c:v>
                </c:pt>
                <c:pt idx="85">
                  <c:v>3.5571365051133839E-4</c:v>
                </c:pt>
                <c:pt idx="86">
                  <c:v>0</c:v>
                </c:pt>
                <c:pt idx="87">
                  <c:v>0</c:v>
                </c:pt>
                <c:pt idx="88">
                  <c:v>5.717552887364208E-4</c:v>
                </c:pt>
                <c:pt idx="89">
                  <c:v>9.0876045074518352E-5</c:v>
                </c:pt>
                <c:pt idx="90">
                  <c:v>0</c:v>
                </c:pt>
                <c:pt idx="91">
                  <c:v>0</c:v>
                </c:pt>
                <c:pt idx="92">
                  <c:v>3.3008747318039283E-4</c:v>
                </c:pt>
                <c:pt idx="93">
                  <c:v>0</c:v>
                </c:pt>
                <c:pt idx="94">
                  <c:v>1.2561236025624922E-4</c:v>
                </c:pt>
                <c:pt idx="95">
                  <c:v>1.4587892049598833E-4</c:v>
                </c:pt>
                <c:pt idx="96">
                  <c:v>3.1113876789047915E-4</c:v>
                </c:pt>
                <c:pt idx="97">
                  <c:v>0</c:v>
                </c:pt>
                <c:pt idx="98">
                  <c:v>3.348961821835231E-4</c:v>
                </c:pt>
                <c:pt idx="99">
                  <c:v>6.3755180108383803E-4</c:v>
                </c:pt>
                <c:pt idx="100">
                  <c:v>1.6666666666666666E-4</c:v>
                </c:pt>
                <c:pt idx="101">
                  <c:v>1.6877637130801687E-4</c:v>
                </c:pt>
                <c:pt idx="102">
                  <c:v>3.2268473701193933E-4</c:v>
                </c:pt>
                <c:pt idx="103">
                  <c:v>0</c:v>
                </c:pt>
                <c:pt idx="104">
                  <c:v>4.0032025620496394E-4</c:v>
                </c:pt>
                <c:pt idx="105">
                  <c:v>0</c:v>
                </c:pt>
                <c:pt idx="106">
                  <c:v>4.9228749589760423E-4</c:v>
                </c:pt>
                <c:pt idx="107">
                  <c:v>3.3613445378151261E-4</c:v>
                </c:pt>
                <c:pt idx="108">
                  <c:v>8.7489063867016625E-4</c:v>
                </c:pt>
                <c:pt idx="109">
                  <c:v>1.7500364590928978E-3</c:v>
                </c:pt>
                <c:pt idx="110">
                  <c:v>8.7834870443566099E-4</c:v>
                </c:pt>
                <c:pt idx="111">
                  <c:v>1.4976785981728321E-4</c:v>
                </c:pt>
                <c:pt idx="112">
                  <c:v>1.7053206002728513E-4</c:v>
                </c:pt>
              </c:numCache>
            </c:numRef>
          </c:val>
          <c:smooth val="0"/>
          <c:extLst>
            <c:ext xmlns:c16="http://schemas.microsoft.com/office/drawing/2014/chart" uri="{C3380CC4-5D6E-409C-BE32-E72D297353CC}">
              <c16:uniqueId val="{00000000-2A5F-4A5A-8C99-05984189E2CC}"/>
            </c:ext>
          </c:extLst>
        </c:ser>
        <c:ser>
          <c:idx val="1"/>
          <c:order val="1"/>
          <c:tx>
            <c:strRef>
              <c:f>'Bentiu PoC'!$A$21</c:f>
              <c:strCache>
                <c:ptCount val="1"/>
                <c:pt idx="0">
                  <c:v>ARI</c:v>
                </c:pt>
              </c:strCache>
            </c:strRef>
          </c:tx>
          <c:spPr>
            <a:ln w="28575" cap="rnd">
              <a:solidFill>
                <a:schemeClr val="accent2"/>
              </a:solidFill>
              <a:round/>
            </a:ln>
            <a:effectLst/>
          </c:spPr>
          <c:marker>
            <c:symbol val="none"/>
          </c:marker>
          <c:cat>
            <c:numRef>
              <c:f>'Bentiu PoC'!$BB$19:$DI$19</c:f>
              <c:numCache>
                <c:formatCode>m/d/yyyy</c:formatCode>
                <c:ptCount val="60"/>
                <c:pt idx="0">
                  <c:v>43835</c:v>
                </c:pt>
                <c:pt idx="1">
                  <c:v>43842</c:v>
                </c:pt>
                <c:pt idx="2">
                  <c:v>43849</c:v>
                </c:pt>
                <c:pt idx="3">
                  <c:v>43856</c:v>
                </c:pt>
                <c:pt idx="4">
                  <c:v>43863</c:v>
                </c:pt>
                <c:pt idx="5">
                  <c:v>43870</c:v>
                </c:pt>
                <c:pt idx="6">
                  <c:v>43877</c:v>
                </c:pt>
                <c:pt idx="7">
                  <c:v>43884</c:v>
                </c:pt>
                <c:pt idx="8">
                  <c:v>43891</c:v>
                </c:pt>
                <c:pt idx="9">
                  <c:v>43898</c:v>
                </c:pt>
                <c:pt idx="10">
                  <c:v>43905</c:v>
                </c:pt>
                <c:pt idx="11">
                  <c:v>43912</c:v>
                </c:pt>
                <c:pt idx="12">
                  <c:v>43919</c:v>
                </c:pt>
                <c:pt idx="13">
                  <c:v>43926</c:v>
                </c:pt>
                <c:pt idx="14">
                  <c:v>43933</c:v>
                </c:pt>
                <c:pt idx="15">
                  <c:v>43940</c:v>
                </c:pt>
                <c:pt idx="16">
                  <c:v>43947</c:v>
                </c:pt>
                <c:pt idx="17">
                  <c:v>43954</c:v>
                </c:pt>
                <c:pt idx="18">
                  <c:v>43961</c:v>
                </c:pt>
                <c:pt idx="19">
                  <c:v>43968</c:v>
                </c:pt>
                <c:pt idx="20">
                  <c:v>43975</c:v>
                </c:pt>
                <c:pt idx="21">
                  <c:v>43982</c:v>
                </c:pt>
                <c:pt idx="22">
                  <c:v>43989</c:v>
                </c:pt>
                <c:pt idx="23">
                  <c:v>43996</c:v>
                </c:pt>
                <c:pt idx="24">
                  <c:v>44003</c:v>
                </c:pt>
                <c:pt idx="25">
                  <c:v>44010</c:v>
                </c:pt>
                <c:pt idx="26">
                  <c:v>44017</c:v>
                </c:pt>
                <c:pt idx="27">
                  <c:v>44024</c:v>
                </c:pt>
                <c:pt idx="28">
                  <c:v>44031</c:v>
                </c:pt>
                <c:pt idx="29">
                  <c:v>44038</c:v>
                </c:pt>
                <c:pt idx="30">
                  <c:v>44045</c:v>
                </c:pt>
                <c:pt idx="31">
                  <c:v>44052</c:v>
                </c:pt>
                <c:pt idx="32">
                  <c:v>44059</c:v>
                </c:pt>
                <c:pt idx="33">
                  <c:v>44066</c:v>
                </c:pt>
                <c:pt idx="34">
                  <c:v>44073</c:v>
                </c:pt>
                <c:pt idx="35">
                  <c:v>44080</c:v>
                </c:pt>
                <c:pt idx="36">
                  <c:v>44087</c:v>
                </c:pt>
                <c:pt idx="37">
                  <c:v>44094</c:v>
                </c:pt>
                <c:pt idx="38">
                  <c:v>44101</c:v>
                </c:pt>
                <c:pt idx="39">
                  <c:v>44108</c:v>
                </c:pt>
                <c:pt idx="40">
                  <c:v>44115</c:v>
                </c:pt>
                <c:pt idx="41">
                  <c:v>44122</c:v>
                </c:pt>
                <c:pt idx="42">
                  <c:v>44129</c:v>
                </c:pt>
                <c:pt idx="43">
                  <c:v>44136</c:v>
                </c:pt>
                <c:pt idx="44">
                  <c:v>44143</c:v>
                </c:pt>
                <c:pt idx="45">
                  <c:v>44150</c:v>
                </c:pt>
                <c:pt idx="46">
                  <c:v>44157</c:v>
                </c:pt>
                <c:pt idx="47">
                  <c:v>44164</c:v>
                </c:pt>
                <c:pt idx="48">
                  <c:v>44171</c:v>
                </c:pt>
                <c:pt idx="49">
                  <c:v>44178</c:v>
                </c:pt>
                <c:pt idx="50">
                  <c:v>44185</c:v>
                </c:pt>
                <c:pt idx="51">
                  <c:v>44192</c:v>
                </c:pt>
                <c:pt idx="52">
                  <c:v>44199</c:v>
                </c:pt>
                <c:pt idx="53">
                  <c:v>44206</c:v>
                </c:pt>
                <c:pt idx="54">
                  <c:v>44213</c:v>
                </c:pt>
                <c:pt idx="55">
                  <c:v>44220</c:v>
                </c:pt>
                <c:pt idx="56">
                  <c:v>44227</c:v>
                </c:pt>
                <c:pt idx="57">
                  <c:v>44234</c:v>
                </c:pt>
                <c:pt idx="58">
                  <c:v>44241</c:v>
                </c:pt>
                <c:pt idx="59">
                  <c:v>44248</c:v>
                </c:pt>
              </c:numCache>
            </c:numRef>
          </c:cat>
          <c:val>
            <c:numRef>
              <c:f>'Bentiu PoC'!$B$21:$DJ$21</c:f>
              <c:numCache>
                <c:formatCode>0%</c:formatCode>
                <c:ptCount val="113"/>
                <c:pt idx="0">
                  <c:v>0.36242038216560507</c:v>
                </c:pt>
                <c:pt idx="1">
                  <c:v>0.31353887399463809</c:v>
                </c:pt>
                <c:pt idx="2">
                  <c:v>0.35293373798684874</c:v>
                </c:pt>
                <c:pt idx="3">
                  <c:v>0.35496052179883281</c:v>
                </c:pt>
                <c:pt idx="4">
                  <c:v>0.36528497409326427</c:v>
                </c:pt>
                <c:pt idx="5">
                  <c:v>0.36696724118251339</c:v>
                </c:pt>
                <c:pt idx="6">
                  <c:v>0.37415865384615382</c:v>
                </c:pt>
                <c:pt idx="7">
                  <c:v>0.28707799767171127</c:v>
                </c:pt>
                <c:pt idx="8">
                  <c:v>0.31088219756999474</c:v>
                </c:pt>
                <c:pt idx="9">
                  <c:v>0.34470513633481292</c:v>
                </c:pt>
                <c:pt idx="10">
                  <c:v>0.3020439902243946</c:v>
                </c:pt>
                <c:pt idx="11">
                  <c:v>0.34047284644194759</c:v>
                </c:pt>
                <c:pt idx="12">
                  <c:v>0.42281019950922866</c:v>
                </c:pt>
                <c:pt idx="13">
                  <c:v>0.38027495517035265</c:v>
                </c:pt>
                <c:pt idx="14">
                  <c:v>0.36833313447082688</c:v>
                </c:pt>
                <c:pt idx="15">
                  <c:v>0.31040747469504282</c:v>
                </c:pt>
                <c:pt idx="16">
                  <c:v>0.30321551953228809</c:v>
                </c:pt>
                <c:pt idx="17">
                  <c:v>0.28221649484536082</c:v>
                </c:pt>
                <c:pt idx="18">
                  <c:v>0.28577003121748179</c:v>
                </c:pt>
                <c:pt idx="19">
                  <c:v>0.28066966797974113</c:v>
                </c:pt>
                <c:pt idx="20">
                  <c:v>0.27836766022770881</c:v>
                </c:pt>
                <c:pt idx="21">
                  <c:v>0.3016137295081967</c:v>
                </c:pt>
                <c:pt idx="22">
                  <c:v>0.32563891178895299</c:v>
                </c:pt>
                <c:pt idx="23">
                  <c:v>0.34217375139422479</c:v>
                </c:pt>
                <c:pt idx="24">
                  <c:v>0.32434884022288452</c:v>
                </c:pt>
                <c:pt idx="25">
                  <c:v>0.29422577854671278</c:v>
                </c:pt>
                <c:pt idx="26">
                  <c:v>0.26279097246839184</c:v>
                </c:pt>
                <c:pt idx="27">
                  <c:v>0.25084218709510236</c:v>
                </c:pt>
                <c:pt idx="28">
                  <c:v>0.24601271760658813</c:v>
                </c:pt>
                <c:pt idx="29">
                  <c:v>0.24487605966305398</c:v>
                </c:pt>
                <c:pt idx="30">
                  <c:v>0.25030254134731744</c:v>
                </c:pt>
                <c:pt idx="31">
                  <c:v>0.24805284432613625</c:v>
                </c:pt>
                <c:pt idx="32">
                  <c:v>0.23718791064388961</c:v>
                </c:pt>
                <c:pt idx="33">
                  <c:v>0.2483201283722796</c:v>
                </c:pt>
                <c:pt idx="34">
                  <c:v>0.26354961832061069</c:v>
                </c:pt>
                <c:pt idx="35">
                  <c:v>0.23478188754353957</c:v>
                </c:pt>
                <c:pt idx="36">
                  <c:v>0.25389550870760769</c:v>
                </c:pt>
                <c:pt idx="37">
                  <c:v>0.28144280968201235</c:v>
                </c:pt>
                <c:pt idx="38">
                  <c:v>0.26825090986940697</c:v>
                </c:pt>
                <c:pt idx="39">
                  <c:v>0.27154072620215897</c:v>
                </c:pt>
                <c:pt idx="40">
                  <c:v>0.30386363636363639</c:v>
                </c:pt>
                <c:pt idx="41">
                  <c:v>0.31459883370199077</c:v>
                </c:pt>
                <c:pt idx="42">
                  <c:v>0.31839080459770114</c:v>
                </c:pt>
                <c:pt idx="43">
                  <c:v>0.33032655857501714</c:v>
                </c:pt>
                <c:pt idx="44">
                  <c:v>0.37773622263777362</c:v>
                </c:pt>
                <c:pt idx="45">
                  <c:v>0.34183344092963203</c:v>
                </c:pt>
                <c:pt idx="46">
                  <c:v>0.32276755282890252</c:v>
                </c:pt>
                <c:pt idx="47">
                  <c:v>0.38670368656486193</c:v>
                </c:pt>
                <c:pt idx="48">
                  <c:v>0.34323432343234322</c:v>
                </c:pt>
                <c:pt idx="49">
                  <c:v>0.28758716875871687</c:v>
                </c:pt>
                <c:pt idx="50">
                  <c:v>0.26139455782312926</c:v>
                </c:pt>
                <c:pt idx="51">
                  <c:v>0.27717391304347827</c:v>
                </c:pt>
                <c:pt idx="52">
                  <c:v>0.26665899413050986</c:v>
                </c:pt>
                <c:pt idx="53">
                  <c:v>0.2594900849858357</c:v>
                </c:pt>
                <c:pt idx="54">
                  <c:v>0.27844123192960402</c:v>
                </c:pt>
                <c:pt idx="55">
                  <c:v>0.35199839727536814</c:v>
                </c:pt>
                <c:pt idx="56">
                  <c:v>0.31337648327939588</c:v>
                </c:pt>
                <c:pt idx="57">
                  <c:v>0.34057195289799663</c:v>
                </c:pt>
                <c:pt idx="58">
                  <c:v>0.35871636557664455</c:v>
                </c:pt>
                <c:pt idx="59">
                  <c:v>0.33863524791359845</c:v>
                </c:pt>
                <c:pt idx="60">
                  <c:v>0.34167754181990745</c:v>
                </c:pt>
                <c:pt idx="61">
                  <c:v>0.12376960391842887</c:v>
                </c:pt>
                <c:pt idx="62">
                  <c:v>0.31608270397424787</c:v>
                </c:pt>
                <c:pt idx="63">
                  <c:v>0.33857765493781228</c:v>
                </c:pt>
                <c:pt idx="64">
                  <c:v>0.35324483775811211</c:v>
                </c:pt>
                <c:pt idx="65">
                  <c:v>0.37792873977540553</c:v>
                </c:pt>
                <c:pt idx="66">
                  <c:v>0.30891208350060217</c:v>
                </c:pt>
                <c:pt idx="67">
                  <c:v>0.29646569646569648</c:v>
                </c:pt>
                <c:pt idx="68">
                  <c:v>0.2857142857142857</c:v>
                </c:pt>
                <c:pt idx="69">
                  <c:v>0.29866000454235747</c:v>
                </c:pt>
                <c:pt idx="70">
                  <c:v>0.28681552365762891</c:v>
                </c:pt>
                <c:pt idx="71">
                  <c:v>0.30824742268041239</c:v>
                </c:pt>
                <c:pt idx="72">
                  <c:v>0.29432457786116323</c:v>
                </c:pt>
                <c:pt idx="73">
                  <c:v>0.3201115587232724</c:v>
                </c:pt>
                <c:pt idx="74">
                  <c:v>0.24753804834377799</c:v>
                </c:pt>
                <c:pt idx="75">
                  <c:v>0.22063595068137573</c:v>
                </c:pt>
                <c:pt idx="76">
                  <c:v>0.22086466165413535</c:v>
                </c:pt>
                <c:pt idx="77">
                  <c:v>0.27419935228499459</c:v>
                </c:pt>
                <c:pt idx="78">
                  <c:v>0.24700279191985547</c:v>
                </c:pt>
                <c:pt idx="79">
                  <c:v>0.19869848156182213</c:v>
                </c:pt>
                <c:pt idx="80">
                  <c:v>0.19198931909212283</c:v>
                </c:pt>
                <c:pt idx="81">
                  <c:v>0.17051528757750695</c:v>
                </c:pt>
                <c:pt idx="82">
                  <c:v>0.13787211080133105</c:v>
                </c:pt>
                <c:pt idx="83">
                  <c:v>0.16896009435816789</c:v>
                </c:pt>
                <c:pt idx="84">
                  <c:v>0.16400958632906115</c:v>
                </c:pt>
                <c:pt idx="85">
                  <c:v>0.1753668297020898</c:v>
                </c:pt>
                <c:pt idx="86">
                  <c:v>0.18237945903567229</c:v>
                </c:pt>
                <c:pt idx="87">
                  <c:v>0.1588992865746317</c:v>
                </c:pt>
                <c:pt idx="88">
                  <c:v>0.13893653516295026</c:v>
                </c:pt>
                <c:pt idx="89">
                  <c:v>0.17411850236277718</c:v>
                </c:pt>
                <c:pt idx="90">
                  <c:v>0.16705853235985646</c:v>
                </c:pt>
                <c:pt idx="91">
                  <c:v>0.14847696311036276</c:v>
                </c:pt>
                <c:pt idx="92">
                  <c:v>0.16603399900973759</c:v>
                </c:pt>
                <c:pt idx="93">
                  <c:v>0.14896307536671724</c:v>
                </c:pt>
                <c:pt idx="94">
                  <c:v>0.16003014696646151</c:v>
                </c:pt>
                <c:pt idx="95">
                  <c:v>0.14135667396061269</c:v>
                </c:pt>
                <c:pt idx="96">
                  <c:v>0.16225886745488488</c:v>
                </c:pt>
                <c:pt idx="97">
                  <c:v>0.12209944751381216</c:v>
                </c:pt>
                <c:pt idx="98">
                  <c:v>0.14936369725385132</c:v>
                </c:pt>
                <c:pt idx="99">
                  <c:v>0.15030283710551481</c:v>
                </c:pt>
                <c:pt idx="100">
                  <c:v>0.17166666666666666</c:v>
                </c:pt>
                <c:pt idx="101">
                  <c:v>0.20421940928270041</c:v>
                </c:pt>
                <c:pt idx="102">
                  <c:v>0.28557599225556629</c:v>
                </c:pt>
                <c:pt idx="103">
                  <c:v>0.3225255972696246</c:v>
                </c:pt>
                <c:pt idx="104">
                  <c:v>0.32606084867894314</c:v>
                </c:pt>
                <c:pt idx="105">
                  <c:v>0.3304249474874778</c:v>
                </c:pt>
                <c:pt idx="106">
                  <c:v>0.33656055136199542</c:v>
                </c:pt>
                <c:pt idx="107">
                  <c:v>0.35142857142857142</c:v>
                </c:pt>
                <c:pt idx="108">
                  <c:v>0.38684747739865849</c:v>
                </c:pt>
                <c:pt idx="109">
                  <c:v>0.40411258567886832</c:v>
                </c:pt>
                <c:pt idx="110">
                  <c:v>0.40096618357487923</c:v>
                </c:pt>
                <c:pt idx="111">
                  <c:v>0.3908941141231092</c:v>
                </c:pt>
                <c:pt idx="112">
                  <c:v>0.3828444747612551</c:v>
                </c:pt>
              </c:numCache>
            </c:numRef>
          </c:val>
          <c:smooth val="0"/>
          <c:extLst>
            <c:ext xmlns:c16="http://schemas.microsoft.com/office/drawing/2014/chart" uri="{C3380CC4-5D6E-409C-BE32-E72D297353CC}">
              <c16:uniqueId val="{00000001-2A5F-4A5A-8C99-05984189E2CC}"/>
            </c:ext>
          </c:extLst>
        </c:ser>
        <c:ser>
          <c:idx val="2"/>
          <c:order val="2"/>
          <c:tx>
            <c:strRef>
              <c:f>'Bentiu PoC'!$A$22</c:f>
              <c:strCache>
                <c:ptCount val="1"/>
                <c:pt idx="0">
                  <c:v>AWD</c:v>
                </c:pt>
              </c:strCache>
            </c:strRef>
          </c:tx>
          <c:spPr>
            <a:ln w="28575" cap="rnd">
              <a:solidFill>
                <a:schemeClr val="accent3"/>
              </a:solidFill>
              <a:round/>
            </a:ln>
            <a:effectLst/>
          </c:spPr>
          <c:marker>
            <c:symbol val="none"/>
          </c:marker>
          <c:cat>
            <c:numRef>
              <c:f>'Bentiu PoC'!$BB$19:$DI$19</c:f>
              <c:numCache>
                <c:formatCode>m/d/yyyy</c:formatCode>
                <c:ptCount val="60"/>
                <c:pt idx="0">
                  <c:v>43835</c:v>
                </c:pt>
                <c:pt idx="1">
                  <c:v>43842</c:v>
                </c:pt>
                <c:pt idx="2">
                  <c:v>43849</c:v>
                </c:pt>
                <c:pt idx="3">
                  <c:v>43856</c:v>
                </c:pt>
                <c:pt idx="4">
                  <c:v>43863</c:v>
                </c:pt>
                <c:pt idx="5">
                  <c:v>43870</c:v>
                </c:pt>
                <c:pt idx="6">
                  <c:v>43877</c:v>
                </c:pt>
                <c:pt idx="7">
                  <c:v>43884</c:v>
                </c:pt>
                <c:pt idx="8">
                  <c:v>43891</c:v>
                </c:pt>
                <c:pt idx="9">
                  <c:v>43898</c:v>
                </c:pt>
                <c:pt idx="10">
                  <c:v>43905</c:v>
                </c:pt>
                <c:pt idx="11">
                  <c:v>43912</c:v>
                </c:pt>
                <c:pt idx="12">
                  <c:v>43919</c:v>
                </c:pt>
                <c:pt idx="13">
                  <c:v>43926</c:v>
                </c:pt>
                <c:pt idx="14">
                  <c:v>43933</c:v>
                </c:pt>
                <c:pt idx="15">
                  <c:v>43940</c:v>
                </c:pt>
                <c:pt idx="16">
                  <c:v>43947</c:v>
                </c:pt>
                <c:pt idx="17">
                  <c:v>43954</c:v>
                </c:pt>
                <c:pt idx="18">
                  <c:v>43961</c:v>
                </c:pt>
                <c:pt idx="19">
                  <c:v>43968</c:v>
                </c:pt>
                <c:pt idx="20">
                  <c:v>43975</c:v>
                </c:pt>
                <c:pt idx="21">
                  <c:v>43982</c:v>
                </c:pt>
                <c:pt idx="22">
                  <c:v>43989</c:v>
                </c:pt>
                <c:pt idx="23">
                  <c:v>43996</c:v>
                </c:pt>
                <c:pt idx="24">
                  <c:v>44003</c:v>
                </c:pt>
                <c:pt idx="25">
                  <c:v>44010</c:v>
                </c:pt>
                <c:pt idx="26">
                  <c:v>44017</c:v>
                </c:pt>
                <c:pt idx="27">
                  <c:v>44024</c:v>
                </c:pt>
                <c:pt idx="28">
                  <c:v>44031</c:v>
                </c:pt>
                <c:pt idx="29">
                  <c:v>44038</c:v>
                </c:pt>
                <c:pt idx="30">
                  <c:v>44045</c:v>
                </c:pt>
                <c:pt idx="31">
                  <c:v>44052</c:v>
                </c:pt>
                <c:pt idx="32">
                  <c:v>44059</c:v>
                </c:pt>
                <c:pt idx="33">
                  <c:v>44066</c:v>
                </c:pt>
                <c:pt idx="34">
                  <c:v>44073</c:v>
                </c:pt>
                <c:pt idx="35">
                  <c:v>44080</c:v>
                </c:pt>
                <c:pt idx="36">
                  <c:v>44087</c:v>
                </c:pt>
                <c:pt idx="37">
                  <c:v>44094</c:v>
                </c:pt>
                <c:pt idx="38">
                  <c:v>44101</c:v>
                </c:pt>
                <c:pt idx="39">
                  <c:v>44108</c:v>
                </c:pt>
                <c:pt idx="40">
                  <c:v>44115</c:v>
                </c:pt>
                <c:pt idx="41">
                  <c:v>44122</c:v>
                </c:pt>
                <c:pt idx="42">
                  <c:v>44129</c:v>
                </c:pt>
                <c:pt idx="43">
                  <c:v>44136</c:v>
                </c:pt>
                <c:pt idx="44">
                  <c:v>44143</c:v>
                </c:pt>
                <c:pt idx="45">
                  <c:v>44150</c:v>
                </c:pt>
                <c:pt idx="46">
                  <c:v>44157</c:v>
                </c:pt>
                <c:pt idx="47">
                  <c:v>44164</c:v>
                </c:pt>
                <c:pt idx="48">
                  <c:v>44171</c:v>
                </c:pt>
                <c:pt idx="49">
                  <c:v>44178</c:v>
                </c:pt>
                <c:pt idx="50">
                  <c:v>44185</c:v>
                </c:pt>
                <c:pt idx="51">
                  <c:v>44192</c:v>
                </c:pt>
                <c:pt idx="52">
                  <c:v>44199</c:v>
                </c:pt>
                <c:pt idx="53">
                  <c:v>44206</c:v>
                </c:pt>
                <c:pt idx="54">
                  <c:v>44213</c:v>
                </c:pt>
                <c:pt idx="55">
                  <c:v>44220</c:v>
                </c:pt>
                <c:pt idx="56">
                  <c:v>44227</c:v>
                </c:pt>
                <c:pt idx="57">
                  <c:v>44234</c:v>
                </c:pt>
                <c:pt idx="58">
                  <c:v>44241</c:v>
                </c:pt>
                <c:pt idx="59">
                  <c:v>44248</c:v>
                </c:pt>
              </c:numCache>
            </c:numRef>
          </c:cat>
          <c:val>
            <c:numRef>
              <c:f>'Bentiu PoC'!$B$22:$DJ$22</c:f>
              <c:numCache>
                <c:formatCode>0%</c:formatCode>
                <c:ptCount val="113"/>
                <c:pt idx="0">
                  <c:v>0.10445859872611465</c:v>
                </c:pt>
                <c:pt idx="1">
                  <c:v>7.2386058981233251E-2</c:v>
                </c:pt>
                <c:pt idx="2">
                  <c:v>7.7895801719777447E-2</c:v>
                </c:pt>
                <c:pt idx="3">
                  <c:v>7.6553381393752146E-2</c:v>
                </c:pt>
                <c:pt idx="4">
                  <c:v>9.3146490814884603E-2</c:v>
                </c:pt>
                <c:pt idx="5">
                  <c:v>6.9398470494235823E-2</c:v>
                </c:pt>
                <c:pt idx="6">
                  <c:v>5.1322115384615383E-2</c:v>
                </c:pt>
                <c:pt idx="7">
                  <c:v>5.8323632130384169E-2</c:v>
                </c:pt>
                <c:pt idx="8">
                  <c:v>7.1051241415742206E-2</c:v>
                </c:pt>
                <c:pt idx="9">
                  <c:v>9.2834495878249837E-2</c:v>
                </c:pt>
                <c:pt idx="10">
                  <c:v>9.5978671406354146E-2</c:v>
                </c:pt>
                <c:pt idx="11">
                  <c:v>7.8534644194756559E-2</c:v>
                </c:pt>
                <c:pt idx="12">
                  <c:v>6.3480209111277067E-2</c:v>
                </c:pt>
                <c:pt idx="13">
                  <c:v>8.3801554094441122E-2</c:v>
                </c:pt>
                <c:pt idx="14">
                  <c:v>8.7101777830807775E-2</c:v>
                </c:pt>
                <c:pt idx="15">
                  <c:v>0.13625746171814171</c:v>
                </c:pt>
                <c:pt idx="16">
                  <c:v>0.13313845336167951</c:v>
                </c:pt>
                <c:pt idx="17">
                  <c:v>0.14772727272727273</c:v>
                </c:pt>
                <c:pt idx="18">
                  <c:v>0.14646201873048909</c:v>
                </c:pt>
                <c:pt idx="19">
                  <c:v>0.11676983680360158</c:v>
                </c:pt>
                <c:pt idx="20">
                  <c:v>0.1078418830753486</c:v>
                </c:pt>
                <c:pt idx="21">
                  <c:v>9.2085040983606564E-2</c:v>
                </c:pt>
                <c:pt idx="22">
                  <c:v>0.10832646331409727</c:v>
                </c:pt>
                <c:pt idx="23">
                  <c:v>0.11736274631304995</c:v>
                </c:pt>
                <c:pt idx="24">
                  <c:v>9.9520539069586633E-2</c:v>
                </c:pt>
                <c:pt idx="25">
                  <c:v>9.33174740484429E-2</c:v>
                </c:pt>
                <c:pt idx="26">
                  <c:v>9.2756705659931465E-2</c:v>
                </c:pt>
                <c:pt idx="27">
                  <c:v>7.786991448561803E-2</c:v>
                </c:pt>
                <c:pt idx="28">
                  <c:v>8.1934744084228087E-2</c:v>
                </c:pt>
                <c:pt idx="29">
                  <c:v>5.8268054512286727E-2</c:v>
                </c:pt>
                <c:pt idx="30">
                  <c:v>6.9584509883017343E-2</c:v>
                </c:pt>
                <c:pt idx="31">
                  <c:v>6.773144040224785E-2</c:v>
                </c:pt>
                <c:pt idx="32">
                  <c:v>5.803766973280771E-2</c:v>
                </c:pt>
                <c:pt idx="33">
                  <c:v>6.1578577875839938E-2</c:v>
                </c:pt>
                <c:pt idx="34">
                  <c:v>4.8568702290076336E-2</c:v>
                </c:pt>
                <c:pt idx="35">
                  <c:v>6.8585171670260403E-2</c:v>
                </c:pt>
                <c:pt idx="36">
                  <c:v>5.7032284346674816E-2</c:v>
                </c:pt>
                <c:pt idx="37">
                  <c:v>6.5140009492168957E-2</c:v>
                </c:pt>
                <c:pt idx="38">
                  <c:v>7.931920359666024E-2</c:v>
                </c:pt>
                <c:pt idx="39">
                  <c:v>7.7232580961727179E-2</c:v>
                </c:pt>
                <c:pt idx="40">
                  <c:v>8.0454545454545459E-2</c:v>
                </c:pt>
                <c:pt idx="41">
                  <c:v>7.7518600442388896E-2</c:v>
                </c:pt>
                <c:pt idx="42">
                  <c:v>6.4712643678160917E-2</c:v>
                </c:pt>
                <c:pt idx="43">
                  <c:v>5.8232473167389817E-2</c:v>
                </c:pt>
                <c:pt idx="44">
                  <c:v>6.566934330656693E-2</c:v>
                </c:pt>
                <c:pt idx="45">
                  <c:v>7.0583171938885303E-2</c:v>
                </c:pt>
                <c:pt idx="46">
                  <c:v>0.11997273346966598</c:v>
                </c:pt>
                <c:pt idx="47">
                  <c:v>7.6353540027764927E-2</c:v>
                </c:pt>
                <c:pt idx="48">
                  <c:v>8.0995599559956E-2</c:v>
                </c:pt>
                <c:pt idx="49">
                  <c:v>8.2705718270571826E-2</c:v>
                </c:pt>
                <c:pt idx="50">
                  <c:v>7.1088435374149661E-2</c:v>
                </c:pt>
                <c:pt idx="51">
                  <c:v>6.9397993311036785E-2</c:v>
                </c:pt>
                <c:pt idx="52">
                  <c:v>7.1930026470249736E-2</c:v>
                </c:pt>
                <c:pt idx="53">
                  <c:v>5.6090651558073655E-2</c:v>
                </c:pt>
                <c:pt idx="54">
                  <c:v>6.3167818981772469E-2</c:v>
                </c:pt>
                <c:pt idx="55">
                  <c:v>6.8616648302113586E-2</c:v>
                </c:pt>
                <c:pt idx="56">
                  <c:v>5.0809061488673139E-2</c:v>
                </c:pt>
                <c:pt idx="57">
                  <c:v>5.4136718152622727E-2</c:v>
                </c:pt>
                <c:pt idx="58">
                  <c:v>5.00038112661026E-2</c:v>
                </c:pt>
                <c:pt idx="59">
                  <c:v>6.4702994599901822E-2</c:v>
                </c:pt>
                <c:pt idx="60">
                  <c:v>5.8251275358880056E-2</c:v>
                </c:pt>
                <c:pt idx="61">
                  <c:v>2.8634672443837422E-2</c:v>
                </c:pt>
                <c:pt idx="62">
                  <c:v>6.9951714745573851E-2</c:v>
                </c:pt>
                <c:pt idx="63">
                  <c:v>7.5794621026894868E-2</c:v>
                </c:pt>
                <c:pt idx="64">
                  <c:v>6.6248770894788589E-2</c:v>
                </c:pt>
                <c:pt idx="65">
                  <c:v>6.6269236101483428E-2</c:v>
                </c:pt>
                <c:pt idx="66">
                  <c:v>6.8647129666800477E-2</c:v>
                </c:pt>
                <c:pt idx="67">
                  <c:v>7.567567567567568E-2</c:v>
                </c:pt>
                <c:pt idx="68">
                  <c:v>0.10411622276029056</c:v>
                </c:pt>
                <c:pt idx="69">
                  <c:v>8.9484442425618899E-2</c:v>
                </c:pt>
                <c:pt idx="70">
                  <c:v>6.725146198830409E-2</c:v>
                </c:pt>
                <c:pt idx="71">
                  <c:v>6.9896907216494844E-2</c:v>
                </c:pt>
                <c:pt idx="72">
                  <c:v>6.7776735459662285E-2</c:v>
                </c:pt>
                <c:pt idx="73">
                  <c:v>0.10009296560272699</c:v>
                </c:pt>
                <c:pt idx="74">
                  <c:v>8.7287376902417183E-2</c:v>
                </c:pt>
                <c:pt idx="75">
                  <c:v>7.5708414449491668E-2</c:v>
                </c:pt>
                <c:pt idx="76">
                  <c:v>8.4586466165413529E-2</c:v>
                </c:pt>
                <c:pt idx="77">
                  <c:v>6.4591579704929833E-2</c:v>
                </c:pt>
                <c:pt idx="78">
                  <c:v>6.667761537198226E-2</c:v>
                </c:pt>
                <c:pt idx="79">
                  <c:v>4.8879248011569051E-2</c:v>
                </c:pt>
                <c:pt idx="80">
                  <c:v>5.046728971962617E-2</c:v>
                </c:pt>
                <c:pt idx="81">
                  <c:v>4.5114389565961088E-2</c:v>
                </c:pt>
                <c:pt idx="82">
                  <c:v>4.1640435290943432E-2</c:v>
                </c:pt>
                <c:pt idx="83">
                  <c:v>3.1845881659131117E-2</c:v>
                </c:pt>
                <c:pt idx="84">
                  <c:v>3.5323538605814317E-2</c:v>
                </c:pt>
                <c:pt idx="85">
                  <c:v>3.1836371720764783E-2</c:v>
                </c:pt>
                <c:pt idx="86">
                  <c:v>3.5868286946295569E-2</c:v>
                </c:pt>
                <c:pt idx="87">
                  <c:v>3.8543500416936903E-2</c:v>
                </c:pt>
                <c:pt idx="88">
                  <c:v>3.8593481989708404E-2</c:v>
                </c:pt>
                <c:pt idx="89">
                  <c:v>3.7531806615776084E-2</c:v>
                </c:pt>
                <c:pt idx="90">
                  <c:v>3.7742853607226831E-2</c:v>
                </c:pt>
                <c:pt idx="91">
                  <c:v>4.54615031379152E-2</c:v>
                </c:pt>
                <c:pt idx="92">
                  <c:v>3.7795015679154977E-2</c:v>
                </c:pt>
                <c:pt idx="93">
                  <c:v>3.6165907941325237E-2</c:v>
                </c:pt>
                <c:pt idx="94">
                  <c:v>4.5471674412762217E-2</c:v>
                </c:pt>
                <c:pt idx="95">
                  <c:v>3.6323851203501095E-2</c:v>
                </c:pt>
                <c:pt idx="96">
                  <c:v>3.65588052271313E-2</c:v>
                </c:pt>
                <c:pt idx="97">
                  <c:v>4.2173112338858197E-2</c:v>
                </c:pt>
                <c:pt idx="98">
                  <c:v>5.2913596784996651E-2</c:v>
                </c:pt>
                <c:pt idx="99">
                  <c:v>7.5709276378705767E-2</c:v>
                </c:pt>
                <c:pt idx="100">
                  <c:v>8.7833333333333333E-2</c:v>
                </c:pt>
                <c:pt idx="101">
                  <c:v>7.8143459915611821E-2</c:v>
                </c:pt>
                <c:pt idx="102">
                  <c:v>5.5824459503065506E-2</c:v>
                </c:pt>
                <c:pt idx="103">
                  <c:v>6.1677230619210141E-2</c:v>
                </c:pt>
                <c:pt idx="104">
                  <c:v>5.3642914331465175E-2</c:v>
                </c:pt>
                <c:pt idx="105">
                  <c:v>5.3805138148327679E-2</c:v>
                </c:pt>
                <c:pt idx="106">
                  <c:v>7.0397111913357402E-2</c:v>
                </c:pt>
                <c:pt idx="107">
                  <c:v>5.9495798319327733E-2</c:v>
                </c:pt>
                <c:pt idx="108">
                  <c:v>6.9699620880723248E-2</c:v>
                </c:pt>
                <c:pt idx="109">
                  <c:v>8.4147586408050173E-2</c:v>
                </c:pt>
                <c:pt idx="110">
                  <c:v>0.10628019323671498</c:v>
                </c:pt>
                <c:pt idx="111">
                  <c:v>9.5851430283061256E-2</c:v>
                </c:pt>
                <c:pt idx="112">
                  <c:v>9.5156889495225105E-2</c:v>
                </c:pt>
              </c:numCache>
            </c:numRef>
          </c:val>
          <c:smooth val="0"/>
          <c:extLst>
            <c:ext xmlns:c16="http://schemas.microsoft.com/office/drawing/2014/chart" uri="{C3380CC4-5D6E-409C-BE32-E72D297353CC}">
              <c16:uniqueId val="{00000002-2A5F-4A5A-8C99-05984189E2CC}"/>
            </c:ext>
          </c:extLst>
        </c:ser>
        <c:ser>
          <c:idx val="4"/>
          <c:order val="3"/>
          <c:tx>
            <c:strRef>
              <c:f>'Bentiu PoC'!$A$24</c:f>
              <c:strCache>
                <c:ptCount val="1"/>
                <c:pt idx="0">
                  <c:v>Malaria</c:v>
                </c:pt>
              </c:strCache>
            </c:strRef>
          </c:tx>
          <c:spPr>
            <a:ln w="28575" cap="rnd">
              <a:solidFill>
                <a:schemeClr val="accent5"/>
              </a:solidFill>
              <a:round/>
            </a:ln>
            <a:effectLst/>
          </c:spPr>
          <c:marker>
            <c:symbol val="none"/>
          </c:marker>
          <c:cat>
            <c:numRef>
              <c:f>'Bentiu PoC'!$BB$19:$DI$19</c:f>
              <c:numCache>
                <c:formatCode>m/d/yyyy</c:formatCode>
                <c:ptCount val="60"/>
                <c:pt idx="0">
                  <c:v>43835</c:v>
                </c:pt>
                <c:pt idx="1">
                  <c:v>43842</c:v>
                </c:pt>
                <c:pt idx="2">
                  <c:v>43849</c:v>
                </c:pt>
                <c:pt idx="3">
                  <c:v>43856</c:v>
                </c:pt>
                <c:pt idx="4">
                  <c:v>43863</c:v>
                </c:pt>
                <c:pt idx="5">
                  <c:v>43870</c:v>
                </c:pt>
                <c:pt idx="6">
                  <c:v>43877</c:v>
                </c:pt>
                <c:pt idx="7">
                  <c:v>43884</c:v>
                </c:pt>
                <c:pt idx="8">
                  <c:v>43891</c:v>
                </c:pt>
                <c:pt idx="9">
                  <c:v>43898</c:v>
                </c:pt>
                <c:pt idx="10">
                  <c:v>43905</c:v>
                </c:pt>
                <c:pt idx="11">
                  <c:v>43912</c:v>
                </c:pt>
                <c:pt idx="12">
                  <c:v>43919</c:v>
                </c:pt>
                <c:pt idx="13">
                  <c:v>43926</c:v>
                </c:pt>
                <c:pt idx="14">
                  <c:v>43933</c:v>
                </c:pt>
                <c:pt idx="15">
                  <c:v>43940</c:v>
                </c:pt>
                <c:pt idx="16">
                  <c:v>43947</c:v>
                </c:pt>
                <c:pt idx="17">
                  <c:v>43954</c:v>
                </c:pt>
                <c:pt idx="18">
                  <c:v>43961</c:v>
                </c:pt>
                <c:pt idx="19">
                  <c:v>43968</c:v>
                </c:pt>
                <c:pt idx="20">
                  <c:v>43975</c:v>
                </c:pt>
                <c:pt idx="21">
                  <c:v>43982</c:v>
                </c:pt>
                <c:pt idx="22">
                  <c:v>43989</c:v>
                </c:pt>
                <c:pt idx="23">
                  <c:v>43996</c:v>
                </c:pt>
                <c:pt idx="24">
                  <c:v>44003</c:v>
                </c:pt>
                <c:pt idx="25">
                  <c:v>44010</c:v>
                </c:pt>
                <c:pt idx="26">
                  <c:v>44017</c:v>
                </c:pt>
                <c:pt idx="27">
                  <c:v>44024</c:v>
                </c:pt>
                <c:pt idx="28">
                  <c:v>44031</c:v>
                </c:pt>
                <c:pt idx="29">
                  <c:v>44038</c:v>
                </c:pt>
                <c:pt idx="30">
                  <c:v>44045</c:v>
                </c:pt>
                <c:pt idx="31">
                  <c:v>44052</c:v>
                </c:pt>
                <c:pt idx="32">
                  <c:v>44059</c:v>
                </c:pt>
                <c:pt idx="33">
                  <c:v>44066</c:v>
                </c:pt>
                <c:pt idx="34">
                  <c:v>44073</c:v>
                </c:pt>
                <c:pt idx="35">
                  <c:v>44080</c:v>
                </c:pt>
                <c:pt idx="36">
                  <c:v>44087</c:v>
                </c:pt>
                <c:pt idx="37">
                  <c:v>44094</c:v>
                </c:pt>
                <c:pt idx="38">
                  <c:v>44101</c:v>
                </c:pt>
                <c:pt idx="39">
                  <c:v>44108</c:v>
                </c:pt>
                <c:pt idx="40">
                  <c:v>44115</c:v>
                </c:pt>
                <c:pt idx="41">
                  <c:v>44122</c:v>
                </c:pt>
                <c:pt idx="42">
                  <c:v>44129</c:v>
                </c:pt>
                <c:pt idx="43">
                  <c:v>44136</c:v>
                </c:pt>
                <c:pt idx="44">
                  <c:v>44143</c:v>
                </c:pt>
                <c:pt idx="45">
                  <c:v>44150</c:v>
                </c:pt>
                <c:pt idx="46">
                  <c:v>44157</c:v>
                </c:pt>
                <c:pt idx="47">
                  <c:v>44164</c:v>
                </c:pt>
                <c:pt idx="48">
                  <c:v>44171</c:v>
                </c:pt>
                <c:pt idx="49">
                  <c:v>44178</c:v>
                </c:pt>
                <c:pt idx="50">
                  <c:v>44185</c:v>
                </c:pt>
                <c:pt idx="51">
                  <c:v>44192</c:v>
                </c:pt>
                <c:pt idx="52">
                  <c:v>44199</c:v>
                </c:pt>
                <c:pt idx="53">
                  <c:v>44206</c:v>
                </c:pt>
                <c:pt idx="54">
                  <c:v>44213</c:v>
                </c:pt>
                <c:pt idx="55">
                  <c:v>44220</c:v>
                </c:pt>
                <c:pt idx="56">
                  <c:v>44227</c:v>
                </c:pt>
                <c:pt idx="57">
                  <c:v>44234</c:v>
                </c:pt>
                <c:pt idx="58">
                  <c:v>44241</c:v>
                </c:pt>
                <c:pt idx="59">
                  <c:v>44248</c:v>
                </c:pt>
              </c:numCache>
            </c:numRef>
          </c:cat>
          <c:val>
            <c:numRef>
              <c:f>'Bentiu PoC'!$B$24:$DJ$24</c:f>
              <c:numCache>
                <c:formatCode>0%</c:formatCode>
                <c:ptCount val="113"/>
                <c:pt idx="0">
                  <c:v>9.1878980891719739E-2</c:v>
                </c:pt>
                <c:pt idx="1">
                  <c:v>0.10630026809651474</c:v>
                </c:pt>
                <c:pt idx="2">
                  <c:v>7.9539706626201315E-2</c:v>
                </c:pt>
                <c:pt idx="3">
                  <c:v>0.1111111111111111</c:v>
                </c:pt>
                <c:pt idx="4">
                  <c:v>0.1188177107866227</c:v>
                </c:pt>
                <c:pt idx="5">
                  <c:v>0.10683711905033672</c:v>
                </c:pt>
                <c:pt idx="6">
                  <c:v>8.9302884615384617E-2</c:v>
                </c:pt>
                <c:pt idx="7">
                  <c:v>6.8568102444703141E-2</c:v>
                </c:pt>
                <c:pt idx="8">
                  <c:v>6.418383518225039E-2</c:v>
                </c:pt>
                <c:pt idx="9">
                  <c:v>5.7958148383005705E-2</c:v>
                </c:pt>
                <c:pt idx="10">
                  <c:v>7.0762052877138409E-2</c:v>
                </c:pt>
                <c:pt idx="11">
                  <c:v>6.1914794007490635E-2</c:v>
                </c:pt>
                <c:pt idx="12">
                  <c:v>7.5856182652299153E-2</c:v>
                </c:pt>
                <c:pt idx="13">
                  <c:v>7.4716078900179325E-2</c:v>
                </c:pt>
                <c:pt idx="14">
                  <c:v>4.8562224078272286E-2</c:v>
                </c:pt>
                <c:pt idx="15">
                  <c:v>3.6594861147158056E-2</c:v>
                </c:pt>
                <c:pt idx="16">
                  <c:v>2.6308796173266012E-2</c:v>
                </c:pt>
                <c:pt idx="17">
                  <c:v>3.5262417994376759E-2</c:v>
                </c:pt>
                <c:pt idx="18">
                  <c:v>3.9412070759625391E-2</c:v>
                </c:pt>
                <c:pt idx="19">
                  <c:v>4.2768711311198651E-2</c:v>
                </c:pt>
                <c:pt idx="20">
                  <c:v>3.927337853396444E-2</c:v>
                </c:pt>
                <c:pt idx="21">
                  <c:v>5.1357581967213115E-2</c:v>
                </c:pt>
                <c:pt idx="22">
                  <c:v>3.8417147568013191E-2</c:v>
                </c:pt>
                <c:pt idx="23">
                  <c:v>3.941008799107696E-2</c:v>
                </c:pt>
                <c:pt idx="24">
                  <c:v>7.1530387456265387E-2</c:v>
                </c:pt>
                <c:pt idx="25">
                  <c:v>0.11559256055363322</c:v>
                </c:pt>
                <c:pt idx="26">
                  <c:v>0.1674347158218126</c:v>
                </c:pt>
                <c:pt idx="27">
                  <c:v>0.20821456335838301</c:v>
                </c:pt>
                <c:pt idx="28">
                  <c:v>0.21599082664442823</c:v>
                </c:pt>
                <c:pt idx="29">
                  <c:v>0.20892799656615516</c:v>
                </c:pt>
                <c:pt idx="30">
                  <c:v>0.20673658733360226</c:v>
                </c:pt>
                <c:pt idx="31">
                  <c:v>0.20092674751059844</c:v>
                </c:pt>
                <c:pt idx="32">
                  <c:v>0.21419185282522996</c:v>
                </c:pt>
                <c:pt idx="33">
                  <c:v>0.2347808645070705</c:v>
                </c:pt>
                <c:pt idx="34">
                  <c:v>0.23778625954198473</c:v>
                </c:pt>
                <c:pt idx="35">
                  <c:v>0.19140819373030354</c:v>
                </c:pt>
                <c:pt idx="36">
                  <c:v>0.18148487626031165</c:v>
                </c:pt>
                <c:pt idx="37">
                  <c:v>0.20242050308495491</c:v>
                </c:pt>
                <c:pt idx="38">
                  <c:v>0.19985013915649755</c:v>
                </c:pt>
                <c:pt idx="39">
                  <c:v>0.16123650637880274</c:v>
                </c:pt>
                <c:pt idx="40">
                  <c:v>0.13409090909090909</c:v>
                </c:pt>
                <c:pt idx="41">
                  <c:v>0.13211341242710636</c:v>
                </c:pt>
                <c:pt idx="42">
                  <c:v>0.14160919540229885</c:v>
                </c:pt>
                <c:pt idx="43">
                  <c:v>0.14261246860013702</c:v>
                </c:pt>
                <c:pt idx="44">
                  <c:v>0.13023869761302387</c:v>
                </c:pt>
                <c:pt idx="45">
                  <c:v>0.12040025823111684</c:v>
                </c:pt>
                <c:pt idx="46">
                  <c:v>0.14735287434673938</c:v>
                </c:pt>
                <c:pt idx="47">
                  <c:v>0.14946783896344285</c:v>
                </c:pt>
                <c:pt idx="48">
                  <c:v>0.13751375137513752</c:v>
                </c:pt>
                <c:pt idx="49">
                  <c:v>0.11185495118549511</c:v>
                </c:pt>
                <c:pt idx="50">
                  <c:v>0.13826530612244897</c:v>
                </c:pt>
                <c:pt idx="51">
                  <c:v>0.10827759197324414</c:v>
                </c:pt>
                <c:pt idx="52">
                  <c:v>0.1114052249971228</c:v>
                </c:pt>
                <c:pt idx="53">
                  <c:v>0.13144475920679888</c:v>
                </c:pt>
                <c:pt idx="54">
                  <c:v>0.13670647391577623</c:v>
                </c:pt>
                <c:pt idx="55">
                  <c:v>0.11028748873084243</c:v>
                </c:pt>
                <c:pt idx="56">
                  <c:v>0.13376483279395901</c:v>
                </c:pt>
                <c:pt idx="57">
                  <c:v>0.11607279400519957</c:v>
                </c:pt>
                <c:pt idx="58">
                  <c:v>9.0479457275706984E-2</c:v>
                </c:pt>
                <c:pt idx="59">
                  <c:v>0.1094747177221404</c:v>
                </c:pt>
                <c:pt idx="60">
                  <c:v>0.16182228022303952</c:v>
                </c:pt>
                <c:pt idx="61">
                  <c:v>6.7630575048273911E-2</c:v>
                </c:pt>
                <c:pt idx="62">
                  <c:v>0.17617927448310017</c:v>
                </c:pt>
                <c:pt idx="63">
                  <c:v>0.13032847879238865</c:v>
                </c:pt>
                <c:pt idx="64">
                  <c:v>9.7099311701081617E-2</c:v>
                </c:pt>
                <c:pt idx="65">
                  <c:v>8.4292250103978922E-2</c:v>
                </c:pt>
                <c:pt idx="66">
                  <c:v>7.7478924126856683E-2</c:v>
                </c:pt>
                <c:pt idx="67">
                  <c:v>8.1496881496881501E-2</c:v>
                </c:pt>
                <c:pt idx="68">
                  <c:v>7.4714631615358004E-2</c:v>
                </c:pt>
                <c:pt idx="69">
                  <c:v>6.4047240517828757E-2</c:v>
                </c:pt>
                <c:pt idx="70">
                  <c:v>5.9808612440191387E-2</c:v>
                </c:pt>
                <c:pt idx="71">
                  <c:v>5.752577319587629E-2</c:v>
                </c:pt>
                <c:pt idx="72">
                  <c:v>7.879924953095685E-2</c:v>
                </c:pt>
                <c:pt idx="73">
                  <c:v>6.8794546017973343E-2</c:v>
                </c:pt>
                <c:pt idx="74">
                  <c:v>5.2596239928379591E-2</c:v>
                </c:pt>
                <c:pt idx="75">
                  <c:v>0.21263248972528662</c:v>
                </c:pt>
                <c:pt idx="76">
                  <c:v>0.25225563909774434</c:v>
                </c:pt>
                <c:pt idx="77">
                  <c:v>0.2101475350845628</c:v>
                </c:pt>
                <c:pt idx="78">
                  <c:v>0.29462966004269997</c:v>
                </c:pt>
                <c:pt idx="79">
                  <c:v>0.41720896601590746</c:v>
                </c:pt>
                <c:pt idx="80">
                  <c:v>0.45567423230974635</c:v>
                </c:pt>
                <c:pt idx="81">
                  <c:v>0.55601881548000853</c:v>
                </c:pt>
                <c:pt idx="82">
                  <c:v>0.5922295170428995</c:v>
                </c:pt>
                <c:pt idx="83">
                  <c:v>0.53941419304108507</c:v>
                </c:pt>
                <c:pt idx="84">
                  <c:v>0.52631030530374079</c:v>
                </c:pt>
                <c:pt idx="85">
                  <c:v>0.54281903068030235</c:v>
                </c:pt>
                <c:pt idx="86">
                  <c:v>0.59986279890239125</c:v>
                </c:pt>
                <c:pt idx="87">
                  <c:v>0.53043639395904751</c:v>
                </c:pt>
                <c:pt idx="88">
                  <c:v>0.61177815894797027</c:v>
                </c:pt>
                <c:pt idx="89">
                  <c:v>0.56633951290439843</c:v>
                </c:pt>
                <c:pt idx="90">
                  <c:v>0.51404529142432864</c:v>
                </c:pt>
                <c:pt idx="91">
                  <c:v>0.49028011633246593</c:v>
                </c:pt>
                <c:pt idx="92">
                  <c:v>0.46195741871595974</c:v>
                </c:pt>
                <c:pt idx="93">
                  <c:v>0.42463328275164391</c:v>
                </c:pt>
                <c:pt idx="94">
                  <c:v>0.4231880417033036</c:v>
                </c:pt>
                <c:pt idx="95">
                  <c:v>0.48417213712618529</c:v>
                </c:pt>
                <c:pt idx="96">
                  <c:v>0.46919726197884254</c:v>
                </c:pt>
                <c:pt idx="97">
                  <c:v>0.54383057090239406</c:v>
                </c:pt>
                <c:pt idx="98">
                  <c:v>0.46918955123911588</c:v>
                </c:pt>
                <c:pt idx="99">
                  <c:v>0.38412496015301245</c:v>
                </c:pt>
                <c:pt idx="100">
                  <c:v>0.33800000000000002</c:v>
                </c:pt>
                <c:pt idx="101">
                  <c:v>0.28202531645569623</c:v>
                </c:pt>
                <c:pt idx="102">
                  <c:v>0.18909325588899645</c:v>
                </c:pt>
                <c:pt idx="103">
                  <c:v>0.14115065821550463</c:v>
                </c:pt>
                <c:pt idx="104">
                  <c:v>0.12249799839871897</c:v>
                </c:pt>
                <c:pt idx="105">
                  <c:v>9.7107771853288088E-2</c:v>
                </c:pt>
                <c:pt idx="106">
                  <c:v>8.8283557597637022E-2</c:v>
                </c:pt>
                <c:pt idx="107">
                  <c:v>7.9327731092436973E-2</c:v>
                </c:pt>
                <c:pt idx="108">
                  <c:v>6.3721201516477102E-2</c:v>
                </c:pt>
                <c:pt idx="109">
                  <c:v>6.3147148898935399E-2</c:v>
                </c:pt>
                <c:pt idx="110">
                  <c:v>5.5775142731664472E-2</c:v>
                </c:pt>
                <c:pt idx="111">
                  <c:v>4.478059008536768E-2</c:v>
                </c:pt>
                <c:pt idx="112">
                  <c:v>4.7407912687585263E-2</c:v>
                </c:pt>
              </c:numCache>
            </c:numRef>
          </c:val>
          <c:smooth val="0"/>
          <c:extLst>
            <c:ext xmlns:c16="http://schemas.microsoft.com/office/drawing/2014/chart" uri="{C3380CC4-5D6E-409C-BE32-E72D297353CC}">
              <c16:uniqueId val="{00000003-2A5F-4A5A-8C99-05984189E2CC}"/>
            </c:ext>
          </c:extLst>
        </c:ser>
        <c:ser>
          <c:idx val="5"/>
          <c:order val="4"/>
          <c:tx>
            <c:strRef>
              <c:f>'Bentiu PoC'!$A$25</c:f>
              <c:strCache>
                <c:ptCount val="1"/>
                <c:pt idx="0">
                  <c:v>Measles</c:v>
                </c:pt>
              </c:strCache>
            </c:strRef>
          </c:tx>
          <c:spPr>
            <a:ln w="28575" cap="rnd">
              <a:solidFill>
                <a:schemeClr val="accent6"/>
              </a:solidFill>
              <a:round/>
            </a:ln>
            <a:effectLst/>
          </c:spPr>
          <c:marker>
            <c:symbol val="none"/>
          </c:marker>
          <c:cat>
            <c:numRef>
              <c:f>'Bentiu PoC'!$BB$19:$DI$19</c:f>
              <c:numCache>
                <c:formatCode>m/d/yyyy</c:formatCode>
                <c:ptCount val="60"/>
                <c:pt idx="0">
                  <c:v>43835</c:v>
                </c:pt>
                <c:pt idx="1">
                  <c:v>43842</c:v>
                </c:pt>
                <c:pt idx="2">
                  <c:v>43849</c:v>
                </c:pt>
                <c:pt idx="3">
                  <c:v>43856</c:v>
                </c:pt>
                <c:pt idx="4">
                  <c:v>43863</c:v>
                </c:pt>
                <c:pt idx="5">
                  <c:v>43870</c:v>
                </c:pt>
                <c:pt idx="6">
                  <c:v>43877</c:v>
                </c:pt>
                <c:pt idx="7">
                  <c:v>43884</c:v>
                </c:pt>
                <c:pt idx="8">
                  <c:v>43891</c:v>
                </c:pt>
                <c:pt idx="9">
                  <c:v>43898</c:v>
                </c:pt>
                <c:pt idx="10">
                  <c:v>43905</c:v>
                </c:pt>
                <c:pt idx="11">
                  <c:v>43912</c:v>
                </c:pt>
                <c:pt idx="12">
                  <c:v>43919</c:v>
                </c:pt>
                <c:pt idx="13">
                  <c:v>43926</c:v>
                </c:pt>
                <c:pt idx="14">
                  <c:v>43933</c:v>
                </c:pt>
                <c:pt idx="15">
                  <c:v>43940</c:v>
                </c:pt>
                <c:pt idx="16">
                  <c:v>43947</c:v>
                </c:pt>
                <c:pt idx="17">
                  <c:v>43954</c:v>
                </c:pt>
                <c:pt idx="18">
                  <c:v>43961</c:v>
                </c:pt>
                <c:pt idx="19">
                  <c:v>43968</c:v>
                </c:pt>
                <c:pt idx="20">
                  <c:v>43975</c:v>
                </c:pt>
                <c:pt idx="21">
                  <c:v>43982</c:v>
                </c:pt>
                <c:pt idx="22">
                  <c:v>43989</c:v>
                </c:pt>
                <c:pt idx="23">
                  <c:v>43996</c:v>
                </c:pt>
                <c:pt idx="24">
                  <c:v>44003</c:v>
                </c:pt>
                <c:pt idx="25">
                  <c:v>44010</c:v>
                </c:pt>
                <c:pt idx="26">
                  <c:v>44017</c:v>
                </c:pt>
                <c:pt idx="27">
                  <c:v>44024</c:v>
                </c:pt>
                <c:pt idx="28">
                  <c:v>44031</c:v>
                </c:pt>
                <c:pt idx="29">
                  <c:v>44038</c:v>
                </c:pt>
                <c:pt idx="30">
                  <c:v>44045</c:v>
                </c:pt>
                <c:pt idx="31">
                  <c:v>44052</c:v>
                </c:pt>
                <c:pt idx="32">
                  <c:v>44059</c:v>
                </c:pt>
                <c:pt idx="33">
                  <c:v>44066</c:v>
                </c:pt>
                <c:pt idx="34">
                  <c:v>44073</c:v>
                </c:pt>
                <c:pt idx="35">
                  <c:v>44080</c:v>
                </c:pt>
                <c:pt idx="36">
                  <c:v>44087</c:v>
                </c:pt>
                <c:pt idx="37">
                  <c:v>44094</c:v>
                </c:pt>
                <c:pt idx="38">
                  <c:v>44101</c:v>
                </c:pt>
                <c:pt idx="39">
                  <c:v>44108</c:v>
                </c:pt>
                <c:pt idx="40">
                  <c:v>44115</c:v>
                </c:pt>
                <c:pt idx="41">
                  <c:v>44122</c:v>
                </c:pt>
                <c:pt idx="42">
                  <c:v>44129</c:v>
                </c:pt>
                <c:pt idx="43">
                  <c:v>44136</c:v>
                </c:pt>
                <c:pt idx="44">
                  <c:v>44143</c:v>
                </c:pt>
                <c:pt idx="45">
                  <c:v>44150</c:v>
                </c:pt>
                <c:pt idx="46">
                  <c:v>44157</c:v>
                </c:pt>
                <c:pt idx="47">
                  <c:v>44164</c:v>
                </c:pt>
                <c:pt idx="48">
                  <c:v>44171</c:v>
                </c:pt>
                <c:pt idx="49">
                  <c:v>44178</c:v>
                </c:pt>
                <c:pt idx="50">
                  <c:v>44185</c:v>
                </c:pt>
                <c:pt idx="51">
                  <c:v>44192</c:v>
                </c:pt>
                <c:pt idx="52">
                  <c:v>44199</c:v>
                </c:pt>
                <c:pt idx="53">
                  <c:v>44206</c:v>
                </c:pt>
                <c:pt idx="54">
                  <c:v>44213</c:v>
                </c:pt>
                <c:pt idx="55">
                  <c:v>44220</c:v>
                </c:pt>
                <c:pt idx="56">
                  <c:v>44227</c:v>
                </c:pt>
                <c:pt idx="57">
                  <c:v>44234</c:v>
                </c:pt>
                <c:pt idx="58">
                  <c:v>44241</c:v>
                </c:pt>
                <c:pt idx="59">
                  <c:v>44248</c:v>
                </c:pt>
              </c:numCache>
            </c:numRef>
          </c:cat>
          <c:val>
            <c:numRef>
              <c:f>'Bentiu PoC'!$B$25:$DJ$25</c:f>
              <c:numCache>
                <c:formatCode>0%</c:formatCode>
                <c:ptCount val="113"/>
                <c:pt idx="0">
                  <c:v>3.1847133757961782E-4</c:v>
                </c:pt>
                <c:pt idx="1">
                  <c:v>0</c:v>
                </c:pt>
                <c:pt idx="2">
                  <c:v>0</c:v>
                </c:pt>
                <c:pt idx="3">
                  <c:v>3.4328870580157915E-4</c:v>
                </c:pt>
                <c:pt idx="4">
                  <c:v>4.7103155911446069E-4</c:v>
                </c:pt>
                <c:pt idx="5">
                  <c:v>2.2828444241524941E-4</c:v>
                </c:pt>
                <c:pt idx="6">
                  <c:v>7.2115384615384619E-4</c:v>
                </c:pt>
                <c:pt idx="7">
                  <c:v>4.6565774155995343E-4</c:v>
                </c:pt>
                <c:pt idx="8">
                  <c:v>0</c:v>
                </c:pt>
                <c:pt idx="9">
                  <c:v>2.5364616360177552E-4</c:v>
                </c:pt>
                <c:pt idx="10">
                  <c:v>7.776049766718507E-4</c:v>
                </c:pt>
                <c:pt idx="11">
                  <c:v>0</c:v>
                </c:pt>
                <c:pt idx="12">
                  <c:v>0</c:v>
                </c:pt>
                <c:pt idx="13">
                  <c:v>2.3909145248057382E-4</c:v>
                </c:pt>
                <c:pt idx="14">
                  <c:v>7.1590502326691321E-4</c:v>
                </c:pt>
                <c:pt idx="15">
                  <c:v>2.5953802232026989E-4</c:v>
                </c:pt>
                <c:pt idx="16">
                  <c:v>2.2588360350783948E-3</c:v>
                </c:pt>
                <c:pt idx="17">
                  <c:v>4.6860356138706655E-4</c:v>
                </c:pt>
                <c:pt idx="18">
                  <c:v>1.3007284079084287E-3</c:v>
                </c:pt>
                <c:pt idx="19">
                  <c:v>4.2205965109735509E-4</c:v>
                </c:pt>
                <c:pt idx="20">
                  <c:v>8.9548420110016635E-4</c:v>
                </c:pt>
                <c:pt idx="21">
                  <c:v>5.1229508196721314E-4</c:v>
                </c:pt>
                <c:pt idx="22">
                  <c:v>6.5952184666117069E-4</c:v>
                </c:pt>
                <c:pt idx="23">
                  <c:v>2.4786218862312553E-4</c:v>
                </c:pt>
                <c:pt idx="24">
                  <c:v>0</c:v>
                </c:pt>
                <c:pt idx="25">
                  <c:v>6.487889273356401E-4</c:v>
                </c:pt>
                <c:pt idx="26">
                  <c:v>0</c:v>
                </c:pt>
                <c:pt idx="27">
                  <c:v>1.295672454003628E-3</c:v>
                </c:pt>
                <c:pt idx="28">
                  <c:v>7.2969873866360888E-4</c:v>
                </c:pt>
                <c:pt idx="29">
                  <c:v>1.5023071144972637E-3</c:v>
                </c:pt>
                <c:pt idx="30">
                  <c:v>6.050826946349334E-4</c:v>
                </c:pt>
                <c:pt idx="31">
                  <c:v>7.8872128561569552E-4</c:v>
                </c:pt>
                <c:pt idx="32">
                  <c:v>8.7604029785370125E-4</c:v>
                </c:pt>
                <c:pt idx="33">
                  <c:v>1.4040718082439074E-3</c:v>
                </c:pt>
                <c:pt idx="34">
                  <c:v>1.6221374045801526E-3</c:v>
                </c:pt>
                <c:pt idx="35">
                  <c:v>8.2932492950738099E-4</c:v>
                </c:pt>
                <c:pt idx="36">
                  <c:v>1.4258071086668703E-3</c:v>
                </c:pt>
                <c:pt idx="37">
                  <c:v>9.4921689606074992E-4</c:v>
                </c:pt>
                <c:pt idx="38">
                  <c:v>1.0704345964461571E-3</c:v>
                </c:pt>
                <c:pt idx="39">
                  <c:v>1.9627085377821394E-4</c:v>
                </c:pt>
                <c:pt idx="40">
                  <c:v>9.0909090909090909E-4</c:v>
                </c:pt>
                <c:pt idx="41">
                  <c:v>2.2119445003016287E-3</c:v>
                </c:pt>
                <c:pt idx="42">
                  <c:v>6.8965517241379305E-4</c:v>
                </c:pt>
                <c:pt idx="43">
                  <c:v>1.4843571591687599E-3</c:v>
                </c:pt>
                <c:pt idx="44">
                  <c:v>2.4199758002419977E-3</c:v>
                </c:pt>
                <c:pt idx="45">
                  <c:v>2.2595222724338285E-3</c:v>
                </c:pt>
                <c:pt idx="46">
                  <c:v>2.499431947284708E-3</c:v>
                </c:pt>
                <c:pt idx="47">
                  <c:v>8.0209779423106586E-3</c:v>
                </c:pt>
                <c:pt idx="48">
                  <c:v>6.0506050605060504E-3</c:v>
                </c:pt>
                <c:pt idx="49">
                  <c:v>5.439330543933054E-3</c:v>
                </c:pt>
                <c:pt idx="50">
                  <c:v>7.312925170068027E-3</c:v>
                </c:pt>
                <c:pt idx="51">
                  <c:v>8.3612040133779261E-3</c:v>
                </c:pt>
                <c:pt idx="52">
                  <c:v>3.2224651858671883E-3</c:v>
                </c:pt>
                <c:pt idx="53">
                  <c:v>2.2662889518413596E-3</c:v>
                </c:pt>
                <c:pt idx="54">
                  <c:v>1.6760946993505132E-3</c:v>
                </c:pt>
                <c:pt idx="55">
                  <c:v>1.4023840528899129E-3</c:v>
                </c:pt>
                <c:pt idx="56">
                  <c:v>1.5102481121898597E-3</c:v>
                </c:pt>
                <c:pt idx="57">
                  <c:v>7.6464291176020797E-4</c:v>
                </c:pt>
                <c:pt idx="58">
                  <c:v>6.8602789846787104E-4</c:v>
                </c:pt>
                <c:pt idx="59">
                  <c:v>5.8910162002945505E-4</c:v>
                </c:pt>
                <c:pt idx="60">
                  <c:v>8.3046624747894172E-4</c:v>
                </c:pt>
                <c:pt idx="61">
                  <c:v>1.8838600291998304E-4</c:v>
                </c:pt>
                <c:pt idx="62">
                  <c:v>7.4285006809458962E-4</c:v>
                </c:pt>
                <c:pt idx="63">
                  <c:v>5.3151908153502715E-4</c:v>
                </c:pt>
                <c:pt idx="64">
                  <c:v>3.687315634218289E-4</c:v>
                </c:pt>
                <c:pt idx="65">
                  <c:v>1.663662830999584E-3</c:v>
                </c:pt>
                <c:pt idx="66">
                  <c:v>1.0036130068245685E-3</c:v>
                </c:pt>
                <c:pt idx="67">
                  <c:v>2.9106029106029108E-3</c:v>
                </c:pt>
                <c:pt idx="68">
                  <c:v>2.0754064337599448E-3</c:v>
                </c:pt>
                <c:pt idx="69">
                  <c:v>1.589825119236884E-3</c:v>
                </c:pt>
                <c:pt idx="70">
                  <c:v>7.9744816586921851E-4</c:v>
                </c:pt>
                <c:pt idx="71">
                  <c:v>1.0309278350515464E-3</c:v>
                </c:pt>
                <c:pt idx="72">
                  <c:v>1.6416510318949344E-3</c:v>
                </c:pt>
                <c:pt idx="73">
                  <c:v>0</c:v>
                </c:pt>
                <c:pt idx="74">
                  <c:v>8.9525514771709937E-4</c:v>
                </c:pt>
                <c:pt idx="75">
                  <c:v>6.4892926670992858E-4</c:v>
                </c:pt>
                <c:pt idx="76">
                  <c:v>5.6390977443609026E-4</c:v>
                </c:pt>
                <c:pt idx="77">
                  <c:v>3.5984166966534722E-4</c:v>
                </c:pt>
                <c:pt idx="78">
                  <c:v>4.9269173920183935E-4</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numCache>
            </c:numRef>
          </c:val>
          <c:smooth val="0"/>
          <c:extLst>
            <c:ext xmlns:c16="http://schemas.microsoft.com/office/drawing/2014/chart" uri="{C3380CC4-5D6E-409C-BE32-E72D297353CC}">
              <c16:uniqueId val="{00000004-2A5F-4A5A-8C99-05984189E2CC}"/>
            </c:ext>
          </c:extLst>
        </c:ser>
        <c:dLbls>
          <c:showLegendKey val="0"/>
          <c:showVal val="0"/>
          <c:showCatName val="0"/>
          <c:showSerName val="0"/>
          <c:showPercent val="0"/>
          <c:showBubbleSize val="0"/>
        </c:dLbls>
        <c:smooth val="0"/>
        <c:axId val="124975360"/>
        <c:axId val="124658048"/>
      </c:lineChart>
      <c:dateAx>
        <c:axId val="124975360"/>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GB" b="1"/>
                  <a:t>Date</a:t>
                </a:r>
                <a:r>
                  <a:rPr lang="en-GB" b="1" baseline="0"/>
                  <a:t> of reporting </a:t>
                </a:r>
                <a:endParaRPr lang="en-GB" b="1"/>
              </a:p>
            </c:rich>
          </c:tx>
          <c:layout/>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m/d/yy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24658048"/>
        <c:crosses val="autoZero"/>
        <c:auto val="1"/>
        <c:lblOffset val="100"/>
        <c:baseTimeUnit val="days"/>
        <c:majorUnit val="7"/>
        <c:majorTimeUnit val="days"/>
      </c:dateAx>
      <c:valAx>
        <c:axId val="124658048"/>
        <c:scaling>
          <c:orientation val="minMax"/>
        </c:scaling>
        <c:delete val="0"/>
        <c:axPos val="l"/>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GB" b="1"/>
                  <a:t>Proportional</a:t>
                </a:r>
                <a:r>
                  <a:rPr lang="en-GB" b="1" baseline="0"/>
                  <a:t> morbidity [%]</a:t>
                </a:r>
                <a:endParaRPr lang="en-GB" b="1"/>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975360"/>
        <c:crosses val="autoZero"/>
        <c:crossBetween val="between"/>
      </c:valAx>
      <c:spPr>
        <a:noFill/>
        <a:ln>
          <a:noFill/>
        </a:ln>
        <a:effectLst/>
      </c:spPr>
    </c:plotArea>
    <c:legend>
      <c:legendPos val="b"/>
      <c:layout>
        <c:manualLayout>
          <c:xMode val="edge"/>
          <c:yMode val="edge"/>
          <c:x val="0.26717144779013174"/>
          <c:y val="0.8935832228892181"/>
          <c:w val="0.53240752112303835"/>
          <c:h val="6.6812816714742346E-2"/>
        </c:manualLayout>
      </c:layout>
      <c:overlay val="0"/>
      <c:spPr>
        <a:noFill/>
        <a:ln>
          <a:solidFill>
            <a:schemeClr val="accent1"/>
          </a:solid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1"/>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2021/05/20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2021/05/20</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 most significant positive impacts for the sector and from good practices, for both seasons </a:t>
            </a:r>
          </a:p>
          <a:p>
            <a:r>
              <a:rPr lang="en-GB" dirty="0"/>
              <a:t>Consider national, sub-national and local levels </a:t>
            </a:r>
          </a:p>
          <a:p>
            <a:r>
              <a:rPr lang="en-GB" dirty="0"/>
              <a:t>Mention any other factors that influenced, other than climate </a:t>
            </a:r>
            <a:endParaRPr lang="en-GB" sz="1200" i="0"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2</a:t>
            </a:fld>
            <a:endParaRPr lang="en-US"/>
          </a:p>
        </p:txBody>
      </p:sp>
    </p:spTree>
    <p:extLst>
      <p:ext uri="{BB962C8B-B14F-4D97-AF65-F5344CB8AC3E}">
        <p14:creationId xmlns:p14="http://schemas.microsoft.com/office/powerpoint/2010/main" val="1226489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List most significant negative impacts for the sector and how they were mitigated, for both seasons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Consider national, sub-national and local levels </a:t>
            </a:r>
          </a:p>
          <a:p>
            <a:r>
              <a:rPr lang="en-GB" dirty="0"/>
              <a:t>Mention any other factors that influenced, other than climate </a:t>
            </a:r>
          </a:p>
        </p:txBody>
      </p:sp>
      <p:sp>
        <p:nvSpPr>
          <p:cNvPr id="4" name="Slide Number Placeholder 3"/>
          <p:cNvSpPr>
            <a:spLocks noGrp="1"/>
          </p:cNvSpPr>
          <p:nvPr>
            <p:ph type="sldNum" sz="quarter" idx="5"/>
          </p:nvPr>
        </p:nvSpPr>
        <p:spPr/>
        <p:txBody>
          <a:bodyPr/>
          <a:lstStyle/>
          <a:p>
            <a:fld id="{50654EE4-CDB4-4DB5-8E7E-FB133D2C7C82}" type="slidenum">
              <a:rPr lang="en-US" smtClean="0"/>
              <a:pPr/>
              <a:t>5</a:t>
            </a:fld>
            <a:endParaRPr lang="en-US"/>
          </a:p>
        </p:txBody>
      </p:sp>
    </p:spTree>
    <p:extLst>
      <p:ext uri="{BB962C8B-B14F-4D97-AF65-F5344CB8AC3E}">
        <p14:creationId xmlns:p14="http://schemas.microsoft.com/office/powerpoint/2010/main" val="1899660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 any unusual weather and climate events or trends that impacted the sector in September to December that are not normally experienced</a:t>
            </a:r>
          </a:p>
          <a:p>
            <a:endParaRPr lang="en-GB" dirty="0"/>
          </a:p>
          <a:p>
            <a:r>
              <a:rPr lang="en-GB" b="1" dirty="0"/>
              <a:t>For Example, this could relate to: </a:t>
            </a:r>
            <a:r>
              <a:rPr lang="en-GB" dirty="0"/>
              <a:t>Late/delayed or early onset, Short duration (early withdrawal); Prolonged dry spells; Hotter than usual; Seasonal shift;  More stormy weather (rainfall events); Unusually windy; Extreme storms etc</a:t>
            </a:r>
          </a:p>
          <a:p>
            <a:endParaRPr lang="en-GB" i="0"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7</a:t>
            </a:fld>
            <a:endParaRPr lang="en-US"/>
          </a:p>
        </p:txBody>
      </p:sp>
    </p:spTree>
    <p:extLst>
      <p:ext uri="{BB962C8B-B14F-4D97-AF65-F5344CB8AC3E}">
        <p14:creationId xmlns:p14="http://schemas.microsoft.com/office/powerpoint/2010/main" val="2834004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Give examples showing how climate information products, services and advisories were used by different actors. </a:t>
            </a:r>
          </a:p>
          <a:p>
            <a:r>
              <a:rPr lang="en-US" sz="1200" kern="1200" dirty="0">
                <a:solidFill>
                  <a:schemeClr val="tx1"/>
                </a:solidFill>
                <a:effectLst/>
                <a:latin typeface="+mn-lt"/>
                <a:ea typeface="+mn-ea"/>
                <a:cs typeface="+mn-cs"/>
              </a:rPr>
              <a:t>Examples of response strategies taken and their impact, for different actors. </a:t>
            </a:r>
          </a:p>
          <a:p>
            <a:r>
              <a:rPr lang="en-US" sz="1200" kern="1200" dirty="0">
                <a:solidFill>
                  <a:schemeClr val="tx1"/>
                </a:solidFill>
                <a:effectLst/>
                <a:latin typeface="+mn-lt"/>
                <a:ea typeface="+mn-ea"/>
                <a:cs typeface="+mn-cs"/>
              </a:rPr>
              <a:t>Examples of good practices for climate services.</a:t>
            </a:r>
          </a:p>
          <a:p>
            <a:r>
              <a:rPr lang="en-US" sz="1200" kern="1200" dirty="0">
                <a:solidFill>
                  <a:schemeClr val="tx1"/>
                </a:solidFill>
                <a:effectLst/>
                <a:latin typeface="+mn-lt"/>
                <a:ea typeface="+mn-ea"/>
                <a:cs typeface="+mn-cs"/>
              </a:rPr>
              <a:t>Challenges experienced in applying the forecast in OND </a:t>
            </a:r>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8</a:t>
            </a:fld>
            <a:endParaRPr lang="en-US"/>
          </a:p>
        </p:txBody>
      </p:sp>
    </p:spTree>
    <p:extLst>
      <p:ext uri="{BB962C8B-B14F-4D97-AF65-F5344CB8AC3E}">
        <p14:creationId xmlns:p14="http://schemas.microsoft.com/office/powerpoint/2010/main" val="19295877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Thursday, May 20, 2021</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tretch>
            <a:fillRect/>
          </a:stretch>
        </p:blipFill>
        <p:spPr>
          <a:xfrm>
            <a:off x="4038600" y="228600"/>
            <a:ext cx="1494332"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tretch>
            <a:fillRect/>
          </a:stretch>
        </p:blipFill>
        <p:spPr>
          <a:xfrm>
            <a:off x="8915400" y="5854009"/>
            <a:ext cx="838200"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Thursday, May 20, 2021</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Thursday, May 20, 2021</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cxnSp>
        <p:nvCxnSpPr>
          <p:cNvPr id="11" name="Straight Connector 10"/>
          <p:cNvCxnSpPr/>
          <p:nvPr userDrawn="1"/>
        </p:nvCxnSpPr>
        <p:spPr>
          <a:xfrm>
            <a:off x="495300" y="5812132"/>
            <a:ext cx="8932582" cy="14941"/>
          </a:xfrm>
          <a:prstGeom prst="line">
            <a:avLst/>
          </a:prstGeom>
          <a:ln w="9525" cmpd="sng">
            <a:solidFill>
              <a:schemeClr val="bg1"/>
            </a:solidFill>
          </a:ln>
        </p:spPr>
        <p:style>
          <a:lnRef idx="2">
            <a:schemeClr val="accent1"/>
          </a:lnRef>
          <a:fillRef idx="0">
            <a:schemeClr val="accent1"/>
          </a:fillRef>
          <a:effectRef idx="1">
            <a:schemeClr val="accent1"/>
          </a:effectRef>
          <a:fontRef idx="minor">
            <a:schemeClr val="tx1"/>
          </a:fontRef>
        </p:style>
      </p:cxnSp>
      <p:pic>
        <p:nvPicPr>
          <p:cNvPr id="10" name="Picture 2" descr="D:\WNJ\COMMUNICATIONS\IGAD guidelines\IGAD logo\IGAD JPEG - low Rez.jpg"/>
          <p:cNvPicPr>
            <a:picLocks noChangeAspect="1" noChangeArrowheads="1"/>
          </p:cNvPicPr>
          <p:nvPr userDrawn="1"/>
        </p:nvPicPr>
        <p:blipFill>
          <a:blip r:embed="rId2"/>
          <a:srcRect/>
          <a:stretch>
            <a:fillRect/>
          </a:stretch>
        </p:blipFill>
        <p:spPr bwMode="auto">
          <a:xfrm>
            <a:off x="8991600" y="5908491"/>
            <a:ext cx="762000"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Thursday, May 20, 2021</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Thursday, May 20, 2021</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Thursday, May 20, 2021</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Thursday, May 20, 2021</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cxnSp>
        <p:nvCxnSpPr>
          <p:cNvPr id="9" name="Straight Connector 8"/>
          <p:cNvCxnSpPr/>
          <p:nvPr userDrawn="1"/>
        </p:nvCxnSpPr>
        <p:spPr>
          <a:xfrm>
            <a:off x="495300" y="5770564"/>
            <a:ext cx="891540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tretch>
            <a:fillRect/>
          </a:stretch>
        </p:blipFill>
        <p:spPr>
          <a:xfrm>
            <a:off x="8661399" y="5855689"/>
            <a:ext cx="938678"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icpac.net/"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t="27403" b="11058"/>
          <a:stretch/>
        </p:blipFill>
        <p:spPr>
          <a:xfrm>
            <a:off x="0" y="3429000"/>
            <a:ext cx="9906000" cy="3429000"/>
          </a:xfrm>
          <a:prstGeom prst="rect">
            <a:avLst/>
          </a:prstGeom>
        </p:spPr>
      </p:pic>
      <p:sp>
        <p:nvSpPr>
          <p:cNvPr id="2" name="Title 1"/>
          <p:cNvSpPr>
            <a:spLocks noGrp="1"/>
          </p:cNvSpPr>
          <p:nvPr>
            <p:ph type="ctrTitle"/>
          </p:nvPr>
        </p:nvSpPr>
        <p:spPr>
          <a:xfrm>
            <a:off x="411042" y="1752600"/>
            <a:ext cx="9228667" cy="1676399"/>
          </a:xfrm>
        </p:spPr>
        <p:txBody>
          <a:bodyPr>
            <a:normAutofit fontScale="90000"/>
          </a:bodyPr>
          <a:lstStyle/>
          <a:p>
            <a:pPr algn="l"/>
            <a:r>
              <a:rPr lang="en-US" sz="2800" b="1" dirty="0">
                <a:latin typeface="Arial" panose="020B0604020202020204" pitchFamily="34" charset="0"/>
                <a:cs typeface="Arial" panose="020B0604020202020204" pitchFamily="34" charset="0"/>
              </a:rPr>
              <a:t>SECTOR (</a:t>
            </a:r>
            <a:r>
              <a:rPr lang="en-US" sz="2800" b="1" dirty="0">
                <a:solidFill>
                  <a:srgbClr val="C00000"/>
                </a:solidFill>
                <a:latin typeface="Arial" panose="020B0604020202020204" pitchFamily="34" charset="0"/>
                <a:cs typeface="Arial" panose="020B0604020202020204" pitchFamily="34" charset="0"/>
              </a:rPr>
              <a:t>Health</a:t>
            </a:r>
            <a:r>
              <a:rPr lang="en-US" sz="2800" b="1" dirty="0">
                <a:latin typeface="Arial" panose="020B0604020202020204" pitchFamily="34" charset="0"/>
                <a:cs typeface="Arial" panose="020B0604020202020204" pitchFamily="34" charset="0"/>
              </a:rPr>
              <a:t>) </a:t>
            </a:r>
            <a:br>
              <a:rPr lang="en-US" sz="2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Country </a:t>
            </a:r>
            <a:r>
              <a:rPr lang="en-US" sz="2800" b="1" dirty="0">
                <a:solidFill>
                  <a:srgbClr val="FF0000"/>
                </a:solidFill>
                <a:latin typeface="Arial" panose="020B0604020202020204" pitchFamily="34" charset="0"/>
                <a:cs typeface="Arial" panose="020B0604020202020204" pitchFamily="34" charset="0"/>
              </a:rPr>
              <a:t>()</a:t>
            </a:r>
            <a:r>
              <a:rPr lang="en-US" sz="2800" b="1" dirty="0">
                <a:solidFill>
                  <a:srgbClr val="008000"/>
                </a:solidFill>
                <a:latin typeface="Arial"/>
                <a:cs typeface="Arial"/>
              </a:rPr>
              <a:t/>
            </a:r>
            <a:br>
              <a:rPr lang="en-US" sz="2800" b="1" dirty="0">
                <a:solidFill>
                  <a:srgbClr val="008000"/>
                </a:solidFill>
                <a:latin typeface="Arial"/>
                <a:cs typeface="Arial"/>
              </a:rPr>
            </a:br>
            <a:r>
              <a:rPr lang="en-US" sz="2800" b="1" dirty="0">
                <a:solidFill>
                  <a:srgbClr val="008000"/>
                </a:solidFill>
                <a:latin typeface="Arial"/>
                <a:cs typeface="Arial"/>
              </a:rPr>
              <a:t/>
            </a:r>
            <a:br>
              <a:rPr lang="en-US" sz="2800" b="1" dirty="0">
                <a:solidFill>
                  <a:srgbClr val="008000"/>
                </a:solidFill>
                <a:latin typeface="Arial"/>
                <a:cs typeface="Arial"/>
              </a:rPr>
            </a:br>
            <a:r>
              <a:rPr lang="en-US" sz="2000" b="1" dirty="0">
                <a:solidFill>
                  <a:schemeClr val="tx1"/>
                </a:solidFill>
                <a:latin typeface="Arial" panose="020B0604020202020204" pitchFamily="34" charset="0"/>
                <a:cs typeface="Arial" panose="020B0604020202020204" pitchFamily="34" charset="0"/>
              </a:rPr>
              <a:t>Seasonal analysis of the impacts of March – may (mam) 2021</a:t>
            </a:r>
            <a:r>
              <a:rPr lang="en-US" sz="2000" b="1" dirty="0">
                <a:latin typeface="Arial"/>
                <a:cs typeface="Arial"/>
              </a:rPr>
              <a:t/>
            </a:r>
            <a:br>
              <a:rPr lang="en-US" sz="2000" b="1" dirty="0">
                <a:latin typeface="Arial"/>
                <a:cs typeface="Arial"/>
              </a:rPr>
            </a:br>
            <a:r>
              <a:rPr lang="en-US" sz="2000" b="1" dirty="0">
                <a:latin typeface="Arial"/>
                <a:cs typeface="Arial"/>
              </a:rPr>
              <a:t/>
            </a:r>
            <a:br>
              <a:rPr lang="en-US" sz="2000" b="1" dirty="0">
                <a:latin typeface="Arial"/>
                <a:cs typeface="Arial"/>
              </a:rPr>
            </a:br>
            <a:r>
              <a:rPr lang="en-US" sz="2000" b="1" dirty="0">
                <a:latin typeface="Arial"/>
                <a:cs typeface="Arial"/>
              </a:rPr>
              <a:t>  </a:t>
            </a:r>
          </a:p>
        </p:txBody>
      </p:sp>
      <p:sp>
        <p:nvSpPr>
          <p:cNvPr id="5" name="Subtitle 2"/>
          <p:cNvSpPr txBox="1">
            <a:spLocks/>
          </p:cNvSpPr>
          <p:nvPr/>
        </p:nvSpPr>
        <p:spPr>
          <a:xfrm>
            <a:off x="478366" y="3979333"/>
            <a:ext cx="8919634" cy="49106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dirty="0"/>
          </a:p>
        </p:txBody>
      </p:sp>
    </p:spTree>
    <p:extLst>
      <p:ext uri="{BB962C8B-B14F-4D97-AF65-F5344CB8AC3E}">
        <p14:creationId xmlns:p14="http://schemas.microsoft.com/office/powerpoint/2010/main" val="2630668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FD744-992F-4113-88AC-53E026FF8E97}"/>
              </a:ext>
            </a:extLst>
          </p:cNvPr>
          <p:cNvSpPr>
            <a:spLocks noGrp="1"/>
          </p:cNvSpPr>
          <p:nvPr>
            <p:ph type="title"/>
          </p:nvPr>
        </p:nvSpPr>
        <p:spPr/>
        <p:txBody>
          <a:bodyPr>
            <a:normAutofit fontScale="90000"/>
          </a:bodyPr>
          <a:lstStyle/>
          <a:p>
            <a:pPr algn="ctr"/>
            <a:r>
              <a:rPr lang="en-US" dirty="0"/>
              <a:t>Photos and graphs on positive or negative impacts</a:t>
            </a:r>
            <a:endParaRPr lang="en-KE" dirty="0"/>
          </a:p>
        </p:txBody>
      </p:sp>
      <p:sp>
        <p:nvSpPr>
          <p:cNvPr id="4" name="Date Placeholder 3">
            <a:extLst>
              <a:ext uri="{FF2B5EF4-FFF2-40B4-BE49-F238E27FC236}">
                <a16:creationId xmlns:a16="http://schemas.microsoft.com/office/drawing/2014/main" id="{D71B924C-6370-47F3-B2DF-34AFDA601489}"/>
              </a:ext>
            </a:extLst>
          </p:cNvPr>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a:extLst>
              <a:ext uri="{FF2B5EF4-FFF2-40B4-BE49-F238E27FC236}">
                <a16:creationId xmlns:a16="http://schemas.microsoft.com/office/drawing/2014/main" id="{CC56BC6E-2090-48D1-AC64-E73D46A4DEB3}"/>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6F6C094C-7B1F-42EE-A225-3671FA71E456}"/>
              </a:ext>
            </a:extLst>
          </p:cNvPr>
          <p:cNvSpPr>
            <a:spLocks noGrp="1"/>
          </p:cNvSpPr>
          <p:nvPr>
            <p:ph type="sldNum" sz="quarter" idx="12"/>
          </p:nvPr>
        </p:nvSpPr>
        <p:spPr/>
        <p:txBody>
          <a:bodyPr/>
          <a:lstStyle/>
          <a:p>
            <a:fld id="{B1DB7362-2002-504E-9846-FFD55AE08938}" type="slidenum">
              <a:rPr lang="en-US" smtClean="0"/>
              <a:pPr/>
              <a:t>10</a:t>
            </a:fld>
            <a:endParaRPr lang="en-US"/>
          </a:p>
        </p:txBody>
      </p:sp>
      <p:pic>
        <p:nvPicPr>
          <p:cNvPr id="7" name="Content Placeholder 6"/>
          <p:cNvPicPr>
            <a:picLocks noGrp="1" noChangeAspect="1"/>
          </p:cNvPicPr>
          <p:nvPr>
            <p:ph idx="1"/>
          </p:nvPr>
        </p:nvPicPr>
        <p:blipFill>
          <a:blip r:embed="rId2"/>
          <a:stretch>
            <a:fillRect/>
          </a:stretch>
        </p:blipFill>
        <p:spPr>
          <a:xfrm>
            <a:off x="495300" y="2145759"/>
            <a:ext cx="8915400" cy="2723645"/>
          </a:xfrm>
          <a:prstGeom prst="rect">
            <a:avLst/>
          </a:prstGeom>
        </p:spPr>
      </p:pic>
    </p:spTree>
    <p:extLst>
      <p:ext uri="{BB962C8B-B14F-4D97-AF65-F5344CB8AC3E}">
        <p14:creationId xmlns:p14="http://schemas.microsoft.com/office/powerpoint/2010/main" val="1645423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Photos and graphs on positive or negative impacts</a:t>
            </a:r>
          </a:p>
        </p:txBody>
      </p:sp>
      <p:sp>
        <p:nvSpPr>
          <p:cNvPr id="3" name="Content Placeholder 2"/>
          <p:cNvSpPr>
            <a:spLocks noGrp="1"/>
          </p:cNvSpPr>
          <p:nvPr>
            <p:ph idx="1"/>
          </p:nvPr>
        </p:nvSpPr>
        <p:spPr/>
        <p:txBody>
          <a:bodyPr/>
          <a:lstStyle/>
          <a:p>
            <a:r>
              <a:rPr lang="en-US" sz="2000" b="1" dirty="0">
                <a:latin typeface="Times New Roman" panose="02020603050405020304" pitchFamily="18" charset="0"/>
                <a:ea typeface="Calibri" panose="020F0502020204030204" pitchFamily="34" charset="0"/>
                <a:cs typeface="Times New Roman" panose="02020603050405020304" pitchFamily="18" charset="0"/>
              </a:rPr>
              <a:t>This week 8 of 2021 there is only 1 County with malaria trends that exceeded the threshold (third quartile of trends for the period 2013-2017) and these include the following: </a:t>
            </a:r>
          </a:p>
          <a:p>
            <a:r>
              <a:rPr lang="en-US" sz="2000" b="1" dirty="0">
                <a:latin typeface="Times New Roman" panose="02020603050405020304" pitchFamily="18" charset="0"/>
                <a:ea typeface="Calibri" panose="020F0502020204030204" pitchFamily="34" charset="0"/>
                <a:cs typeface="Times New Roman" panose="02020603050405020304" pitchFamily="18" charset="0"/>
              </a:rPr>
              <a:t> Rumbek hub (Awerial County</a:t>
            </a:r>
            <a:r>
              <a:rPr lang="en-US" sz="2000" b="1" dirty="0" smtClean="0">
                <a:latin typeface="Times New Roman" panose="02020603050405020304" pitchFamily="18" charset="0"/>
                <a:ea typeface="Calibri" panose="020F0502020204030204" pitchFamily="34" charset="0"/>
                <a:cs typeface="Times New Roman" panose="02020603050405020304" pitchFamily="18" charset="0"/>
              </a:rPr>
              <a:t>)</a:t>
            </a:r>
          </a:p>
          <a:p>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p:cNvSpPr>
            <a:spLocks noGrp="1"/>
          </p:cNvSpPr>
          <p:nvPr>
            <p:ph type="ftr" sz="quarter" idx="11"/>
          </p:nvPr>
        </p:nvSpPr>
        <p:spPr/>
        <p:txBody>
          <a:bodyPr/>
          <a:lstStyle/>
          <a:p>
            <a:r>
              <a:rPr lang="en-GB" smtClean="0"/>
              <a:t>IGAD CLIMATE PREDICTION AND APPLICATIONS CENTRE (</a:t>
            </a:r>
            <a:r>
              <a:rPr lang="en-GB" b="1" smtClean="0"/>
              <a:t>ICPAC</a:t>
            </a:r>
            <a:r>
              <a:rPr lang="en-GB" smtClean="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11</a:t>
            </a:fld>
            <a:endParaRPr lang="en-US"/>
          </a:p>
        </p:txBody>
      </p:sp>
      <p:pic>
        <p:nvPicPr>
          <p:cNvPr id="7" name="Picture 6">
            <a:extLst>
              <a:ext uri="{FF2B5EF4-FFF2-40B4-BE49-F238E27FC236}">
                <a16:creationId xmlns:a16="http://schemas.microsoft.com/office/drawing/2014/main" id="{44A0D164-7E53-4E1D-B4FF-46CF4211424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 y="3096654"/>
            <a:ext cx="9258300" cy="3052476"/>
          </a:xfrm>
          <a:prstGeom prst="rect">
            <a:avLst/>
          </a:prstGeom>
          <a:noFill/>
        </p:spPr>
      </p:pic>
    </p:spTree>
    <p:extLst>
      <p:ext uri="{BB962C8B-B14F-4D97-AF65-F5344CB8AC3E}">
        <p14:creationId xmlns:p14="http://schemas.microsoft.com/office/powerpoint/2010/main" val="3807180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Photos and graphs on positive or negative impacts</a:t>
            </a:r>
          </a:p>
        </p:txBody>
      </p:sp>
      <p:sp>
        <p:nvSpPr>
          <p:cNvPr id="3" name="Content Placeholder 2"/>
          <p:cNvSpPr>
            <a:spLocks noGrp="1"/>
          </p:cNvSpPr>
          <p:nvPr>
            <p:ph idx="1"/>
          </p:nvPr>
        </p:nvSpPr>
        <p:spPr/>
        <p:txBody>
          <a:bodyPr>
            <a:normAutofit fontScale="70000" lnSpcReduction="2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indent="-228600">
              <a:lnSpc>
                <a:spcPct val="120000"/>
              </a:lnSpc>
              <a:spcAft>
                <a:spcPts val="600"/>
              </a:spcAft>
              <a:buFont typeface="Arial" panose="020B0604020202020204" pitchFamily="34" charset="0"/>
              <a:buChar char="•"/>
            </a:pPr>
            <a:r>
              <a:rPr lang="en-US" dirty="0">
                <a:solidFill>
                  <a:prstClr val="black"/>
                </a:solidFill>
                <a:latin typeface="Corbel" panose="020B0503020204020204"/>
              </a:rPr>
              <a:t>Malaria is  the top cause of morbidity in Bentiu PoC </a:t>
            </a:r>
          </a:p>
          <a:p>
            <a:pPr indent="-228600">
              <a:lnSpc>
                <a:spcPct val="120000"/>
              </a:lnSpc>
              <a:spcAft>
                <a:spcPts val="600"/>
              </a:spcAft>
              <a:buFont typeface="Arial" panose="020B0604020202020204" pitchFamily="34" charset="0"/>
              <a:buChar char="•"/>
            </a:pPr>
            <a:endParaRPr lang="en-US" dirty="0">
              <a:solidFill>
                <a:prstClr val="black"/>
              </a:solidFill>
              <a:latin typeface="Corbel" panose="020B0503020204020204"/>
            </a:endParaRPr>
          </a:p>
          <a:p>
            <a:pPr indent="-228600">
              <a:lnSpc>
                <a:spcPct val="120000"/>
              </a:lnSpc>
              <a:spcAft>
                <a:spcPts val="600"/>
              </a:spcAft>
              <a:buFont typeface="Arial" panose="020B0604020202020204" pitchFamily="34" charset="0"/>
              <a:buChar char="•"/>
            </a:pPr>
            <a:r>
              <a:rPr lang="en-US" dirty="0">
                <a:solidFill>
                  <a:prstClr val="black"/>
                </a:solidFill>
                <a:latin typeface="Corbel" panose="020B0503020204020204"/>
              </a:rPr>
              <a:t>Malaria accounts for 5% of OPD consultations when compared to 11% in week 08, 2020</a:t>
            </a:r>
          </a:p>
          <a:p>
            <a:pPr indent="-228600">
              <a:lnSpc>
                <a:spcPct val="120000"/>
              </a:lnSpc>
              <a:spcAft>
                <a:spcPts val="600"/>
              </a:spcAft>
              <a:buFont typeface="Arial" panose="020B0604020202020204" pitchFamily="34" charset="0"/>
              <a:buChar char="•"/>
            </a:pPr>
            <a:endParaRPr lang="en-US" dirty="0">
              <a:solidFill>
                <a:prstClr val="black"/>
              </a:solidFill>
              <a:latin typeface="Corbel" panose="020B0503020204020204"/>
            </a:endParaRPr>
          </a:p>
          <a:p>
            <a:pPr indent="-228600">
              <a:lnSpc>
                <a:spcPct val="120000"/>
              </a:lnSpc>
              <a:spcAft>
                <a:spcPts val="600"/>
              </a:spcAft>
              <a:buFont typeface="Arial" panose="020B0604020202020204" pitchFamily="34" charset="0"/>
              <a:buChar char="•"/>
            </a:pPr>
            <a:r>
              <a:rPr lang="en-US" dirty="0" smtClean="0">
                <a:solidFill>
                  <a:prstClr val="black"/>
                </a:solidFill>
                <a:latin typeface="Corbel" panose="020B0503020204020204"/>
              </a:rPr>
              <a:t>ARI </a:t>
            </a:r>
            <a:r>
              <a:rPr lang="en-US" dirty="0">
                <a:solidFill>
                  <a:prstClr val="black"/>
                </a:solidFill>
                <a:latin typeface="Corbel" panose="020B0503020204020204"/>
              </a:rPr>
              <a:t>is the second top cause of morbidly with cases being on the increase for the past two weeks</a:t>
            </a:r>
          </a:p>
          <a:p>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p:cNvSpPr>
            <a:spLocks noGrp="1"/>
          </p:cNvSpPr>
          <p:nvPr>
            <p:ph type="ftr" sz="quarter" idx="11"/>
          </p:nvPr>
        </p:nvSpPr>
        <p:spPr/>
        <p:txBody>
          <a:bodyPr/>
          <a:lstStyle/>
          <a:p>
            <a:r>
              <a:rPr lang="en-GB" smtClean="0"/>
              <a:t>IGAD CLIMATE PREDICTION AND APPLICATIONS CENTRE (</a:t>
            </a:r>
            <a:r>
              <a:rPr lang="en-GB" b="1" smtClean="0"/>
              <a:t>ICPAC</a:t>
            </a:r>
            <a:r>
              <a:rPr lang="en-GB" smtClean="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12</a:t>
            </a:fld>
            <a:endParaRPr lang="en-US"/>
          </a:p>
        </p:txBody>
      </p:sp>
      <p:graphicFrame>
        <p:nvGraphicFramePr>
          <p:cNvPr id="7" name="Chart 6">
            <a:extLst>
              <a:ext uri="{FF2B5EF4-FFF2-40B4-BE49-F238E27FC236}">
                <a16:creationId xmlns:a16="http://schemas.microsoft.com/office/drawing/2014/main" id="{893285AF-801D-B041-9586-22565F70B5BD}"/>
              </a:ext>
            </a:extLst>
          </p:cNvPr>
          <p:cNvGraphicFramePr>
            <a:graphicFrameLocks/>
          </p:cNvGraphicFramePr>
          <p:nvPr>
            <p:extLst>
              <p:ext uri="{D42A27DB-BD31-4B8C-83A1-F6EECF244321}">
                <p14:modId xmlns:p14="http://schemas.microsoft.com/office/powerpoint/2010/main" val="4102516992"/>
              </p:ext>
            </p:extLst>
          </p:nvPr>
        </p:nvGraphicFramePr>
        <p:xfrm>
          <a:off x="495300" y="914400"/>
          <a:ext cx="8267701" cy="2362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15473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p:cNvPicPr>
          <p:nvPr/>
        </p:nvPicPr>
        <p:blipFill>
          <a:blip r:embed="rId2"/>
          <a:srcRect/>
          <a:stretch/>
        </p:blipFill>
        <p:spPr>
          <a:xfrm>
            <a:off x="-63739" y="-100905"/>
            <a:ext cx="9990521" cy="7059810"/>
          </a:xfrm>
          <a:prstGeom prst="rect">
            <a:avLst/>
          </a:prstGeom>
        </p:spPr>
      </p:pic>
      <p:sp>
        <p:nvSpPr>
          <p:cNvPr id="5" name="Title 1"/>
          <p:cNvSpPr txBox="1">
            <a:spLocks/>
          </p:cNvSpPr>
          <p:nvPr/>
        </p:nvSpPr>
        <p:spPr>
          <a:xfrm>
            <a:off x="1676400" y="3200400"/>
            <a:ext cx="6422231" cy="78634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100" dirty="0">
              <a:solidFill>
                <a:schemeClr val="bg1"/>
              </a:solidFill>
              <a:latin typeface="Arial" panose="020B0604020202020204" pitchFamily="34" charset="0"/>
              <a:cs typeface="Arial" panose="020B0604020202020204" pitchFamily="34" charset="0"/>
            </a:endParaRPr>
          </a:p>
          <a:p>
            <a:r>
              <a:rPr lang="en-GB" sz="3200" b="1" dirty="0">
                <a:solidFill>
                  <a:schemeClr val="accent2"/>
                </a:solidFill>
                <a:latin typeface="Arial" panose="020B0604020202020204" pitchFamily="34" charset="0"/>
                <a:cs typeface="Arial" panose="020B0604020202020204" pitchFamily="34" charset="0"/>
              </a:rPr>
              <a:t>THANK YOU!</a:t>
            </a:r>
          </a:p>
          <a:p>
            <a:endParaRPr lang="en-GB" sz="2400" b="1" dirty="0">
              <a:solidFill>
                <a:schemeClr val="accent2"/>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Contribute to the Conversation on Twitter</a:t>
            </a:r>
            <a:r>
              <a:rPr lang="en-GB" sz="2400" b="1" dirty="0">
                <a:solidFill>
                  <a:schemeClr val="bg1"/>
                </a:solidFill>
                <a:latin typeface="Arial" panose="020B0604020202020204" pitchFamily="34" charset="0"/>
                <a:cs typeface="Arial" panose="020B0604020202020204" pitchFamily="34" charset="0"/>
              </a:rPr>
              <a:t/>
            </a:r>
            <a:br>
              <a:rPr lang="en-GB" sz="2400" b="1" dirty="0">
                <a:solidFill>
                  <a:schemeClr val="bg1"/>
                </a:solidFill>
                <a:latin typeface="Arial" panose="020B0604020202020204" pitchFamily="34" charset="0"/>
                <a:cs typeface="Arial" panose="020B0604020202020204" pitchFamily="34" charset="0"/>
              </a:rPr>
            </a:br>
            <a:r>
              <a:rPr lang="en-GB" sz="2400" b="1" dirty="0">
                <a:solidFill>
                  <a:schemeClr val="bg1"/>
                </a:solidFill>
                <a:latin typeface="Arial" panose="020B0604020202020204" pitchFamily="34" charset="0"/>
                <a:cs typeface="Arial" panose="020B0604020202020204" pitchFamily="34" charset="0"/>
              </a:rPr>
              <a:t>#GHACOF57</a:t>
            </a:r>
          </a:p>
          <a:p>
            <a:r>
              <a:rPr lang="en-GB" sz="2100" dirty="0">
                <a:solidFill>
                  <a:schemeClr val="bg1"/>
                </a:solidFill>
                <a:latin typeface="Arial" panose="020B0604020202020204" pitchFamily="34" charset="0"/>
                <a:cs typeface="Arial" panose="020B0604020202020204" pitchFamily="34" charset="0"/>
              </a:rPr>
              <a:t> </a:t>
            </a:r>
          </a:p>
          <a:p>
            <a:r>
              <a:rPr lang="en-GB" sz="3000" u="sng" dirty="0">
                <a:solidFill>
                  <a:schemeClr val="bg1"/>
                </a:solidFill>
                <a:latin typeface="Arial" panose="020B0604020202020204" pitchFamily="34" charset="0"/>
                <a:cs typeface="Arial" panose="020B0604020202020204" pitchFamily="34" charset="0"/>
                <a:hlinkClick r:id="rId3">
                  <a:extLst>
                    <a:ext uri="{A12FA001-AC4F-418D-AE19-62706E023703}">
                      <ahyp:hlinkClr xmlns="" xmlns:ahyp="http://schemas.microsoft.com/office/drawing/2018/hyperlinkcolor" val="tx"/>
                    </a:ext>
                  </a:extLst>
                </a:hlinkClick>
              </a:rPr>
              <a:t>www.icpac.net</a:t>
            </a:r>
            <a:endParaRPr lang="en-US"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2073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F93141-0E8C-448B-A405-D784638EB7F9}"/>
              </a:ext>
            </a:extLst>
          </p:cNvPr>
          <p:cNvSpPr>
            <a:spLocks noGrp="1"/>
          </p:cNvSpPr>
          <p:nvPr>
            <p:ph idx="1"/>
          </p:nvPr>
        </p:nvSpPr>
        <p:spPr>
          <a:xfrm>
            <a:off x="495300" y="1258344"/>
            <a:ext cx="8915400" cy="4228056"/>
          </a:xfrm>
        </p:spPr>
        <p:txBody>
          <a:bodyPr>
            <a:normAutofit lnSpcReduction="10000"/>
          </a:bodyPr>
          <a:lstStyle/>
          <a:p>
            <a:pPr algn="just">
              <a:buFont typeface="Courier New" panose="02070309020205020404" pitchFamily="49" charset="0"/>
              <a:buChar char="o"/>
            </a:pPr>
            <a:r>
              <a:rPr lang="en-US" dirty="0"/>
              <a:t>The Health Cluster partners continue to scale up health response by ensuring access to the primary health services across the six ‘Priority 1’counties through mobile and static facilities. </a:t>
            </a:r>
          </a:p>
          <a:p>
            <a:pPr algn="just">
              <a:buFont typeface="Courier New" panose="02070309020205020404" pitchFamily="49" charset="0"/>
              <a:buChar char="o"/>
            </a:pPr>
            <a:r>
              <a:rPr lang="en-US" dirty="0"/>
              <a:t>Two rounds of the oral cholera vaccination campaign in Pibor have been completed reaching 86 313 (93%) in the first round and 98 458 (106%) during the second round that ended on 22 February 2021. Plans for mop-up are underway.</a:t>
            </a:r>
          </a:p>
          <a:p>
            <a:pPr algn="just">
              <a:buFont typeface="Courier New" panose="02070309020205020404" pitchFamily="49" charset="0"/>
              <a:buChar char="o"/>
            </a:pPr>
            <a:r>
              <a:rPr lang="en-US" dirty="0"/>
              <a:t>WHO continues to ensure the availability of adequate stock of emergency health kits and other essential supplies to the partners and health facilities in the priority counties. </a:t>
            </a:r>
          </a:p>
          <a:p>
            <a:pPr algn="just">
              <a:buFont typeface="Courier New" panose="02070309020205020404" pitchFamily="49" charset="0"/>
              <a:buChar char="o"/>
            </a:pPr>
            <a:endParaRPr lang="en-GB" dirty="0"/>
          </a:p>
        </p:txBody>
      </p:sp>
      <p:sp>
        <p:nvSpPr>
          <p:cNvPr id="4" name="Date Placeholder 3">
            <a:extLst>
              <a:ext uri="{FF2B5EF4-FFF2-40B4-BE49-F238E27FC236}">
                <a16:creationId xmlns:a16="http://schemas.microsoft.com/office/drawing/2014/main" id="{428CB73A-2F07-439D-9B6B-092A6746E9D2}"/>
              </a:ext>
            </a:extLst>
          </p:cNvPr>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a:extLst>
              <a:ext uri="{FF2B5EF4-FFF2-40B4-BE49-F238E27FC236}">
                <a16:creationId xmlns:a16="http://schemas.microsoft.com/office/drawing/2014/main" id="{E9E3F87B-BF73-4479-85C8-57B0876D9C8F}"/>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9C332F62-2E49-4397-A590-F2327A0401A2}"/>
              </a:ext>
            </a:extLst>
          </p:cNvPr>
          <p:cNvSpPr>
            <a:spLocks noGrp="1"/>
          </p:cNvSpPr>
          <p:nvPr>
            <p:ph type="sldNum" sz="quarter" idx="12"/>
          </p:nvPr>
        </p:nvSpPr>
        <p:spPr/>
        <p:txBody>
          <a:bodyPr/>
          <a:lstStyle/>
          <a:p>
            <a:fld id="{B1DB7362-2002-504E-9846-FFD55AE08938}" type="slidenum">
              <a:rPr lang="en-US" smtClean="0"/>
              <a:pPr/>
              <a:t>2</a:t>
            </a:fld>
            <a:endParaRPr lang="en-US"/>
          </a:p>
        </p:txBody>
      </p:sp>
      <p:sp>
        <p:nvSpPr>
          <p:cNvPr id="10" name="Title 9">
            <a:extLst>
              <a:ext uri="{FF2B5EF4-FFF2-40B4-BE49-F238E27FC236}">
                <a16:creationId xmlns:a16="http://schemas.microsoft.com/office/drawing/2014/main" id="{B3A07F5D-FA09-AD41-83B4-0B2C157F150A}"/>
              </a:ext>
            </a:extLst>
          </p:cNvPr>
          <p:cNvSpPr>
            <a:spLocks noGrp="1"/>
          </p:cNvSpPr>
          <p:nvPr>
            <p:ph type="title"/>
          </p:nvPr>
        </p:nvSpPr>
        <p:spPr/>
        <p:txBody>
          <a:bodyPr>
            <a:normAutofit fontScale="90000"/>
          </a:bodyPr>
          <a:lstStyle/>
          <a:p>
            <a:r>
              <a:rPr lang="en-US" b="1" dirty="0"/>
              <a:t/>
            </a:r>
            <a:br>
              <a:rPr lang="en-US" b="1" dirty="0"/>
            </a:br>
            <a:r>
              <a:rPr lang="en-US" b="1" dirty="0" smtClean="0"/>
              <a:t>MAM</a:t>
            </a:r>
            <a:r>
              <a:rPr lang="en-US" b="1" dirty="0" smtClean="0"/>
              <a:t> 2021 </a:t>
            </a:r>
            <a:r>
              <a:rPr lang="en-US" b="1" dirty="0"/>
              <a:t>summary of </a:t>
            </a:r>
            <a:r>
              <a:rPr lang="en-US" b="1" dirty="0">
                <a:solidFill>
                  <a:schemeClr val="accent3">
                    <a:lumMod val="60000"/>
                    <a:lumOff val="40000"/>
                  </a:schemeClr>
                </a:solidFill>
              </a:rPr>
              <a:t>positive</a:t>
            </a:r>
            <a:r>
              <a:rPr lang="en-US" b="1" dirty="0"/>
              <a:t> IMPACTS</a:t>
            </a:r>
            <a:endParaRPr lang="en-KE" dirty="0"/>
          </a:p>
        </p:txBody>
      </p:sp>
    </p:spTree>
    <p:extLst>
      <p:ext uri="{BB962C8B-B14F-4D97-AF65-F5344CB8AC3E}">
        <p14:creationId xmlns:p14="http://schemas.microsoft.com/office/powerpoint/2010/main" val="385102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MAM 2021 </a:t>
            </a:r>
            <a:r>
              <a:rPr lang="en-US" b="1" dirty="0"/>
              <a:t>summary of </a:t>
            </a:r>
            <a:r>
              <a:rPr lang="en-US" b="1" dirty="0">
                <a:solidFill>
                  <a:schemeClr val="accent3">
                    <a:lumMod val="60000"/>
                    <a:lumOff val="40000"/>
                  </a:schemeClr>
                </a:solidFill>
              </a:rPr>
              <a:t>positive</a:t>
            </a:r>
            <a:r>
              <a:rPr lang="en-US" b="1" dirty="0"/>
              <a:t> </a:t>
            </a:r>
            <a:r>
              <a:rPr lang="en-US" b="1" dirty="0" smtClean="0"/>
              <a:t>IMPACTS (HEV)</a:t>
            </a:r>
            <a:endParaRPr lang="en-US" dirty="0"/>
          </a:p>
        </p:txBody>
      </p:sp>
      <p:sp>
        <p:nvSpPr>
          <p:cNvPr id="3" name="Content Placeholder 2"/>
          <p:cNvSpPr>
            <a:spLocks noGrp="1"/>
          </p:cNvSpPr>
          <p:nvPr>
            <p:ph idx="1"/>
          </p:nvPr>
        </p:nvSpPr>
        <p:spPr/>
        <p:txBody>
          <a:bodyPr>
            <a:normAutofit fontScale="92500" lnSpcReduction="10000"/>
          </a:bodyPr>
          <a:lstStyle/>
          <a:p>
            <a:pPr>
              <a:buFont typeface="Courier New" panose="02070309020205020404" pitchFamily="49" charset="0"/>
              <a:buChar char="o"/>
            </a:pPr>
            <a:r>
              <a:rPr lang="en-US" dirty="0"/>
              <a:t>Supportive case management guided by the HEV protocol is ongoing</a:t>
            </a:r>
          </a:p>
          <a:p>
            <a:pPr>
              <a:buFont typeface="Courier New" panose="02070309020205020404" pitchFamily="49" charset="0"/>
              <a:buChar char="o"/>
            </a:pPr>
            <a:r>
              <a:rPr lang="en-US" dirty="0" smtClean="0"/>
              <a:t>KEV </a:t>
            </a:r>
            <a:r>
              <a:rPr lang="en-US" dirty="0"/>
              <a:t>messages on HEV prevention should continue within the community through HPs, CHWs and Kondial </a:t>
            </a:r>
            <a:r>
              <a:rPr lang="en-US" dirty="0" smtClean="0"/>
              <a:t>Radio.</a:t>
            </a:r>
          </a:p>
          <a:p>
            <a:pPr>
              <a:buFont typeface="Courier New" panose="02070309020205020404" pitchFamily="49" charset="0"/>
              <a:buChar char="o"/>
            </a:pPr>
            <a:r>
              <a:rPr lang="en-US" dirty="0"/>
              <a:t>Other Wash intervention like increasing the access for clean water and improving the water storage in the affected individuals should be made urgently by distributing the water storage containers that will be the only way to mitigate this problem and stop the HEV outbreak.</a:t>
            </a:r>
          </a:p>
          <a:p>
            <a:pPr>
              <a:buFont typeface="Courier New" panose="02070309020205020404" pitchFamily="49" charset="0"/>
              <a:buChar char="o"/>
            </a:pPr>
            <a:r>
              <a:rPr lang="en-US" dirty="0"/>
              <a:t>The WASH Cluster/HEV task force should engage in group discussion with Community leaders and woman group at water distribution points to understand their opinions on issue of Collapsing Jerry cans distribution</a:t>
            </a:r>
          </a:p>
          <a:p>
            <a:pPr>
              <a:buFont typeface="Courier New" panose="02070309020205020404" pitchFamily="49" charset="0"/>
              <a:buChar char="o"/>
            </a:pPr>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p:cNvSpPr>
            <a:spLocks noGrp="1"/>
          </p:cNvSpPr>
          <p:nvPr>
            <p:ph type="ftr" sz="quarter" idx="11"/>
          </p:nvPr>
        </p:nvSpPr>
        <p:spPr/>
        <p:txBody>
          <a:bodyPr/>
          <a:lstStyle/>
          <a:p>
            <a:r>
              <a:rPr lang="en-GB" smtClean="0"/>
              <a:t>IGAD CLIMATE PREDICTION AND APPLICATIONS CENTRE (</a:t>
            </a:r>
            <a:r>
              <a:rPr lang="en-GB" b="1" smtClean="0"/>
              <a:t>ICPAC</a:t>
            </a:r>
            <a:r>
              <a:rPr lang="en-GB" smtClean="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3</a:t>
            </a:fld>
            <a:endParaRPr lang="en-US"/>
          </a:p>
        </p:txBody>
      </p:sp>
    </p:spTree>
    <p:extLst>
      <p:ext uri="{BB962C8B-B14F-4D97-AF65-F5344CB8AC3E}">
        <p14:creationId xmlns:p14="http://schemas.microsoft.com/office/powerpoint/2010/main" val="4026459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MAM 2021 </a:t>
            </a:r>
            <a:r>
              <a:rPr lang="en-US" b="1" dirty="0"/>
              <a:t>summary of </a:t>
            </a:r>
            <a:r>
              <a:rPr lang="en-US" b="1" dirty="0">
                <a:solidFill>
                  <a:schemeClr val="accent3">
                    <a:lumMod val="60000"/>
                    <a:lumOff val="40000"/>
                  </a:schemeClr>
                </a:solidFill>
              </a:rPr>
              <a:t>positive</a:t>
            </a:r>
            <a:r>
              <a:rPr lang="en-US" b="1" dirty="0"/>
              <a:t> </a:t>
            </a:r>
            <a:r>
              <a:rPr lang="en-US" b="1" dirty="0" smtClean="0"/>
              <a:t>IMPACTS (HEV)</a:t>
            </a:r>
            <a:endParaRPr lang="en-US" dirty="0"/>
          </a:p>
        </p:txBody>
      </p:sp>
      <p:sp>
        <p:nvSpPr>
          <p:cNvPr id="3" name="Content Placeholder 2"/>
          <p:cNvSpPr>
            <a:spLocks noGrp="1"/>
          </p:cNvSpPr>
          <p:nvPr>
            <p:ph idx="1"/>
          </p:nvPr>
        </p:nvSpPr>
        <p:spPr/>
        <p:txBody>
          <a:bodyPr/>
          <a:lstStyle/>
          <a:p>
            <a:r>
              <a:rPr lang="en-US" dirty="0"/>
              <a:t>Monitoring the FRC levels at the taps stands in the different sectors, and the concentration of chlorination should maintain at 0.5-1mg/L as the point of collection</a:t>
            </a:r>
          </a:p>
          <a:p>
            <a:r>
              <a:rPr lang="en-US" dirty="0"/>
              <a:t>•There is an upsurge of HEV cases since the beginning of 2021. This therefore calls for review to establish and address the WASH gaps</a:t>
            </a:r>
          </a:p>
        </p:txBody>
      </p:sp>
      <p:sp>
        <p:nvSpPr>
          <p:cNvPr id="4" name="Date Placeholder 3"/>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p:cNvSpPr>
            <a:spLocks noGrp="1"/>
          </p:cNvSpPr>
          <p:nvPr>
            <p:ph type="ftr" sz="quarter" idx="11"/>
          </p:nvPr>
        </p:nvSpPr>
        <p:spPr/>
        <p:txBody>
          <a:bodyPr/>
          <a:lstStyle/>
          <a:p>
            <a:r>
              <a:rPr lang="en-GB" smtClean="0"/>
              <a:t>IGAD CLIMATE PREDICTION AND APPLICATIONS CENTRE (</a:t>
            </a:r>
            <a:r>
              <a:rPr lang="en-GB" b="1" smtClean="0"/>
              <a:t>ICPAC</a:t>
            </a:r>
            <a:r>
              <a:rPr lang="en-GB" smtClean="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4</a:t>
            </a:fld>
            <a:endParaRPr lang="en-US"/>
          </a:p>
        </p:txBody>
      </p:sp>
    </p:spTree>
    <p:extLst>
      <p:ext uri="{BB962C8B-B14F-4D97-AF65-F5344CB8AC3E}">
        <p14:creationId xmlns:p14="http://schemas.microsoft.com/office/powerpoint/2010/main" val="2044971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EC2C62-FF3C-485E-8D9F-BA2A86123B69}"/>
              </a:ext>
            </a:extLst>
          </p:cNvPr>
          <p:cNvSpPr>
            <a:spLocks noGrp="1"/>
          </p:cNvSpPr>
          <p:nvPr>
            <p:ph idx="1"/>
          </p:nvPr>
        </p:nvSpPr>
        <p:spPr/>
        <p:txBody>
          <a:bodyPr>
            <a:normAutofit lnSpcReduction="10000"/>
          </a:bodyPr>
          <a:lstStyle/>
          <a:p>
            <a:pPr algn="just"/>
            <a:r>
              <a:rPr lang="en-US" b="1" dirty="0">
                <a:solidFill>
                  <a:srgbClr val="0070C0"/>
                </a:solidFill>
                <a:latin typeface="Arial Narrow" panose="020B0606020202030204" pitchFamily="34" charset="0"/>
              </a:rPr>
              <a:t>18 </a:t>
            </a:r>
            <a:r>
              <a:rPr lang="en-US" b="1" dirty="0" smtClean="0">
                <a:solidFill>
                  <a:prstClr val="black"/>
                </a:solidFill>
                <a:latin typeface="Arial Narrow" panose="020B0606020202030204" pitchFamily="34" charset="0"/>
              </a:rPr>
              <a:t>AWD(Acute Watery diarrhea) </a:t>
            </a:r>
            <a:r>
              <a:rPr lang="en-US" b="1" dirty="0">
                <a:solidFill>
                  <a:prstClr val="black"/>
                </a:solidFill>
                <a:latin typeface="Arial Narrow" panose="020B0606020202030204" pitchFamily="34" charset="0"/>
              </a:rPr>
              <a:t>alert: </a:t>
            </a:r>
            <a:r>
              <a:rPr lang="en-US" b="1" dirty="0">
                <a:solidFill>
                  <a:srgbClr val="FF0000"/>
                </a:solidFill>
                <a:latin typeface="Arial Narrow" panose="020B0606020202030204" pitchFamily="34" charset="0"/>
              </a:rPr>
              <a:t>2</a:t>
            </a:r>
            <a:r>
              <a:rPr lang="en-US" b="1" dirty="0">
                <a:solidFill>
                  <a:prstClr val="black"/>
                </a:solidFill>
                <a:latin typeface="Arial Narrow" panose="020B0606020202030204" pitchFamily="34" charset="0"/>
              </a:rPr>
              <a:t> from CES, treated as normal diarrhea, </a:t>
            </a:r>
            <a:r>
              <a:rPr lang="en-US" b="1" dirty="0">
                <a:solidFill>
                  <a:srgbClr val="FF0000"/>
                </a:solidFill>
                <a:latin typeface="Arial Narrow" panose="020B0606020202030204" pitchFamily="34" charset="0"/>
              </a:rPr>
              <a:t>2</a:t>
            </a:r>
            <a:r>
              <a:rPr lang="en-US" b="1" dirty="0">
                <a:solidFill>
                  <a:prstClr val="black"/>
                </a:solidFill>
                <a:latin typeface="Arial Narrow" panose="020B0606020202030204" pitchFamily="34" charset="0"/>
              </a:rPr>
              <a:t> from EES given treatment for diarrhea, 1 from Jonglei treated for mild diarrhea, 3 from NBGZ treated as diarrhea,1 from Unity given treatment of diarrhea, </a:t>
            </a:r>
            <a:r>
              <a:rPr lang="en-US" b="1" dirty="0">
                <a:solidFill>
                  <a:srgbClr val="FF0000"/>
                </a:solidFill>
                <a:latin typeface="Arial Narrow" panose="020B0606020202030204" pitchFamily="34" charset="0"/>
              </a:rPr>
              <a:t>1</a:t>
            </a:r>
            <a:r>
              <a:rPr lang="en-US" b="1" dirty="0">
                <a:solidFill>
                  <a:prstClr val="black"/>
                </a:solidFill>
                <a:latin typeface="Arial Narrow" panose="020B0606020202030204" pitchFamily="34" charset="0"/>
              </a:rPr>
              <a:t> from Upper Nile treated as mild diarrhea, </a:t>
            </a:r>
            <a:r>
              <a:rPr lang="en-US" b="1" dirty="0">
                <a:solidFill>
                  <a:srgbClr val="FF0000"/>
                </a:solidFill>
                <a:latin typeface="Arial Narrow" panose="020B0606020202030204" pitchFamily="34" charset="0"/>
              </a:rPr>
              <a:t>3</a:t>
            </a:r>
            <a:r>
              <a:rPr lang="en-US" b="1" dirty="0">
                <a:solidFill>
                  <a:prstClr val="black"/>
                </a:solidFill>
                <a:latin typeface="Arial Narrow" panose="020B0606020202030204" pitchFamily="34" charset="0"/>
              </a:rPr>
              <a:t> from Warrap treated as normal diarrhea,</a:t>
            </a:r>
            <a:r>
              <a:rPr lang="en-US" b="1" dirty="0">
                <a:solidFill>
                  <a:srgbClr val="FF0000"/>
                </a:solidFill>
                <a:latin typeface="Arial Narrow" panose="020B0606020202030204" pitchFamily="34" charset="0"/>
              </a:rPr>
              <a:t>5</a:t>
            </a:r>
            <a:r>
              <a:rPr lang="en-US" b="1" dirty="0">
                <a:solidFill>
                  <a:prstClr val="black"/>
                </a:solidFill>
                <a:latin typeface="Arial Narrow" panose="020B0606020202030204" pitchFamily="34" charset="0"/>
              </a:rPr>
              <a:t> from WBGZ all were treated as normal</a:t>
            </a:r>
          </a:p>
          <a:p>
            <a:pPr algn="just"/>
            <a:r>
              <a:rPr lang="en-US" b="1" dirty="0">
                <a:solidFill>
                  <a:srgbClr val="0070C0"/>
                </a:solidFill>
                <a:latin typeface="Arial Narrow" panose="020B0606020202030204" pitchFamily="34" charset="0"/>
              </a:rPr>
              <a:t>25 </a:t>
            </a:r>
            <a:r>
              <a:rPr lang="en-US" b="1" dirty="0" smtClean="0">
                <a:solidFill>
                  <a:prstClr val="black"/>
                </a:solidFill>
                <a:latin typeface="Arial Narrow" panose="020B0606020202030204" pitchFamily="34" charset="0"/>
              </a:rPr>
              <a:t>ABD( Acute bloody diarrhea) </a:t>
            </a:r>
            <a:r>
              <a:rPr lang="en-US" b="1" dirty="0">
                <a:solidFill>
                  <a:prstClr val="black"/>
                </a:solidFill>
                <a:latin typeface="Arial Narrow" panose="020B0606020202030204" pitchFamily="34" charset="0"/>
              </a:rPr>
              <a:t>alert: </a:t>
            </a:r>
            <a:r>
              <a:rPr lang="en-US" b="1" dirty="0">
                <a:solidFill>
                  <a:srgbClr val="FF0000"/>
                </a:solidFill>
                <a:latin typeface="Arial Narrow" panose="020B0606020202030204" pitchFamily="34" charset="0"/>
              </a:rPr>
              <a:t>1</a:t>
            </a:r>
            <a:r>
              <a:rPr lang="en-US" b="1" dirty="0">
                <a:solidFill>
                  <a:prstClr val="black"/>
                </a:solidFill>
                <a:latin typeface="Arial Narrow" panose="020B0606020202030204" pitchFamily="34" charset="0"/>
              </a:rPr>
              <a:t> from CES, </a:t>
            </a:r>
            <a:r>
              <a:rPr lang="en-US" b="1" dirty="0">
                <a:solidFill>
                  <a:srgbClr val="FF0000"/>
                </a:solidFill>
                <a:latin typeface="Arial Narrow" panose="020B0606020202030204" pitchFamily="34" charset="0"/>
              </a:rPr>
              <a:t>5</a:t>
            </a:r>
            <a:r>
              <a:rPr lang="en-US" b="1" dirty="0">
                <a:solidFill>
                  <a:prstClr val="black"/>
                </a:solidFill>
                <a:latin typeface="Arial Narrow" panose="020B0606020202030204" pitchFamily="34" charset="0"/>
              </a:rPr>
              <a:t> from EES, </a:t>
            </a:r>
            <a:r>
              <a:rPr lang="en-US" b="1" dirty="0">
                <a:solidFill>
                  <a:srgbClr val="FF0000"/>
                </a:solidFill>
                <a:latin typeface="Arial Narrow" panose="020B0606020202030204" pitchFamily="34" charset="0"/>
              </a:rPr>
              <a:t>7</a:t>
            </a:r>
            <a:r>
              <a:rPr lang="en-US" b="1" dirty="0">
                <a:solidFill>
                  <a:prstClr val="black"/>
                </a:solidFill>
                <a:latin typeface="Arial Narrow" panose="020B0606020202030204" pitchFamily="34" charset="0"/>
              </a:rPr>
              <a:t> from Jonglei State, </a:t>
            </a:r>
            <a:r>
              <a:rPr lang="en-US" b="1" dirty="0">
                <a:solidFill>
                  <a:srgbClr val="FF0000"/>
                </a:solidFill>
                <a:latin typeface="Arial Narrow" panose="020B0606020202030204" pitchFamily="34" charset="0"/>
              </a:rPr>
              <a:t>5</a:t>
            </a:r>
            <a:r>
              <a:rPr lang="en-US" b="1" dirty="0">
                <a:solidFill>
                  <a:prstClr val="black"/>
                </a:solidFill>
                <a:latin typeface="Arial Narrow" panose="020B0606020202030204" pitchFamily="34" charset="0"/>
              </a:rPr>
              <a:t> from Unity, </a:t>
            </a:r>
            <a:r>
              <a:rPr lang="en-US" b="1" dirty="0">
                <a:solidFill>
                  <a:srgbClr val="FF0000"/>
                </a:solidFill>
                <a:latin typeface="Arial Narrow" panose="020B0606020202030204" pitchFamily="34" charset="0"/>
              </a:rPr>
              <a:t>1 </a:t>
            </a:r>
            <a:r>
              <a:rPr lang="en-US" b="1" dirty="0">
                <a:solidFill>
                  <a:prstClr val="black"/>
                </a:solidFill>
                <a:latin typeface="Arial Narrow" panose="020B0606020202030204" pitchFamily="34" charset="0"/>
              </a:rPr>
              <a:t>from Upper Nile,</a:t>
            </a:r>
            <a:r>
              <a:rPr lang="en-US" b="1" dirty="0">
                <a:solidFill>
                  <a:srgbClr val="FF0000"/>
                </a:solidFill>
                <a:latin typeface="Arial Narrow" panose="020B0606020202030204" pitchFamily="34" charset="0"/>
              </a:rPr>
              <a:t> 1 </a:t>
            </a:r>
            <a:r>
              <a:rPr lang="en-US" b="1" dirty="0">
                <a:solidFill>
                  <a:prstClr val="black"/>
                </a:solidFill>
                <a:latin typeface="Arial Narrow" panose="020B0606020202030204" pitchFamily="34" charset="0"/>
              </a:rPr>
              <a:t>from Warrap State,</a:t>
            </a:r>
            <a:r>
              <a:rPr lang="en-US" b="1" dirty="0">
                <a:solidFill>
                  <a:srgbClr val="FF0000"/>
                </a:solidFill>
                <a:latin typeface="Arial Narrow" panose="020B0606020202030204" pitchFamily="34" charset="0"/>
              </a:rPr>
              <a:t>3</a:t>
            </a:r>
            <a:r>
              <a:rPr lang="en-US" b="1" dirty="0">
                <a:solidFill>
                  <a:prstClr val="black"/>
                </a:solidFill>
                <a:latin typeface="Arial Narrow" panose="020B0606020202030204" pitchFamily="34" charset="0"/>
              </a:rPr>
              <a:t> from WBGZ, </a:t>
            </a:r>
            <a:r>
              <a:rPr lang="en-US" b="1" dirty="0">
                <a:solidFill>
                  <a:srgbClr val="FF0000"/>
                </a:solidFill>
                <a:latin typeface="Arial Narrow" panose="020B0606020202030204" pitchFamily="34" charset="0"/>
              </a:rPr>
              <a:t>1 </a:t>
            </a:r>
            <a:r>
              <a:rPr lang="en-US" b="1" dirty="0">
                <a:solidFill>
                  <a:prstClr val="black"/>
                </a:solidFill>
                <a:latin typeface="Arial Narrow" panose="020B0606020202030204" pitchFamily="34" charset="0"/>
              </a:rPr>
              <a:t>from WES all are treated as mild diarrhea</a:t>
            </a:r>
          </a:p>
          <a:p>
            <a:pPr algn="just"/>
            <a:r>
              <a:rPr lang="en-US" b="1" dirty="0">
                <a:solidFill>
                  <a:srgbClr val="0070C0"/>
                </a:solidFill>
                <a:latin typeface="Arial Narrow" panose="020B0606020202030204" pitchFamily="34" charset="0"/>
              </a:rPr>
              <a:t>34  </a:t>
            </a:r>
            <a:r>
              <a:rPr lang="en-US" b="1" dirty="0">
                <a:solidFill>
                  <a:prstClr val="black"/>
                </a:solidFill>
                <a:latin typeface="Arial Narrow" panose="020B0606020202030204" pitchFamily="34" charset="0"/>
              </a:rPr>
              <a:t>Malaria alerts: </a:t>
            </a:r>
            <a:r>
              <a:rPr lang="en-US" b="1" dirty="0">
                <a:solidFill>
                  <a:srgbClr val="FF0000"/>
                </a:solidFill>
                <a:latin typeface="Arial Narrow" panose="020B0606020202030204" pitchFamily="34" charset="0"/>
              </a:rPr>
              <a:t>1</a:t>
            </a:r>
            <a:r>
              <a:rPr lang="en-US" b="1" dirty="0">
                <a:solidFill>
                  <a:prstClr val="black"/>
                </a:solidFill>
                <a:latin typeface="Arial Narrow" panose="020B0606020202030204" pitchFamily="34" charset="0"/>
              </a:rPr>
              <a:t> from CES, </a:t>
            </a:r>
            <a:r>
              <a:rPr lang="en-US" b="1" dirty="0">
                <a:solidFill>
                  <a:srgbClr val="FF0000"/>
                </a:solidFill>
                <a:latin typeface="Arial Narrow" panose="020B0606020202030204" pitchFamily="34" charset="0"/>
              </a:rPr>
              <a:t>1</a:t>
            </a:r>
            <a:r>
              <a:rPr lang="en-US" b="1" dirty="0">
                <a:solidFill>
                  <a:prstClr val="black"/>
                </a:solidFill>
                <a:latin typeface="Arial Narrow" panose="020B0606020202030204" pitchFamily="34" charset="0"/>
              </a:rPr>
              <a:t> from EES, </a:t>
            </a:r>
            <a:r>
              <a:rPr lang="en-US" b="1" dirty="0">
                <a:solidFill>
                  <a:srgbClr val="FF0000"/>
                </a:solidFill>
                <a:latin typeface="Arial Narrow" panose="020B0606020202030204" pitchFamily="34" charset="0"/>
              </a:rPr>
              <a:t>2</a:t>
            </a:r>
            <a:r>
              <a:rPr lang="en-US" b="1" dirty="0">
                <a:solidFill>
                  <a:prstClr val="black"/>
                </a:solidFill>
                <a:latin typeface="Arial Narrow" panose="020B0606020202030204" pitchFamily="34" charset="0"/>
              </a:rPr>
              <a:t> from Jonglei, </a:t>
            </a:r>
            <a:r>
              <a:rPr lang="en-US" b="1" dirty="0">
                <a:solidFill>
                  <a:srgbClr val="FF0000"/>
                </a:solidFill>
                <a:latin typeface="Arial Narrow" panose="020B0606020202030204" pitchFamily="34" charset="0"/>
              </a:rPr>
              <a:t>3</a:t>
            </a:r>
            <a:r>
              <a:rPr lang="en-US" b="1" dirty="0">
                <a:solidFill>
                  <a:prstClr val="black"/>
                </a:solidFill>
                <a:latin typeface="Arial Narrow" panose="020B0606020202030204" pitchFamily="34" charset="0"/>
              </a:rPr>
              <a:t> from NBGZ, </a:t>
            </a:r>
            <a:r>
              <a:rPr lang="en-US" b="1" dirty="0">
                <a:solidFill>
                  <a:srgbClr val="FF0000"/>
                </a:solidFill>
                <a:latin typeface="Arial Narrow" panose="020B0606020202030204" pitchFamily="34" charset="0"/>
              </a:rPr>
              <a:t>3</a:t>
            </a:r>
            <a:r>
              <a:rPr lang="en-US" b="1" dirty="0">
                <a:solidFill>
                  <a:prstClr val="black"/>
                </a:solidFill>
                <a:latin typeface="Arial Narrow" panose="020B0606020202030204" pitchFamily="34" charset="0"/>
              </a:rPr>
              <a:t> from Unity, </a:t>
            </a:r>
            <a:r>
              <a:rPr lang="en-US" b="1" dirty="0">
                <a:solidFill>
                  <a:srgbClr val="FF0000"/>
                </a:solidFill>
                <a:latin typeface="Arial Narrow" panose="020B0606020202030204" pitchFamily="34" charset="0"/>
              </a:rPr>
              <a:t>1</a:t>
            </a:r>
            <a:r>
              <a:rPr lang="en-US" b="1" dirty="0">
                <a:solidFill>
                  <a:prstClr val="black"/>
                </a:solidFill>
                <a:latin typeface="Arial Narrow" panose="020B0606020202030204" pitchFamily="34" charset="0"/>
              </a:rPr>
              <a:t> from UNS,  </a:t>
            </a:r>
            <a:r>
              <a:rPr lang="en-US" b="1" dirty="0">
                <a:solidFill>
                  <a:srgbClr val="FF0000"/>
                </a:solidFill>
                <a:latin typeface="Arial Narrow" panose="020B0606020202030204" pitchFamily="34" charset="0"/>
              </a:rPr>
              <a:t>7</a:t>
            </a:r>
            <a:r>
              <a:rPr lang="en-US" b="1" dirty="0">
                <a:solidFill>
                  <a:prstClr val="black"/>
                </a:solidFill>
                <a:latin typeface="Arial Narrow" panose="020B0606020202030204" pitchFamily="34" charset="0"/>
              </a:rPr>
              <a:t> from WBGZ, </a:t>
            </a:r>
            <a:r>
              <a:rPr lang="en-US" b="1" dirty="0">
                <a:solidFill>
                  <a:srgbClr val="FF0000"/>
                </a:solidFill>
                <a:latin typeface="Arial Narrow" panose="020B0606020202030204" pitchFamily="34" charset="0"/>
              </a:rPr>
              <a:t>16</a:t>
            </a:r>
            <a:r>
              <a:rPr lang="en-US" b="1" dirty="0">
                <a:solidFill>
                  <a:prstClr val="black"/>
                </a:solidFill>
                <a:latin typeface="Arial Narrow" panose="020B0606020202030204" pitchFamily="34" charset="0"/>
              </a:rPr>
              <a:t> from WES all are due to malaria been the high cause of morbidity in the Country</a:t>
            </a:r>
          </a:p>
          <a:p>
            <a:pPr algn="just"/>
            <a:endParaRPr lang="en-GB" dirty="0"/>
          </a:p>
        </p:txBody>
      </p:sp>
      <p:sp>
        <p:nvSpPr>
          <p:cNvPr id="4" name="Date Placeholder 3">
            <a:extLst>
              <a:ext uri="{FF2B5EF4-FFF2-40B4-BE49-F238E27FC236}">
                <a16:creationId xmlns:a16="http://schemas.microsoft.com/office/drawing/2014/main" id="{D152998E-1041-4A3E-9CE5-CF2D081CC827}"/>
              </a:ext>
            </a:extLst>
          </p:cNvPr>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a:extLst>
              <a:ext uri="{FF2B5EF4-FFF2-40B4-BE49-F238E27FC236}">
                <a16:creationId xmlns:a16="http://schemas.microsoft.com/office/drawing/2014/main" id="{CF46A11C-A744-4BAE-A330-76ECB84BDB0E}"/>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70C6335A-357B-4B74-9B67-352BE0434598}"/>
              </a:ext>
            </a:extLst>
          </p:cNvPr>
          <p:cNvSpPr>
            <a:spLocks noGrp="1"/>
          </p:cNvSpPr>
          <p:nvPr>
            <p:ph type="sldNum" sz="quarter" idx="12"/>
          </p:nvPr>
        </p:nvSpPr>
        <p:spPr/>
        <p:txBody>
          <a:bodyPr/>
          <a:lstStyle/>
          <a:p>
            <a:fld id="{B1DB7362-2002-504E-9846-FFD55AE08938}" type="slidenum">
              <a:rPr lang="en-US" smtClean="0"/>
              <a:pPr/>
              <a:t>5</a:t>
            </a:fld>
            <a:endParaRPr lang="en-US"/>
          </a:p>
        </p:txBody>
      </p:sp>
      <p:sp>
        <p:nvSpPr>
          <p:cNvPr id="9" name="Title 8">
            <a:extLst>
              <a:ext uri="{FF2B5EF4-FFF2-40B4-BE49-F238E27FC236}">
                <a16:creationId xmlns:a16="http://schemas.microsoft.com/office/drawing/2014/main" id="{FE8E2AA4-84AF-694A-B8C1-A55C772DDD6E}"/>
              </a:ext>
            </a:extLst>
          </p:cNvPr>
          <p:cNvSpPr>
            <a:spLocks noGrp="1"/>
          </p:cNvSpPr>
          <p:nvPr>
            <p:ph type="title"/>
          </p:nvPr>
        </p:nvSpPr>
        <p:spPr/>
        <p:txBody>
          <a:bodyPr>
            <a:noAutofit/>
          </a:bodyPr>
          <a:lstStyle/>
          <a:p>
            <a:r>
              <a:rPr lang="en-US" b="1" dirty="0"/>
              <a:t/>
            </a:r>
            <a:br>
              <a:rPr lang="en-US" b="1" dirty="0"/>
            </a:br>
            <a:r>
              <a:rPr lang="en-US" b="1" dirty="0" smtClean="0"/>
              <a:t>MAM</a:t>
            </a:r>
            <a:r>
              <a:rPr lang="en-US" b="1" dirty="0" smtClean="0"/>
              <a:t> 2021 </a:t>
            </a:r>
            <a:r>
              <a:rPr lang="en-US" b="1" dirty="0">
                <a:solidFill>
                  <a:srgbClr val="FF0000"/>
                </a:solidFill>
              </a:rPr>
              <a:t>NEGATIVE</a:t>
            </a:r>
            <a:r>
              <a:rPr lang="en-US" b="1" dirty="0"/>
              <a:t> IMPACTS</a:t>
            </a:r>
            <a:endParaRPr lang="en-KE" dirty="0"/>
          </a:p>
        </p:txBody>
      </p:sp>
    </p:spTree>
    <p:extLst>
      <p:ext uri="{BB962C8B-B14F-4D97-AF65-F5344CB8AC3E}">
        <p14:creationId xmlns:p14="http://schemas.microsoft.com/office/powerpoint/2010/main" val="3174990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MAM 2021 </a:t>
            </a:r>
            <a:r>
              <a:rPr lang="en-US" b="1" dirty="0">
                <a:solidFill>
                  <a:srgbClr val="FF0000"/>
                </a:solidFill>
              </a:rPr>
              <a:t>NEGATIVE</a:t>
            </a:r>
            <a:r>
              <a:rPr lang="en-US" b="1" dirty="0"/>
              <a:t> IMPACTS</a:t>
            </a:r>
            <a:endParaRPr lang="en-US" dirty="0"/>
          </a:p>
        </p:txBody>
      </p:sp>
      <p:sp>
        <p:nvSpPr>
          <p:cNvPr id="3" name="Content Placeholder 2"/>
          <p:cNvSpPr>
            <a:spLocks noGrp="1"/>
          </p:cNvSpPr>
          <p:nvPr>
            <p:ph idx="1"/>
          </p:nvPr>
        </p:nvSpPr>
        <p:spPr/>
        <p:txBody>
          <a:bodyPr/>
          <a:lstStyle/>
          <a:p>
            <a:pPr>
              <a:buFont typeface="Courier New" panose="02070309020205020404" pitchFamily="49" charset="0"/>
              <a:buChar char="o"/>
            </a:pPr>
            <a:endParaRPr lang="en-US" b="1" dirty="0">
              <a:solidFill>
                <a:srgbClr val="0070C0"/>
              </a:solidFill>
              <a:latin typeface="Arial Narrow" panose="020B0606020202030204" pitchFamily="34" charset="0"/>
            </a:endParaRPr>
          </a:p>
          <a:p>
            <a:pPr>
              <a:buFont typeface="Courier New" panose="02070309020205020404" pitchFamily="49" charset="0"/>
              <a:buChar char="o"/>
            </a:pPr>
            <a:r>
              <a:rPr lang="en-US" sz="2800" b="1" dirty="0" smtClean="0">
                <a:solidFill>
                  <a:srgbClr val="0070C0"/>
                </a:solidFill>
                <a:latin typeface="Arial Narrow" panose="020B0606020202030204" pitchFamily="34" charset="0"/>
              </a:rPr>
              <a:t>1</a:t>
            </a:r>
            <a:r>
              <a:rPr lang="en-US" sz="2800" b="1" dirty="0" smtClean="0">
                <a:solidFill>
                  <a:prstClr val="black"/>
                </a:solidFill>
                <a:latin typeface="Arial Narrow" panose="020B0606020202030204" pitchFamily="34" charset="0"/>
              </a:rPr>
              <a:t> </a:t>
            </a:r>
            <a:r>
              <a:rPr lang="en-US" sz="2800" dirty="0">
                <a:solidFill>
                  <a:srgbClr val="000000"/>
                </a:solidFill>
                <a:latin typeface="Times New Roman" panose="02020603050405020304" pitchFamily="18" charset="0"/>
                <a:cs typeface="Times New Roman" panose="02020603050405020304" pitchFamily="18" charset="0"/>
              </a:rPr>
              <a:t>Measles alert: 1 from WES, Tambura County in Tambura Hospital sample was collected for testing</a:t>
            </a:r>
            <a:r>
              <a:rPr lang="en-US" sz="2800" b="1" dirty="0" smtClean="0">
                <a:solidFill>
                  <a:prstClr val="black"/>
                </a:solidFill>
                <a:latin typeface="Arial Narrow" panose="020B0606020202030204" pitchFamily="34" charset="0"/>
              </a:rPr>
              <a:t>.</a:t>
            </a:r>
          </a:p>
          <a:p>
            <a:pPr>
              <a:buFont typeface="Courier New" panose="02070309020205020404" pitchFamily="49" charset="0"/>
              <a:buChar char="o"/>
            </a:pPr>
            <a:endParaRPr lang="en-US" sz="3200" b="1" dirty="0">
              <a:solidFill>
                <a:prstClr val="black"/>
              </a:solidFill>
              <a:latin typeface="Arial Narrow" panose="020B0606020202030204" pitchFamily="34" charset="0"/>
            </a:endParaRPr>
          </a:p>
          <a:p>
            <a:pPr>
              <a:buFont typeface="Courier New" panose="02070309020205020404" pitchFamily="49" charset="0"/>
              <a:buChar char="o"/>
            </a:pPr>
            <a:r>
              <a:rPr lang="en-US" sz="2800" dirty="0">
                <a:solidFill>
                  <a:srgbClr val="000000"/>
                </a:solidFill>
                <a:latin typeface="Times New Roman" panose="02020603050405020304" pitchFamily="18" charset="0"/>
                <a:cs typeface="Times New Roman" panose="02020603050405020304" pitchFamily="18" charset="0"/>
              </a:rPr>
              <a:t>HEV in Bentiu </a:t>
            </a:r>
            <a:r>
              <a:rPr lang="en-US" sz="2800" dirty="0" smtClean="0">
                <a:solidFill>
                  <a:srgbClr val="000000"/>
                </a:solidFill>
                <a:latin typeface="Times New Roman" panose="02020603050405020304" pitchFamily="18" charset="0"/>
                <a:cs typeface="Times New Roman" panose="02020603050405020304" pitchFamily="18" charset="0"/>
              </a:rPr>
              <a:t>PoC, There </a:t>
            </a:r>
            <a:r>
              <a:rPr lang="en-US" sz="2800" dirty="0">
                <a:solidFill>
                  <a:srgbClr val="000000"/>
                </a:solidFill>
                <a:latin typeface="Times New Roman" panose="02020603050405020304" pitchFamily="18" charset="0"/>
                <a:cs typeface="Times New Roman" panose="02020603050405020304" pitchFamily="18" charset="0"/>
              </a:rPr>
              <a:t>are </a:t>
            </a:r>
            <a:r>
              <a:rPr lang="en-US" sz="2800" b="1" dirty="0">
                <a:solidFill>
                  <a:srgbClr val="000000"/>
                </a:solidFill>
                <a:latin typeface="Times New Roman" panose="02020603050405020304" pitchFamily="18" charset="0"/>
                <a:cs typeface="Times New Roman" panose="02020603050405020304" pitchFamily="18" charset="0"/>
              </a:rPr>
              <a:t>2 </a:t>
            </a:r>
            <a:r>
              <a:rPr lang="en-US" sz="2800" dirty="0">
                <a:solidFill>
                  <a:srgbClr val="000000"/>
                </a:solidFill>
                <a:latin typeface="Times New Roman" panose="02020603050405020304" pitchFamily="18" charset="0"/>
                <a:cs typeface="Times New Roman" panose="02020603050405020304" pitchFamily="18" charset="0"/>
              </a:rPr>
              <a:t>new cases reported in week 9, </a:t>
            </a:r>
            <a:r>
              <a:rPr lang="en-US" sz="2800" dirty="0" smtClean="0">
                <a:solidFill>
                  <a:srgbClr val="000000"/>
                </a:solidFill>
                <a:latin typeface="Times New Roman" panose="02020603050405020304" pitchFamily="18" charset="0"/>
                <a:cs typeface="Times New Roman" panose="02020603050405020304" pitchFamily="18" charset="0"/>
              </a:rPr>
              <a:t>2021.</a:t>
            </a:r>
          </a:p>
          <a:p>
            <a:pPr marL="0" indent="0">
              <a:buNone/>
            </a:pPr>
            <a:endParaRPr lang="en-US" sz="2800" dirty="0">
              <a:solidFill>
                <a:srgbClr val="000000"/>
              </a:solidFill>
              <a:latin typeface="Times New Roman" panose="02020603050405020304" pitchFamily="18" charset="0"/>
              <a:cs typeface="Times New Roman" panose="02020603050405020304" pitchFamily="18" charset="0"/>
            </a:endParaRPr>
          </a:p>
          <a:p>
            <a:pPr>
              <a:buFont typeface="Courier New" panose="02070309020205020404" pitchFamily="49" charset="0"/>
              <a:buChar char="o"/>
            </a:pPr>
            <a:endParaRPr lang="en-US" b="1" dirty="0">
              <a:solidFill>
                <a:prstClr val="black"/>
              </a:solidFill>
              <a:latin typeface="Arial Narrow" panose="020B0606020202030204" pitchFamily="34" charset="0"/>
            </a:endParaRPr>
          </a:p>
          <a:p>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p:cNvSpPr>
            <a:spLocks noGrp="1"/>
          </p:cNvSpPr>
          <p:nvPr>
            <p:ph type="ftr" sz="quarter" idx="11"/>
          </p:nvPr>
        </p:nvSpPr>
        <p:spPr/>
        <p:txBody>
          <a:bodyPr/>
          <a:lstStyle/>
          <a:p>
            <a:r>
              <a:rPr lang="en-GB" smtClean="0"/>
              <a:t>IGAD CLIMATE PREDICTION AND APPLICATIONS CENTRE (</a:t>
            </a:r>
            <a:r>
              <a:rPr lang="en-GB" b="1" smtClean="0"/>
              <a:t>ICPAC</a:t>
            </a:r>
            <a:r>
              <a:rPr lang="en-GB" smtClean="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6</a:t>
            </a:fld>
            <a:endParaRPr lang="en-US"/>
          </a:p>
        </p:txBody>
      </p:sp>
    </p:spTree>
    <p:extLst>
      <p:ext uri="{BB962C8B-B14F-4D97-AF65-F5344CB8AC3E}">
        <p14:creationId xmlns:p14="http://schemas.microsoft.com/office/powerpoint/2010/main" val="3016007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C7975-5D3F-5F40-9698-BE202FF95BE5}"/>
              </a:ext>
            </a:extLst>
          </p:cNvPr>
          <p:cNvSpPr>
            <a:spLocks noGrp="1"/>
          </p:cNvSpPr>
          <p:nvPr>
            <p:ph type="title"/>
          </p:nvPr>
        </p:nvSpPr>
        <p:spPr/>
        <p:txBody>
          <a:bodyPr>
            <a:noAutofit/>
          </a:bodyPr>
          <a:lstStyle/>
          <a:p>
            <a:r>
              <a:rPr lang="en-US" b="1" dirty="0"/>
              <a:t/>
            </a:r>
            <a:br>
              <a:rPr lang="en-US" b="1" dirty="0"/>
            </a:br>
            <a:r>
              <a:rPr lang="en-US" b="1" dirty="0"/>
              <a:t>summary long term observed seasonal changes </a:t>
            </a:r>
            <a:endParaRPr lang="en-KE" b="1" dirty="0"/>
          </a:p>
        </p:txBody>
      </p:sp>
      <p:sp>
        <p:nvSpPr>
          <p:cNvPr id="3" name="Content Placeholder 2">
            <a:extLst>
              <a:ext uri="{FF2B5EF4-FFF2-40B4-BE49-F238E27FC236}">
                <a16:creationId xmlns:a16="http://schemas.microsoft.com/office/drawing/2014/main" id="{CC9CA886-B1F9-1A4A-A1C1-7E8A3AD4B2DF}"/>
              </a:ext>
            </a:extLst>
          </p:cNvPr>
          <p:cNvSpPr>
            <a:spLocks noGrp="1"/>
          </p:cNvSpPr>
          <p:nvPr>
            <p:ph idx="1"/>
          </p:nvPr>
        </p:nvSpPr>
        <p:spPr/>
        <p:txBody>
          <a:bodyPr/>
          <a:lstStyle/>
          <a:p>
            <a:pPr>
              <a:buFont typeface="Courier New" panose="02070309020205020404" pitchFamily="49" charset="0"/>
              <a:buChar char="o"/>
            </a:pPr>
            <a:endParaRPr lang="en-US" dirty="0" smtClean="0"/>
          </a:p>
          <a:p>
            <a:pPr>
              <a:buFont typeface="Courier New" panose="02070309020205020404" pitchFamily="49" charset="0"/>
              <a:buChar char="o"/>
            </a:pPr>
            <a:r>
              <a:rPr lang="en-US" sz="2800" dirty="0" smtClean="0"/>
              <a:t>Rainfall </a:t>
            </a:r>
            <a:r>
              <a:rPr lang="en-US" sz="2800" dirty="0"/>
              <a:t>forecast showed that from March to May 2021, above-normal rainfall is expected over the eastern part of the country. </a:t>
            </a:r>
          </a:p>
          <a:p>
            <a:pPr>
              <a:buFont typeface="Courier New" panose="02070309020205020404" pitchFamily="49" charset="0"/>
              <a:buChar char="o"/>
            </a:pPr>
            <a:endParaRPr lang="en-US" sz="2800" dirty="0" smtClean="0"/>
          </a:p>
          <a:p>
            <a:pPr>
              <a:buFont typeface="Courier New" panose="02070309020205020404" pitchFamily="49" charset="0"/>
              <a:buChar char="o"/>
            </a:pPr>
            <a:r>
              <a:rPr lang="en-US" sz="2800" dirty="0" smtClean="0"/>
              <a:t>The </a:t>
            </a:r>
            <a:r>
              <a:rPr lang="en-US" sz="2800" dirty="0"/>
              <a:t>probabilistic rainfall forecast showed that the risk of flooding for the third year is high.</a:t>
            </a:r>
          </a:p>
          <a:p>
            <a:endParaRPr lang="en-CA" sz="2800" dirty="0"/>
          </a:p>
        </p:txBody>
      </p:sp>
      <p:sp>
        <p:nvSpPr>
          <p:cNvPr id="4" name="Date Placeholder 3">
            <a:extLst>
              <a:ext uri="{FF2B5EF4-FFF2-40B4-BE49-F238E27FC236}">
                <a16:creationId xmlns:a16="http://schemas.microsoft.com/office/drawing/2014/main" id="{78842320-0234-7A46-A4A2-2E129409E177}"/>
              </a:ext>
            </a:extLst>
          </p:cNvPr>
          <p:cNvSpPr>
            <a:spLocks noGrp="1"/>
          </p:cNvSpPr>
          <p:nvPr>
            <p:ph type="dt" sz="half" idx="10"/>
          </p:nvPr>
        </p:nvSpPr>
        <p:spPr/>
        <p:txBody>
          <a:bodyPr/>
          <a:lstStyle/>
          <a:p>
            <a:fld id="{DE19D8FE-7506-41EF-B335-8CA99EA3EAA9}" type="datetime2">
              <a:rPr lang="en-US" smtClean="0"/>
              <a:pPr/>
              <a:t>Thursday, May 20, 2021</a:t>
            </a:fld>
            <a:endParaRPr lang="en-US" dirty="0"/>
          </a:p>
        </p:txBody>
      </p:sp>
      <p:sp>
        <p:nvSpPr>
          <p:cNvPr id="5" name="Footer Placeholder 4">
            <a:extLst>
              <a:ext uri="{FF2B5EF4-FFF2-40B4-BE49-F238E27FC236}">
                <a16:creationId xmlns:a16="http://schemas.microsoft.com/office/drawing/2014/main" id="{CA39A204-B67D-FA4A-8D54-8EC71369976A}"/>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E8DEA5CC-8566-2B4C-8597-847826137B37}"/>
              </a:ext>
            </a:extLst>
          </p:cNvPr>
          <p:cNvSpPr>
            <a:spLocks noGrp="1"/>
          </p:cNvSpPr>
          <p:nvPr>
            <p:ph type="sldNum" sz="quarter" idx="12"/>
          </p:nvPr>
        </p:nvSpPr>
        <p:spPr/>
        <p:txBody>
          <a:bodyPr/>
          <a:lstStyle/>
          <a:p>
            <a:fld id="{B1DB7362-2002-504E-9846-FFD55AE08938}" type="slidenum">
              <a:rPr lang="en-US" smtClean="0"/>
              <a:pPr/>
              <a:t>7</a:t>
            </a:fld>
            <a:endParaRPr lang="en-US"/>
          </a:p>
        </p:txBody>
      </p:sp>
    </p:spTree>
    <p:extLst>
      <p:ext uri="{BB962C8B-B14F-4D97-AF65-F5344CB8AC3E}">
        <p14:creationId xmlns:p14="http://schemas.microsoft.com/office/powerpoint/2010/main" val="1256605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7DFD0-28A0-4C96-9F27-C67A2084319D}"/>
              </a:ext>
            </a:extLst>
          </p:cNvPr>
          <p:cNvSpPr>
            <a:spLocks noGrp="1"/>
          </p:cNvSpPr>
          <p:nvPr>
            <p:ph type="title"/>
          </p:nvPr>
        </p:nvSpPr>
        <p:spPr>
          <a:xfrm>
            <a:off x="495300" y="452445"/>
            <a:ext cx="8915400" cy="792162"/>
          </a:xfrm>
        </p:spPr>
        <p:txBody>
          <a:bodyPr>
            <a:normAutofit fontScale="90000"/>
          </a:bodyPr>
          <a:lstStyle/>
          <a:p>
            <a:r>
              <a:rPr lang="en-US" b="1" dirty="0"/>
              <a:t>implementation and IMPACT of Climate services and ADVISORIES in mam</a:t>
            </a:r>
            <a:endParaRPr lang="en-GB" b="1"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71670455"/>
              </p:ext>
            </p:extLst>
          </p:nvPr>
        </p:nvGraphicFramePr>
        <p:xfrm>
          <a:off x="495300" y="1244600"/>
          <a:ext cx="8915400" cy="4399280"/>
        </p:xfrm>
        <a:graphic>
          <a:graphicData uri="http://schemas.openxmlformats.org/drawingml/2006/table">
            <a:tbl>
              <a:tblPr firstRow="1" bandRow="1">
                <a:tableStyleId>{5C22544A-7EE6-4342-B048-85BDC9FD1C3A}</a:tableStyleId>
              </a:tblPr>
              <a:tblGrid>
                <a:gridCol w="4457700">
                  <a:extLst>
                    <a:ext uri="{9D8B030D-6E8A-4147-A177-3AD203B41FA5}">
                      <a16:colId xmlns:a16="http://schemas.microsoft.com/office/drawing/2014/main" val="458597761"/>
                    </a:ext>
                  </a:extLst>
                </a:gridCol>
                <a:gridCol w="4457700">
                  <a:extLst>
                    <a:ext uri="{9D8B030D-6E8A-4147-A177-3AD203B41FA5}">
                      <a16:colId xmlns:a16="http://schemas.microsoft.com/office/drawing/2014/main" val="3727868988"/>
                    </a:ext>
                  </a:extLst>
                </a:gridCol>
              </a:tblGrid>
              <a:tr h="370840">
                <a:tc>
                  <a:txBody>
                    <a:bodyPr/>
                    <a:lstStyle/>
                    <a:p>
                      <a:r>
                        <a:rPr lang="en-US" dirty="0" smtClean="0"/>
                        <a:t>Impact</a:t>
                      </a:r>
                      <a:endParaRPr lang="en-US" dirty="0"/>
                    </a:p>
                  </a:txBody>
                  <a:tcPr/>
                </a:tc>
                <a:tc>
                  <a:txBody>
                    <a:bodyPr/>
                    <a:lstStyle/>
                    <a:p>
                      <a:r>
                        <a:rPr lang="en-US" dirty="0" smtClean="0"/>
                        <a:t>Measures Taken</a:t>
                      </a:r>
                      <a:endParaRPr lang="en-US" dirty="0"/>
                    </a:p>
                  </a:txBody>
                  <a:tcPr/>
                </a:tc>
                <a:extLst>
                  <a:ext uri="{0D108BD9-81ED-4DB2-BD59-A6C34878D82A}">
                    <a16:rowId xmlns:a16="http://schemas.microsoft.com/office/drawing/2014/main" val="4042400871"/>
                  </a:ext>
                </a:extLst>
              </a:tr>
              <a:tr h="370840">
                <a:tc>
                  <a:txBody>
                    <a:bodyPr/>
                    <a:lstStyle/>
                    <a:p>
                      <a:r>
                        <a:rPr lang="en-US" b="1" dirty="0" smtClean="0"/>
                        <a:t>Measles</a:t>
                      </a:r>
                      <a:endParaRPr lang="en-US" b="1" dirty="0"/>
                    </a:p>
                  </a:txBody>
                  <a:tcPr/>
                </a:tc>
                <a:tc>
                  <a:txBody>
                    <a:bodyPr/>
                    <a:lstStyle/>
                    <a:p>
                      <a:r>
                        <a:rPr lang="en-US" dirty="0" smtClean="0"/>
                        <a:t>Vaccination was conducted and samples was collected for testing,</a:t>
                      </a:r>
                      <a:endParaRPr lang="en-US" dirty="0"/>
                    </a:p>
                  </a:txBody>
                  <a:tcPr/>
                </a:tc>
                <a:extLst>
                  <a:ext uri="{0D108BD9-81ED-4DB2-BD59-A6C34878D82A}">
                    <a16:rowId xmlns:a16="http://schemas.microsoft.com/office/drawing/2014/main" val="2962188304"/>
                  </a:ext>
                </a:extLst>
              </a:tr>
              <a:tr h="370840">
                <a:tc>
                  <a:txBody>
                    <a:bodyPr/>
                    <a:lstStyle/>
                    <a:p>
                      <a:r>
                        <a:rPr lang="en-US" b="1" dirty="0" smtClean="0"/>
                        <a:t>HEV</a:t>
                      </a:r>
                      <a:endParaRPr lang="en-US" b="1" dirty="0"/>
                    </a:p>
                  </a:txBody>
                  <a:tcPr/>
                </a:tc>
                <a:tc>
                  <a:txBody>
                    <a:bodyPr/>
                    <a:lstStyle/>
                    <a:p>
                      <a:pPr>
                        <a:buFont typeface="Courier New" panose="02070309020205020404" pitchFamily="49" charset="0"/>
                        <a:buChar char="o"/>
                      </a:pPr>
                      <a:r>
                        <a:rPr lang="en-US" dirty="0" smtClean="0"/>
                        <a:t> Supportive case management guided by the HEV protocol is ongoing</a:t>
                      </a:r>
                    </a:p>
                    <a:p>
                      <a:pPr>
                        <a:buFont typeface="Courier New" panose="02070309020205020404" pitchFamily="49" charset="0"/>
                        <a:buChar char="o"/>
                      </a:pPr>
                      <a:r>
                        <a:rPr lang="en-US" dirty="0" smtClean="0"/>
                        <a:t> KEV messages on HEV prevention should continue within the community through HPs, CHWs and Kondial Radio.</a:t>
                      </a:r>
                    </a:p>
                    <a:p>
                      <a:endParaRPr lang="en-US" dirty="0"/>
                    </a:p>
                  </a:txBody>
                  <a:tcPr/>
                </a:tc>
                <a:extLst>
                  <a:ext uri="{0D108BD9-81ED-4DB2-BD59-A6C34878D82A}">
                    <a16:rowId xmlns:a16="http://schemas.microsoft.com/office/drawing/2014/main" val="371065279"/>
                  </a:ext>
                </a:extLst>
              </a:tr>
              <a:tr h="370840">
                <a:tc>
                  <a:txBody>
                    <a:bodyPr/>
                    <a:lstStyle/>
                    <a:p>
                      <a:r>
                        <a:rPr lang="en-US" b="1" dirty="0" smtClean="0"/>
                        <a:t>Malaria </a:t>
                      </a:r>
                      <a:endParaRPr lang="en-US" b="1" dirty="0"/>
                    </a:p>
                  </a:txBody>
                  <a:tcPr/>
                </a:tc>
                <a:tc>
                  <a:txBody>
                    <a:bodyPr/>
                    <a:lstStyle/>
                    <a:p>
                      <a:r>
                        <a:rPr lang="en-US" dirty="0" smtClean="0"/>
                        <a:t>Provision of antimalarial drugs and RTDs to states hubs</a:t>
                      </a:r>
                      <a:endParaRPr lang="en-US" dirty="0"/>
                    </a:p>
                  </a:txBody>
                  <a:tcPr/>
                </a:tc>
                <a:extLst>
                  <a:ext uri="{0D108BD9-81ED-4DB2-BD59-A6C34878D82A}">
                    <a16:rowId xmlns:a16="http://schemas.microsoft.com/office/drawing/2014/main" val="3061321788"/>
                  </a:ext>
                </a:extLst>
              </a:tr>
              <a:tr h="370840">
                <a:tc>
                  <a:txBody>
                    <a:bodyPr/>
                    <a:lstStyle/>
                    <a:p>
                      <a:r>
                        <a:rPr lang="en-US" dirty="0" smtClean="0"/>
                        <a:t>Acu</a:t>
                      </a:r>
                      <a:r>
                        <a:rPr lang="en-US" b="1" dirty="0" smtClean="0"/>
                        <a:t>te Watery diarrhea</a:t>
                      </a:r>
                      <a:endParaRPr lang="en-US" b="1" dirty="0"/>
                    </a:p>
                  </a:txBody>
                  <a:tcPr/>
                </a:tc>
                <a:tc>
                  <a:txBody>
                    <a:bodyPr/>
                    <a:lstStyle/>
                    <a:p>
                      <a:r>
                        <a:rPr lang="en-US" dirty="0" smtClean="0"/>
                        <a:t>Case management, and hygiene promotion.</a:t>
                      </a:r>
                      <a:endParaRPr lang="en-US" dirty="0"/>
                    </a:p>
                  </a:txBody>
                  <a:tcPr/>
                </a:tc>
                <a:extLst>
                  <a:ext uri="{0D108BD9-81ED-4DB2-BD59-A6C34878D82A}">
                    <a16:rowId xmlns:a16="http://schemas.microsoft.com/office/drawing/2014/main" val="1308589538"/>
                  </a:ext>
                </a:extLst>
              </a:tr>
              <a:tr h="370840">
                <a:tc>
                  <a:txBody>
                    <a:bodyPr/>
                    <a:lstStyle/>
                    <a:p>
                      <a:r>
                        <a:rPr lang="en-US" b="1" dirty="0" smtClean="0"/>
                        <a:t>Acute bloody</a:t>
                      </a:r>
                      <a:r>
                        <a:rPr lang="en-US" b="1" baseline="0" dirty="0" smtClean="0"/>
                        <a:t> diarrhea</a:t>
                      </a:r>
                      <a:endParaRPr lang="en-US" b="1" dirty="0"/>
                    </a:p>
                  </a:txBody>
                  <a:tcPr/>
                </a:tc>
                <a:tc>
                  <a:txBody>
                    <a:bodyPr/>
                    <a:lstStyle/>
                    <a:p>
                      <a:r>
                        <a:rPr lang="en-US" dirty="0" smtClean="0"/>
                        <a:t>Case</a:t>
                      </a:r>
                      <a:r>
                        <a:rPr lang="en-US" baseline="0" dirty="0" smtClean="0"/>
                        <a:t> management.</a:t>
                      </a:r>
                      <a:endParaRPr lang="en-US" dirty="0"/>
                    </a:p>
                  </a:txBody>
                  <a:tcPr/>
                </a:tc>
                <a:extLst>
                  <a:ext uri="{0D108BD9-81ED-4DB2-BD59-A6C34878D82A}">
                    <a16:rowId xmlns:a16="http://schemas.microsoft.com/office/drawing/2014/main" val="2374161336"/>
                  </a:ext>
                </a:extLst>
              </a:tr>
            </a:tbl>
          </a:graphicData>
        </a:graphic>
      </p:graphicFrame>
      <p:sp>
        <p:nvSpPr>
          <p:cNvPr id="4" name="Date Placeholder 3">
            <a:extLst>
              <a:ext uri="{FF2B5EF4-FFF2-40B4-BE49-F238E27FC236}">
                <a16:creationId xmlns:a16="http://schemas.microsoft.com/office/drawing/2014/main" id="{20DF7247-A3D7-40FB-8874-EEF44BD411A6}"/>
              </a:ext>
            </a:extLst>
          </p:cNvPr>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a:extLst>
              <a:ext uri="{FF2B5EF4-FFF2-40B4-BE49-F238E27FC236}">
                <a16:creationId xmlns:a16="http://schemas.microsoft.com/office/drawing/2014/main" id="{CC9DC172-7797-4261-B7FB-CE56A4BAEB3D}"/>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5A728A6A-AEC2-4B25-BDF9-7365FD07F83D}"/>
              </a:ext>
            </a:extLst>
          </p:cNvPr>
          <p:cNvSpPr>
            <a:spLocks noGrp="1"/>
          </p:cNvSpPr>
          <p:nvPr>
            <p:ph type="sldNum" sz="quarter" idx="12"/>
          </p:nvPr>
        </p:nvSpPr>
        <p:spPr/>
        <p:txBody>
          <a:bodyPr/>
          <a:lstStyle/>
          <a:p>
            <a:fld id="{B1DB7362-2002-504E-9846-FFD55AE08938}" type="slidenum">
              <a:rPr lang="en-US" smtClean="0"/>
              <a:pPr/>
              <a:t>8</a:t>
            </a:fld>
            <a:endParaRPr lang="en-US"/>
          </a:p>
        </p:txBody>
      </p:sp>
    </p:spTree>
    <p:extLst>
      <p:ext uri="{BB962C8B-B14F-4D97-AF65-F5344CB8AC3E}">
        <p14:creationId xmlns:p14="http://schemas.microsoft.com/office/powerpoint/2010/main" val="1230353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Photos and graphs on positive or negative impacts</a:t>
            </a:r>
          </a:p>
        </p:txBody>
      </p:sp>
      <p:sp>
        <p:nvSpPr>
          <p:cNvPr id="4" name="Date Placeholder 3"/>
          <p:cNvSpPr>
            <a:spLocks noGrp="1"/>
          </p:cNvSpPr>
          <p:nvPr>
            <p:ph type="dt" sz="half" idx="10"/>
          </p:nvPr>
        </p:nvSpPr>
        <p:spPr/>
        <p:txBody>
          <a:bodyPr/>
          <a:lstStyle/>
          <a:p>
            <a:fld id="{DE19D8FE-7506-41EF-B335-8CA99EA3EAA9}" type="datetime2">
              <a:rPr lang="en-US" smtClean="0"/>
              <a:pPr/>
              <a:t>Thursday, May 20, 2021</a:t>
            </a:fld>
            <a:endParaRPr lang="en-US"/>
          </a:p>
        </p:txBody>
      </p:sp>
      <p:sp>
        <p:nvSpPr>
          <p:cNvPr id="5" name="Footer Placeholder 4"/>
          <p:cNvSpPr>
            <a:spLocks noGrp="1"/>
          </p:cNvSpPr>
          <p:nvPr>
            <p:ph type="ftr" sz="quarter" idx="11"/>
          </p:nvPr>
        </p:nvSpPr>
        <p:spPr/>
        <p:txBody>
          <a:bodyPr/>
          <a:lstStyle/>
          <a:p>
            <a:r>
              <a:rPr lang="en-GB" smtClean="0"/>
              <a:t>IGAD CLIMATE PREDICTION AND APPLICATIONS CENTRE (</a:t>
            </a:r>
            <a:r>
              <a:rPr lang="en-GB" b="1" smtClean="0"/>
              <a:t>ICPAC</a:t>
            </a:r>
            <a:r>
              <a:rPr lang="en-GB" smtClean="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9</a:t>
            </a:fld>
            <a:endParaRPr lang="en-US"/>
          </a:p>
        </p:txBody>
      </p:sp>
      <p:pic>
        <p:nvPicPr>
          <p:cNvPr id="7" name="Content Placeholder 6"/>
          <p:cNvPicPr>
            <a:picLocks noGrp="1" noChangeAspect="1"/>
          </p:cNvPicPr>
          <p:nvPr>
            <p:ph idx="1"/>
          </p:nvPr>
        </p:nvPicPr>
        <p:blipFill>
          <a:blip r:embed="rId2"/>
          <a:stretch>
            <a:fillRect/>
          </a:stretch>
        </p:blipFill>
        <p:spPr>
          <a:xfrm>
            <a:off x="495300" y="2184917"/>
            <a:ext cx="8915400" cy="2645329"/>
          </a:xfrm>
          <a:prstGeom prst="rect">
            <a:avLst/>
          </a:prstGeom>
        </p:spPr>
      </p:pic>
    </p:spTree>
    <p:extLst>
      <p:ext uri="{BB962C8B-B14F-4D97-AF65-F5344CB8AC3E}">
        <p14:creationId xmlns:p14="http://schemas.microsoft.com/office/powerpoint/2010/main" val="2005998816"/>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IGAD PPT Template.thmx</Template>
  <TotalTime>4534</TotalTime>
  <Words>1045</Words>
  <Application>Microsoft Office PowerPoint</Application>
  <PresentationFormat>A4 Paper (210x297 mm)</PresentationFormat>
  <Paragraphs>120</Paragraphs>
  <Slides>13</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Arial Narrow</vt:lpstr>
      <vt:lpstr>Calibri</vt:lpstr>
      <vt:lpstr>Corbel</vt:lpstr>
      <vt:lpstr>Courier New</vt:lpstr>
      <vt:lpstr>Times New Roman</vt:lpstr>
      <vt:lpstr>IGAD PPT Template</vt:lpstr>
      <vt:lpstr>SECTOR (Health)  Country ()  Seasonal analysis of the impacts of March – may (mam) 2021    </vt:lpstr>
      <vt:lpstr> MAM 2021 summary of positive IMPACTS</vt:lpstr>
      <vt:lpstr>MAM 2021 summary of positive IMPACTS (HEV)</vt:lpstr>
      <vt:lpstr>MAM 2021 summary of positive IMPACTS (HEV)</vt:lpstr>
      <vt:lpstr> MAM 2021 NEGATIVE IMPACTS</vt:lpstr>
      <vt:lpstr>MAM 2021 NEGATIVE IMPACTS</vt:lpstr>
      <vt:lpstr> summary long term observed seasonal changes </vt:lpstr>
      <vt:lpstr>implementation and IMPACT of Climate services and ADVISORIES in mam</vt:lpstr>
      <vt:lpstr>Photos and graphs on positive or negative impacts</vt:lpstr>
      <vt:lpstr>Photos and graphs on positive or negative impacts</vt:lpstr>
      <vt:lpstr>Photos and graphs on positive or negative impacts</vt:lpstr>
      <vt:lpstr>Photos and graphs on positive or negative impacts</vt:lpstr>
      <vt:lpstr>PowerPoint Presentation</vt:lpstr>
    </vt:vector>
  </TitlesOfParts>
  <Company>Black Africa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Constantino Doggale</cp:lastModifiedBy>
  <cp:revision>202</cp:revision>
  <dcterms:created xsi:type="dcterms:W3CDTF">2014-11-18T09:33:09Z</dcterms:created>
  <dcterms:modified xsi:type="dcterms:W3CDTF">2021-05-20T09:50:58Z</dcterms:modified>
</cp:coreProperties>
</file>