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0" r:id="rId2"/>
    <p:sldId id="277" r:id="rId3"/>
    <p:sldId id="273" r:id="rId4"/>
    <p:sldId id="268" r:id="rId5"/>
    <p:sldId id="272" r:id="rId6"/>
    <p:sldId id="283" r:id="rId7"/>
    <p:sldId id="260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82" autoAdjust="0"/>
    <p:restoredTop sz="88398" autoAdjust="0"/>
  </p:normalViewPr>
  <p:slideViewPr>
    <p:cSldViewPr snapToObjects="1">
      <p:cViewPr varScale="1">
        <p:scale>
          <a:sx n="71" d="100"/>
          <a:sy n="71" d="100"/>
        </p:scale>
        <p:origin x="-130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March to May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400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 PEACE AND SECURITY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(CEWARN-IGAD)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march-may (mam)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06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b="1" dirty="0" err="1" smtClean="0"/>
              <a:t>mam</a:t>
            </a:r>
            <a:r>
              <a:rPr lang="en-US" sz="3100" b="1" dirty="0" smtClean="0"/>
              <a:t> 2021 summary of </a:t>
            </a:r>
            <a:r>
              <a:rPr lang="en-US" sz="31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sz="3100" b="1" dirty="0" smtClean="0"/>
              <a:t> IMPACTS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endParaRPr lang="en-GB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38200"/>
            <a:ext cx="8915400" cy="56488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200" b="1" cap="all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KENYA</a:t>
            </a:r>
            <a:endParaRPr lang="en-GB" sz="2200" b="1" cap="all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r>
              <a:rPr lang="en-GB" sz="2800" dirty="0" smtClean="0"/>
              <a:t>There </a:t>
            </a:r>
            <a:r>
              <a:rPr lang="en-GB" sz="2800" dirty="0" smtClean="0"/>
              <a:t>was sufficient water and pasture for the </a:t>
            </a:r>
            <a:r>
              <a:rPr lang="en-GB" sz="2800" dirty="0" smtClean="0"/>
              <a:t>pastoralists for the pastoralists in the ASALs.</a:t>
            </a:r>
            <a:endParaRPr lang="en-GB" sz="2800" dirty="0" smtClean="0"/>
          </a:p>
          <a:p>
            <a:pPr>
              <a:buNone/>
            </a:pPr>
            <a:r>
              <a:rPr lang="en-US" sz="2200" b="1" cap="all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SOMALIA</a:t>
            </a:r>
            <a:endParaRPr lang="en-US" sz="2200" b="1" cap="all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en-US" dirty="0" smtClean="0"/>
              <a:t>Relieved and </a:t>
            </a:r>
            <a:r>
              <a:rPr lang="en-US" dirty="0" smtClean="0"/>
              <a:t>lessened the resource driven conflicts between the nomads and clans that often clash over </a:t>
            </a:r>
            <a:r>
              <a:rPr lang="en-US" dirty="0" smtClean="0"/>
              <a:t>resources. </a:t>
            </a:r>
          </a:p>
          <a:p>
            <a:pPr>
              <a:buNone/>
            </a:pPr>
            <a:r>
              <a:rPr lang="en-US" sz="2200" b="1" cap="all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UGANDA</a:t>
            </a:r>
          </a:p>
          <a:p>
            <a:pPr algn="just"/>
            <a:r>
              <a:rPr lang="en-GB" dirty="0" smtClean="0"/>
              <a:t>Conditions facilitated </a:t>
            </a:r>
            <a:r>
              <a:rPr lang="en-GB" dirty="0" smtClean="0"/>
              <a:t>tree </a:t>
            </a:r>
            <a:r>
              <a:rPr lang="en-GB" dirty="0" smtClean="0"/>
              <a:t>planting and wetland restoration projects in </a:t>
            </a:r>
            <a:r>
              <a:rPr lang="en-GB" dirty="0" smtClean="0"/>
              <a:t>affected Districts </a:t>
            </a:r>
            <a:r>
              <a:rPr lang="en-GB" dirty="0" smtClean="0"/>
              <a:t>in a voluntary and peaceful </a:t>
            </a:r>
            <a:r>
              <a:rPr lang="en-GB" dirty="0" smtClean="0"/>
              <a:t>manner (</a:t>
            </a:r>
            <a:r>
              <a:rPr lang="en-GB" dirty="0" err="1" smtClean="0"/>
              <a:t>Mbale</a:t>
            </a:r>
            <a:r>
              <a:rPr lang="en-GB" dirty="0" smtClean="0"/>
              <a:t> and </a:t>
            </a:r>
            <a:r>
              <a:rPr lang="en-GB" dirty="0" err="1" smtClean="0"/>
              <a:t>Serere</a:t>
            </a:r>
            <a:r>
              <a:rPr lang="en-GB" dirty="0" smtClean="0"/>
              <a:t>). </a:t>
            </a:r>
          </a:p>
          <a:p>
            <a:pPr>
              <a:buNone/>
            </a:pPr>
            <a:r>
              <a:rPr lang="en-US" sz="2200" b="1" cap="all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SUDAN</a:t>
            </a:r>
            <a:endParaRPr lang="en-GB" sz="2200" b="1" cap="all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en-GB" dirty="0" smtClean="0"/>
              <a:t>Provided good conditions for the pastoralists  in terms of pasture and water resources. No reported conflicts due to extreme climatic conditions</a:t>
            </a:r>
          </a:p>
          <a:p>
            <a:pPr algn="just"/>
            <a:endParaRPr lang="en-GB" dirty="0" smtClean="0"/>
          </a:p>
          <a:p>
            <a:pPr algn="just"/>
            <a:endParaRPr lang="x-none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792162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mam</a:t>
            </a:r>
            <a:r>
              <a:rPr lang="en-US" sz="2800" b="1" dirty="0" smtClean="0"/>
              <a:t> 2021 </a:t>
            </a:r>
            <a:r>
              <a:rPr lang="en-US" sz="2800" b="1" dirty="0" smtClean="0">
                <a:solidFill>
                  <a:srgbClr val="FF0000"/>
                </a:solidFill>
              </a:rPr>
              <a:t>NEGATIVE</a:t>
            </a:r>
            <a:r>
              <a:rPr lang="en-US" sz="2800" b="1" dirty="0" smtClean="0"/>
              <a:t> IMPACTS </a:t>
            </a:r>
            <a:br>
              <a:rPr lang="en-US" sz="2800" b="1" dirty="0" smtClean="0"/>
            </a:b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599"/>
            <a:ext cx="9182100" cy="587740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8000" b="1" dirty="0" smtClean="0">
                <a:solidFill>
                  <a:srgbClr val="FF0000"/>
                </a:solidFill>
              </a:rPr>
              <a:t>ETHIOPIA: </a:t>
            </a:r>
            <a:r>
              <a:rPr lang="en-US" sz="8600" dirty="0" smtClean="0"/>
              <a:t>Dry </a:t>
            </a:r>
            <a:r>
              <a:rPr lang="en-US" sz="8600" dirty="0" smtClean="0"/>
              <a:t>conditions led to internal displacement of communities, competition for scarce dissipated resources, and forced movement of pastoralist farther south in south </a:t>
            </a:r>
            <a:r>
              <a:rPr lang="en-US" sz="8600" dirty="0" err="1" smtClean="0"/>
              <a:t>omo</a:t>
            </a:r>
            <a:r>
              <a:rPr lang="en-US" sz="8600" dirty="0" smtClean="0"/>
              <a:t> zone and </a:t>
            </a:r>
            <a:r>
              <a:rPr lang="en-US" sz="8600" dirty="0" smtClean="0"/>
              <a:t>L. Turkana </a:t>
            </a:r>
            <a:r>
              <a:rPr lang="en-US" sz="8600" dirty="0" smtClean="0"/>
              <a:t>-</a:t>
            </a:r>
            <a:r>
              <a:rPr lang="en-US" sz="8600" dirty="0" smtClean="0"/>
              <a:t>exposing them to conflicts with the Turkana and other pastoralist communities.   </a:t>
            </a:r>
            <a:endParaRPr lang="en-US" sz="8600" dirty="0" smtClean="0"/>
          </a:p>
          <a:p>
            <a:pPr>
              <a:lnSpc>
                <a:spcPct val="120000"/>
              </a:lnSpc>
            </a:pPr>
            <a:r>
              <a:rPr lang="en-US" sz="8800" dirty="0" smtClean="0"/>
              <a:t>T</a:t>
            </a:r>
            <a:r>
              <a:rPr lang="en-US" sz="8800" dirty="0" smtClean="0"/>
              <a:t>ension </a:t>
            </a:r>
            <a:r>
              <a:rPr lang="en-US" sz="8800" dirty="0" smtClean="0"/>
              <a:t>and deteriorating social relations, among some ethnic groups -between Hammer and </a:t>
            </a:r>
            <a:r>
              <a:rPr lang="en-US" sz="8800" dirty="0" err="1" smtClean="0"/>
              <a:t>Dassenech</a:t>
            </a:r>
            <a:r>
              <a:rPr lang="en-US" sz="8800" dirty="0" smtClean="0"/>
              <a:t>  as well as </a:t>
            </a:r>
            <a:r>
              <a:rPr lang="en-US" sz="8800" dirty="0" err="1" smtClean="0"/>
              <a:t>Bena</a:t>
            </a:r>
            <a:r>
              <a:rPr lang="en-US" sz="8800" dirty="0" smtClean="0"/>
              <a:t> -</a:t>
            </a:r>
            <a:r>
              <a:rPr lang="en-US" sz="8800" dirty="0" err="1" smtClean="0"/>
              <a:t>Tsemay</a:t>
            </a:r>
            <a:r>
              <a:rPr lang="en-US" sz="8800" dirty="0" smtClean="0"/>
              <a:t> and </a:t>
            </a:r>
            <a:r>
              <a:rPr lang="en-US" sz="8800" dirty="0" err="1" smtClean="0"/>
              <a:t>Mago</a:t>
            </a:r>
            <a:r>
              <a:rPr lang="en-US" sz="8800" dirty="0" smtClean="0"/>
              <a:t> National park keepers (Human wildlife conflict). </a:t>
            </a:r>
            <a:endParaRPr lang="en-US" sz="8800" dirty="0" smtClean="0"/>
          </a:p>
          <a:p>
            <a:pPr>
              <a:lnSpc>
                <a:spcPct val="120000"/>
              </a:lnSpc>
            </a:pPr>
            <a:r>
              <a:rPr lang="en-US" sz="8000" b="1" dirty="0" smtClean="0">
                <a:solidFill>
                  <a:srgbClr val="FF0000"/>
                </a:solidFill>
              </a:rPr>
              <a:t>KENYA</a:t>
            </a:r>
            <a:r>
              <a:rPr lang="en-US" sz="8000" b="1" dirty="0" smtClean="0">
                <a:solidFill>
                  <a:srgbClr val="FF0000"/>
                </a:solidFill>
              </a:rPr>
              <a:t>: </a:t>
            </a:r>
            <a:r>
              <a:rPr lang="en-US" sz="8800" dirty="0" smtClean="0"/>
              <a:t>Increased </a:t>
            </a:r>
            <a:r>
              <a:rPr lang="en-US" sz="8800" dirty="0" smtClean="0"/>
              <a:t>raids between Turkana and </a:t>
            </a:r>
            <a:r>
              <a:rPr lang="en-US" sz="8800" dirty="0" err="1" smtClean="0"/>
              <a:t>Toposa</a:t>
            </a:r>
            <a:r>
              <a:rPr lang="en-US" sz="8800" dirty="0" smtClean="0"/>
              <a:t>, </a:t>
            </a:r>
            <a:r>
              <a:rPr lang="en-US" sz="8800" dirty="0" err="1" smtClean="0"/>
              <a:t>karamajong</a:t>
            </a:r>
            <a:r>
              <a:rPr lang="en-US" sz="88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sz="8000" b="1" dirty="0" smtClean="0">
                <a:solidFill>
                  <a:srgbClr val="FF0000"/>
                </a:solidFill>
              </a:rPr>
              <a:t>SOMALIA: </a:t>
            </a:r>
            <a:r>
              <a:rPr lang="en-US" sz="8800" dirty="0" smtClean="0"/>
              <a:t>Heightened tension over the electoral process in Mogadishu caused the displacement of over </a:t>
            </a:r>
            <a:r>
              <a:rPr lang="en-US" sz="8800" dirty="0" smtClean="0"/>
              <a:t>60,000 people</a:t>
            </a:r>
            <a:r>
              <a:rPr lang="en-US" sz="8800" dirty="0" smtClean="0"/>
              <a:t>, which had threatened to expose </a:t>
            </a:r>
            <a:r>
              <a:rPr lang="en-US" sz="8800" dirty="0" smtClean="0"/>
              <a:t>them </a:t>
            </a:r>
            <a:r>
              <a:rPr lang="en-US" sz="8800" dirty="0" smtClean="0"/>
              <a:t>to the adverse weather conditions.-fortunately the situation </a:t>
            </a:r>
            <a:r>
              <a:rPr lang="en-US" sz="8800" dirty="0" smtClean="0"/>
              <a:t>de-escalated.</a:t>
            </a:r>
          </a:p>
          <a:p>
            <a:pPr>
              <a:lnSpc>
                <a:spcPct val="120000"/>
              </a:lnSpc>
            </a:pPr>
            <a:r>
              <a:rPr lang="en-US" sz="8000" b="1" dirty="0" smtClean="0">
                <a:solidFill>
                  <a:srgbClr val="FF0000"/>
                </a:solidFill>
              </a:rPr>
              <a:t>UGANDA: </a:t>
            </a:r>
            <a:r>
              <a:rPr lang="en-GB" sz="8800" dirty="0" smtClean="0"/>
              <a:t>Exacerbated </a:t>
            </a:r>
            <a:r>
              <a:rPr lang="en-GB" sz="8800" dirty="0" smtClean="0"/>
              <a:t>Human – Wildlife conflicts especially in </a:t>
            </a:r>
            <a:r>
              <a:rPr lang="en-GB" sz="8800" dirty="0" err="1" smtClean="0"/>
              <a:t>Ntoroko</a:t>
            </a:r>
            <a:r>
              <a:rPr lang="en-GB" sz="8800" dirty="0" smtClean="0"/>
              <a:t> district where flood affected victims </a:t>
            </a:r>
            <a:r>
              <a:rPr lang="en-GB" sz="8800" dirty="0" smtClean="0"/>
              <a:t>were </a:t>
            </a:r>
            <a:r>
              <a:rPr lang="en-GB" sz="8800" dirty="0" smtClean="0"/>
              <a:t>allowed to graze in National Park.</a:t>
            </a:r>
            <a:endParaRPr lang="en-GB" sz="8800" dirty="0" smtClean="0"/>
          </a:p>
          <a:p>
            <a:pPr>
              <a:lnSpc>
                <a:spcPct val="120000"/>
              </a:lnSpc>
            </a:pPr>
            <a:endParaRPr lang="en-GB" sz="8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792162"/>
          </a:xfrm>
        </p:spPr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summary long term observed seasonal changes 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792162"/>
            <a:ext cx="8915400" cy="5456237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ETHIOPIA:  </a:t>
            </a:r>
            <a:r>
              <a:rPr lang="en-US" sz="2200" dirty="0" smtClean="0"/>
              <a:t>Experienced below average rainfall and a poor start of the </a:t>
            </a:r>
            <a:r>
              <a:rPr lang="en-US" sz="2200" dirty="0" err="1" smtClean="0"/>
              <a:t>belg</a:t>
            </a:r>
            <a:r>
              <a:rPr lang="en-US" sz="2200" dirty="0" smtClean="0"/>
              <a:t> </a:t>
            </a:r>
            <a:r>
              <a:rPr lang="en-US" sz="2200" dirty="0" smtClean="0"/>
              <a:t>season</a:t>
            </a:r>
            <a:r>
              <a:rPr lang="en-US" sz="2200" dirty="0" smtClean="0"/>
              <a:t>.</a:t>
            </a:r>
            <a:endParaRPr lang="en-US" sz="2200" dirty="0" smtClean="0"/>
          </a:p>
          <a:p>
            <a:r>
              <a:rPr lang="en-US" sz="2200" b="1" dirty="0" smtClean="0">
                <a:solidFill>
                  <a:srgbClr val="FF0000"/>
                </a:solidFill>
              </a:rPr>
              <a:t>UGANDA: </a:t>
            </a:r>
            <a:r>
              <a:rPr lang="en-US" sz="2200" dirty="0" smtClean="0"/>
              <a:t>Experiencing prolonged rains witnessed by rising levels of Lakes.</a:t>
            </a:r>
          </a:p>
          <a:p>
            <a:r>
              <a:rPr lang="en-US" sz="2200" b="1" dirty="0" smtClean="0">
                <a:solidFill>
                  <a:srgbClr val="FF0000"/>
                </a:solidFill>
              </a:rPr>
              <a:t>SOMALIA: </a:t>
            </a:r>
            <a:r>
              <a:rPr lang="en-US" sz="2200" dirty="0" smtClean="0"/>
              <a:t>Increasing </a:t>
            </a:r>
            <a:r>
              <a:rPr lang="en-GB" sz="2200" dirty="0" smtClean="0"/>
              <a:t>fluctuating weather conditions, wet and dry events, </a:t>
            </a:r>
            <a:r>
              <a:rPr lang="x-none" sz="2200" dirty="0" smtClean="0"/>
              <a:t>often with disastrous consequences for the people facing such extremes.</a:t>
            </a:r>
            <a:endParaRPr lang="en-US" sz="2200" dirty="0" smtClean="0"/>
          </a:p>
          <a:p>
            <a:r>
              <a:rPr lang="en-US" sz="2200" b="1" dirty="0" smtClean="0">
                <a:solidFill>
                  <a:srgbClr val="FF0000"/>
                </a:solidFill>
              </a:rPr>
              <a:t>SUDAN: </a:t>
            </a:r>
            <a:r>
              <a:rPr lang="en-GB" sz="2200" dirty="0" smtClean="0"/>
              <a:t>Heavy rains  during mid May in some parts of the country ( Western , Central and Eastern </a:t>
            </a:r>
            <a:r>
              <a:rPr lang="en-GB" sz="2200" dirty="0" err="1" smtClean="0"/>
              <a:t>e.g</a:t>
            </a:r>
            <a:r>
              <a:rPr lang="en-GB" sz="2200" dirty="0" smtClean="0"/>
              <a:t> </a:t>
            </a:r>
            <a:r>
              <a:rPr lang="en-GB" sz="2200" dirty="0" err="1" smtClean="0"/>
              <a:t>Malha</a:t>
            </a:r>
            <a:r>
              <a:rPr lang="en-GB" sz="2200" dirty="0" smtClean="0"/>
              <a:t> –Darfur ).</a:t>
            </a:r>
          </a:p>
          <a:p>
            <a:r>
              <a:rPr lang="en-GB" sz="2200" dirty="0" smtClean="0"/>
              <a:t>South Red Sea region exhibiting heavy rainfall associated with flash floods.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6605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implementation and IMPACT of Climate services and ADVISORIES in MAM 2021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chemeClr val="tx1"/>
                </a:solidFill>
              </a:rPr>
              <a:t>ETHIOPIA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4607"/>
            <a:ext cx="9410700" cy="4775193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                      :  </a:t>
            </a:r>
            <a:r>
              <a:rPr lang="en-US" sz="2200" dirty="0" smtClean="0"/>
              <a:t>Dissemination of information through toll free </a:t>
            </a:r>
            <a:r>
              <a:rPr lang="en-US" sz="2200" dirty="0" smtClean="0"/>
              <a:t>hotline.</a:t>
            </a:r>
            <a:endParaRPr lang="en-US" sz="2200" dirty="0" smtClean="0"/>
          </a:p>
          <a:p>
            <a:r>
              <a:rPr lang="en-US" sz="2200" dirty="0" smtClean="0"/>
              <a:t>Expanding irrigation facilities, water shade and close rangeland management.</a:t>
            </a:r>
          </a:p>
          <a:p>
            <a:pPr lvl="0"/>
            <a:r>
              <a:rPr lang="en-US" sz="2000" b="1" dirty="0" smtClean="0">
                <a:solidFill>
                  <a:srgbClr val="FF0000"/>
                </a:solidFill>
              </a:rPr>
              <a:t>KENYA: </a:t>
            </a:r>
            <a:r>
              <a:rPr lang="en-US" sz="2200" dirty="0" smtClean="0"/>
              <a:t>Advisories prepared for relevant sectors and disseminated through all the regional county coordinators and communities at </a:t>
            </a:r>
            <a:r>
              <a:rPr lang="en-US" sz="2200" dirty="0" smtClean="0"/>
              <a:t>risk for continuous dialogues.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SUDAN: </a:t>
            </a:r>
            <a:r>
              <a:rPr lang="en-GB" sz="2200" dirty="0" smtClean="0"/>
              <a:t>Government – Humanitarian Aid Commission (HAC) – Civil Defence use the information for Sudan Conflict Profiling and </a:t>
            </a:r>
            <a:r>
              <a:rPr lang="en-US" sz="2200" dirty="0" smtClean="0"/>
              <a:t>Conflict Early Warning Scenario Building.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UGANDA: </a:t>
            </a:r>
            <a:r>
              <a:rPr lang="en-GB" sz="2200" dirty="0" smtClean="0"/>
              <a:t>Local leaders used climate early warning information to urge residents living in landslide prone areas to relocate to safer areas.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SOMALIA: </a:t>
            </a:r>
            <a:r>
              <a:rPr lang="en-US" sz="2200" dirty="0" smtClean="0"/>
              <a:t>The information is used for State level risk analysis to assess and identify risks for formulating responses: </a:t>
            </a:r>
          </a:p>
          <a:p>
            <a:endParaRPr lang="en-GB" sz="2000" dirty="0" smtClean="0"/>
          </a:p>
          <a:p>
            <a:endParaRPr lang="en-US" sz="2000" dirty="0" smtClean="0"/>
          </a:p>
          <a:p>
            <a:pPr lvl="0"/>
            <a:endParaRPr lang="en-US" sz="2200" dirty="0" smtClean="0"/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 descr="MAM 2021 impact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7665" y="107606"/>
            <a:ext cx="6029535" cy="6561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#GHACOF58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0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GAD">
    <a:dk1>
      <a:sysClr val="windowText" lastClr="000000"/>
    </a:dk1>
    <a:lt1>
      <a:sysClr val="window" lastClr="FFFFFF"/>
    </a:lt1>
    <a:dk2>
      <a:srgbClr val="646463"/>
    </a:dk2>
    <a:lt2>
      <a:srgbClr val="D0D0D0"/>
    </a:lt2>
    <a:accent1>
      <a:srgbClr val="00833F"/>
    </a:accent1>
    <a:accent2>
      <a:srgbClr val="F4BE49"/>
    </a:accent2>
    <a:accent3>
      <a:srgbClr val="004080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IGAD">
    <a:dk1>
      <a:sysClr val="windowText" lastClr="000000"/>
    </a:dk1>
    <a:lt1>
      <a:sysClr val="window" lastClr="FFFFFF"/>
    </a:lt1>
    <a:dk2>
      <a:srgbClr val="646463"/>
    </a:dk2>
    <a:lt2>
      <a:srgbClr val="D0D0D0"/>
    </a:lt2>
    <a:accent1>
      <a:srgbClr val="00833F"/>
    </a:accent1>
    <a:accent2>
      <a:srgbClr val="F4BE49"/>
    </a:accent2>
    <a:accent3>
      <a:srgbClr val="004080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7069</TotalTime>
  <Words>505</Words>
  <Application>Microsoft Office PowerPoint</Application>
  <PresentationFormat>A4 Paper (210x297 mm)</PresentationFormat>
  <Paragraphs>62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IGAD PPT Template</vt:lpstr>
      <vt:lpstr>SECTOR (CONFLICT PEACE AND SECURITY)  Country (CEWARN-IGAD)  Seasonal analysis of the impacts of march-may (mam) 2021    </vt:lpstr>
      <vt:lpstr> mam 2021 summary of positive IMPACTS   </vt:lpstr>
      <vt:lpstr>mam 2021 NEGATIVE IMPACTS  </vt:lpstr>
      <vt:lpstr> summary long term observed seasonal changes </vt:lpstr>
      <vt:lpstr>implementation and IMPACT of Climate services and ADVISORIES in MAM 2021  ETHIOPIA</vt:lpstr>
      <vt:lpstr>Slide 6</vt:lpstr>
      <vt:lpstr>Slide 7</vt:lpstr>
    </vt:vector>
  </TitlesOfParts>
  <Company>Black Africa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Andrew Malinga</cp:lastModifiedBy>
  <cp:revision>247</cp:revision>
  <dcterms:created xsi:type="dcterms:W3CDTF">2014-11-18T09:33:09Z</dcterms:created>
  <dcterms:modified xsi:type="dcterms:W3CDTF">2021-05-26T13:41:25Z</dcterms:modified>
</cp:coreProperties>
</file>