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270" r:id="rId2"/>
    <p:sldId id="266" r:id="rId3"/>
    <p:sldId id="271" r:id="rId4"/>
    <p:sldId id="273" r:id="rId5"/>
    <p:sldId id="268" r:id="rId6"/>
    <p:sldId id="272" r:id="rId7"/>
    <p:sldId id="260" r:id="rId8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1" autoAdjust="0"/>
    <p:restoredTop sz="89503" autoAdjust="0"/>
  </p:normalViewPr>
  <p:slideViewPr>
    <p:cSldViewPr snapToObjects="1">
      <p:cViewPr varScale="1">
        <p:scale>
          <a:sx n="70" d="100"/>
          <a:sy n="70" d="100"/>
        </p:scale>
        <p:origin x="1012" y="60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Objects="1">
      <p:cViewPr>
        <p:scale>
          <a:sx n="167" d="100"/>
          <a:sy n="167" d="100"/>
        </p:scale>
        <p:origin x="1520" y="144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8A6F43F-70E8-4100-B44F-41CDB929F999}" type="datetimeFigureOut">
              <a:rPr lang="en-US" smtClean="0"/>
              <a:pPr/>
              <a:t>5/26/2021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3BFD2F-AF53-4A35-8C5B-7EDD9F04BDD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379350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47F0A4F-9DF3-4D87-BA8C-3D59ACAE155F}" type="datetimeFigureOut">
              <a:rPr lang="en-US" smtClean="0"/>
              <a:pPr/>
              <a:t>5/26/2021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52500" y="685800"/>
            <a:ext cx="4953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654EE4-CDB4-4DB5-8E7E-FB133D2C7C8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25800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NB.  Maximum 6 slides for a 7 minute presentation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0654EE4-CDB4-4DB5-8E7E-FB133D2C7C82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465963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/>
            <a:r>
              <a:rPr lang="en-GB" i="0" dirty="0"/>
              <a:t>Give </a:t>
            </a:r>
            <a:r>
              <a:rPr lang="en-GB" b="1" i="0" dirty="0"/>
              <a:t>highlights of most significant expected positive implications and impacts </a:t>
            </a:r>
            <a:r>
              <a:rPr lang="en-GB" i="0" dirty="0"/>
              <a:t>that will result from the implications, based on past season, current status, JJAS forecast and climate change, </a:t>
            </a:r>
            <a:r>
              <a:rPr lang="en-US" sz="1200" i="0" dirty="0">
                <a:solidFill>
                  <a:srgbClr val="FF0000"/>
                </a:solidFill>
              </a:rPr>
              <a:t>for the sector and in which countries, climatic zones </a:t>
            </a:r>
            <a:r>
              <a:rPr lang="en-GB" i="0" dirty="0"/>
              <a:t>or locations within the region </a:t>
            </a:r>
            <a:r>
              <a:rPr lang="en-US" sz="1200" i="0" dirty="0">
                <a:solidFill>
                  <a:srgbClr val="FF0000"/>
                </a:solidFill>
              </a:rPr>
              <a:t>they are likely to occur.</a:t>
            </a:r>
          </a:p>
          <a:p>
            <a:pPr algn="just"/>
            <a:endParaRPr lang="en-GB" i="0" dirty="0"/>
          </a:p>
          <a:p>
            <a:pPr algn="just"/>
            <a:r>
              <a:rPr lang="en-GB" i="0" dirty="0" err="1"/>
              <a:t>Eg.</a:t>
            </a:r>
            <a:r>
              <a:rPr lang="en-US" sz="1200" i="0" dirty="0">
                <a:solidFill>
                  <a:srgbClr val="FF0000"/>
                </a:solidFill>
              </a:rPr>
              <a:t> for enhanced rainfall, a positive implication is:  </a:t>
            </a:r>
            <a:r>
              <a:rPr lang="en-GB" sz="1200" i="1" dirty="0"/>
              <a:t>Groundwater recharge (BDI, KEN, SOM, TAN, UGA) </a:t>
            </a:r>
          </a:p>
          <a:p>
            <a:pPr algn="just"/>
            <a:r>
              <a:rPr lang="en-GB" i="0" dirty="0"/>
              <a:t>The positive impact of Ground water recharge (implication) could be: </a:t>
            </a:r>
            <a:r>
              <a:rPr lang="en-GB" i="1" dirty="0"/>
              <a:t>Successful irrigation in dry spells and food and income security</a:t>
            </a:r>
            <a:r>
              <a:rPr lang="en-GB" i="0" dirty="0"/>
              <a:t>.  </a:t>
            </a:r>
          </a:p>
          <a:p>
            <a:pPr algn="just"/>
            <a:endParaRPr lang="en-GB" b="0" i="0" dirty="0"/>
          </a:p>
          <a:p>
            <a:pPr algn="just"/>
            <a:r>
              <a:rPr lang="en-GB" b="0" i="0" dirty="0"/>
              <a:t>NB: Highlight only areas with major positive impacts (</a:t>
            </a:r>
            <a:r>
              <a:rPr lang="en-GB" b="0" i="0" dirty="0">
                <a:solidFill>
                  <a:srgbClr val="FF0000"/>
                </a:solidFill>
              </a:rPr>
              <a:t>hotspots</a:t>
            </a:r>
            <a:r>
              <a:rPr lang="en-GB" b="0" i="0" dirty="0"/>
              <a:t>) on people, ecosystems, economy, services among others</a:t>
            </a:r>
          </a:p>
          <a:p>
            <a:pPr algn="just"/>
            <a:endParaRPr lang="en-GB" b="0" i="0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i="0" dirty="0">
                <a:solidFill>
                  <a:srgbClr val="FF0000"/>
                </a:solidFill>
              </a:rPr>
              <a:t>NB. Take note of the multiple risks prevalent in the region and likely to affect the sector – climate, COVID-19, desert locusts, economy, security </a:t>
            </a:r>
            <a:r>
              <a:rPr lang="en-US" sz="1200" i="0" dirty="0" err="1">
                <a:solidFill>
                  <a:srgbClr val="FF0000"/>
                </a:solidFill>
              </a:rPr>
              <a:t>etc</a:t>
            </a:r>
            <a:r>
              <a:rPr lang="en-US" sz="1200" i="0" dirty="0">
                <a:solidFill>
                  <a:srgbClr val="FF0000"/>
                </a:solidFill>
              </a:rPr>
              <a:t>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i="0" dirty="0">
              <a:solidFill>
                <a:srgbClr val="FF0000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i="0" dirty="0">
                <a:solidFill>
                  <a:srgbClr val="FF0000"/>
                </a:solidFill>
              </a:rPr>
              <a:t>EG. COVID-19 related restrictions in movements, border closures, quarantines, lockdown in most places, job &amp; income losses, supply chain and trade disruptions created by countries trying to limit the spread of the Corona Virus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i="0" dirty="0">
                <a:solidFill>
                  <a:srgbClr val="FF0000"/>
                </a:solidFill>
              </a:rPr>
              <a:t>Desert Locust invasion in agricultural areas have potentially damaged the livelihoods in cultivated and grazing areas, income and food source of local populations</a:t>
            </a:r>
            <a:endParaRPr lang="en-GB" b="0" i="0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0654EE4-CDB4-4DB5-8E7E-FB133D2C7C82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966047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i="0" dirty="0"/>
              <a:t>Give </a:t>
            </a:r>
            <a:r>
              <a:rPr lang="en-GB" b="1" i="0" dirty="0"/>
              <a:t>highlights of most significant expected negative implications and impacts</a:t>
            </a:r>
            <a:r>
              <a:rPr lang="en-GB" i="0" dirty="0"/>
              <a:t> based on past season, current status, JJAS forecast and climate change, </a:t>
            </a:r>
            <a:r>
              <a:rPr lang="en-US" sz="1200" i="0" dirty="0">
                <a:solidFill>
                  <a:srgbClr val="FF0000"/>
                </a:solidFill>
              </a:rPr>
              <a:t>for the sector and in which countries, climatic zones </a:t>
            </a:r>
            <a:r>
              <a:rPr lang="en-GB" i="0" dirty="0"/>
              <a:t>or locations within the region </a:t>
            </a:r>
            <a:r>
              <a:rPr lang="en-US" sz="1200" i="0" dirty="0">
                <a:solidFill>
                  <a:srgbClr val="FF0000"/>
                </a:solidFill>
              </a:rPr>
              <a:t>they are likely to occur.</a:t>
            </a:r>
          </a:p>
          <a:p>
            <a:pPr algn="just"/>
            <a:endParaRPr lang="en-GB" i="0" dirty="0"/>
          </a:p>
          <a:p>
            <a:pPr algn="just"/>
            <a:r>
              <a:rPr lang="en-GB" i="0" dirty="0" err="1"/>
              <a:t>Eg</a:t>
            </a:r>
            <a:r>
              <a:rPr lang="en-GB" i="0" dirty="0"/>
              <a:t> </a:t>
            </a:r>
            <a:r>
              <a:rPr lang="en-GB" sz="1200" i="0" dirty="0"/>
              <a:t>a negative implication could be:  F</a:t>
            </a:r>
            <a:r>
              <a:rPr lang="en-GB" sz="1200" i="1" dirty="0"/>
              <a:t>looding (in specific countries)</a:t>
            </a:r>
          </a:p>
          <a:p>
            <a:pPr algn="just"/>
            <a:r>
              <a:rPr lang="en-GB" i="0" dirty="0"/>
              <a:t>Negative impacts of Flooding could be:  </a:t>
            </a:r>
            <a:r>
              <a:rPr lang="en-GB" i="1" dirty="0"/>
              <a:t>Disease, displaced people, food insecurity</a:t>
            </a:r>
            <a:endParaRPr lang="en-GB" i="0" dirty="0"/>
          </a:p>
          <a:p>
            <a:pPr algn="just"/>
            <a:endParaRPr lang="en-GB" b="0" i="0" dirty="0"/>
          </a:p>
          <a:p>
            <a:pPr algn="just"/>
            <a:r>
              <a:rPr lang="en-GB" b="0" i="0" dirty="0"/>
              <a:t>NB: Highlight only areas with major negative impacts (</a:t>
            </a:r>
            <a:r>
              <a:rPr lang="en-GB" b="0" i="0" dirty="0">
                <a:solidFill>
                  <a:srgbClr val="FF0000"/>
                </a:solidFill>
              </a:rPr>
              <a:t>hotspots</a:t>
            </a:r>
            <a:r>
              <a:rPr lang="en-GB" b="0" i="0" dirty="0"/>
              <a:t>) on people, ecosystems, economy, services among others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i="0" dirty="0">
              <a:solidFill>
                <a:srgbClr val="FF0000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i="0" dirty="0">
                <a:solidFill>
                  <a:srgbClr val="FF0000"/>
                </a:solidFill>
              </a:rPr>
              <a:t>NB. Take note of the multiple risks prevalent in the region and likely to affect the sector – climate, COVID-19, desert locusts, economy, security </a:t>
            </a:r>
            <a:r>
              <a:rPr lang="en-US" sz="1200" i="0" dirty="0" err="1">
                <a:solidFill>
                  <a:srgbClr val="FF0000"/>
                </a:solidFill>
              </a:rPr>
              <a:t>etc</a:t>
            </a:r>
            <a:r>
              <a:rPr lang="en-US" sz="1200" i="0" dirty="0">
                <a:solidFill>
                  <a:srgbClr val="FF0000"/>
                </a:solidFill>
              </a:rPr>
              <a:t>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i="0" dirty="0">
                <a:solidFill>
                  <a:srgbClr val="FF0000"/>
                </a:solidFill>
              </a:rPr>
              <a:t>EG. COVID-19 related restrictions in movements, border closures, quarantines, lockdown in most places, job &amp; income losses, supply chain and trade disruptions created by countries trying to limit the spread of the Corona Virus.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i="0" dirty="0">
                <a:solidFill>
                  <a:srgbClr val="FF0000"/>
                </a:solidFill>
              </a:rPr>
              <a:t>Desert Locust invasion in agricultural areas have potentially damaged the livelihoods in cultivated and grazing areas, income and food source of local populations.</a:t>
            </a:r>
            <a:endParaRPr lang="en-GB" b="0" i="0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0654EE4-CDB4-4DB5-8E7E-FB133D2C7C82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936417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i="0" dirty="0"/>
              <a:t>Give </a:t>
            </a:r>
            <a:r>
              <a:rPr lang="en-GB" b="1" i="0" dirty="0"/>
              <a:t>highlights of most significant expected negative implications and impacts</a:t>
            </a:r>
            <a:r>
              <a:rPr lang="en-GB" i="0" dirty="0"/>
              <a:t> based on past season, current status, JJAS forecast and climate change, </a:t>
            </a:r>
            <a:r>
              <a:rPr lang="en-US" sz="1200" i="0" dirty="0">
                <a:solidFill>
                  <a:srgbClr val="FF0000"/>
                </a:solidFill>
              </a:rPr>
              <a:t>for the sector and in which countries, climatic zones </a:t>
            </a:r>
            <a:r>
              <a:rPr lang="en-GB" i="0" dirty="0"/>
              <a:t>or locations within the region </a:t>
            </a:r>
            <a:r>
              <a:rPr lang="en-US" sz="1200" i="0" dirty="0">
                <a:solidFill>
                  <a:srgbClr val="FF0000"/>
                </a:solidFill>
              </a:rPr>
              <a:t>they are likely to occur.</a:t>
            </a:r>
          </a:p>
          <a:p>
            <a:pPr algn="just"/>
            <a:endParaRPr lang="en-GB" i="0" dirty="0"/>
          </a:p>
          <a:p>
            <a:pPr algn="just"/>
            <a:r>
              <a:rPr lang="en-GB" i="0" dirty="0" err="1"/>
              <a:t>Eg</a:t>
            </a:r>
            <a:r>
              <a:rPr lang="en-GB" i="0" dirty="0"/>
              <a:t> </a:t>
            </a:r>
            <a:r>
              <a:rPr lang="en-GB" sz="1200" i="0" dirty="0"/>
              <a:t>a negative implication could be:  F</a:t>
            </a:r>
            <a:r>
              <a:rPr lang="en-GB" sz="1200" i="1" dirty="0"/>
              <a:t>looding (in specific countries)</a:t>
            </a:r>
          </a:p>
          <a:p>
            <a:pPr algn="just"/>
            <a:r>
              <a:rPr lang="en-GB" i="0" dirty="0"/>
              <a:t>Negative impacts of Flooding could be:  </a:t>
            </a:r>
            <a:r>
              <a:rPr lang="en-GB" i="1" dirty="0"/>
              <a:t>Disease, displaced people, food insecurity</a:t>
            </a:r>
            <a:endParaRPr lang="en-GB" i="0" dirty="0"/>
          </a:p>
          <a:p>
            <a:pPr algn="just"/>
            <a:endParaRPr lang="en-GB" b="0" i="0" dirty="0"/>
          </a:p>
          <a:p>
            <a:pPr algn="just"/>
            <a:r>
              <a:rPr lang="en-GB" b="0" i="0" dirty="0"/>
              <a:t>NB: Highlight only areas with major negative impacts (</a:t>
            </a:r>
            <a:r>
              <a:rPr lang="en-GB" b="0" i="0" dirty="0">
                <a:solidFill>
                  <a:srgbClr val="FF0000"/>
                </a:solidFill>
              </a:rPr>
              <a:t>hotspots</a:t>
            </a:r>
            <a:r>
              <a:rPr lang="en-GB" b="0" i="0" dirty="0"/>
              <a:t>) on people, ecosystems, economy, services among others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i="0" dirty="0">
              <a:solidFill>
                <a:srgbClr val="FF0000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i="0" dirty="0">
                <a:solidFill>
                  <a:srgbClr val="FF0000"/>
                </a:solidFill>
              </a:rPr>
              <a:t>NB. Take note of the multiple risks prevalent in the region and likely to affect the sector – climate, COVID-19, desert locusts, economy, security </a:t>
            </a:r>
            <a:r>
              <a:rPr lang="en-US" sz="1200" i="0" dirty="0" err="1">
                <a:solidFill>
                  <a:srgbClr val="FF0000"/>
                </a:solidFill>
              </a:rPr>
              <a:t>etc</a:t>
            </a:r>
            <a:r>
              <a:rPr lang="en-US" sz="1200" i="0" dirty="0">
                <a:solidFill>
                  <a:srgbClr val="FF0000"/>
                </a:solidFill>
              </a:rPr>
              <a:t>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i="0" dirty="0">
                <a:solidFill>
                  <a:srgbClr val="FF0000"/>
                </a:solidFill>
              </a:rPr>
              <a:t>EG. COVID-19 related restrictions in movements, border closures, quarantines, lockdown in most places, job &amp; income losses, supply chain and trade disruptions created by countries trying to limit the spread of the Corona Virus.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i="0" dirty="0">
                <a:solidFill>
                  <a:srgbClr val="FF0000"/>
                </a:solidFill>
              </a:rPr>
              <a:t>Desert Locust invasion in agricultural areas have potentially damaged the livelihoods in cultivated and grazing areas, income and food source of local populations.</a:t>
            </a:r>
            <a:endParaRPr lang="en-GB" b="0" i="0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0654EE4-CDB4-4DB5-8E7E-FB133D2C7C82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03679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i="0" dirty="0"/>
              <a:t>Present realistic response measures (advisories) that are specific to this sector, forecast and season for each climatic zone</a:t>
            </a:r>
          </a:p>
          <a:p>
            <a:r>
              <a:rPr lang="en-GB" i="0" dirty="0"/>
              <a:t>Present summary and highlights only and as concrete actions (full detail to be recorded and shared to ICPAC for the summary for policy makers)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i="0" dirty="0"/>
              <a:t>Relate to the positive and negative implications and impacts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i="0" dirty="0"/>
              <a:t>Take note of any risks to realising the strategies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i="0" dirty="0"/>
              <a:t>Integrate climate change and uncertainties in the measures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i="0" dirty="0"/>
              <a:t>Note that individual countries require advisories to help them develop detailed management strategies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i="0" dirty="0"/>
              <a:t>Include sector specific climate services that will enable informed responses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0654EE4-CDB4-4DB5-8E7E-FB133D2C7C82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400464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i="0" dirty="0"/>
              <a:t>Present realistic response measures (advisories) that are specific to this sector, forecast and season for each climatic zone</a:t>
            </a:r>
          </a:p>
          <a:p>
            <a:r>
              <a:rPr lang="en-GB" i="0" dirty="0"/>
              <a:t>Present summary and highlights only and as concrete actions (full detail to be recorded and shared to ICPAC for the summary for policy makers)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i="0" dirty="0"/>
              <a:t>Relate to the positive and negative implications and impacts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i="0" dirty="0"/>
              <a:t>Take note of any risks to realising the strategies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i="0" dirty="0"/>
              <a:t>Integrate climate change and uncertainties in the measures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i="0" dirty="0"/>
              <a:t>Note that individual countries require advisories to help them develop detailed management strategies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i="0" dirty="0"/>
              <a:t>Include sector specific climate services that will enable informed responses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0654EE4-CDB4-4DB5-8E7E-FB133D2C7C82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31174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478366" y="2130427"/>
            <a:ext cx="8420100" cy="434478"/>
          </a:xfrm>
        </p:spPr>
        <p:txBody>
          <a:bodyPr anchor="t">
            <a:normAutofit/>
          </a:bodyPr>
          <a:lstStyle>
            <a:lvl1pPr algn="ctr">
              <a:defRPr sz="2400" cap="all">
                <a:solidFill>
                  <a:schemeClr val="accent1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478366" y="2564919"/>
            <a:ext cx="8420100" cy="338891"/>
          </a:xfrm>
        </p:spPr>
        <p:txBody>
          <a:bodyPr>
            <a:noAutofit/>
          </a:bodyPr>
          <a:lstStyle>
            <a:lvl1pPr marL="0" indent="0" algn="ctr">
              <a:buNone/>
              <a:defRPr sz="1800" cap="all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D17487-0564-480D-8A7A-0F3868513E7E}" type="datetime2">
              <a:rPr lang="en-US" smtClean="0"/>
              <a:pPr/>
              <a:t>Wednesday, May 26, 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971800" y="6489340"/>
            <a:ext cx="4267200" cy="180020"/>
          </a:xfrm>
        </p:spPr>
        <p:txBody>
          <a:bodyPr/>
          <a:lstStyle>
            <a:lvl1pPr marL="0" marR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GB" dirty="0"/>
              <a:t>IGAD CLIMATE PREDICTION AND APPLICATIONS CENTRE (</a:t>
            </a:r>
            <a:r>
              <a:rPr lang="en-GB" b="1" dirty="0"/>
              <a:t>ICPAC</a:t>
            </a:r>
            <a:r>
              <a:rPr lang="en-GB" dirty="0"/>
              <a:t>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B7362-2002-504E-9846-FFD55AE08938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xmlns="" id="{B4CD405B-16BA-C344-AAC4-4EF5A125711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38600" y="228600"/>
            <a:ext cx="1494332" cy="1474325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xmlns="" id="{B0458B39-8D0F-EA40-95EE-C0D6CE6B196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915400" y="5854009"/>
            <a:ext cx="838200" cy="826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33038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cap="all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9D8FE-7506-41EF-B335-8CA99EA3EAA9}" type="datetime2">
              <a:rPr lang="en-US" smtClean="0"/>
              <a:pPr/>
              <a:t>Wednesday, May 26, 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971800" y="6487000"/>
            <a:ext cx="4311650" cy="182373"/>
          </a:xfrm>
        </p:spPr>
        <p:txBody>
          <a:bodyPr/>
          <a:lstStyle>
            <a:lvl1pPr marL="0" marR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GB" dirty="0"/>
              <a:t>IGAD CLIMATE PREDICTION AND APPLICATIONS CENTRE (</a:t>
            </a:r>
            <a:r>
              <a:rPr lang="en-GB" b="1" dirty="0"/>
              <a:t>ICPAC</a:t>
            </a:r>
            <a:r>
              <a:rPr lang="en-GB" dirty="0"/>
              <a:t>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B7362-2002-504E-9846-FFD55AE0893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01228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3024202"/>
            <a:ext cx="8420100" cy="442165"/>
          </a:xfrm>
        </p:spPr>
        <p:txBody>
          <a:bodyPr anchor="t">
            <a:normAutofit/>
          </a:bodyPr>
          <a:lstStyle>
            <a:lvl1pPr algn="l">
              <a:defRPr sz="2400" b="1" cap="all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495300" y="3466359"/>
            <a:ext cx="8420100" cy="1500187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5FCA7E-0E32-44F6-86D7-EC1D8A6CE8A6}" type="datetime2">
              <a:rPr lang="en-US" smtClean="0"/>
              <a:pPr/>
              <a:t>Wednesday, May 26, 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971800" y="6486986"/>
            <a:ext cx="4311650" cy="182374"/>
          </a:xfrm>
        </p:spPr>
        <p:txBody>
          <a:bodyPr/>
          <a:lstStyle>
            <a:lvl1pPr marL="0" marR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GB" dirty="0"/>
              <a:t>IGAD CLIMATE PREDICTION AND APPLICATIONS CENTRE (</a:t>
            </a:r>
            <a:r>
              <a:rPr lang="en-GB" b="1" dirty="0"/>
              <a:t>ICPAC</a:t>
            </a:r>
            <a:r>
              <a:rPr lang="en-GB" dirty="0"/>
              <a:t>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B7362-2002-504E-9846-FFD55AE0893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1343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er 2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D37B99F6-96F9-438A-A3A7-D9984BABFD8E}" type="datetime2">
              <a:rPr lang="en-US" smtClean="0"/>
              <a:pPr/>
              <a:t>Wednesday, May 26, 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971800" y="6487000"/>
            <a:ext cx="4311650" cy="182373"/>
          </a:xfrm>
        </p:spPr>
        <p:txBody>
          <a:bodyPr/>
          <a:lstStyle>
            <a:lvl1pPr marL="0" marR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en-US" sz="1000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 dirty="0"/>
              <a:t>IGAD CLIMATE PREDICTION AND APPLICATIONS CENTRE (</a:t>
            </a:r>
            <a:r>
              <a:rPr lang="en-US" b="1" dirty="0"/>
              <a:t>ICPAC</a:t>
            </a:r>
            <a:r>
              <a:rPr lang="en-US" dirty="0"/>
              <a:t>)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1DB7362-2002-504E-9846-FFD55AE0893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495300" y="3024202"/>
            <a:ext cx="8420100" cy="442165"/>
          </a:xfrm>
        </p:spPr>
        <p:txBody>
          <a:bodyPr anchor="t">
            <a:normAutofit/>
          </a:bodyPr>
          <a:lstStyle>
            <a:lvl1pPr algn="l">
              <a:defRPr sz="2400" b="1" cap="all">
                <a:solidFill>
                  <a:schemeClr val="bg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9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495300" y="3466359"/>
            <a:ext cx="8420100" cy="1500187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495300" y="5812132"/>
            <a:ext cx="8932582" cy="14941"/>
          </a:xfrm>
          <a:prstGeom prst="line">
            <a:avLst/>
          </a:prstGeom>
          <a:ln w="9525" cmpd="sng"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" name="Picture 2" descr="D:\WNJ\COMMUNICATIONS\IGAD guidelines\IGAD logo\IGAD JPEG - low Rez.jpg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8991600" y="5908491"/>
            <a:ext cx="762000" cy="80168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5825561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B3724-956F-45DF-A65E-EA2718D13D7F}" type="datetime2">
              <a:rPr lang="en-US" smtClean="0"/>
              <a:pPr/>
              <a:t>Wednesday, May 26, 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971800" y="6486987"/>
            <a:ext cx="4311650" cy="182374"/>
          </a:xfrm>
        </p:spPr>
        <p:txBody>
          <a:bodyPr/>
          <a:lstStyle>
            <a:lvl1pPr marL="0" marR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GB" dirty="0"/>
              <a:t>IGAD CLIMATE PREDICTION AND APPLICATIONS CENTRE (</a:t>
            </a:r>
            <a:r>
              <a:rPr lang="en-GB" b="1" dirty="0"/>
              <a:t>ICPAC</a:t>
            </a:r>
            <a:r>
              <a:rPr lang="en-GB" dirty="0"/>
              <a:t>)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B7362-2002-504E-9846-FFD55AE0893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24231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B4017C-9869-486E-ADFF-B3CBA203C337}" type="datetime2">
              <a:rPr lang="en-US" smtClean="0"/>
              <a:pPr/>
              <a:t>Wednesday, May 26, 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2971800" y="6487000"/>
            <a:ext cx="4232746" cy="182373"/>
          </a:xfrm>
        </p:spPr>
        <p:txBody>
          <a:bodyPr/>
          <a:lstStyle/>
          <a:p>
            <a:r>
              <a:rPr lang="en-GB" dirty="0"/>
              <a:t>IGAD CLIMATE PREDICTION AND APPLICATIONS CENTRE (</a:t>
            </a:r>
            <a:r>
              <a:rPr lang="en-GB" b="1" dirty="0"/>
              <a:t>ICPAC</a:t>
            </a:r>
            <a:r>
              <a:rPr lang="en-GB" dirty="0"/>
              <a:t>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B7362-2002-504E-9846-FFD55AE0893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91200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645" y="4800614"/>
            <a:ext cx="5943600" cy="398929"/>
          </a:xfrm>
        </p:spPr>
        <p:txBody>
          <a:bodyPr anchor="t"/>
          <a:lstStyle>
            <a:lvl1pPr algn="l">
              <a:defRPr sz="2000" b="1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645" y="5199529"/>
            <a:ext cx="5943600" cy="4781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B0A5E0-C1B9-4867-A1E2-5B2A0C6D13BD}" type="datetime2">
              <a:rPr lang="en-US" smtClean="0"/>
              <a:pPr/>
              <a:t>Wednesday, May 26, 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971800" y="6486987"/>
            <a:ext cx="4311650" cy="182374"/>
          </a:xfrm>
        </p:spPr>
        <p:txBody>
          <a:bodyPr/>
          <a:lstStyle>
            <a:lvl1pPr marL="0" marR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GB" dirty="0"/>
              <a:t>IGAD CLIMATE PREDICTION AND APPLICATIONS CENTRE (</a:t>
            </a:r>
            <a:r>
              <a:rPr lang="en-GB" b="1" dirty="0"/>
              <a:t>ICPAC</a:t>
            </a:r>
            <a:r>
              <a:rPr lang="en-GB" dirty="0"/>
              <a:t>)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B7362-2002-504E-9846-FFD55AE0893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15432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79216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244607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95300" y="6487001"/>
            <a:ext cx="2311400" cy="18237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rgbClr val="646463"/>
                </a:solidFill>
              </a:defRPr>
            </a:lvl1pPr>
          </a:lstStyle>
          <a:p>
            <a:fld id="{D0EE56E8-8AF9-4EAA-BC04-5929A4739BF4}" type="datetime2">
              <a:rPr lang="en-US" smtClean="0"/>
              <a:pPr/>
              <a:t>Wednesday, May 26, 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971800" y="6486986"/>
            <a:ext cx="4311650" cy="18237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rgbClr val="646463"/>
                </a:solidFill>
              </a:defRPr>
            </a:lvl1pPr>
          </a:lstStyle>
          <a:p>
            <a:r>
              <a:rPr lang="en-GB" dirty="0"/>
              <a:t>IGAD CLIMATE PREDICTION AND APPLICATIONS CENTRE (</a:t>
            </a:r>
            <a:r>
              <a:rPr lang="en-GB" b="1" dirty="0"/>
              <a:t>ICPAC</a:t>
            </a:r>
            <a:r>
              <a:rPr lang="en-GB" dirty="0"/>
              <a:t>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47528" y="6487001"/>
            <a:ext cx="388471" cy="18237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1DB7362-2002-504E-9846-FFD55AE08938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495300" y="5770564"/>
            <a:ext cx="8915400" cy="0"/>
          </a:xfrm>
          <a:prstGeom prst="line">
            <a:avLst/>
          </a:prstGeom>
          <a:ln w="3175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" name="Picture 9">
            <a:extLst>
              <a:ext uri="{FF2B5EF4-FFF2-40B4-BE49-F238E27FC236}">
                <a16:creationId xmlns:a16="http://schemas.microsoft.com/office/drawing/2014/main" xmlns="" id="{D0060509-ADA8-EA4E-BD96-2B296B5A979E}"/>
              </a:ext>
            </a:extLst>
          </p:cNvPr>
          <p:cNvPicPr>
            <a:picLocks noChangeAspect="1"/>
          </p:cNvPicPr>
          <p:nvPr userDrawn="1"/>
        </p:nvPicPr>
        <p:blipFill>
          <a:blip r:embed="rId9"/>
          <a:stretch>
            <a:fillRect/>
          </a:stretch>
        </p:blipFill>
        <p:spPr>
          <a:xfrm>
            <a:off x="8661399" y="5855689"/>
            <a:ext cx="938678" cy="9261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21324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8" r:id="rId4"/>
    <p:sldLayoutId id="2147483654" r:id="rId5"/>
    <p:sldLayoutId id="2147483655" r:id="rId6"/>
    <p:sldLayoutId id="2147483657" r:id="rId7"/>
  </p:sldLayoutIdLst>
  <p:hf hdr="0"/>
  <p:txStyles>
    <p:titleStyle>
      <a:lvl1pPr algn="l" defTabSz="457200" rtl="0" eaLnBrk="1" latinLnBrk="0" hangingPunct="1">
        <a:spcBef>
          <a:spcPct val="0"/>
        </a:spcBef>
        <a:buNone/>
        <a:defRPr sz="2400" kern="1200" cap="all">
          <a:solidFill>
            <a:srgbClr val="00833F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cpac.net/" TargetMode="External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/>
          <a:srcRect t="27403" b="11058"/>
          <a:stretch/>
        </p:blipFill>
        <p:spPr>
          <a:xfrm>
            <a:off x="0" y="3429000"/>
            <a:ext cx="9906000" cy="3429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38666" y="1591733"/>
            <a:ext cx="9228667" cy="1684867"/>
          </a:xfrm>
        </p:spPr>
        <p:txBody>
          <a:bodyPr>
            <a:normAutofit fontScale="90000"/>
          </a:bodyPr>
          <a:lstStyle/>
          <a:p>
            <a:pPr algn="l"/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SECTOR </a:t>
            </a:r>
            <a:r>
              <a:rPr lang="en-US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sz="28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Agriculture and food security</a:t>
            </a:r>
            <a:r>
              <a:rPr lang="en-US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  <a:r>
              <a:rPr lang="en-US" sz="2800" b="1" dirty="0">
                <a:solidFill>
                  <a:srgbClr val="008000"/>
                </a:solidFill>
                <a:latin typeface="Arial"/>
                <a:cs typeface="Arial"/>
              </a:rPr>
              <a:t/>
            </a:r>
            <a:br>
              <a:rPr lang="en-US" sz="2800" b="1" dirty="0">
                <a:solidFill>
                  <a:srgbClr val="008000"/>
                </a:solidFill>
                <a:latin typeface="Arial"/>
                <a:cs typeface="Arial"/>
              </a:rPr>
            </a:br>
            <a:r>
              <a:rPr lang="en-US" sz="2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Analysis OF sectoral IMPLICATIONS, impacts and advisories /RESPONSE strategies for June to September 2021 season</a:t>
            </a:r>
            <a:br>
              <a:rPr lang="en-US" sz="2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b="1" dirty="0">
                <a:latin typeface="Arial"/>
                <a:cs typeface="Arial"/>
              </a:rPr>
              <a:t/>
            </a:r>
            <a:br>
              <a:rPr lang="en-US" sz="2000" b="1" dirty="0">
                <a:latin typeface="Arial"/>
                <a:cs typeface="Arial"/>
              </a:rPr>
            </a:br>
            <a:r>
              <a:rPr lang="en-US" sz="2000" dirty="0">
                <a:solidFill>
                  <a:schemeClr val="tx1"/>
                </a:solidFill>
                <a:latin typeface="Arial"/>
                <a:cs typeface="Arial"/>
              </a:rPr>
              <a:t>by </a:t>
            </a:r>
            <a:r>
              <a:rPr lang="en-US" sz="2000" dirty="0" smtClean="0">
                <a:solidFill>
                  <a:schemeClr val="tx1"/>
                </a:solidFill>
                <a:latin typeface="Arial"/>
                <a:cs typeface="Arial"/>
              </a:rPr>
              <a:t>(</a:t>
            </a:r>
            <a:r>
              <a:rPr lang="en-US" sz="2000" b="1" dirty="0" smtClean="0">
                <a:solidFill>
                  <a:srgbClr val="C00000"/>
                </a:solidFill>
                <a:latin typeface="Arial"/>
                <a:cs typeface="Arial"/>
              </a:rPr>
              <a:t>all countries</a:t>
            </a:r>
            <a:r>
              <a:rPr lang="en-US" sz="2000" dirty="0" smtClean="0">
                <a:solidFill>
                  <a:schemeClr val="tx1"/>
                </a:solidFill>
                <a:latin typeface="Arial"/>
                <a:cs typeface="Arial"/>
              </a:rPr>
              <a:t>), </a:t>
            </a:r>
            <a:r>
              <a: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ghacof58, Sector reporting </a:t>
            </a:r>
            <a:r>
              <a:rPr lang="en-US" sz="2000" dirty="0">
                <a:solidFill>
                  <a:schemeClr val="tx1"/>
                </a:solidFill>
                <a:latin typeface="Arial"/>
                <a:cs typeface="Arial"/>
              </a:rPr>
              <a:t> </a:t>
            </a:r>
            <a:r>
              <a:rPr lang="en-US" sz="2000" b="1" dirty="0">
                <a:latin typeface="Arial"/>
                <a:cs typeface="Arial"/>
              </a:rPr>
              <a:t/>
            </a:r>
            <a:br>
              <a:rPr lang="en-US" sz="2000" b="1" dirty="0">
                <a:latin typeface="Arial"/>
                <a:cs typeface="Arial"/>
              </a:rPr>
            </a:br>
            <a:r>
              <a:rPr lang="en-US" sz="2000" b="1" dirty="0">
                <a:latin typeface="Arial"/>
                <a:cs typeface="Arial"/>
              </a:rPr>
              <a:t>  </a:t>
            </a:r>
          </a:p>
        </p:txBody>
      </p:sp>
      <p:sp>
        <p:nvSpPr>
          <p:cNvPr id="5" name="Subtitle 2"/>
          <p:cNvSpPr txBox="1">
            <a:spLocks/>
          </p:cNvSpPr>
          <p:nvPr/>
        </p:nvSpPr>
        <p:spPr>
          <a:xfrm>
            <a:off x="478366" y="3979333"/>
            <a:ext cx="8919634" cy="491067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8303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11EC2C62-FF3C-485E-8D9F-BA2A86123B6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1244607"/>
            <a:ext cx="9525000" cy="4525963"/>
          </a:xfrm>
        </p:spPr>
        <p:txBody>
          <a:bodyPr>
            <a:normAutofit fontScale="92500" lnSpcReduction="20000"/>
          </a:bodyPr>
          <a:lstStyle/>
          <a:p>
            <a:r>
              <a:rPr lang="en-GB" sz="2800" b="1" dirty="0">
                <a:solidFill>
                  <a:schemeClr val="accent3"/>
                </a:solidFill>
              </a:rPr>
              <a:t>Good crop prospects </a:t>
            </a:r>
            <a:r>
              <a:rPr lang="en-GB" sz="2800" dirty="0" smtClean="0"/>
              <a:t>in </a:t>
            </a:r>
            <a:r>
              <a:rPr lang="en-GB" sz="2800" dirty="0"/>
              <a:t>regions forecasted to receive AN </a:t>
            </a:r>
            <a:r>
              <a:rPr lang="en-GB" sz="2800" dirty="0" smtClean="0"/>
              <a:t>rains (Much of SD, SSD, ET).</a:t>
            </a:r>
          </a:p>
          <a:p>
            <a:endParaRPr lang="en-GB" sz="2800" dirty="0"/>
          </a:p>
          <a:p>
            <a:pPr lvl="0"/>
            <a:r>
              <a:rPr lang="en-GB" sz="2800" dirty="0" smtClean="0"/>
              <a:t>Likelihood of a </a:t>
            </a:r>
            <a:r>
              <a:rPr lang="en-GB" sz="2800" b="1" dirty="0" smtClean="0"/>
              <a:t>reduction </a:t>
            </a:r>
            <a:r>
              <a:rPr lang="en-GB" sz="2800" b="1" dirty="0"/>
              <a:t>of </a:t>
            </a:r>
            <a:r>
              <a:rPr lang="en-GB" sz="2800" b="1" dirty="0" smtClean="0"/>
              <a:t>rivers/lake </a:t>
            </a:r>
            <a:r>
              <a:rPr lang="en-GB" sz="2800" b="1" dirty="0"/>
              <a:t>levels </a:t>
            </a:r>
            <a:r>
              <a:rPr lang="en-GB" sz="2800" dirty="0"/>
              <a:t>that have caused damage to people and crops during MAM season </a:t>
            </a:r>
            <a:r>
              <a:rPr lang="en-GB" sz="2800" dirty="0" smtClean="0"/>
              <a:t>(e.g. BR)</a:t>
            </a:r>
          </a:p>
          <a:p>
            <a:pPr lvl="0"/>
            <a:endParaRPr lang="en-GB" sz="2800" dirty="0"/>
          </a:p>
          <a:p>
            <a:r>
              <a:rPr lang="en-GB" sz="2800" dirty="0"/>
              <a:t>Dry conditions </a:t>
            </a:r>
            <a:r>
              <a:rPr lang="en-GB" sz="2800" dirty="0" smtClean="0"/>
              <a:t>is good </a:t>
            </a:r>
            <a:r>
              <a:rPr lang="en-GB" sz="2800" dirty="0"/>
              <a:t>for harvesting of previous season crops </a:t>
            </a:r>
            <a:r>
              <a:rPr lang="en-GB" sz="2800" dirty="0" smtClean="0"/>
              <a:t>-Reduced </a:t>
            </a:r>
            <a:r>
              <a:rPr lang="en-GB" sz="2800" dirty="0"/>
              <a:t>post harvest losses </a:t>
            </a:r>
            <a:r>
              <a:rPr lang="en-GB" sz="2800" dirty="0" smtClean="0"/>
              <a:t>(e.g. in BR)</a:t>
            </a:r>
          </a:p>
          <a:p>
            <a:endParaRPr lang="en-GB" sz="2800" dirty="0"/>
          </a:p>
          <a:p>
            <a:pPr lvl="0"/>
            <a:r>
              <a:rPr lang="en-GB" sz="2800" dirty="0" smtClean="0"/>
              <a:t>Enhanced </a:t>
            </a:r>
            <a:r>
              <a:rPr lang="en-GB" sz="2800" dirty="0"/>
              <a:t>rains is likely to </a:t>
            </a:r>
            <a:r>
              <a:rPr lang="en-GB" sz="2800" b="1" dirty="0"/>
              <a:t>decrease pests and diseases </a:t>
            </a:r>
            <a:r>
              <a:rPr lang="en-GB" sz="2800" dirty="0"/>
              <a:t>e.g. FAW</a:t>
            </a:r>
          </a:p>
          <a:p>
            <a:pPr algn="just"/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D152998E-1041-4A3E-9CE5-CF2D081CC8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9D8FE-7506-41EF-B335-8CA99EA3EAA9}" type="datetime2">
              <a:rPr lang="en-US" smtClean="0"/>
              <a:pPr/>
              <a:t>Wednesday, May 26, 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CF46A11C-A744-4BAE-A330-76ECB84BDB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IGAD CLIMATE PREDICTION AND APPLICATIONS CENTRE (</a:t>
            </a:r>
            <a:r>
              <a:rPr lang="en-GB" b="1"/>
              <a:t>ICPAC</a:t>
            </a:r>
            <a:r>
              <a:rPr lang="en-GB"/>
              <a:t>)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70C6335A-357B-4B74-9B67-352BE04345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B7362-2002-504E-9846-FFD55AE08938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9" name="Title 8">
            <a:extLst>
              <a:ext uri="{FF2B5EF4-FFF2-40B4-BE49-F238E27FC236}">
                <a16:creationId xmlns:a16="http://schemas.microsoft.com/office/drawing/2014/main" xmlns="" id="{FE8E2AA4-84AF-694A-B8C1-A55C772DDD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b="1" dirty="0"/>
              <a:t>Expected POSITIVE sectoral IMPACTS FOR JJAS 2021</a:t>
            </a:r>
            <a:r>
              <a:rPr lang="x-none" b="1" dirty="0"/>
              <a:t/>
            </a:r>
            <a:br>
              <a:rPr lang="x-none" b="1" dirty="0"/>
            </a:br>
            <a:endParaRPr lang="x-none" dirty="0"/>
          </a:p>
        </p:txBody>
      </p:sp>
    </p:spTree>
    <p:extLst>
      <p:ext uri="{BB962C8B-B14F-4D97-AF65-F5344CB8AC3E}">
        <p14:creationId xmlns:p14="http://schemas.microsoft.com/office/powerpoint/2010/main" val="3174990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590906C-FD8D-4330-8FC3-E08DBFBA9E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/>
              <a:t>Expected negative sectoral IMPACTS FOR JJAS 2021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D7AE5C9F-EB40-48B3-880C-7B74B982BE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200" y="782630"/>
            <a:ext cx="9753600" cy="5084770"/>
          </a:xfrm>
        </p:spPr>
        <p:txBody>
          <a:bodyPr>
            <a:normAutofit lnSpcReduction="10000"/>
          </a:bodyPr>
          <a:lstStyle/>
          <a:p>
            <a:pPr lvl="0"/>
            <a:r>
              <a:rPr lang="en-GB" sz="2800" dirty="0"/>
              <a:t>Likelihood of </a:t>
            </a:r>
            <a:r>
              <a:rPr lang="en-GB" sz="2800" b="1" dirty="0"/>
              <a:t>floods</a:t>
            </a:r>
            <a:r>
              <a:rPr lang="en-GB" sz="2800" dirty="0"/>
              <a:t> that might lead to incidences of </a:t>
            </a:r>
            <a:r>
              <a:rPr lang="en-GB" sz="2800" b="1" dirty="0"/>
              <a:t>waterlogging </a:t>
            </a:r>
            <a:r>
              <a:rPr lang="en-GB" sz="2800" dirty="0"/>
              <a:t>in cultivated prone areas ( e.g. </a:t>
            </a:r>
            <a:r>
              <a:rPr lang="en-GB" sz="2800" dirty="0" smtClean="0"/>
              <a:t>Afar, </a:t>
            </a:r>
            <a:r>
              <a:rPr lang="en-GB" sz="2800" dirty="0"/>
              <a:t>eastern  </a:t>
            </a:r>
            <a:r>
              <a:rPr lang="en-GB" sz="2800" dirty="0" err="1"/>
              <a:t>Amhara</a:t>
            </a:r>
            <a:r>
              <a:rPr lang="en-GB" sz="2800" dirty="0"/>
              <a:t>, SNNP, </a:t>
            </a:r>
            <a:r>
              <a:rPr lang="en-GB" sz="2800" dirty="0" err="1"/>
              <a:t>Nzoia</a:t>
            </a:r>
            <a:r>
              <a:rPr lang="en-GB" sz="2800" dirty="0"/>
              <a:t> River Basin in Western </a:t>
            </a:r>
            <a:r>
              <a:rPr lang="en-GB" sz="2800" dirty="0" smtClean="0"/>
              <a:t>KE, Northern </a:t>
            </a:r>
            <a:r>
              <a:rPr lang="en-GB" sz="2800" dirty="0"/>
              <a:t>SOM)</a:t>
            </a:r>
          </a:p>
          <a:p>
            <a:pPr marL="914400" lvl="2" indent="0">
              <a:spcBef>
                <a:spcPts val="480"/>
              </a:spcBef>
              <a:buClr>
                <a:schemeClr val="dk1"/>
              </a:buClr>
              <a:buSzPts val="2400"/>
              <a:buNone/>
            </a:pPr>
            <a:r>
              <a:rPr lang="en-GB" sz="2800" dirty="0"/>
              <a:t>-</a:t>
            </a:r>
            <a:r>
              <a:rPr lang="en-GB" sz="2800" dirty="0">
                <a:solidFill>
                  <a:srgbClr val="FF0000"/>
                </a:solidFill>
              </a:rPr>
              <a:t>Could lead to destruction of infrastructure  and water logging </a:t>
            </a:r>
            <a:r>
              <a:rPr lang="en-GB" sz="2800" dirty="0" smtClean="0">
                <a:solidFill>
                  <a:srgbClr val="FF0000"/>
                </a:solidFill>
              </a:rPr>
              <a:t>incidences of farm lands.</a:t>
            </a:r>
          </a:p>
          <a:p>
            <a:pPr marL="914400" lvl="2" indent="0">
              <a:spcBef>
                <a:spcPts val="480"/>
              </a:spcBef>
              <a:buClr>
                <a:schemeClr val="dk1"/>
              </a:buClr>
              <a:buSzPts val="2400"/>
              <a:buNone/>
            </a:pPr>
            <a:endParaRPr lang="en-GB" sz="2800" dirty="0"/>
          </a:p>
          <a:p>
            <a:r>
              <a:rPr lang="en-GB" sz="2800" dirty="0"/>
              <a:t>DL outbreak is highly likely due to conducive breeding </a:t>
            </a:r>
            <a:r>
              <a:rPr lang="en-GB" sz="2800" dirty="0" smtClean="0"/>
              <a:t>conditions-likely greening of vegetation</a:t>
            </a:r>
          </a:p>
          <a:p>
            <a:endParaRPr lang="en-GB" sz="2800" dirty="0"/>
          </a:p>
          <a:p>
            <a:pPr lvl="0"/>
            <a:r>
              <a:rPr lang="en-GB" sz="2800" dirty="0" smtClean="0"/>
              <a:t>Early </a:t>
            </a:r>
            <a:r>
              <a:rPr lang="en-GB" sz="2800" dirty="0"/>
              <a:t>onset will impact on </a:t>
            </a:r>
            <a:r>
              <a:rPr lang="en-GB" sz="2800" dirty="0" smtClean="0"/>
              <a:t>time for land preparation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FD6878DA-1316-4743-939A-B82EFF9D3B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9D8FE-7506-41EF-B335-8CA99EA3EAA9}" type="datetime2">
              <a:rPr lang="en-US" smtClean="0"/>
              <a:pPr/>
              <a:t>Wednesday, May 26, 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BA0461EA-A151-4289-AE57-038790586B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IGAD CLIMATE PREDICTION AND APPLICATIONS CENTRE (</a:t>
            </a:r>
            <a:r>
              <a:rPr lang="en-GB" b="1"/>
              <a:t>ICPAC</a:t>
            </a:r>
            <a:r>
              <a:rPr lang="en-GB"/>
              <a:t>)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6EC607E1-AE97-439D-ADC5-A30219995B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B7362-2002-504E-9846-FFD55AE08938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2903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590906C-FD8D-4330-8FC3-E08DBFBA9E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b="1" dirty="0"/>
              <a:t>Expected negative sectoral IMPACTS </a:t>
            </a:r>
            <a:r>
              <a:rPr lang="en-GB" b="1" dirty="0" err="1" smtClean="0"/>
              <a:t>cont”D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D7AE5C9F-EB40-48B3-880C-7B74B982BE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316030"/>
            <a:ext cx="9829800" cy="4779970"/>
          </a:xfrm>
        </p:spPr>
        <p:txBody>
          <a:bodyPr>
            <a:normAutofit/>
          </a:bodyPr>
          <a:lstStyle/>
          <a:p>
            <a:pPr lvl="0" algn="just"/>
            <a:r>
              <a:rPr lang="en-GB" sz="2800" dirty="0"/>
              <a:t>I</a:t>
            </a:r>
            <a:r>
              <a:rPr lang="en-GB" sz="2800" dirty="0" smtClean="0"/>
              <a:t>ntermittent moist conditions might be </a:t>
            </a:r>
            <a:r>
              <a:rPr lang="en-GB" sz="2800" dirty="0" err="1" smtClean="0"/>
              <a:t>favorable</a:t>
            </a:r>
            <a:r>
              <a:rPr lang="en-GB" sz="2800" dirty="0" smtClean="0"/>
              <a:t> for pest and disease outbreak over moisture stress areas</a:t>
            </a:r>
          </a:p>
          <a:p>
            <a:pPr lvl="0" algn="just"/>
            <a:endParaRPr lang="en-GB" sz="2800" dirty="0" smtClean="0"/>
          </a:p>
          <a:p>
            <a:pPr lvl="0" algn="just"/>
            <a:r>
              <a:rPr lang="en-GB" sz="2800" dirty="0" smtClean="0"/>
              <a:t>Likelihood of post harvest  losses for ongoing MAM crops</a:t>
            </a:r>
          </a:p>
          <a:p>
            <a:pPr lvl="0" algn="just"/>
            <a:endParaRPr lang="en-GB" sz="2800" dirty="0" smtClean="0"/>
          </a:p>
          <a:p>
            <a:pPr algn="just"/>
            <a:r>
              <a:rPr lang="en-GB" sz="2800" dirty="0" smtClean="0"/>
              <a:t>High likelihood of increase in weeds –AN areas</a:t>
            </a:r>
          </a:p>
          <a:p>
            <a:pPr marL="0" lvl="0" indent="0" algn="just">
              <a:buNone/>
            </a:pPr>
            <a:r>
              <a:rPr lang="en-GB" sz="2800" dirty="0" smtClean="0"/>
              <a:t> </a:t>
            </a:r>
          </a:p>
          <a:p>
            <a:pPr lvl="0" algn="just"/>
            <a:r>
              <a:rPr lang="en-GB" sz="2800" dirty="0" smtClean="0"/>
              <a:t>Transportation problems  due to likelihood of road damage in some parts</a:t>
            </a:r>
          </a:p>
          <a:p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FD6878DA-1316-4743-939A-B82EFF9D3B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9D8FE-7506-41EF-B335-8CA99EA3EAA9}" type="datetime2">
              <a:rPr lang="en-US" smtClean="0"/>
              <a:pPr/>
              <a:t>Wednesday, May 26, 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BA0461EA-A151-4289-AE57-038790586B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IGAD CLIMATE PREDICTION AND APPLICATIONS CENTRE (</a:t>
            </a:r>
            <a:r>
              <a:rPr lang="en-GB" b="1"/>
              <a:t>ICPAC</a:t>
            </a:r>
            <a:r>
              <a:rPr lang="en-GB"/>
              <a:t>)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6EC607E1-AE97-439D-ADC5-A30219995B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B7362-2002-504E-9846-FFD55AE08938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6502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28C7975-5D3F-5F40-9698-BE202FF95B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x-none" b="1" dirty="0"/>
              <a:t>KEY RESPONSE MEASURES</a:t>
            </a:r>
            <a:r>
              <a:rPr lang="en-GB" b="1" dirty="0"/>
              <a:t> / ADVISORIES</a:t>
            </a:r>
            <a:endParaRPr lang="x-none" b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CC9CA886-B1F9-1A4A-A1C1-7E8A3AD4B2D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200" y="1244607"/>
            <a:ext cx="9677400" cy="4525963"/>
          </a:xfrm>
        </p:spPr>
        <p:txBody>
          <a:bodyPr>
            <a:normAutofit lnSpcReduction="10000"/>
          </a:bodyPr>
          <a:lstStyle/>
          <a:p>
            <a:pPr lvl="0" algn="just"/>
            <a:r>
              <a:rPr lang="en-GB" b="1" dirty="0"/>
              <a:t>Disseminate</a:t>
            </a:r>
            <a:r>
              <a:rPr lang="en-GB" dirty="0"/>
              <a:t> </a:t>
            </a:r>
            <a:r>
              <a:rPr lang="en-GB" dirty="0" smtClean="0"/>
              <a:t>this </a:t>
            </a:r>
            <a:r>
              <a:rPr lang="en-GB" dirty="0"/>
              <a:t>early warning information to decision makers at country level for early action.</a:t>
            </a:r>
          </a:p>
          <a:p>
            <a:pPr lvl="0" algn="just"/>
            <a:r>
              <a:rPr lang="en-GB" dirty="0"/>
              <a:t>Farmers, </a:t>
            </a:r>
            <a:r>
              <a:rPr lang="en-GB" dirty="0" err="1"/>
              <a:t>Govts</a:t>
            </a:r>
            <a:r>
              <a:rPr lang="en-GB" dirty="0"/>
              <a:t>, agro-dealers and other stakeholders urged to undertake </a:t>
            </a:r>
            <a:r>
              <a:rPr lang="en-GB" b="1" dirty="0"/>
              <a:t>early land preparation</a:t>
            </a:r>
            <a:r>
              <a:rPr lang="en-GB" dirty="0"/>
              <a:t>, </a:t>
            </a:r>
            <a:r>
              <a:rPr lang="en-GB" b="1" dirty="0"/>
              <a:t>distribute agricultural inputs </a:t>
            </a:r>
            <a:r>
              <a:rPr lang="en-GB" dirty="0"/>
              <a:t>(improved seeds, fertilizers, herbicides and pesticides),   and  agricultural implements to </a:t>
            </a:r>
            <a:r>
              <a:rPr lang="en-GB" b="1" dirty="0"/>
              <a:t>take advantage of the expected early onset</a:t>
            </a:r>
            <a:r>
              <a:rPr lang="en-GB" dirty="0"/>
              <a:t> of rains. </a:t>
            </a:r>
          </a:p>
          <a:p>
            <a:pPr lvl="0" algn="just"/>
            <a:r>
              <a:rPr lang="en-GB" dirty="0"/>
              <a:t>Farmers and concerned agricultural bodies should give proper attention in terms of </a:t>
            </a:r>
            <a:r>
              <a:rPr lang="en-GB" b="1" dirty="0"/>
              <a:t>crop selection</a:t>
            </a:r>
            <a:r>
              <a:rPr lang="en-GB" dirty="0"/>
              <a:t>:</a:t>
            </a:r>
          </a:p>
          <a:p>
            <a:pPr lvl="1" algn="just"/>
            <a:r>
              <a:rPr lang="en-GB" sz="2400" b="1" dirty="0">
                <a:solidFill>
                  <a:srgbClr val="FF0000"/>
                </a:solidFill>
              </a:rPr>
              <a:t>High yielding varieties </a:t>
            </a:r>
            <a:r>
              <a:rPr lang="en-GB" sz="2400" dirty="0"/>
              <a:t>that are resistant to excessive rains –AN areas.</a:t>
            </a:r>
          </a:p>
          <a:p>
            <a:pPr lvl="1" algn="just"/>
            <a:r>
              <a:rPr lang="en-GB" sz="2400" b="1" dirty="0">
                <a:solidFill>
                  <a:srgbClr val="FF0000"/>
                </a:solidFill>
              </a:rPr>
              <a:t>Drought tolerant </a:t>
            </a:r>
            <a:r>
              <a:rPr lang="en-GB" sz="2400" dirty="0"/>
              <a:t>and early maturing </a:t>
            </a:r>
            <a:r>
              <a:rPr lang="en-GB" sz="2400" dirty="0" err="1"/>
              <a:t>e.g</a:t>
            </a:r>
            <a:r>
              <a:rPr lang="en-GB" sz="2400" dirty="0"/>
              <a:t> tubers - BN areas.  </a:t>
            </a:r>
          </a:p>
          <a:p>
            <a:endParaRPr lang="x-none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78842320-0234-7A46-A4A2-2E129409E1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9D8FE-7506-41EF-B335-8CA99EA3EAA9}" type="datetime2">
              <a:rPr lang="en-US" smtClean="0"/>
              <a:pPr/>
              <a:t>Wednesday, May 26, 2021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CA39A204-B67D-FA4A-8D54-8EC7136997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IGAD CLIMATE PREDICTION AND APPLICATIONS CENTRE (</a:t>
            </a:r>
            <a:r>
              <a:rPr lang="en-GB" b="1"/>
              <a:t>ICPAC</a:t>
            </a:r>
            <a:r>
              <a:rPr lang="en-GB"/>
              <a:t>)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E8DEA5CC-8566-2B4C-8597-847826137B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B7362-2002-504E-9846-FFD55AE08938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6605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28C7975-5D3F-5F40-9698-BE202FF95B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x-none" b="1" dirty="0"/>
              <a:t>KEY RESPONSE MEASURES</a:t>
            </a:r>
            <a:r>
              <a:rPr lang="en-GB" b="1" dirty="0"/>
              <a:t> / </a:t>
            </a:r>
            <a:r>
              <a:rPr lang="en-GB" b="1" dirty="0" smtClean="0"/>
              <a:t>ADVISORIES, </a:t>
            </a:r>
            <a:r>
              <a:rPr lang="en-GB" b="1" dirty="0" err="1" smtClean="0"/>
              <a:t>Con”t</a:t>
            </a:r>
            <a:endParaRPr lang="x-none" b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CC9CA886-B1F9-1A4A-A1C1-7E8A3AD4B2D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200" y="990601"/>
            <a:ext cx="9753600" cy="4779970"/>
          </a:xfrm>
        </p:spPr>
        <p:txBody>
          <a:bodyPr>
            <a:normAutofit fontScale="85000" lnSpcReduction="20000"/>
          </a:bodyPr>
          <a:lstStyle/>
          <a:p>
            <a:pPr lvl="0" algn="just"/>
            <a:r>
              <a:rPr lang="en-GB" sz="2800" dirty="0" smtClean="0"/>
              <a:t>Advisory </a:t>
            </a:r>
            <a:r>
              <a:rPr lang="en-GB" sz="2800" dirty="0"/>
              <a:t>alert for </a:t>
            </a:r>
            <a:r>
              <a:rPr lang="en-GB" sz="2800" b="1" dirty="0" smtClean="0"/>
              <a:t>Desert Locust </a:t>
            </a:r>
            <a:r>
              <a:rPr lang="en-GB" sz="2800" dirty="0" smtClean="0"/>
              <a:t>–monitoring and control</a:t>
            </a:r>
            <a:endParaRPr lang="en-GB" sz="2800" dirty="0"/>
          </a:p>
          <a:p>
            <a:pPr lvl="0" algn="just"/>
            <a:r>
              <a:rPr lang="en-GB" sz="2800" dirty="0" smtClean="0"/>
              <a:t>Farmers and concerned authorities urged to </a:t>
            </a:r>
            <a:r>
              <a:rPr lang="en-GB" sz="2800" b="1" dirty="0" smtClean="0"/>
              <a:t>strengthen </a:t>
            </a:r>
            <a:r>
              <a:rPr lang="en-GB" sz="2800" b="1" dirty="0"/>
              <a:t>soil and water conservation measures</a:t>
            </a:r>
            <a:r>
              <a:rPr lang="en-GB" sz="2800" dirty="0"/>
              <a:t> for use in water stress times</a:t>
            </a:r>
          </a:p>
          <a:p>
            <a:pPr lvl="0" algn="just"/>
            <a:r>
              <a:rPr lang="en-GB" sz="2800" dirty="0" smtClean="0"/>
              <a:t>Concerned authorities urged to prepare </a:t>
            </a:r>
            <a:r>
              <a:rPr lang="en-GB" sz="2800" dirty="0"/>
              <a:t>and advise on </a:t>
            </a:r>
            <a:r>
              <a:rPr lang="en-GB" sz="2800" b="1" dirty="0"/>
              <a:t>flood mitigation measures </a:t>
            </a:r>
            <a:r>
              <a:rPr lang="en-GB" sz="2800" dirty="0"/>
              <a:t>e.g. construction of gullies, rehabilitation of drainage facilities, canals and embankments</a:t>
            </a:r>
            <a:r>
              <a:rPr lang="en-GB" sz="2800" dirty="0" smtClean="0"/>
              <a:t>.</a:t>
            </a:r>
          </a:p>
          <a:p>
            <a:pPr lvl="0" algn="just"/>
            <a:endParaRPr lang="en-GB" sz="2800" dirty="0"/>
          </a:p>
          <a:p>
            <a:pPr lvl="0" algn="just"/>
            <a:r>
              <a:rPr lang="en-GB" sz="2800" dirty="0" smtClean="0"/>
              <a:t>Farmers and national level agricultural authorities urged to </a:t>
            </a:r>
            <a:r>
              <a:rPr lang="en-GB" sz="2800" b="1" dirty="0" smtClean="0"/>
              <a:t>enhance </a:t>
            </a:r>
            <a:r>
              <a:rPr lang="en-GB" sz="2800" b="1" dirty="0"/>
              <a:t>post-harvest strategies in areas expected to undertake harvests within the JJA season</a:t>
            </a:r>
            <a:r>
              <a:rPr lang="en-GB" sz="2800" dirty="0"/>
              <a:t>, for instance,  construction of  temporal  silos, availing post harvest equipment to farmers, rehabilitation of warehouses</a:t>
            </a:r>
          </a:p>
          <a:p>
            <a:pPr lvl="0" algn="just"/>
            <a:r>
              <a:rPr lang="en-GB" sz="2800" dirty="0"/>
              <a:t>Continued </a:t>
            </a:r>
            <a:r>
              <a:rPr lang="en-GB" sz="2800" b="1" dirty="0"/>
              <a:t>Humanitarian support </a:t>
            </a:r>
            <a:r>
              <a:rPr lang="en-GB" sz="2800" dirty="0" smtClean="0"/>
              <a:t>for </a:t>
            </a:r>
            <a:r>
              <a:rPr lang="en-GB" sz="2800" dirty="0"/>
              <a:t>regions  that are  food </a:t>
            </a:r>
            <a:r>
              <a:rPr lang="en-GB" sz="2800" dirty="0" smtClean="0"/>
              <a:t>insecure from </a:t>
            </a:r>
            <a:r>
              <a:rPr lang="en-GB" sz="2800" dirty="0" err="1" smtClean="0"/>
              <a:t>goverments</a:t>
            </a:r>
            <a:r>
              <a:rPr lang="en-GB" sz="2800" dirty="0" smtClean="0"/>
              <a:t> and other actors</a:t>
            </a:r>
            <a:r>
              <a:rPr lang="en-GB" dirty="0" smtClean="0"/>
              <a:t> </a:t>
            </a:r>
            <a:endParaRPr lang="en-GB" dirty="0"/>
          </a:p>
          <a:p>
            <a:endParaRPr lang="x-none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78842320-0234-7A46-A4A2-2E129409E1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9D8FE-7506-41EF-B335-8CA99EA3EAA9}" type="datetime2">
              <a:rPr lang="en-US" smtClean="0"/>
              <a:pPr/>
              <a:t>Wednesday, May 26, 2021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CA39A204-B67D-FA4A-8D54-8EC7136997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IGAD CLIMATE PREDICTION AND APPLICATIONS CENTRE (</a:t>
            </a:r>
            <a:r>
              <a:rPr lang="en-GB" b="1"/>
              <a:t>ICPAC</a:t>
            </a:r>
            <a:r>
              <a:rPr lang="en-GB"/>
              <a:t>)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E8DEA5CC-8566-2B4C-8597-847826137B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B7362-2002-504E-9846-FFD55AE08938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4469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 preferRelativeResize="0">
            <a:picLocks/>
          </p:cNvPicPr>
          <p:nvPr/>
        </p:nvPicPr>
        <p:blipFill>
          <a:blip r:embed="rId2"/>
          <a:srcRect/>
          <a:stretch/>
        </p:blipFill>
        <p:spPr>
          <a:xfrm>
            <a:off x="-58730" y="-112542"/>
            <a:ext cx="9990521" cy="7059810"/>
          </a:xfrm>
          <a:prstGeom prst="rect">
            <a:avLst/>
          </a:prstGeom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1676400" y="3200400"/>
            <a:ext cx="6422231" cy="10668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GB" sz="21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3200" b="1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THANK YOU!</a:t>
            </a:r>
          </a:p>
          <a:p>
            <a:endParaRPr lang="en-GB" sz="2400" b="1" dirty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Contribute to the Conversation on Twitter</a:t>
            </a:r>
            <a:r>
              <a:rPr lang="en-GB" sz="2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GB" sz="2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24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#</a:t>
            </a:r>
            <a:r>
              <a:rPr lang="en-GB" sz="2400" b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GHACOF58</a:t>
            </a:r>
            <a:endParaRPr lang="en-GB" sz="2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21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r>
              <a:rPr lang="en-GB" sz="3000" u="sng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hlinkClick r:id="rId3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www.icpac.net</a:t>
            </a:r>
            <a:endParaRPr lang="en-US" sz="3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95548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IGAD PPT Template">
  <a:themeElements>
    <a:clrScheme name="IGAD">
      <a:dk1>
        <a:sysClr val="windowText" lastClr="000000"/>
      </a:dk1>
      <a:lt1>
        <a:sysClr val="window" lastClr="FFFFFF"/>
      </a:lt1>
      <a:dk2>
        <a:srgbClr val="646463"/>
      </a:dk2>
      <a:lt2>
        <a:srgbClr val="D0D0D0"/>
      </a:lt2>
      <a:accent1>
        <a:srgbClr val="00833F"/>
      </a:accent1>
      <a:accent2>
        <a:srgbClr val="F4BE49"/>
      </a:accent2>
      <a:accent3>
        <a:srgbClr val="004080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IGAD PPT Template.thmx</Template>
  <TotalTime>5870</TotalTime>
  <Words>1300</Words>
  <Application>Microsoft Office PowerPoint</Application>
  <PresentationFormat>A4 Paper (210x297 mm)</PresentationFormat>
  <Paragraphs>110</Paragraphs>
  <Slides>7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0" baseType="lpstr">
      <vt:lpstr>Arial</vt:lpstr>
      <vt:lpstr>Calibri</vt:lpstr>
      <vt:lpstr>IGAD PPT Template</vt:lpstr>
      <vt:lpstr>SECTOR (Agriculture and food security)  Analysis OF sectoral IMPLICATIONS, impacts and advisories /RESPONSE strategies for June to September 2021 season  by (all countries), ghacof58, Sector reporting     </vt:lpstr>
      <vt:lpstr>Expected POSITIVE sectoral IMPACTS FOR JJAS 2021 </vt:lpstr>
      <vt:lpstr>Expected negative sectoral IMPACTS FOR JJAS 2021</vt:lpstr>
      <vt:lpstr>Expected negative sectoral IMPACTS cont”D</vt:lpstr>
      <vt:lpstr>KEY RESPONSE MEASURES / ADVISORIES</vt:lpstr>
      <vt:lpstr>KEY RESPONSE MEASURES / ADVISORIES, Con”t</vt:lpstr>
      <vt:lpstr>PowerPoint Presentation</vt:lpstr>
    </vt:vector>
  </TitlesOfParts>
  <Company>Black Africa Group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Apple Macintosh</dc:creator>
  <cp:lastModifiedBy>Oliver</cp:lastModifiedBy>
  <cp:revision>219</cp:revision>
  <dcterms:created xsi:type="dcterms:W3CDTF">2014-11-18T09:33:09Z</dcterms:created>
  <dcterms:modified xsi:type="dcterms:W3CDTF">2021-05-26T17:33:50Z</dcterms:modified>
</cp:coreProperties>
</file>