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3" r:id="rId3"/>
    <p:sldId id="267" r:id="rId4"/>
    <p:sldId id="266" r:id="rId5"/>
    <p:sldId id="274" r:id="rId6"/>
  </p:sldIdLst>
  <p:sldSz cx="9906000" cy="6858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6" roundtripDataSignature="AMtx7mirZyEd8PmHpdTXIv/7+DTxLIXA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C61545E1-CD69-4879-A779-86976A6C6DB4}">
  <a:tblStyle styleId="{C61545E1-CD69-4879-A779-86976A6C6DB4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CE8"/>
          </a:solidFill>
        </a:fill>
      </a:tcStyle>
    </a:wholeTbl>
    <a:band1H>
      <a:tcTxStyle/>
      <a:tcStyle>
        <a:tcBdr/>
        <a:fill>
          <a:solidFill>
            <a:srgbClr val="CAD8CD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D8CD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FA916D48-EFE9-44FD-B7B7-91553E0CF9FE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-1224" y="-10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28" Type="http://schemas.openxmlformats.org/officeDocument/2006/relationships/viewProps" Target="viewProps.xml"/><Relationship Id="rId4" Type="http://schemas.openxmlformats.org/officeDocument/2006/relationships/slide" Target="slides/slide3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/>
              <a:t>NB. There is one Slide per country to fill in with key Impacts and Advisories </a:t>
            </a:r>
            <a:endParaRPr/>
          </a:p>
        </p:txBody>
      </p:sp>
      <p:sp>
        <p:nvSpPr>
          <p:cNvPr id="64" name="Google Shape;6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/>
              <a:t>Fill in this Template with key Impacts and Advisories per country for your sector. Please, be specific. Avoid having the same advisory for each country. </a:t>
            </a:r>
            <a:endParaRPr/>
          </a:p>
        </p:txBody>
      </p:sp>
      <p:sp>
        <p:nvSpPr>
          <p:cNvPr id="123" name="Google Shape;123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/>
              <a:t>Fill in this Template with key Impacts and Advisories per country for your sector. Please, be specific. Avoid having the same advisory for each country. </a:t>
            </a:r>
            <a:endParaRPr/>
          </a:p>
        </p:txBody>
      </p:sp>
      <p:sp>
        <p:nvSpPr>
          <p:cNvPr id="163" name="Google Shape;163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/>
              <a:t>Fill in this Template with key Impacts and Advisories per country for your sector. Please, be specific. Avoid having the same advisory for each country. </a:t>
            </a:r>
            <a:endParaRPr/>
          </a:p>
        </p:txBody>
      </p:sp>
      <p:sp>
        <p:nvSpPr>
          <p:cNvPr id="153" name="Google Shape;15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4"/>
          <p:cNvSpPr txBox="1">
            <a:spLocks noGrp="1"/>
          </p:cNvSpPr>
          <p:nvPr>
            <p:ph type="ctrTitle"/>
          </p:nvPr>
        </p:nvSpPr>
        <p:spPr>
          <a:xfrm>
            <a:off x="478366" y="2130427"/>
            <a:ext cx="8420100" cy="434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cap="none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subTitle" idx="1"/>
          </p:nvPr>
        </p:nvSpPr>
        <p:spPr>
          <a:xfrm>
            <a:off x="478366" y="2564919"/>
            <a:ext cx="8420100" cy="338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cap="none">
                <a:solidFill>
                  <a:schemeClr val="dk1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4"/>
          <p:cNvSpPr txBox="1">
            <a:spLocks noGrp="1"/>
          </p:cNvSpPr>
          <p:nvPr>
            <p:ph type="ftr" idx="11"/>
          </p:nvPr>
        </p:nvSpPr>
        <p:spPr>
          <a:xfrm>
            <a:off x="2971800" y="6489340"/>
            <a:ext cx="4267200" cy="18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pic>
        <p:nvPicPr>
          <p:cNvPr id="23" name="Google Shape;23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75146" y="228600"/>
            <a:ext cx="1221239" cy="147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991991" y="5854009"/>
            <a:ext cx="685017" cy="826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5"/>
          <p:cNvSpPr txBox="1"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  <a:defRPr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5"/>
          <p:cNvSpPr txBox="1">
            <a:spLocks noGrp="1"/>
          </p:cNvSpPr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5"/>
          <p:cNvSpPr txBox="1">
            <a:spLocks noGrp="1"/>
          </p:cNvSpPr>
          <p:nvPr>
            <p:ph type="ftr" idx="11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5"/>
          <p:cNvSpPr txBox="1">
            <a:spLocks noGrp="1"/>
          </p:cNvSpPr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2">
  <p:cSld name="Section Header 2">
    <p:bg>
      <p:bgPr>
        <a:solidFill>
          <a:schemeClr val="accent1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6"/>
          <p:cNvSpPr txBox="1">
            <a:spLocks noGrp="1"/>
          </p:cNvSpPr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6"/>
          <p:cNvSpPr txBox="1">
            <a:spLocks noGrp="1"/>
          </p:cNvSpPr>
          <p:nvPr>
            <p:ph type="ftr" idx="11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6"/>
          <p:cNvSpPr txBox="1">
            <a:spLocks noGrp="1"/>
          </p:cNvSpPr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ctr"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ctr"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ctr"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ctr"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ctr"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ctr"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ctr"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ctr"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35" name="Google Shape;35;p16"/>
          <p:cNvSpPr txBox="1"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body" idx="1"/>
          </p:nvPr>
        </p:nvSpPr>
        <p:spPr>
          <a:xfrm>
            <a:off x="495300" y="3466359"/>
            <a:ext cx="84201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37" name="Google Shape;37;p16"/>
          <p:cNvCxnSpPr/>
          <p:nvPr/>
        </p:nvCxnSpPr>
        <p:spPr>
          <a:xfrm>
            <a:off x="495300" y="5812132"/>
            <a:ext cx="8932582" cy="14941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pic>
        <p:nvPicPr>
          <p:cNvPr id="38" name="Google Shape;38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043072" y="5908491"/>
            <a:ext cx="659055" cy="801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7"/>
          <p:cNvSpPr txBox="1"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  <a:defRPr sz="24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7"/>
          <p:cNvSpPr txBox="1">
            <a:spLocks noGrp="1"/>
          </p:cNvSpPr>
          <p:nvPr>
            <p:ph type="body" idx="1"/>
          </p:nvPr>
        </p:nvSpPr>
        <p:spPr>
          <a:xfrm>
            <a:off x="495300" y="3466359"/>
            <a:ext cx="84201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17"/>
          <p:cNvSpPr txBox="1">
            <a:spLocks noGrp="1"/>
          </p:cNvSpPr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7"/>
          <p:cNvSpPr txBox="1">
            <a:spLocks noGrp="1"/>
          </p:cNvSpPr>
          <p:nvPr>
            <p:ph type="ftr" idx="11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7"/>
          <p:cNvSpPr txBox="1">
            <a:spLocks noGrp="1"/>
          </p:cNvSpPr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8"/>
          <p:cNvSpPr txBox="1"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ftr" idx="11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8"/>
          <p:cNvSpPr txBox="1">
            <a:spLocks noGrp="1"/>
          </p:cNvSpPr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2971800" y="6487000"/>
            <a:ext cx="4232746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000"/>
              <a:buFont typeface="Arial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0"/>
          <p:cNvSpPr>
            <a:spLocks noGrp="1"/>
          </p:cNvSpPr>
          <p:nvPr>
            <p:ph type="pic" idx="2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body" idx="1"/>
          </p:nvPr>
        </p:nvSpPr>
        <p:spPr>
          <a:xfrm>
            <a:off x="1941645" y="5199529"/>
            <a:ext cx="5943600" cy="478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20"/>
          <p:cNvSpPr txBox="1">
            <a:spLocks noGrp="1"/>
          </p:cNvSpPr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0"/>
          <p:cNvSpPr txBox="1">
            <a:spLocks noGrp="1"/>
          </p:cNvSpPr>
          <p:nvPr>
            <p:ph type="ftr" idx="11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0"/>
          <p:cNvSpPr txBox="1">
            <a:spLocks noGrp="1"/>
          </p:cNvSpPr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83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cxnSp>
        <p:nvCxnSpPr>
          <p:cNvPr id="15" name="Google Shape;15;p13"/>
          <p:cNvCxnSpPr/>
          <p:nvPr/>
        </p:nvCxnSpPr>
        <p:spPr>
          <a:xfrm>
            <a:off x="495300" y="5770564"/>
            <a:ext cx="89154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6" name="Google Shape;16;p1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747172" y="5855689"/>
            <a:ext cx="767132" cy="92611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"/>
          <p:cNvPicPr preferRelativeResize="0"/>
          <p:nvPr/>
        </p:nvPicPr>
        <p:blipFill rotWithShape="1">
          <a:blip r:embed="rId3">
            <a:alphaModFix/>
          </a:blip>
          <a:srcRect t="27403" b="11057"/>
          <a:stretch/>
        </p:blipFill>
        <p:spPr>
          <a:xfrm>
            <a:off x="0" y="3429000"/>
            <a:ext cx="9906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"/>
          <p:cNvSpPr txBox="1">
            <a:spLocks noGrp="1"/>
          </p:cNvSpPr>
          <p:nvPr>
            <p:ph type="ctrTitle"/>
          </p:nvPr>
        </p:nvSpPr>
        <p:spPr>
          <a:xfrm>
            <a:off x="313266" y="1477433"/>
            <a:ext cx="9228667" cy="1684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</a:pPr>
            <a:r>
              <a:rPr lang="x-none" sz="2800" b="1"/>
              <a:t>SECTOR: CONFLICT</a:t>
            </a:r>
            <a:br>
              <a:rPr lang="x-none" sz="2800" b="1"/>
            </a:br>
            <a:r>
              <a:rPr lang="x-none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ANALYSIS OF SECTORAL IMPLICATIONS, IMPACTS AND ADVISORIES /RESPONSE STRATEGIES FOR JUNE TO SEPTEMBER 2021 SEASON</a:t>
            </a:r>
            <a:br>
              <a:rPr lang="x-none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x-none" sz="2000" b="1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x-none" sz="2000" b="1">
                <a:latin typeface="Arial"/>
                <a:ea typeface="Arial"/>
                <a:cs typeface="Arial"/>
                <a:sym typeface="Arial"/>
              </a:rPr>
            </a:br>
            <a:r>
              <a:rPr lang="x-none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</a:t>
            </a:r>
            <a:r>
              <a:rPr lang="x-none" sz="200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000" dirty="0" smtClean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SELINA WANJIRIR</a:t>
            </a:r>
            <a:r>
              <a:rPr lang="x-none" sz="2000" smtClean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x-none" sz="2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AND </a:t>
            </a:r>
            <a:r>
              <a:rPr lang="en-US" sz="2000" dirty="0" smtClean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ANDREW MALINGA</a:t>
            </a:r>
            <a:r>
              <a:rPr lang="x-none" sz="200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), </a:t>
            </a:r>
            <a:r>
              <a:rPr lang="x-none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GHACOF58, </a:t>
            </a:r>
            <a:r>
              <a:rPr lang="en-US" sz="20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CONFLICT SECTOR </a:t>
            </a:r>
            <a:r>
              <a:rPr lang="x-none" sz="200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SECTOR </a:t>
            </a:r>
            <a:r>
              <a:rPr lang="x-none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REPORTING  </a:t>
            </a:r>
            <a:r>
              <a:rPr lang="x-none" sz="2000" b="1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x-none" sz="2000" b="1">
                <a:latin typeface="Arial"/>
                <a:ea typeface="Arial"/>
                <a:cs typeface="Arial"/>
                <a:sym typeface="Arial"/>
              </a:rPr>
            </a:br>
            <a:r>
              <a:rPr lang="x-none" sz="2000" b="1">
                <a:latin typeface="Arial"/>
                <a:ea typeface="Arial"/>
                <a:cs typeface="Arial"/>
                <a:sym typeface="Arial"/>
              </a:rPr>
              <a:t>  </a:t>
            </a:r>
            <a:endParaRPr dirty="0"/>
          </a:p>
        </p:txBody>
      </p:sp>
      <p:sp>
        <p:nvSpPr>
          <p:cNvPr id="68" name="Google Shape;68;p1"/>
          <p:cNvSpPr txBox="1"/>
          <p:nvPr/>
        </p:nvSpPr>
        <p:spPr>
          <a:xfrm>
            <a:off x="478366" y="3979333"/>
            <a:ext cx="8919634" cy="49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"/>
          <p:cNvSpPr txBox="1"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rPr lang="x-none" b="1"/>
              <a:t>ETHIOPIA</a:t>
            </a:r>
            <a:endParaRPr b="1" dirty="0"/>
          </a:p>
        </p:txBody>
      </p:sp>
      <p:graphicFrame>
        <p:nvGraphicFramePr>
          <p:cNvPr id="126" name="Google Shape;126;p4"/>
          <p:cNvGraphicFramePr/>
          <p:nvPr/>
        </p:nvGraphicFramePr>
        <p:xfrm>
          <a:off x="381000" y="909300"/>
          <a:ext cx="8915400" cy="5948700"/>
        </p:xfrm>
        <a:graphic>
          <a:graphicData uri="http://schemas.openxmlformats.org/drawingml/2006/table">
            <a:tbl>
              <a:tblPr firstRow="1" bandRow="1">
                <a:noFill/>
                <a:tableStyleId>{C61545E1-CD69-4879-A779-86976A6C6DB4}</a:tableStyleId>
              </a:tblPr>
              <a:tblGrid>
                <a:gridCol w="4724400"/>
                <a:gridCol w="4191000"/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x-none" sz="1800"/>
                        <a:t>Key Impacts 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x-none" sz="1800"/>
                        <a:t>Key Advisories 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dirty="0" smtClean="0"/>
                        <a:t>General</a:t>
                      </a:r>
                      <a:r>
                        <a:rPr lang="en-US" sz="1800" b="1" baseline="0" dirty="0" smtClean="0"/>
                        <a:t> observation: </a:t>
                      </a:r>
                      <a:r>
                        <a:rPr lang="x-none" sz="1800" smtClean="0"/>
                        <a:t>Good </a:t>
                      </a:r>
                      <a:r>
                        <a:rPr lang="x-none" sz="1800"/>
                        <a:t>rainfall over wide part of the country</a:t>
                      </a:r>
                      <a:endParaRPr sz="18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x-none" sz="1800" b="1"/>
                        <a:t>Impact </a:t>
                      </a:r>
                      <a:r>
                        <a:rPr lang="en-US" sz="1800" b="1" dirty="0" smtClean="0"/>
                        <a:t>1</a:t>
                      </a:r>
                      <a:r>
                        <a:rPr lang="x-none" sz="1800" smtClean="0"/>
                        <a:t> </a:t>
                      </a:r>
                      <a:r>
                        <a:rPr lang="x-none" sz="1800"/>
                        <a:t>Kiremnt rainfall is expected to start on time in June with above average rainfall. Tigray region depends on June to September kiremnt rainfall for production. </a:t>
                      </a:r>
                      <a:r>
                        <a:rPr lang="x-none" sz="1800" smtClean="0"/>
                        <a:t>This </a:t>
                      </a:r>
                      <a:r>
                        <a:rPr lang="x-none" sz="1800"/>
                        <a:t>is expected to facilitate household engagement in agricultural activities.</a:t>
                      </a:r>
                      <a:endParaRPr sz="18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x-none" sz="1800" b="1" smtClean="0"/>
                        <a:t>Impact </a:t>
                      </a:r>
                      <a:r>
                        <a:rPr lang="en-US" sz="1800" b="1" dirty="0" smtClean="0"/>
                        <a:t>2</a:t>
                      </a:r>
                      <a:r>
                        <a:rPr lang="x-none" sz="1800" smtClean="0"/>
                        <a:t> </a:t>
                      </a:r>
                      <a:r>
                        <a:rPr lang="en-US" sz="1800" dirty="0" smtClean="0"/>
                        <a:t>However,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x-none" sz="1800" smtClean="0"/>
                        <a:t>It </a:t>
                      </a:r>
                      <a:r>
                        <a:rPr lang="x-none" sz="1800"/>
                        <a:t>might trigger conflict over constrained access to agriculture input which might likely undermine cultivation for the upcoming meher </a:t>
                      </a:r>
                      <a:r>
                        <a:rPr lang="x-none" sz="1800" smtClean="0"/>
                        <a:t>harvest</a:t>
                      </a:r>
                      <a:r>
                        <a:rPr lang="en-US" sz="1800" dirty="0" smtClean="0"/>
                        <a:t>.</a:t>
                      </a:r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dirty="0" smtClean="0"/>
                        <a:t>The ongoing conflict in the region may also hamper adequate utilization of the season.</a:t>
                      </a:r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dirty="0" smtClean="0"/>
                        <a:t>Active conflict expected around</a:t>
                      </a:r>
                      <a:r>
                        <a:rPr lang="en-US" sz="1800" baseline="0" dirty="0" smtClean="0"/>
                        <a:t> the northern basin of L. Turkana owing to the anticipated migration of Turkana herders</a:t>
                      </a:r>
                      <a:endParaRPr sz="1800" dirty="0"/>
                    </a:p>
                    <a:p>
                      <a:pPr marL="45720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x-none" sz="1800" b="1" smtClean="0"/>
                        <a:t>Advisory 1</a:t>
                      </a:r>
                      <a:r>
                        <a:rPr lang="x-none" sz="1800" smtClean="0"/>
                        <a:t> Disseminate climate information, community awareness, resource mobilization </a:t>
                      </a:r>
                      <a:endParaRPr sz="1800" dirty="0" smtClean="0"/>
                    </a:p>
                    <a:p>
                      <a:pPr marL="45720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 smtClean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Char char="•"/>
                      </a:pPr>
                      <a:r>
                        <a:rPr lang="x-none" sz="1800" b="1" smtClean="0"/>
                        <a:t>Advisory 2 </a:t>
                      </a:r>
                      <a:r>
                        <a:rPr lang="x-none" sz="1800" smtClean="0"/>
                        <a:t>Expand the irrigation facility</a:t>
                      </a:r>
                      <a:r>
                        <a:rPr lang="en-US" sz="1800" dirty="0" smtClean="0"/>
                        <a:t>.</a:t>
                      </a:r>
                      <a:endParaRPr sz="1800" dirty="0" smtClean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dirty="0" smtClean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Char char="•"/>
                      </a:pPr>
                      <a:r>
                        <a:rPr lang="x-none" sz="1800" b="1" smtClean="0"/>
                        <a:t>Advisory </a:t>
                      </a:r>
                      <a:r>
                        <a:rPr lang="en-US" sz="1800" b="1" dirty="0" smtClean="0"/>
                        <a:t>2:</a:t>
                      </a:r>
                      <a:r>
                        <a:rPr lang="en-US" sz="1800" b="1" baseline="0" dirty="0" smtClean="0"/>
                        <a:t> </a:t>
                      </a:r>
                      <a:r>
                        <a:rPr lang="x-none" sz="1800" b="0" smtClean="0"/>
                        <a:t>Provide humanitarian assistance, particularly in Oromia, Tigray, Amhara, Somali, and Southern Nations, Nationalities, and People’s Region</a:t>
                      </a:r>
                      <a:r>
                        <a:rPr lang="en-US" sz="1800" b="1" dirty="0" smtClean="0"/>
                        <a:t>, </a:t>
                      </a:r>
                      <a:r>
                        <a:rPr lang="en-US" sz="1800" b="0" dirty="0" smtClean="0"/>
                        <a:t>where</a:t>
                      </a:r>
                      <a:r>
                        <a:rPr lang="en-US" sz="1800" b="0" baseline="0" dirty="0" smtClean="0"/>
                        <a:t> there is ongoing </a:t>
                      </a:r>
                      <a:r>
                        <a:rPr lang="en-US" sz="1800" b="0" baseline="0" dirty="0" err="1" smtClean="0"/>
                        <a:t>soicio</a:t>
                      </a:r>
                      <a:r>
                        <a:rPr lang="en-US" sz="1800" b="0" baseline="0" dirty="0" smtClean="0"/>
                        <a:t>-political conflicts that are hindering productivity.  </a:t>
                      </a:r>
                      <a:r>
                        <a:rPr lang="x-none" sz="1800" b="0" smtClean="0"/>
                        <a:t> </a:t>
                      </a:r>
                      <a:endParaRPr sz="1800" b="0" dirty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127" name="Google Shape;127;p4"/>
          <p:cNvSpPr txBox="1">
            <a:spLocks noGrp="1"/>
          </p:cNvSpPr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/>
              <a:t>Wednesday, May 19, 2021</a:t>
            </a:r>
            <a:endParaRPr/>
          </a:p>
        </p:txBody>
      </p:sp>
      <p:sp>
        <p:nvSpPr>
          <p:cNvPr id="128" name="Google Shape;128;p4"/>
          <p:cNvSpPr txBox="1">
            <a:spLocks noGrp="1"/>
          </p:cNvSpPr>
          <p:nvPr>
            <p:ph type="ftr" idx="11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x-none"/>
              <a:t>IGAD CLIMATE PREDICTION AND APPLICATIONS CENTRE (</a:t>
            </a:r>
            <a:r>
              <a:rPr lang="x-none" b="1"/>
              <a:t>ICPAC</a:t>
            </a:r>
            <a:r>
              <a:rPr lang="x-none"/>
              <a:t>)</a:t>
            </a:r>
            <a:endParaRPr/>
          </a:p>
        </p:txBody>
      </p:sp>
      <p:sp>
        <p:nvSpPr>
          <p:cNvPr id="129" name="Google Shape;129;p4"/>
          <p:cNvSpPr txBox="1">
            <a:spLocks noGrp="1"/>
          </p:cNvSpPr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8"/>
          <p:cNvSpPr txBox="1"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rPr lang="en-US" b="1" dirty="0" smtClean="0"/>
              <a:t>KENYA</a:t>
            </a:r>
            <a:r>
              <a:rPr lang="en-US" dirty="0" smtClean="0"/>
              <a:t> </a:t>
            </a:r>
            <a:endParaRPr dirty="0"/>
          </a:p>
        </p:txBody>
      </p:sp>
      <p:graphicFrame>
        <p:nvGraphicFramePr>
          <p:cNvPr id="166" name="Google Shape;166;p8"/>
          <p:cNvGraphicFramePr/>
          <p:nvPr/>
        </p:nvGraphicFramePr>
        <p:xfrm>
          <a:off x="495300" y="1244600"/>
          <a:ext cx="8915400" cy="3754140"/>
        </p:xfrm>
        <a:graphic>
          <a:graphicData uri="http://schemas.openxmlformats.org/drawingml/2006/table">
            <a:tbl>
              <a:tblPr firstRow="1" bandRow="1">
                <a:noFill/>
                <a:tableStyleId>{C61545E1-CD69-4879-A779-86976A6C6DB4}</a:tableStyleId>
              </a:tblPr>
              <a:tblGrid>
                <a:gridCol w="4457700"/>
                <a:gridCol w="4457700"/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x-none" sz="1800"/>
                        <a:t>Key Impacts 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x-none" sz="1800"/>
                        <a:t>Key Advisories 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x-none" sz="1800" b="1"/>
                        <a:t>Impact </a:t>
                      </a:r>
                      <a:r>
                        <a:rPr lang="x-none" sz="1800" b="1" smtClean="0"/>
                        <a:t>1</a:t>
                      </a:r>
                      <a:r>
                        <a:rPr lang="en-US" sz="1800" b="1" dirty="0" smtClean="0"/>
                        <a:t>: </a:t>
                      </a:r>
                      <a:r>
                        <a:rPr lang="en-US" sz="1800" dirty="0" smtClean="0"/>
                        <a:t>Anticipated</a:t>
                      </a:r>
                      <a:r>
                        <a:rPr lang="en-US" sz="1800" baseline="0" dirty="0" smtClean="0"/>
                        <a:t> congregation of herders along the mountainous border  escarpments with Uganda. </a:t>
                      </a:r>
                      <a:endParaRPr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x-none" sz="1800" b="1"/>
                        <a:t>Impact </a:t>
                      </a:r>
                      <a:r>
                        <a:rPr lang="x-none" sz="1800" b="1" smtClean="0"/>
                        <a:t>2</a:t>
                      </a:r>
                      <a:r>
                        <a:rPr lang="en-US" sz="1800" b="1" dirty="0" smtClean="0"/>
                        <a:t>:</a:t>
                      </a:r>
                      <a:r>
                        <a:rPr lang="en-US" sz="1800" dirty="0" smtClean="0"/>
                        <a:t> Anticipated migration of herders towards the north of L. Turkana and the border</a:t>
                      </a:r>
                      <a:r>
                        <a:rPr lang="en-US" sz="1800" baseline="0" dirty="0" smtClean="0"/>
                        <a:t> areas with Ethiopia. </a:t>
                      </a:r>
                      <a:endParaRPr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x-none" sz="1800" b="1"/>
                        <a:t>Impact </a:t>
                      </a:r>
                      <a:r>
                        <a:rPr lang="x-none" sz="1800" b="1" smtClean="0"/>
                        <a:t>3</a:t>
                      </a:r>
                      <a:r>
                        <a:rPr lang="en-US" sz="1800" b="0" dirty="0" smtClean="0"/>
                        <a:t>:</a:t>
                      </a:r>
                      <a:r>
                        <a:rPr lang="x-none" sz="1800" b="0" smtClean="0"/>
                        <a:t> </a:t>
                      </a:r>
                      <a:r>
                        <a:rPr lang="en-US" sz="1800" b="0" dirty="0" smtClean="0"/>
                        <a:t>Heightened conflict between cross border communities along the border escarpments and around L. Turkana catchment areas</a:t>
                      </a:r>
                      <a:r>
                        <a:rPr lang="en-US" sz="1800" b="0" baseline="0" dirty="0" smtClean="0"/>
                        <a:t> with Ethiopia.</a:t>
                      </a:r>
                      <a:endParaRPr b="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x-none" sz="1800" b="1"/>
                        <a:t>Advisory </a:t>
                      </a:r>
                      <a:r>
                        <a:rPr lang="x-none" sz="1800" b="1" smtClean="0"/>
                        <a:t>1</a:t>
                      </a:r>
                      <a:r>
                        <a:rPr lang="en-US" sz="1800" b="1" dirty="0" smtClean="0"/>
                        <a:t>: </a:t>
                      </a:r>
                      <a:r>
                        <a:rPr lang="en-US" sz="1800" b="0" dirty="0" smtClean="0"/>
                        <a:t>Disseminate</a:t>
                      </a:r>
                      <a:r>
                        <a:rPr lang="en-US" sz="1800" b="0" baseline="0" dirty="0" smtClean="0"/>
                        <a:t> the outlook and  likely impacts with the implicated frontier county authorities of the </a:t>
                      </a:r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x-none" sz="1800" b="1" smtClean="0"/>
                        <a:t>Advisory 2 </a:t>
                      </a:r>
                      <a:r>
                        <a:rPr lang="en-US" sz="1800" b="1" dirty="0" smtClean="0"/>
                        <a:t>: </a:t>
                      </a:r>
                      <a:r>
                        <a:rPr lang="en-US" sz="1800" b="0" dirty="0" smtClean="0"/>
                        <a:t>Activate cross border peace committees early enough to start engaging with communities on peaceful coexistence.</a:t>
                      </a:r>
                      <a:r>
                        <a:rPr lang="en-US" sz="1800" b="0" baseline="0" dirty="0" smtClean="0"/>
                        <a:t> </a:t>
                      </a:r>
                      <a:endParaRPr b="1" dirty="0" smtClean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167" name="Google Shape;167;p8"/>
          <p:cNvSpPr txBox="1">
            <a:spLocks noGrp="1"/>
          </p:cNvSpPr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/>
              <a:t>Wednesday, May 19, 2021</a:t>
            </a:r>
            <a:endParaRPr/>
          </a:p>
        </p:txBody>
      </p:sp>
      <p:sp>
        <p:nvSpPr>
          <p:cNvPr id="168" name="Google Shape;168;p8"/>
          <p:cNvSpPr txBox="1">
            <a:spLocks noGrp="1"/>
          </p:cNvSpPr>
          <p:nvPr>
            <p:ph type="ftr" idx="11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x-none"/>
              <a:t>IGAD CLIMATE PREDICTION AND APPLICATIONS CENTRE (</a:t>
            </a:r>
            <a:r>
              <a:rPr lang="x-none" b="1"/>
              <a:t>ICPAC</a:t>
            </a:r>
            <a:r>
              <a:rPr lang="x-none"/>
              <a:t>)</a:t>
            </a:r>
            <a:endParaRPr/>
          </a:p>
        </p:txBody>
      </p:sp>
      <p:sp>
        <p:nvSpPr>
          <p:cNvPr id="169" name="Google Shape;169;p8"/>
          <p:cNvSpPr txBox="1">
            <a:spLocks noGrp="1"/>
          </p:cNvSpPr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7"/>
          <p:cNvSpPr txBox="1"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rPr lang="x-none" b="1"/>
              <a:t>SUDAN</a:t>
            </a:r>
            <a:endParaRPr b="1" dirty="0"/>
          </a:p>
        </p:txBody>
      </p:sp>
      <p:graphicFrame>
        <p:nvGraphicFramePr>
          <p:cNvPr id="156" name="Google Shape;156;p7"/>
          <p:cNvGraphicFramePr/>
          <p:nvPr/>
        </p:nvGraphicFramePr>
        <p:xfrm>
          <a:off x="254000" y="1054100"/>
          <a:ext cx="8915400" cy="3683000"/>
        </p:xfrm>
        <a:graphic>
          <a:graphicData uri="http://schemas.openxmlformats.org/drawingml/2006/table">
            <a:tbl>
              <a:tblPr firstRow="1" bandRow="1">
                <a:noFill/>
                <a:tableStyleId>{C61545E1-CD69-4879-A779-86976A6C6DB4}</a:tableStyleId>
              </a:tblPr>
              <a:tblGrid>
                <a:gridCol w="4457700"/>
                <a:gridCol w="4457700"/>
              </a:tblGrid>
              <a:tr h="61318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x-none" sz="1800"/>
                        <a:t>Key Impacts 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x-none" sz="1800"/>
                        <a:t>Key Advisories 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2456640"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endParaRPr lang="en-US" sz="1800" dirty="0" smtClean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dirty="0" smtClean="0"/>
                        <a:t>Anticipated damage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smtClean="0"/>
                        <a:t>to Agricultural </a:t>
                      </a:r>
                      <a:r>
                        <a:rPr lang="en-US" sz="1800" baseline="0" dirty="0" smtClean="0"/>
                        <a:t>productive areas </a:t>
                      </a:r>
                      <a:r>
                        <a:rPr lang="en-US" sz="1800" baseline="0" dirty="0" smtClean="0"/>
                        <a:t>in early planting </a:t>
                      </a:r>
                      <a:r>
                        <a:rPr lang="en-US" sz="1800" baseline="0" dirty="0" smtClean="0"/>
                        <a:t>stages which will lead to food insecurity and conflicts. </a:t>
                      </a:r>
                      <a:endParaRPr lang="en-US"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dirty="0" smtClean="0"/>
                        <a:t>* Design</a:t>
                      </a:r>
                      <a:r>
                        <a:rPr lang="en-US" sz="1800" baseline="0" dirty="0" smtClean="0"/>
                        <a:t> for Water Harvesting, Herds to be allocated in high lands.</a:t>
                      </a:r>
                      <a:endParaRPr lang="en-US" sz="1800" dirty="0" smtClean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dirty="0" smtClean="0"/>
                        <a:t>Prophylactic</a:t>
                      </a:r>
                      <a:r>
                        <a:rPr lang="en-US" sz="1800" baseline="0" dirty="0" smtClean="0"/>
                        <a:t> maintenance , Mobile bridges to be ready in worst scenarios.</a:t>
                      </a:r>
                      <a:endParaRPr lang="en-US" sz="1800" dirty="0" smtClean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baseline="0" dirty="0" smtClean="0"/>
                        <a:t>crops Insurance </a:t>
                      </a:r>
                      <a:r>
                        <a:rPr lang="en-US" sz="1800" baseline="0" dirty="0" smtClean="0"/>
                        <a:t>, activate crop reserves </a:t>
                      </a:r>
                      <a:endParaRPr lang="en-US" sz="1800" dirty="0"/>
                    </a:p>
                  </a:txBody>
                  <a:tcPr marL="91450" marR="91450" marT="45725" marB="45725"/>
                </a:tc>
              </a:tr>
              <a:tr h="613180"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endParaRPr lang="en-US"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endParaRPr lang="en-US" sz="1800" dirty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157" name="Google Shape;157;p7"/>
          <p:cNvSpPr txBox="1">
            <a:spLocks noGrp="1"/>
          </p:cNvSpPr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/>
              <a:t>Wednesday, May 19, 2021</a:t>
            </a:r>
            <a:endParaRPr/>
          </a:p>
        </p:txBody>
      </p:sp>
      <p:sp>
        <p:nvSpPr>
          <p:cNvPr id="158" name="Google Shape;158;p7"/>
          <p:cNvSpPr txBox="1">
            <a:spLocks noGrp="1"/>
          </p:cNvSpPr>
          <p:nvPr>
            <p:ph type="ftr" idx="11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x-none"/>
              <a:t>IGAD CLIMATE PREDICTION AND APPLICATIONS CENTRE (</a:t>
            </a:r>
            <a:r>
              <a:rPr lang="x-none" b="1"/>
              <a:t>ICPAC</a:t>
            </a:r>
            <a:r>
              <a:rPr lang="x-none"/>
              <a:t>)</a:t>
            </a:r>
            <a:endParaRPr/>
          </a:p>
        </p:txBody>
      </p:sp>
      <p:sp>
        <p:nvSpPr>
          <p:cNvPr id="159" name="Google Shape;159;p7"/>
          <p:cNvSpPr txBox="1">
            <a:spLocks noGrp="1"/>
          </p:cNvSpPr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2"/>
          <p:cNvSpPr txBox="1">
            <a:spLocks noGrp="1"/>
          </p:cNvSpPr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/>
              <a:t>Wednesday, May 19, 2021</a:t>
            </a:r>
            <a:endParaRPr/>
          </a:p>
        </p:txBody>
      </p:sp>
      <p:sp>
        <p:nvSpPr>
          <p:cNvPr id="231" name="Google Shape;231;p12"/>
          <p:cNvSpPr txBox="1">
            <a:spLocks noGrp="1"/>
          </p:cNvSpPr>
          <p:nvPr>
            <p:ph type="ftr" idx="11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</a:pPr>
            <a:r>
              <a:rPr lang="x-none"/>
              <a:t>IGAD CLIMATE PREDICTION AND APPLICATIONS CENTRE (</a:t>
            </a:r>
            <a:r>
              <a:rPr lang="x-none" b="1"/>
              <a:t>ICPAC</a:t>
            </a:r>
            <a:r>
              <a:rPr lang="x-none"/>
              <a:t>)</a:t>
            </a:r>
            <a:endParaRPr/>
          </a:p>
        </p:txBody>
      </p:sp>
      <p:sp>
        <p:nvSpPr>
          <p:cNvPr id="232" name="Google Shape;232;p12"/>
          <p:cNvSpPr txBox="1">
            <a:spLocks noGrp="1"/>
          </p:cNvSpPr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  <p:sp>
        <p:nvSpPr>
          <p:cNvPr id="233" name="Google Shape;233;p12"/>
          <p:cNvSpPr txBox="1"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None/>
            </a:pPr>
            <a:r>
              <a:rPr lang="x-none">
                <a:solidFill>
                  <a:schemeClr val="accent2"/>
                </a:solidFill>
              </a:rPr>
              <a:t>THANK YOU! </a:t>
            </a:r>
            <a:endParaRPr/>
          </a:p>
        </p:txBody>
      </p:sp>
      <p:sp>
        <p:nvSpPr>
          <p:cNvPr id="234" name="Google Shape;234;p12"/>
          <p:cNvSpPr txBox="1">
            <a:spLocks noGrp="1"/>
          </p:cNvSpPr>
          <p:nvPr>
            <p:ph type="body" idx="1"/>
          </p:nvPr>
        </p:nvSpPr>
        <p:spPr>
          <a:xfrm>
            <a:off x="495300" y="3466359"/>
            <a:ext cx="84201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x-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Contribute to the Conversation on Twitter</a:t>
            </a:r>
            <a:r>
              <a:rPr lang="x-none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x-none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x-none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#GHACOF58</a:t>
            </a:r>
            <a:endParaRPr/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x-none" u="sng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www.icpac.net</a:t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GAD PPT Template">
  <a:themeElements>
    <a:clrScheme name="IGAD">
      <a:dk1>
        <a:srgbClr val="000000"/>
      </a:dk1>
      <a:lt1>
        <a:srgbClr val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510</Words>
  <Application>Microsoft Office PowerPoint</Application>
  <PresentationFormat>A4 Paper (210x297 mm)</PresentationFormat>
  <Paragraphs>54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IGAD PPT Template</vt:lpstr>
      <vt:lpstr>SECTOR: CONFLICT ANALYSIS OF SECTORAL IMPLICATIONS, IMPACTS AND ADVISORIES /RESPONSE STRATEGIES FOR JUNE TO SEPTEMBER 2021 SEASON  BY (SELINA WANJIRIR AND ANDREW MALINGA), GHACOF58, CONFLICT SECTOR SECTOR REPORTING     </vt:lpstr>
      <vt:lpstr>ETHIOPIA</vt:lpstr>
      <vt:lpstr>KENYA </vt:lpstr>
      <vt:lpstr>SUDAN</vt:lpstr>
      <vt:lpstr>THANK YOU!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SECTOR: CONFLICT ANALYSIS OF SECTORAL IMPLICATIONS, IMPACTS AND ADVISORIES /RESPONSE STRATEGIES FOR JUNE TO SEPTEMBER 2021 SEASON  BY (RAPPORTEUR AND SECTOR LEAD NAME), GHACOF58, SECTOR REPORTING</dc:title>
  <dc:creator>Apple Macintosh</dc:creator>
  <cp:lastModifiedBy>Andrew Malinga</cp:lastModifiedBy>
  <cp:revision>6</cp:revision>
  <dcterms:created xsi:type="dcterms:W3CDTF">2014-11-18T09:33:09Z</dcterms:created>
  <dcterms:modified xsi:type="dcterms:W3CDTF">2021-05-27T05:28:37Z</dcterms:modified>
</cp:coreProperties>
</file>