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906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1" roundtripDataSignature="AMtx7mho6Z6EmuitGiEoBA0NLeHqRZTk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12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NB.  Maximum 6 slides for a 7 minute presentation </a:t>
            </a:r>
            <a:endParaRPr/>
          </a:p>
        </p:txBody>
      </p:sp>
      <p:sp>
        <p:nvSpPr>
          <p:cNvPr id="64" name="Google Shape;64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Give </a:t>
            </a:r>
            <a:r>
              <a:rPr b="1" i="0" lang="en-GB"/>
              <a:t>highlights of most significant expected positive implications and impacts </a:t>
            </a:r>
            <a:r>
              <a:rPr i="0" lang="en-GB"/>
              <a:t>that will result from the implications, based on past season, current status, JJAS forecast and climate change, </a:t>
            </a:r>
            <a:r>
              <a:rPr i="0" lang="en-GB" sz="1200">
                <a:solidFill>
                  <a:srgbClr val="FF0000"/>
                </a:solidFill>
              </a:rPr>
              <a:t>for the sector and in which countries, climatic zones </a:t>
            </a:r>
            <a:r>
              <a:rPr i="0" lang="en-GB"/>
              <a:t>or locations within the region </a:t>
            </a:r>
            <a:r>
              <a:rPr i="0" lang="en-GB" sz="1200">
                <a:solidFill>
                  <a:srgbClr val="FF0000"/>
                </a:solidFill>
              </a:rPr>
              <a:t>they are likely to occur.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Eg.</a:t>
            </a:r>
            <a:r>
              <a:rPr i="0" lang="en-GB" sz="1200">
                <a:solidFill>
                  <a:srgbClr val="FF0000"/>
                </a:solidFill>
              </a:rPr>
              <a:t> for enhanced rainfall, a positive implication is:  </a:t>
            </a:r>
            <a:r>
              <a:rPr i="1" lang="en-GB" sz="1200"/>
              <a:t>Groundwater recharge (BDI, KEN, SOM, TAN, UGA)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The positive impact of Ground water recharge (implication) could be: </a:t>
            </a:r>
            <a:r>
              <a:rPr i="1" lang="en-GB"/>
              <a:t>Successful irrigation in dry spells and food and income security</a:t>
            </a:r>
            <a:r>
              <a:rPr i="0" lang="en-GB"/>
              <a:t>.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/>
              <a:t>NB: Highlight only areas with major positive impacts (</a:t>
            </a:r>
            <a:r>
              <a:rPr b="0" i="0" lang="en-GB">
                <a:solidFill>
                  <a:srgbClr val="FF0000"/>
                </a:solidFill>
              </a:rPr>
              <a:t>hotspots</a:t>
            </a:r>
            <a:r>
              <a:rPr b="0" i="0" lang="en-GB"/>
              <a:t>) on people, ecosystems, economy, services among others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etc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i="0" sz="1200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</a:t>
            </a:r>
            <a:endParaRPr b="0" i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i="0" lang="en-GB"/>
              <a:t>Give </a:t>
            </a:r>
            <a:r>
              <a:rPr b="1" i="0" lang="en-GB"/>
              <a:t>highlights of most significant expected negative implications and impacts</a:t>
            </a:r>
            <a:r>
              <a:rPr i="0" lang="en-GB"/>
              <a:t> based on past season, current status, JJAS forecast and climate change, </a:t>
            </a:r>
            <a:r>
              <a:rPr i="0" lang="en-GB" sz="1200">
                <a:solidFill>
                  <a:srgbClr val="FF0000"/>
                </a:solidFill>
              </a:rPr>
              <a:t>for the sector and in which countries, climatic zones </a:t>
            </a:r>
            <a:r>
              <a:rPr i="0" lang="en-GB"/>
              <a:t>or locations within the region </a:t>
            </a:r>
            <a:r>
              <a:rPr i="0" lang="en-GB" sz="1200">
                <a:solidFill>
                  <a:srgbClr val="FF0000"/>
                </a:solidFill>
              </a:rPr>
              <a:t>they are likely to occur.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Eg </a:t>
            </a:r>
            <a:r>
              <a:rPr i="0" lang="en-GB" sz="1200"/>
              <a:t>a negative implication could be:  F</a:t>
            </a:r>
            <a:r>
              <a:rPr i="1" lang="en-GB" sz="1200"/>
              <a:t>looding (in specific countries)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Negative impacts of Flooding could be:  </a:t>
            </a:r>
            <a:r>
              <a:rPr i="1" lang="en-GB"/>
              <a:t>Disease, displaced people, food insecurity</a:t>
            </a:r>
            <a:endParaRPr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/>
              <a:t>NB: Highlight only areas with major negative impacts (</a:t>
            </a:r>
            <a:r>
              <a:rPr b="0" i="0" lang="en-GB">
                <a:solidFill>
                  <a:srgbClr val="FF0000"/>
                </a:solidFill>
              </a:rPr>
              <a:t>hotspots</a:t>
            </a:r>
            <a:r>
              <a:rPr b="0" i="0" lang="en-GB"/>
              <a:t>) on people, ecosystems, economy, services among others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i="0" sz="1200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NB. Take note of the multiple risks prevalent in the region and likely to affect the sector – climate, COVID-19, desert locusts, economy, security etc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by countries trying to limit the spread of the Corona Virus.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i="0" lang="en-GB" sz="120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populations.</a:t>
            </a:r>
            <a:endParaRPr b="0" i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Present realistic response measures (advisories) that are specific to this sector, forecast and season for each climatic zone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GB"/>
              <a:t>Present summary and highlights only and as concrete actions (full detail to be recorded and shared to ICPAC for the summary for policy makers)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Relate to the positive and negative implications and impacts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Take note of any risks to realising the strategies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Integrate climate change and uncertainties in the measures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Note that individual countries require advisories to help them develop detailed management strategies </a:t>
            </a:r>
            <a:endParaRPr/>
          </a:p>
          <a:p>
            <a:pPr indent="-1714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i="0" lang="en-GB"/>
              <a:t>Include sector specific climate services that will enable informed responses</a:t>
            </a:r>
            <a:endParaRPr/>
          </a:p>
        </p:txBody>
      </p:sp>
      <p:sp>
        <p:nvSpPr>
          <p:cNvPr id="92" name="Google Shape;92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5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ctrTitle"/>
          </p:nvPr>
        </p:nvSpPr>
        <p:spPr>
          <a:xfrm>
            <a:off x="478366" y="2130427"/>
            <a:ext cx="8420100" cy="434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subTitle"/>
          </p:nvPr>
        </p:nvSpPr>
        <p:spPr>
          <a:xfrm>
            <a:off x="478366" y="2564919"/>
            <a:ext cx="8420100" cy="338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solidFill>
                  <a:schemeClr val="dk1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2971800" y="6489340"/>
            <a:ext cx="4267200" cy="1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" name="Google Shape;23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38600" y="228600"/>
            <a:ext cx="1494332" cy="147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15400" y="5854009"/>
            <a:ext cx="838200" cy="826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1" sz="2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1" type="ftr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 showMasterSp="0">
  <p:cSld name="Section Header 2">
    <p:bg>
      <p:bgPr>
        <a:solidFill>
          <a:schemeClr val="accen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" name="Google Shape;41;p10"/>
          <p:cNvSpPr txBox="1"/>
          <p:nvPr>
            <p:ph type="title"/>
          </p:nvPr>
        </p:nvSpPr>
        <p:spPr>
          <a:xfrm>
            <a:off x="495300" y="3024202"/>
            <a:ext cx="8420100" cy="442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sz="24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495300" y="3466359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43" name="Google Shape;43;p10"/>
          <p:cNvCxnSpPr/>
          <p:nvPr/>
        </p:nvCxnSpPr>
        <p:spPr>
          <a:xfrm>
            <a:off x="495300" y="5812132"/>
            <a:ext cx="8932582" cy="14941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descr="D:\WNJ\COMMUNICATIONS\IGAD guidelines\IGAD logo\IGAD JPEG - low Rez.jpg" id="44" name="Google Shape;44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91600" y="5908491"/>
            <a:ext cx="762000" cy="801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2971800" y="6487000"/>
            <a:ext cx="4232746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1941645" y="4800614"/>
            <a:ext cx="5943600" cy="398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/>
          <p:nvPr>
            <p:ph idx="2" type="pic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1941645" y="5199529"/>
            <a:ext cx="5943600" cy="478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2971800" y="6486987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83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6464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5" name="Google Shape;15;p6"/>
          <p:cNvCxnSpPr/>
          <p:nvPr/>
        </p:nvCxnSpPr>
        <p:spPr>
          <a:xfrm>
            <a:off x="495300" y="5770564"/>
            <a:ext cx="8915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6" name="Google Shape;16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661399" y="5855689"/>
            <a:ext cx="938678" cy="92611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hyperlink" Target="http://www.icpac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"/>
          <p:cNvPicPr preferRelativeResize="0"/>
          <p:nvPr/>
        </p:nvPicPr>
        <p:blipFill rotWithShape="1">
          <a:blip r:embed="rId3">
            <a:alphaModFix/>
          </a:blip>
          <a:srcRect b="11057" l="0" r="0" t="27403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"/>
          <p:cNvSpPr txBox="1"/>
          <p:nvPr>
            <p:ph type="ctrTitle"/>
          </p:nvPr>
        </p:nvSpPr>
        <p:spPr>
          <a:xfrm>
            <a:off x="338666" y="1591733"/>
            <a:ext cx="9228667" cy="16848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r>
              <a:rPr b="1" lang="en-GB" sz="2800">
                <a:latin typeface="Arial"/>
                <a:ea typeface="Arial"/>
                <a:cs typeface="Arial"/>
                <a:sym typeface="Arial"/>
              </a:rPr>
              <a:t>SECTOR: ENVIRONMENT AND FORESTRY </a:t>
            </a:r>
            <a:br>
              <a:rPr b="1" lang="en-GB" sz="28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ANALYSIS OF SECTORAL IMPLICATIONS, IMPACTS AND ADVISORIES /RESPONSE STRATEGIES FOR JUNE TO SEPTEMBER 2021 SEASON</a:t>
            </a:r>
            <a:br>
              <a:rPr b="1"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(</a:t>
            </a:r>
            <a:r>
              <a:rPr lang="en-GB" sz="18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KENNETH KEMUCIE, EUGENE KAYIJAMAHE</a:t>
            </a: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GHACOF58, SECTOR REPORTING </a:t>
            </a:r>
            <a:br>
              <a:rPr b="1" lang="en-GB" sz="2000">
                <a:latin typeface="Arial"/>
                <a:ea typeface="Arial"/>
                <a:cs typeface="Arial"/>
                <a:sym typeface="Arial"/>
              </a:rPr>
            </a:br>
            <a:br>
              <a:rPr b="1" lang="en-GB" sz="2000">
                <a:latin typeface="Arial"/>
                <a:ea typeface="Arial"/>
                <a:cs typeface="Arial"/>
                <a:sym typeface="Arial"/>
              </a:rPr>
            </a:br>
            <a:r>
              <a:rPr b="1" lang="en-GB" sz="2000"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68" name="Google Shape;68;p1"/>
          <p:cNvSpPr txBox="1"/>
          <p:nvPr/>
        </p:nvSpPr>
        <p:spPr>
          <a:xfrm>
            <a:off x="478366" y="3979333"/>
            <a:ext cx="8919634" cy="491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latin typeface="Arial"/>
                <a:ea typeface="Arial"/>
                <a:cs typeface="Arial"/>
                <a:sym typeface="Arial"/>
              </a:rPr>
              <a:t>Enhanced rainfall will increase water availability and higher moisture </a:t>
            </a:r>
            <a:r>
              <a:rPr b="0" i="0" lang="en-GB" sz="1800" u="none" strike="noStrike">
                <a:latin typeface="Arial"/>
                <a:ea typeface="Arial"/>
                <a:cs typeface="Arial"/>
                <a:sym typeface="Arial"/>
              </a:rPr>
              <a:t>available for vegetation and trees (ET, KE, RDA)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Ongoing water towers forest cover rehabilitation and expansion to benefit from increased rains (KE)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rainfall expected to lead to high groundwater percolation and recharging water aquifers (KE, ET)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Survival of planted trees and accelerated growth due to combined high rainfall and higher temperatures (ET, KE)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Environment and ecosystems will continue to benefit from high moisture availability enabling activities like farming around forests and putting lesser pressure on the forests (ET, KE)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Likely increase of forage and biomass for </a:t>
            </a: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both wildlife and livestock (ET, KE)</a:t>
            </a:r>
            <a:endParaRPr b="0" i="0" sz="180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Improved soil fertility due to movement of nutrients leading better land productivity (ET)</a:t>
            </a:r>
            <a:endParaRPr/>
          </a:p>
        </p:txBody>
      </p:sp>
      <p:sp>
        <p:nvSpPr>
          <p:cNvPr id="75" name="Google Shape;75;p2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Monday, May 24, 2021</a:t>
            </a:r>
            <a:endParaRPr/>
          </a:p>
        </p:txBody>
      </p:sp>
      <p:sp>
        <p:nvSpPr>
          <p:cNvPr id="76" name="Google Shape;76;p2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77" name="Google Shape;77;p2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2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EXPECTED POSITIVE SECTORAL IMPACTS FOR JJAS 2021</a:t>
            </a:r>
            <a:br>
              <a:rPr b="1" lang="en-GB"/>
            </a:b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ct val="100000"/>
              <a:buFont typeface="Arial"/>
              <a:buNone/>
            </a:pPr>
            <a:r>
              <a:rPr b="1" lang="en-GB"/>
              <a:t>EXPECTED NEGATIVE SECTORAL IMPACTS FOR JJAS 2021</a:t>
            </a:r>
            <a:endParaRPr/>
          </a:p>
        </p:txBody>
      </p:sp>
      <p:sp>
        <p:nvSpPr>
          <p:cNvPr id="85" name="Google Shape;85;p3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rainfall likely to cause land degradation/soil erosion and water quality (ET, KE, RDA)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higher temperatures likely to affect e</a:t>
            </a: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cosystem/biodiversity </a:t>
            </a: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.g. invasive species, pests multiplication and diseases  (ET, KE)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higher temperatures to increase evapotranspiration rates and possible higher leaf shedding and slower tree growth (ET, KE)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areas with low forecasted rainfall and high temperature, possible forage decrease leading </a:t>
            </a: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increased competition for natural resources e.g. forage and water likely leading to an increase in human-wildlife </a:t>
            </a: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conflicts (ET, KE)</a:t>
            </a:r>
            <a:endParaRPr b="0" i="0" sz="180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Good biomass from the current rainfall season coupled with high forecasted temperature likely to increase wildfires (ET, KE, SOM, TZ)</a:t>
            </a:r>
            <a:endParaRPr/>
          </a:p>
        </p:txBody>
      </p:sp>
      <p:sp>
        <p:nvSpPr>
          <p:cNvPr id="86" name="Google Shape;86;p3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Monday, May 24, 2021</a:t>
            </a:r>
            <a:endParaRPr/>
          </a:p>
        </p:txBody>
      </p:sp>
      <p:sp>
        <p:nvSpPr>
          <p:cNvPr id="87" name="Google Shape;87;p3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88" name="Google Shape;88;p3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/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833F"/>
              </a:buClr>
              <a:buSzPts val="2400"/>
              <a:buFont typeface="Arial"/>
              <a:buNone/>
            </a:pPr>
            <a:r>
              <a:rPr b="1" lang="en-GB"/>
              <a:t>KEY RESPONSE MEASURES / ADVISORIES</a:t>
            </a:r>
            <a:endParaRPr b="1"/>
          </a:p>
        </p:txBody>
      </p:sp>
      <p:sp>
        <p:nvSpPr>
          <p:cNvPr id="95" name="Google Shape;95;p4"/>
          <p:cNvSpPr txBox="1"/>
          <p:nvPr>
            <p:ph idx="1" type="body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 tree planting programs to benefit from the forecasted rainfall/temperature (ET, KE, RDA)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Setting up tree nurseries to supply seeds for increasing tree cover programs (ET, KE, RDA) 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800">
                <a:latin typeface="Arial"/>
                <a:ea typeface="Arial"/>
                <a:cs typeface="Arial"/>
                <a:sym typeface="Arial"/>
              </a:rPr>
              <a:t>Right timing of tree planting (SOS) and pruning of trees to enhance growth (ET, KE, RDA)</a:t>
            </a:r>
            <a:endParaRPr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 land management/</a:t>
            </a: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soil conservation and landscape restoration on affected lands </a:t>
            </a:r>
            <a:r>
              <a:rPr lang="en-GB" sz="1800">
                <a:latin typeface="Arial"/>
                <a:ea typeface="Arial"/>
                <a:cs typeface="Arial"/>
                <a:sym typeface="Arial"/>
              </a:rPr>
              <a:t>(ET, KE, RDA)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Pest and disease control measures in areas likely to be affected e.g. procurement of pesticides </a:t>
            </a:r>
            <a:r>
              <a:rPr lang="en-GB" sz="1800">
                <a:latin typeface="Arial"/>
                <a:ea typeface="Arial"/>
                <a:cs typeface="Arial"/>
                <a:sym typeface="Arial"/>
              </a:rPr>
              <a:t>(ET, KE)</a:t>
            </a:r>
            <a:endParaRPr b="0" i="0" sz="180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Increased monitoring of </a:t>
            </a: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hotspots for human-wildlife conflicts and increase c</a:t>
            </a: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ommunity engagement in the hotspots </a:t>
            </a:r>
            <a:r>
              <a:rPr lang="en-GB" sz="1800">
                <a:latin typeface="Arial"/>
                <a:ea typeface="Arial"/>
                <a:cs typeface="Arial"/>
                <a:sym typeface="Arial"/>
              </a:rPr>
              <a:t>(ET, KE)</a:t>
            </a:r>
            <a:endParaRPr b="0" i="0" sz="180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GB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Fire management practices in forests/protected areas e.g. establishing firebreaks, watching towers, management fires, etc. </a:t>
            </a:r>
            <a:r>
              <a:rPr lang="en-GB" sz="1800">
                <a:latin typeface="Arial"/>
                <a:ea typeface="Arial"/>
                <a:cs typeface="Arial"/>
                <a:sym typeface="Arial"/>
              </a:rPr>
              <a:t>(KE)</a:t>
            </a:r>
            <a:endParaRPr b="0" i="0" sz="180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4"/>
          <p:cNvSpPr txBox="1"/>
          <p:nvPr>
            <p:ph idx="10" type="dt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Monday, May 24, 2021</a:t>
            </a:r>
            <a:endParaRPr/>
          </a:p>
        </p:txBody>
      </p:sp>
      <p:sp>
        <p:nvSpPr>
          <p:cNvPr id="97" name="Google Shape;97;p4"/>
          <p:cNvSpPr txBox="1"/>
          <p:nvPr>
            <p:ph idx="11" type="ftr"/>
          </p:nvPr>
        </p:nvSpPr>
        <p:spPr>
          <a:xfrm>
            <a:off x="2971800" y="6487000"/>
            <a:ext cx="4311650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6463"/>
              </a:buClr>
              <a:buSzPts val="1000"/>
              <a:buFont typeface="Arial"/>
              <a:buNone/>
            </a:pPr>
            <a:r>
              <a:rPr lang="en-GB"/>
              <a:t>IGAD CLIMATE PREDICTION AND APPLICATIONS CENTRE (</a:t>
            </a:r>
            <a:r>
              <a:rPr b="1" lang="en-GB"/>
              <a:t>ICPAC</a:t>
            </a:r>
            <a:r>
              <a:rPr lang="en-GB"/>
              <a:t>)</a:t>
            </a:r>
            <a:endParaRPr/>
          </a:p>
        </p:txBody>
      </p:sp>
      <p:sp>
        <p:nvSpPr>
          <p:cNvPr id="98" name="Google Shape;98;p4"/>
          <p:cNvSpPr txBox="1"/>
          <p:nvPr>
            <p:ph idx="12" type="sldNum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5"/>
          <p:cNvSpPr txBox="1"/>
          <p:nvPr/>
        </p:nvSpPr>
        <p:spPr>
          <a:xfrm>
            <a:off x="1676400" y="3200400"/>
            <a:ext cx="6422231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</a:pPr>
            <a:r>
              <a:rPr b="1" i="0" lang="en-GB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0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Contribute to the Conversation on Twitter</a:t>
            </a:r>
            <a:br>
              <a:rPr b="1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#GHACOF57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b="0" i="0" lang="en-GB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0" i="0" lang="en-GB" sz="30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www.icpac.net</a:t>
            </a:r>
            <a:endParaRPr b="1" i="0" sz="3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GAD PPT Template">
  <a:themeElements>
    <a:clrScheme name="IGAD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2014-11-18T09:33:09Z</dcterms:created>
  <dc:creator>Apple Macintosh</dc:creator>
</cp:coreProperties>
</file>