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6858000" cx="9906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http://customooxmlschemas.google.com/">
      <go:slidesCustomData xmlns:go="http://customooxmlschemas.google.com/" r:id="rId13" roundtripDataSignature="AMtx7mhaQir2wcq2+laH30ACCND/DDKVj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12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customschemas.google.com/relationships/presentationmetadata" Target="meta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952500" y="685800"/>
            <a:ext cx="4953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:notes"/>
          <p:cNvSpPr/>
          <p:nvPr>
            <p:ph idx="2" type="sldImg"/>
          </p:nvPr>
        </p:nvSpPr>
        <p:spPr>
          <a:xfrm>
            <a:off x="952500" y="685800"/>
            <a:ext cx="4953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3" name="Google Shape;63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NB.  Maximum 6 slides for a 7 minute presentation </a:t>
            </a:r>
            <a:endParaRPr/>
          </a:p>
        </p:txBody>
      </p:sp>
      <p:sp>
        <p:nvSpPr>
          <p:cNvPr id="64" name="Google Shape;64;p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:notes"/>
          <p:cNvSpPr/>
          <p:nvPr>
            <p:ph idx="2" type="sldImg"/>
          </p:nvPr>
        </p:nvSpPr>
        <p:spPr>
          <a:xfrm>
            <a:off x="952500" y="685800"/>
            <a:ext cx="4953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1" name="Google Shape;7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i="0" lang="en-GB"/>
              <a:t>Give </a:t>
            </a:r>
            <a:r>
              <a:rPr b="1" i="0" lang="en-GB"/>
              <a:t>highlights of most significant expected positive implications and impacts </a:t>
            </a:r>
            <a:r>
              <a:rPr i="0" lang="en-GB"/>
              <a:t>that will result from the implications, based on past season, current status, JJAS forecast and climate change, </a:t>
            </a:r>
            <a:r>
              <a:rPr i="0" lang="en-GB" sz="1200">
                <a:solidFill>
                  <a:srgbClr val="FF0000"/>
                </a:solidFill>
              </a:rPr>
              <a:t>for the sector and in which countries, climatic zones </a:t>
            </a:r>
            <a:r>
              <a:rPr i="0" lang="en-GB"/>
              <a:t>or locations within the region </a:t>
            </a:r>
            <a:r>
              <a:rPr i="0" lang="en-GB" sz="1200">
                <a:solidFill>
                  <a:srgbClr val="FF0000"/>
                </a:solidFill>
              </a:rPr>
              <a:t>they are likely to occur.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i="0" lang="en-GB"/>
              <a:t>Eg.</a:t>
            </a:r>
            <a:r>
              <a:rPr i="0" lang="en-GB" sz="1200">
                <a:solidFill>
                  <a:srgbClr val="FF0000"/>
                </a:solidFill>
              </a:rPr>
              <a:t> for enhanced rainfall, a positive implication is:  </a:t>
            </a:r>
            <a:r>
              <a:rPr i="1" lang="en-GB" sz="1200"/>
              <a:t>Groundwater recharge (BDI, KEN, SOM, TAN, UGA) 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i="0" lang="en-GB"/>
              <a:t>The positive impact of Ground water recharge (implication) could be: </a:t>
            </a:r>
            <a:r>
              <a:rPr i="1" lang="en-GB"/>
              <a:t>Successful irrigation in dry spells and food and income security</a:t>
            </a:r>
            <a:r>
              <a:rPr i="0" lang="en-GB"/>
              <a:t>.  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/>
              <a:t>NB: Highlight only areas with major positive impacts (</a:t>
            </a:r>
            <a:r>
              <a:rPr b="0" i="0" lang="en-GB">
                <a:solidFill>
                  <a:srgbClr val="FF0000"/>
                </a:solidFill>
              </a:rPr>
              <a:t>hotspots</a:t>
            </a:r>
            <a:r>
              <a:rPr b="0" i="0" lang="en-GB"/>
              <a:t>) on people, ecosystems, economy, services among others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Calibri"/>
              <a:buNone/>
            </a:pPr>
            <a:r>
              <a:rPr i="0" lang="en-GB" sz="1200">
                <a:solidFill>
                  <a:srgbClr val="FF0000"/>
                </a:solidFill>
              </a:rPr>
              <a:t>NB. Take note of the multiple risks prevalent in the region and likely to affect the sector – climate, COVID-19, desert locusts, economy, security etc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 i="0" sz="1200">
              <a:solidFill>
                <a:srgbClr val="FF00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Calibri"/>
              <a:buNone/>
            </a:pPr>
            <a:r>
              <a:rPr i="0" lang="en-GB" sz="1200">
                <a:solidFill>
                  <a:srgbClr val="FF0000"/>
                </a:solidFill>
              </a:rPr>
              <a:t>EG. COVID-19 related restrictions in movements, border closures, quarantines, lockdown in most places, job &amp; income losses, supply chain and trade disruptions created by countries trying to limit the spread of the Corona Virus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Calibri"/>
              <a:buNone/>
            </a:pPr>
            <a:r>
              <a:rPr i="0" lang="en-GB" sz="1200">
                <a:solidFill>
                  <a:srgbClr val="FF0000"/>
                </a:solidFill>
              </a:rPr>
              <a:t>Desert Locust invasion in agricultural areas have potentially damaged the livelihoods in cultivated and grazing areas, income and food source of local populations</a:t>
            </a:r>
            <a:endParaRPr b="0" i="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3:notes"/>
          <p:cNvSpPr/>
          <p:nvPr>
            <p:ph idx="2" type="sldImg"/>
          </p:nvPr>
        </p:nvSpPr>
        <p:spPr>
          <a:xfrm>
            <a:off x="952500" y="685800"/>
            <a:ext cx="4953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1" name="Google Shape;8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i="0" lang="en-GB"/>
              <a:t>Give </a:t>
            </a:r>
            <a:r>
              <a:rPr b="1" i="0" lang="en-GB"/>
              <a:t>highlights of most significant expected negative implications and impacts</a:t>
            </a:r>
            <a:r>
              <a:rPr i="0" lang="en-GB"/>
              <a:t> based on past season, current status, JJAS forecast and climate change, </a:t>
            </a:r>
            <a:r>
              <a:rPr i="0" lang="en-GB" sz="1200">
                <a:solidFill>
                  <a:srgbClr val="FF0000"/>
                </a:solidFill>
              </a:rPr>
              <a:t>for the sector and in which countries, climatic zones </a:t>
            </a:r>
            <a:r>
              <a:rPr i="0" lang="en-GB"/>
              <a:t>or locations within the region </a:t>
            </a:r>
            <a:r>
              <a:rPr i="0" lang="en-GB" sz="1200">
                <a:solidFill>
                  <a:srgbClr val="FF0000"/>
                </a:solidFill>
              </a:rPr>
              <a:t>they are likely to occur.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i="0" lang="en-GB"/>
              <a:t>Eg </a:t>
            </a:r>
            <a:r>
              <a:rPr i="0" lang="en-GB" sz="1200"/>
              <a:t>a negative implication could be:  F</a:t>
            </a:r>
            <a:r>
              <a:rPr i="1" lang="en-GB" sz="1200"/>
              <a:t>looding (in specific countries)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i="0" lang="en-GB"/>
              <a:t>Negative impacts of Flooding could be:  </a:t>
            </a:r>
            <a:r>
              <a:rPr i="1" lang="en-GB"/>
              <a:t>Disease, displaced people, food insecurity</a:t>
            </a:r>
            <a:endParaRPr i="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/>
              <a:t>NB: Highlight only areas with major negative impacts (</a:t>
            </a:r>
            <a:r>
              <a:rPr b="0" i="0" lang="en-GB">
                <a:solidFill>
                  <a:srgbClr val="FF0000"/>
                </a:solidFill>
              </a:rPr>
              <a:t>hotspots</a:t>
            </a:r>
            <a:r>
              <a:rPr b="0" i="0" lang="en-GB"/>
              <a:t>) on people, ecosystems, economy, services among others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 i="0" sz="1200">
              <a:solidFill>
                <a:srgbClr val="FF00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Calibri"/>
              <a:buNone/>
            </a:pPr>
            <a:r>
              <a:rPr i="0" lang="en-GB" sz="1200">
                <a:solidFill>
                  <a:srgbClr val="FF0000"/>
                </a:solidFill>
              </a:rPr>
              <a:t>NB. Take note of the multiple risks prevalent in the region and likely to affect the sector – climate, COVID-19, desert locusts, economy, security etc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Calibri"/>
              <a:buNone/>
            </a:pPr>
            <a:r>
              <a:rPr i="0" lang="en-GB" sz="1200">
                <a:solidFill>
                  <a:srgbClr val="FF0000"/>
                </a:solidFill>
              </a:rPr>
              <a:t>EG. COVID-19 related restrictions in movements, border closures, quarantines, lockdown in most places, job &amp; income losses, supply chain and trade disruptions created by countries trying to limit the spread of the Corona Virus.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Calibri"/>
              <a:buNone/>
            </a:pPr>
            <a:r>
              <a:rPr i="0" lang="en-GB" sz="1200">
                <a:solidFill>
                  <a:srgbClr val="FF0000"/>
                </a:solidFill>
              </a:rPr>
              <a:t>Desert Locust invasion in agricultural areas have potentially damaged the livelihoods in cultivated and grazing areas, income and food source of local populations.</a:t>
            </a:r>
            <a:endParaRPr b="0" i="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4:notes"/>
          <p:cNvSpPr/>
          <p:nvPr>
            <p:ph idx="2" type="sldImg"/>
          </p:nvPr>
        </p:nvSpPr>
        <p:spPr>
          <a:xfrm>
            <a:off x="952500" y="685800"/>
            <a:ext cx="4953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i="0" lang="en-GB"/>
              <a:t>Give </a:t>
            </a:r>
            <a:r>
              <a:rPr b="1" i="0" lang="en-GB"/>
              <a:t>highlights of most significant expected negative implications and impacts</a:t>
            </a:r>
            <a:r>
              <a:rPr i="0" lang="en-GB"/>
              <a:t> based on past season, current status, JJAS forecast and climate change, </a:t>
            </a:r>
            <a:r>
              <a:rPr i="0" lang="en-GB" sz="1200">
                <a:solidFill>
                  <a:srgbClr val="FF0000"/>
                </a:solidFill>
              </a:rPr>
              <a:t>for the sector and in which countries, climatic zones </a:t>
            </a:r>
            <a:r>
              <a:rPr i="0" lang="en-GB"/>
              <a:t>or locations within the region </a:t>
            </a:r>
            <a:r>
              <a:rPr i="0" lang="en-GB" sz="1200">
                <a:solidFill>
                  <a:srgbClr val="FF0000"/>
                </a:solidFill>
              </a:rPr>
              <a:t>they are likely to occur.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i="0" lang="en-GB"/>
              <a:t>Eg </a:t>
            </a:r>
            <a:r>
              <a:rPr i="0" lang="en-GB" sz="1200"/>
              <a:t>a negative implication could be:  F</a:t>
            </a:r>
            <a:r>
              <a:rPr i="1" lang="en-GB" sz="1200"/>
              <a:t>looding (in specific countries)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i="0" lang="en-GB"/>
              <a:t>Negative impacts of Flooding could be:  </a:t>
            </a:r>
            <a:r>
              <a:rPr i="1" lang="en-GB"/>
              <a:t>Disease, displaced people, food insecurity</a:t>
            </a:r>
            <a:endParaRPr i="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/>
              <a:t>NB: Highlight only areas with major negative impacts (</a:t>
            </a:r>
            <a:r>
              <a:rPr b="0" i="0" lang="en-GB">
                <a:solidFill>
                  <a:srgbClr val="FF0000"/>
                </a:solidFill>
              </a:rPr>
              <a:t>hotspots</a:t>
            </a:r>
            <a:r>
              <a:rPr b="0" i="0" lang="en-GB"/>
              <a:t>) on people, ecosystems, economy, services among others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 i="0" sz="1200">
              <a:solidFill>
                <a:srgbClr val="FF00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Calibri"/>
              <a:buNone/>
            </a:pPr>
            <a:r>
              <a:rPr i="0" lang="en-GB" sz="1200">
                <a:solidFill>
                  <a:srgbClr val="FF0000"/>
                </a:solidFill>
              </a:rPr>
              <a:t>NB. Take note of the multiple risks prevalent in the region and likely to affect the sector – climate, COVID-19, desert locusts, economy, security etc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Calibri"/>
              <a:buNone/>
            </a:pPr>
            <a:r>
              <a:rPr i="0" lang="en-GB" sz="1200">
                <a:solidFill>
                  <a:srgbClr val="FF0000"/>
                </a:solidFill>
              </a:rPr>
              <a:t>EG. COVID-19 related restrictions in movements, border closures, quarantines, lockdown in most places, job &amp; income losses, supply chain and trade disruptions created by countries trying to limit the spread of the Corona Virus.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Calibri"/>
              <a:buNone/>
            </a:pPr>
            <a:r>
              <a:rPr i="0" lang="en-GB" sz="1200">
                <a:solidFill>
                  <a:srgbClr val="FF0000"/>
                </a:solidFill>
              </a:rPr>
              <a:t>Desert Locust invasion in agricultural areas have potentially damaged the livelihoods in cultivated and grazing areas, income and food source of local populations.</a:t>
            </a:r>
            <a:endParaRPr b="0" i="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5:notes"/>
          <p:cNvSpPr/>
          <p:nvPr>
            <p:ph idx="2" type="sldImg"/>
          </p:nvPr>
        </p:nvSpPr>
        <p:spPr>
          <a:xfrm>
            <a:off x="952500" y="685800"/>
            <a:ext cx="4953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1" name="Google Shape;10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0" lang="en-GB"/>
              <a:t>Present realistic response measures (advisories) that are specific to this sector, forecast and season for each climatic zone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0" lang="en-GB"/>
              <a:t>Present summary and highlights only and as concrete actions (full detail to be recorded and shared to ICPAC for the summary for policy makers)</a:t>
            </a:r>
            <a:endParaRPr/>
          </a:p>
          <a:p>
            <a:pPr indent="-171450" lvl="0" marL="1714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i="0" lang="en-GB"/>
              <a:t>Relate to the positive and negative implications and impacts</a:t>
            </a:r>
            <a:endParaRPr/>
          </a:p>
          <a:p>
            <a:pPr indent="-171450" lvl="0" marL="1714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i="0" lang="en-GB"/>
              <a:t>Take note of any risks to realising the strategies</a:t>
            </a:r>
            <a:endParaRPr/>
          </a:p>
          <a:p>
            <a:pPr indent="-171450" lvl="0" marL="1714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i="0" lang="en-GB"/>
              <a:t>Integrate climate change and uncertainties in the measures</a:t>
            </a:r>
            <a:endParaRPr/>
          </a:p>
          <a:p>
            <a:pPr indent="-171450" lvl="0" marL="1714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i="0" lang="en-GB"/>
              <a:t>Note that individual countries require advisories to help them develop detailed management strategies </a:t>
            </a:r>
            <a:endParaRPr/>
          </a:p>
          <a:p>
            <a:pPr indent="-171450" lvl="0" marL="1714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i="0" lang="en-GB"/>
              <a:t>Include sector specific climate services that will enable informed responses</a:t>
            </a:r>
            <a:endParaRPr/>
          </a:p>
        </p:txBody>
      </p:sp>
      <p:sp>
        <p:nvSpPr>
          <p:cNvPr id="102" name="Google Shape;102;p5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6:notes"/>
          <p:cNvSpPr/>
          <p:nvPr>
            <p:ph idx="2" type="sldImg"/>
          </p:nvPr>
        </p:nvSpPr>
        <p:spPr>
          <a:xfrm>
            <a:off x="952500" y="685800"/>
            <a:ext cx="4953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1" name="Google Shape;11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0" lang="en-GB"/>
              <a:t>Present realistic response measures (advisories) that are specific to this sector, forecast and season for each climatic zone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0" lang="en-GB"/>
              <a:t>Present summary and highlights only and as concrete actions (full detail to be recorded and shared to ICPAC for the summary for policy makers)</a:t>
            </a:r>
            <a:endParaRPr/>
          </a:p>
          <a:p>
            <a:pPr indent="-171450" lvl="0" marL="1714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i="0" lang="en-GB"/>
              <a:t>Relate to the positive and negative implications and impacts</a:t>
            </a:r>
            <a:endParaRPr/>
          </a:p>
          <a:p>
            <a:pPr indent="-171450" lvl="0" marL="1714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i="0" lang="en-GB"/>
              <a:t>Take note of any risks to realising the strategies</a:t>
            </a:r>
            <a:endParaRPr/>
          </a:p>
          <a:p>
            <a:pPr indent="-171450" lvl="0" marL="1714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i="0" lang="en-GB"/>
              <a:t>Integrate climate change and uncertainties in the measures</a:t>
            </a:r>
            <a:endParaRPr/>
          </a:p>
          <a:p>
            <a:pPr indent="-171450" lvl="0" marL="1714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i="0" lang="en-GB"/>
              <a:t>Note that individual countries require advisories to help them develop detailed management strategies </a:t>
            </a:r>
            <a:endParaRPr/>
          </a:p>
          <a:p>
            <a:pPr indent="-171450" lvl="0" marL="1714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i="0" lang="en-GB"/>
              <a:t>Include sector specific climate services that will enable informed responses</a:t>
            </a:r>
            <a:endParaRPr/>
          </a:p>
        </p:txBody>
      </p:sp>
      <p:sp>
        <p:nvSpPr>
          <p:cNvPr id="112" name="Google Shape;112;p6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7:notes"/>
          <p:cNvSpPr/>
          <p:nvPr>
            <p:ph idx="2" type="sldImg"/>
          </p:nvPr>
        </p:nvSpPr>
        <p:spPr>
          <a:xfrm>
            <a:off x="952500" y="685800"/>
            <a:ext cx="4953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"/>
          <p:cNvSpPr txBox="1"/>
          <p:nvPr>
            <p:ph type="ctrTitle"/>
          </p:nvPr>
        </p:nvSpPr>
        <p:spPr>
          <a:xfrm>
            <a:off x="478366" y="2130427"/>
            <a:ext cx="8420100" cy="4344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  <a:defRPr sz="2400" cap="none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9"/>
          <p:cNvSpPr txBox="1"/>
          <p:nvPr>
            <p:ph idx="1" type="subTitle"/>
          </p:nvPr>
        </p:nvSpPr>
        <p:spPr>
          <a:xfrm>
            <a:off x="478366" y="2564919"/>
            <a:ext cx="8420100" cy="3388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cap="none">
                <a:solidFill>
                  <a:schemeClr val="dk1"/>
                </a:solidFill>
              </a:defRPr>
            </a:lvl1pPr>
            <a:lvl2pPr lvl="1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0" name="Google Shape;20;p9"/>
          <p:cNvSpPr txBox="1"/>
          <p:nvPr>
            <p:ph idx="10" type="dt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9"/>
          <p:cNvSpPr txBox="1"/>
          <p:nvPr>
            <p:ph idx="11" type="ftr"/>
          </p:nvPr>
        </p:nvSpPr>
        <p:spPr>
          <a:xfrm>
            <a:off x="2971800" y="6489340"/>
            <a:ext cx="4267200" cy="1800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9"/>
          <p:cNvSpPr txBox="1"/>
          <p:nvPr>
            <p:ph idx="12" type="sldNum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23" name="Google Shape;23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038600" y="228600"/>
            <a:ext cx="1494332" cy="147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4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915400" y="5854009"/>
            <a:ext cx="838200" cy="8269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0"/>
          <p:cNvSpPr txBox="1"/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2400"/>
              <a:buFont typeface="Arial"/>
              <a:buNone/>
              <a:defRPr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0"/>
          <p:cNvSpPr txBox="1"/>
          <p:nvPr>
            <p:ph idx="1" type="body"/>
          </p:nvPr>
        </p:nvSpPr>
        <p:spPr>
          <a:xfrm>
            <a:off x="495300" y="1244607"/>
            <a:ext cx="89154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" name="Google Shape;28;p10"/>
          <p:cNvSpPr txBox="1"/>
          <p:nvPr>
            <p:ph idx="10" type="dt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0"/>
          <p:cNvSpPr txBox="1"/>
          <p:nvPr>
            <p:ph idx="11" type="ftr"/>
          </p:nvPr>
        </p:nvSpPr>
        <p:spPr>
          <a:xfrm>
            <a:off x="2971800" y="6487000"/>
            <a:ext cx="431165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0"/>
          <p:cNvSpPr txBox="1"/>
          <p:nvPr>
            <p:ph idx="12" type="sldNum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1"/>
          <p:cNvSpPr txBox="1"/>
          <p:nvPr>
            <p:ph type="title"/>
          </p:nvPr>
        </p:nvSpPr>
        <p:spPr>
          <a:xfrm>
            <a:off x="495300" y="3024202"/>
            <a:ext cx="8420100" cy="4421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2400"/>
              <a:buFont typeface="Arial"/>
              <a:buNone/>
              <a:defRPr b="1" sz="2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1"/>
          <p:cNvSpPr txBox="1"/>
          <p:nvPr>
            <p:ph idx="1" type="body"/>
          </p:nvPr>
        </p:nvSpPr>
        <p:spPr>
          <a:xfrm>
            <a:off x="495300" y="3466359"/>
            <a:ext cx="84201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4" name="Google Shape;34;p11"/>
          <p:cNvSpPr txBox="1"/>
          <p:nvPr>
            <p:ph idx="10" type="dt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1"/>
          <p:cNvSpPr txBox="1"/>
          <p:nvPr>
            <p:ph idx="11" type="ftr"/>
          </p:nvPr>
        </p:nvSpPr>
        <p:spPr>
          <a:xfrm>
            <a:off x="2971800" y="6486986"/>
            <a:ext cx="4311650" cy="1823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1"/>
          <p:cNvSpPr txBox="1"/>
          <p:nvPr>
            <p:ph idx="12" type="sldNum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2" showMasterSp="0">
  <p:cSld name="Section Header 2">
    <p:bg>
      <p:bgPr>
        <a:solidFill>
          <a:schemeClr val="accent1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2"/>
          <p:cNvSpPr txBox="1"/>
          <p:nvPr>
            <p:ph idx="10" type="dt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2"/>
          <p:cNvSpPr txBox="1"/>
          <p:nvPr>
            <p:ph idx="11" type="ftr"/>
          </p:nvPr>
        </p:nvSpPr>
        <p:spPr>
          <a:xfrm>
            <a:off x="2971800" y="6487000"/>
            <a:ext cx="431165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2"/>
          <p:cNvSpPr txBox="1"/>
          <p:nvPr>
            <p:ph idx="12" type="sldNum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b="0" i="0" sz="1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ctr">
              <a:spcBef>
                <a:spcPts val="0"/>
              </a:spcBef>
              <a:buNone/>
              <a:defRPr b="0" i="0" sz="1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ctr">
              <a:spcBef>
                <a:spcPts val="0"/>
              </a:spcBef>
              <a:buNone/>
              <a:defRPr b="0" i="0" sz="1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ctr">
              <a:spcBef>
                <a:spcPts val="0"/>
              </a:spcBef>
              <a:buNone/>
              <a:defRPr b="0" i="0" sz="1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ctr">
              <a:spcBef>
                <a:spcPts val="0"/>
              </a:spcBef>
              <a:buNone/>
              <a:defRPr b="0" i="0" sz="1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ctr">
              <a:spcBef>
                <a:spcPts val="0"/>
              </a:spcBef>
              <a:buNone/>
              <a:defRPr b="0" i="0" sz="1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ctr">
              <a:spcBef>
                <a:spcPts val="0"/>
              </a:spcBef>
              <a:buNone/>
              <a:defRPr b="0" i="0" sz="1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ctr">
              <a:spcBef>
                <a:spcPts val="0"/>
              </a:spcBef>
              <a:buNone/>
              <a:defRPr b="0" i="0" sz="1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ctr">
              <a:spcBef>
                <a:spcPts val="0"/>
              </a:spcBef>
              <a:buNone/>
              <a:defRPr b="0" i="0" sz="1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1" name="Google Shape;41;p12"/>
          <p:cNvSpPr txBox="1"/>
          <p:nvPr>
            <p:ph type="title"/>
          </p:nvPr>
        </p:nvSpPr>
        <p:spPr>
          <a:xfrm>
            <a:off x="495300" y="3024202"/>
            <a:ext cx="8420100" cy="4421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1" sz="2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2"/>
          <p:cNvSpPr txBox="1"/>
          <p:nvPr>
            <p:ph idx="1" type="body"/>
          </p:nvPr>
        </p:nvSpPr>
        <p:spPr>
          <a:xfrm>
            <a:off x="495300" y="3466359"/>
            <a:ext cx="84201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cxnSp>
        <p:nvCxnSpPr>
          <p:cNvPr id="43" name="Google Shape;43;p12"/>
          <p:cNvCxnSpPr/>
          <p:nvPr/>
        </p:nvCxnSpPr>
        <p:spPr>
          <a:xfrm>
            <a:off x="495300" y="5812132"/>
            <a:ext cx="8932582" cy="14941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pic>
        <p:nvPicPr>
          <p:cNvPr descr="D:\WNJ\COMMUNICATIONS\IGAD guidelines\IGAD logo\IGAD JPEG - low Rez.jpg" id="44" name="Google Shape;44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991600" y="5908491"/>
            <a:ext cx="762000" cy="801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3"/>
          <p:cNvSpPr txBox="1"/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3"/>
          <p:cNvSpPr txBox="1"/>
          <p:nvPr>
            <p:ph idx="10" type="dt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3"/>
          <p:cNvSpPr txBox="1"/>
          <p:nvPr>
            <p:ph idx="11" type="ftr"/>
          </p:nvPr>
        </p:nvSpPr>
        <p:spPr>
          <a:xfrm>
            <a:off x="2971800" y="6486987"/>
            <a:ext cx="4311650" cy="1823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3"/>
          <p:cNvSpPr txBox="1"/>
          <p:nvPr>
            <p:ph idx="12" type="sldNum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4"/>
          <p:cNvSpPr txBox="1"/>
          <p:nvPr>
            <p:ph idx="10" type="dt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4"/>
          <p:cNvSpPr txBox="1"/>
          <p:nvPr>
            <p:ph idx="11" type="ftr"/>
          </p:nvPr>
        </p:nvSpPr>
        <p:spPr>
          <a:xfrm>
            <a:off x="2971800" y="6487000"/>
            <a:ext cx="4232746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4"/>
          <p:cNvSpPr txBox="1"/>
          <p:nvPr>
            <p:ph idx="12" type="sldNum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5"/>
          <p:cNvSpPr txBox="1"/>
          <p:nvPr>
            <p:ph type="title"/>
          </p:nvPr>
        </p:nvSpPr>
        <p:spPr>
          <a:xfrm>
            <a:off x="1941645" y="4800614"/>
            <a:ext cx="5943600" cy="3989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2000"/>
              <a:buFont typeface="Arial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5"/>
          <p:cNvSpPr/>
          <p:nvPr>
            <p:ph idx="2" type="pic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7" name="Google Shape;57;p15"/>
          <p:cNvSpPr txBox="1"/>
          <p:nvPr>
            <p:ph idx="1" type="body"/>
          </p:nvPr>
        </p:nvSpPr>
        <p:spPr>
          <a:xfrm>
            <a:off x="1941645" y="5199529"/>
            <a:ext cx="5943600" cy="4781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15"/>
          <p:cNvSpPr txBox="1"/>
          <p:nvPr>
            <p:ph idx="10" type="dt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5"/>
          <p:cNvSpPr txBox="1"/>
          <p:nvPr>
            <p:ph idx="11" type="ftr"/>
          </p:nvPr>
        </p:nvSpPr>
        <p:spPr>
          <a:xfrm>
            <a:off x="2971800" y="6486987"/>
            <a:ext cx="4311650" cy="1823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5"/>
          <p:cNvSpPr txBox="1"/>
          <p:nvPr>
            <p:ph idx="12" type="sldNum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theme" Target="../theme/theme2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8"/>
          <p:cNvSpPr txBox="1"/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0833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8"/>
          <p:cNvSpPr txBox="1"/>
          <p:nvPr>
            <p:ph idx="1" type="body"/>
          </p:nvPr>
        </p:nvSpPr>
        <p:spPr>
          <a:xfrm>
            <a:off x="495300" y="1244607"/>
            <a:ext cx="89154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8"/>
          <p:cNvSpPr txBox="1"/>
          <p:nvPr>
            <p:ph idx="10" type="dt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rgbClr val="64646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8"/>
          <p:cNvSpPr txBox="1"/>
          <p:nvPr>
            <p:ph idx="11" type="ftr"/>
          </p:nvPr>
        </p:nvSpPr>
        <p:spPr>
          <a:xfrm>
            <a:off x="2971800" y="6486986"/>
            <a:ext cx="4311650" cy="1823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rgbClr val="64646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8"/>
          <p:cNvSpPr txBox="1"/>
          <p:nvPr>
            <p:ph idx="12" type="sldNum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5" name="Google Shape;15;p8"/>
          <p:cNvCxnSpPr/>
          <p:nvPr/>
        </p:nvCxnSpPr>
        <p:spPr>
          <a:xfrm>
            <a:off x="495300" y="5770564"/>
            <a:ext cx="8915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6" name="Google Shape;16;p8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8661399" y="5855689"/>
            <a:ext cx="938678" cy="926111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g"/><Relationship Id="rId4" Type="http://schemas.openxmlformats.org/officeDocument/2006/relationships/hyperlink" Target="http://www.icpac.ne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"/>
          <p:cNvPicPr preferRelativeResize="0"/>
          <p:nvPr/>
        </p:nvPicPr>
        <p:blipFill rotWithShape="1">
          <a:blip r:embed="rId3">
            <a:alphaModFix/>
          </a:blip>
          <a:srcRect b="11057" l="0" r="0" t="27403"/>
          <a:stretch/>
        </p:blipFill>
        <p:spPr>
          <a:xfrm>
            <a:off x="0" y="3429000"/>
            <a:ext cx="9906000" cy="342900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"/>
          <p:cNvSpPr txBox="1"/>
          <p:nvPr>
            <p:ph type="ctrTitle"/>
          </p:nvPr>
        </p:nvSpPr>
        <p:spPr>
          <a:xfrm>
            <a:off x="338666" y="1591733"/>
            <a:ext cx="9228667" cy="16848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None/>
            </a:pPr>
            <a:r>
              <a:rPr b="1" lang="en-GB" sz="2800">
                <a:latin typeface="Arial"/>
                <a:ea typeface="Arial"/>
                <a:cs typeface="Arial"/>
                <a:sym typeface="Arial"/>
              </a:rPr>
              <a:t>SECTOR (</a:t>
            </a:r>
            <a:r>
              <a:rPr b="1" lang="en-GB" sz="28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AGRICULTURE AND FOOD SECURITY</a:t>
            </a:r>
            <a:r>
              <a:rPr b="1" lang="en-GB" sz="2800">
                <a:latin typeface="Arial"/>
                <a:ea typeface="Arial"/>
                <a:cs typeface="Arial"/>
                <a:sym typeface="Arial"/>
              </a:rPr>
              <a:t>) </a:t>
            </a:r>
            <a:br>
              <a:rPr b="1" lang="en-GB" sz="2800">
                <a:solidFill>
                  <a:srgbClr val="008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GB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ANALYSIS OF SECTORAL IMPLICATIONS, IMPACTS AND ADVISORIES /RESPONSE STRATEGIES FOR JUNE TO SEPTEMBER 2021 SEASON</a:t>
            </a:r>
            <a:br>
              <a:rPr b="1" lang="en-GB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1" lang="en-GB" sz="2000">
                <a:latin typeface="Arial"/>
                <a:ea typeface="Arial"/>
                <a:cs typeface="Arial"/>
                <a:sym typeface="Arial"/>
              </a:rPr>
            </a:br>
            <a:r>
              <a:rPr lang="en-GB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BY (</a:t>
            </a:r>
            <a:r>
              <a:rPr b="1" lang="en-GB" sz="20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ALL COUNTRIES</a:t>
            </a:r>
            <a:r>
              <a:rPr lang="en-GB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), GHACOF58, SECTOR REPORTING  </a:t>
            </a:r>
            <a:br>
              <a:rPr b="1" lang="en-GB" sz="2000">
                <a:latin typeface="Arial"/>
                <a:ea typeface="Arial"/>
                <a:cs typeface="Arial"/>
                <a:sym typeface="Arial"/>
              </a:rPr>
            </a:br>
            <a:r>
              <a:rPr b="1" lang="en-GB" sz="2000"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68" name="Google Shape;68;p1"/>
          <p:cNvSpPr txBox="1"/>
          <p:nvPr/>
        </p:nvSpPr>
        <p:spPr>
          <a:xfrm>
            <a:off x="478366" y="3979333"/>
            <a:ext cx="8919634" cy="4910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1000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"/>
          <p:cNvSpPr txBox="1"/>
          <p:nvPr>
            <p:ph idx="1" type="body"/>
          </p:nvPr>
        </p:nvSpPr>
        <p:spPr>
          <a:xfrm>
            <a:off x="228600" y="1244607"/>
            <a:ext cx="95250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00000"/>
              <a:buChar char="•"/>
            </a:pPr>
            <a:r>
              <a:rPr b="1" lang="en-GB" sz="2800">
                <a:solidFill>
                  <a:schemeClr val="accent3"/>
                </a:solidFill>
              </a:rPr>
              <a:t>Good crop prospects </a:t>
            </a:r>
            <a:r>
              <a:rPr lang="en-GB" sz="2800"/>
              <a:t>in regions forecasted to receive AN rains (Much of SD, SSD, ET).</a:t>
            </a:r>
            <a:endParaRPr/>
          </a:p>
          <a:p>
            <a:pPr indent="-178435" lvl="0" marL="342900" rtl="0" algn="l"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 sz="2800"/>
          </a:p>
          <a:p>
            <a:pPr indent="-342900" lvl="0" marL="342900" rtl="0" algn="l"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GB" sz="2800"/>
              <a:t>Likelihood of a </a:t>
            </a:r>
            <a:r>
              <a:rPr b="1" lang="en-GB" sz="2800"/>
              <a:t>reduction of rivers/lake levels </a:t>
            </a:r>
            <a:r>
              <a:rPr lang="en-GB" sz="2800"/>
              <a:t>that have caused damage to people and crops during MAM season (e.g. BR)</a:t>
            </a:r>
            <a:endParaRPr/>
          </a:p>
          <a:p>
            <a:pPr indent="-178435" lvl="0" marL="342900" rtl="0" algn="l"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 sz="2800"/>
          </a:p>
          <a:p>
            <a:pPr indent="-342900" lvl="0" marL="342900" rtl="0" algn="l"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GB" sz="2800"/>
              <a:t>Dry conditions is good for harvesting of previous season crops -Reduced post harvest losses (e.g. in BR)</a:t>
            </a:r>
            <a:endParaRPr/>
          </a:p>
          <a:p>
            <a:pPr indent="-178435" lvl="0" marL="342900" rtl="0" algn="l"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 sz="2800"/>
          </a:p>
          <a:p>
            <a:pPr indent="-342900" lvl="0" marL="342900" rtl="0" algn="l"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GB" sz="2800"/>
              <a:t>Enhanced rains is likely to </a:t>
            </a:r>
            <a:r>
              <a:rPr b="1" lang="en-GB" sz="2800"/>
              <a:t>decrease pests and diseases </a:t>
            </a:r>
            <a:r>
              <a:rPr lang="en-GB" sz="2800"/>
              <a:t>e.g. FAW</a:t>
            </a:r>
            <a:endParaRPr/>
          </a:p>
          <a:p>
            <a:pPr indent="-201930" lvl="0" marL="342900" rtl="0" algn="just">
              <a:spcBef>
                <a:spcPts val="444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</p:txBody>
      </p:sp>
      <p:sp>
        <p:nvSpPr>
          <p:cNvPr id="75" name="Google Shape;75;p2"/>
          <p:cNvSpPr txBox="1"/>
          <p:nvPr>
            <p:ph idx="10" type="dt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Wednesday, May 26, 2021</a:t>
            </a:r>
            <a:endParaRPr/>
          </a:p>
        </p:txBody>
      </p:sp>
      <p:sp>
        <p:nvSpPr>
          <p:cNvPr id="76" name="Google Shape;76;p2"/>
          <p:cNvSpPr txBox="1"/>
          <p:nvPr>
            <p:ph idx="11" type="ftr"/>
          </p:nvPr>
        </p:nvSpPr>
        <p:spPr>
          <a:xfrm>
            <a:off x="2971800" y="6487000"/>
            <a:ext cx="431165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/>
              <a:buNone/>
            </a:pPr>
            <a:r>
              <a:rPr lang="en-GB"/>
              <a:t>IGAD CLIMATE PREDICTION AND APPLICATIONS CENTRE (</a:t>
            </a:r>
            <a:r>
              <a:rPr b="1" lang="en-GB"/>
              <a:t>ICPAC</a:t>
            </a:r>
            <a:r>
              <a:rPr lang="en-GB"/>
              <a:t>)</a:t>
            </a:r>
            <a:endParaRPr/>
          </a:p>
        </p:txBody>
      </p:sp>
      <p:sp>
        <p:nvSpPr>
          <p:cNvPr id="77" name="Google Shape;77;p2"/>
          <p:cNvSpPr txBox="1"/>
          <p:nvPr>
            <p:ph idx="12" type="sldNum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8" name="Google Shape;78;p2"/>
          <p:cNvSpPr txBox="1"/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2400"/>
              <a:buFont typeface="Arial"/>
              <a:buNone/>
            </a:pPr>
            <a:r>
              <a:rPr b="1" lang="en-GB"/>
              <a:t>EXPECTED POSITIVE SECTORAL IMPACTS FOR JJAS 2021</a:t>
            </a:r>
            <a:br>
              <a:rPr b="1" lang="en-GB"/>
            </a:b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3"/>
          <p:cNvSpPr txBox="1"/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ct val="100000"/>
              <a:buFont typeface="Arial"/>
              <a:buNone/>
            </a:pPr>
            <a:r>
              <a:rPr b="1" lang="en-GB"/>
              <a:t>EXPECTED NEGATIVE SECTORAL IMPACTS FOR JJAS 2021</a:t>
            </a:r>
            <a:endParaRPr/>
          </a:p>
        </p:txBody>
      </p:sp>
      <p:sp>
        <p:nvSpPr>
          <p:cNvPr id="85" name="Google Shape;85;p3"/>
          <p:cNvSpPr txBox="1"/>
          <p:nvPr>
            <p:ph idx="1" type="body"/>
          </p:nvPr>
        </p:nvSpPr>
        <p:spPr>
          <a:xfrm>
            <a:off x="76200" y="782630"/>
            <a:ext cx="9753600" cy="50847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GB" sz="2800"/>
              <a:t>Likelihood of </a:t>
            </a:r>
            <a:r>
              <a:rPr b="1" lang="en-GB" sz="2800"/>
              <a:t>floods</a:t>
            </a:r>
            <a:r>
              <a:rPr lang="en-GB" sz="2800"/>
              <a:t> that might lead to incidences of </a:t>
            </a:r>
            <a:r>
              <a:rPr b="1" lang="en-GB" sz="2800"/>
              <a:t>waterlogging </a:t>
            </a:r>
            <a:r>
              <a:rPr lang="en-GB" sz="2800"/>
              <a:t>in cultivated prone areas ( e.g. Afar, eastern  Amhara, SNNP, Nzoia River Basin in Western KE, Northern SOM)</a:t>
            </a:r>
            <a:endParaRPr/>
          </a:p>
          <a:p>
            <a:pPr indent="0" lvl="2" marL="9144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GB" sz="2800"/>
              <a:t>-</a:t>
            </a:r>
            <a:r>
              <a:rPr lang="en-GB" sz="2800">
                <a:solidFill>
                  <a:srgbClr val="FF0000"/>
                </a:solidFill>
              </a:rPr>
              <a:t>Could lead to destruction of infrastructure  and water logging incidences of farm lands.</a:t>
            </a:r>
            <a:endParaRPr/>
          </a:p>
          <a:p>
            <a:pPr indent="0" lvl="2" marL="9144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800"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GB" sz="2800"/>
              <a:t>DL outbreak is highly likely due to conducive breeding conditions-likely greening of vegetation</a:t>
            </a:r>
            <a:endParaRPr/>
          </a:p>
          <a:p>
            <a:pPr indent="-165100" lvl="0" marL="3429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800"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GB" sz="2800"/>
              <a:t>Early onset will impact on time for land preparation</a:t>
            </a:r>
            <a:endParaRPr/>
          </a:p>
        </p:txBody>
      </p:sp>
      <p:sp>
        <p:nvSpPr>
          <p:cNvPr id="86" name="Google Shape;86;p3"/>
          <p:cNvSpPr txBox="1"/>
          <p:nvPr>
            <p:ph idx="10" type="dt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Wednesday, May 26, 2021</a:t>
            </a:r>
            <a:endParaRPr/>
          </a:p>
        </p:txBody>
      </p:sp>
      <p:sp>
        <p:nvSpPr>
          <p:cNvPr id="87" name="Google Shape;87;p3"/>
          <p:cNvSpPr txBox="1"/>
          <p:nvPr>
            <p:ph idx="11" type="ftr"/>
          </p:nvPr>
        </p:nvSpPr>
        <p:spPr>
          <a:xfrm>
            <a:off x="2971800" y="6487000"/>
            <a:ext cx="431165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/>
              <a:buNone/>
            </a:pPr>
            <a:r>
              <a:rPr lang="en-GB"/>
              <a:t>IGAD CLIMATE PREDICTION AND APPLICATIONS CENTRE (</a:t>
            </a:r>
            <a:r>
              <a:rPr b="1" lang="en-GB"/>
              <a:t>ICPAC</a:t>
            </a:r>
            <a:r>
              <a:rPr lang="en-GB"/>
              <a:t>)</a:t>
            </a:r>
            <a:endParaRPr/>
          </a:p>
        </p:txBody>
      </p:sp>
      <p:sp>
        <p:nvSpPr>
          <p:cNvPr id="88" name="Google Shape;88;p3"/>
          <p:cNvSpPr txBox="1"/>
          <p:nvPr>
            <p:ph idx="12" type="sldNum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4"/>
          <p:cNvSpPr txBox="1"/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2400"/>
              <a:buFont typeface="Arial"/>
              <a:buNone/>
            </a:pPr>
            <a:r>
              <a:rPr b="1" lang="en-GB"/>
              <a:t>EXPECTED NEGATIVE SECTORAL IMPACTS CONT”D</a:t>
            </a:r>
            <a:endParaRPr/>
          </a:p>
        </p:txBody>
      </p:sp>
      <p:sp>
        <p:nvSpPr>
          <p:cNvPr id="95" name="Google Shape;95;p4"/>
          <p:cNvSpPr txBox="1"/>
          <p:nvPr>
            <p:ph idx="1" type="body"/>
          </p:nvPr>
        </p:nvSpPr>
        <p:spPr>
          <a:xfrm>
            <a:off x="0" y="1316030"/>
            <a:ext cx="9829800" cy="47799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GB" sz="2800"/>
              <a:t>Intermittent moist conditions might be favorable for pest and disease outbreak over moisture stress areas</a:t>
            </a:r>
            <a:endParaRPr/>
          </a:p>
          <a:p>
            <a:pPr indent="-165100" lvl="0" marL="342900" rtl="0" algn="just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800"/>
          </a:p>
          <a:p>
            <a:pPr indent="-342900" lvl="0" marL="342900" rtl="0" algn="just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GB" sz="2800"/>
              <a:t>Likelihood of post harvest  losses for ongoing MAM crops</a:t>
            </a:r>
            <a:endParaRPr/>
          </a:p>
          <a:p>
            <a:pPr indent="-165100" lvl="0" marL="342900" rtl="0" algn="just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800"/>
          </a:p>
          <a:p>
            <a:pPr indent="-342900" lvl="0" marL="342900" rtl="0" algn="just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GB" sz="2800"/>
              <a:t>High likelihood of increase in weeds –AN areas</a:t>
            </a:r>
            <a:endParaRPr/>
          </a:p>
          <a:p>
            <a:pPr indent="0" lvl="0" marL="0" rtl="0" algn="just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GB" sz="2800"/>
              <a:t> </a:t>
            </a:r>
            <a:endParaRPr/>
          </a:p>
          <a:p>
            <a:pPr indent="-342900" lvl="0" marL="342900" rtl="0" algn="just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GB" sz="2800"/>
              <a:t>Transportation problems  due to likelihood of road damage in some parts</a:t>
            </a:r>
            <a:endParaRPr/>
          </a:p>
          <a:p>
            <a:pPr indent="-190500" lvl="0" marL="3429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</p:txBody>
      </p:sp>
      <p:sp>
        <p:nvSpPr>
          <p:cNvPr id="96" name="Google Shape;96;p4"/>
          <p:cNvSpPr txBox="1"/>
          <p:nvPr>
            <p:ph idx="10" type="dt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Wednesday, May 26, 2021</a:t>
            </a:r>
            <a:endParaRPr/>
          </a:p>
        </p:txBody>
      </p:sp>
      <p:sp>
        <p:nvSpPr>
          <p:cNvPr id="97" name="Google Shape;97;p4"/>
          <p:cNvSpPr txBox="1"/>
          <p:nvPr>
            <p:ph idx="11" type="ftr"/>
          </p:nvPr>
        </p:nvSpPr>
        <p:spPr>
          <a:xfrm>
            <a:off x="2971800" y="6487000"/>
            <a:ext cx="431165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/>
              <a:buNone/>
            </a:pPr>
            <a:r>
              <a:rPr lang="en-GB"/>
              <a:t>IGAD CLIMATE PREDICTION AND APPLICATIONS CENTRE (</a:t>
            </a:r>
            <a:r>
              <a:rPr b="1" lang="en-GB"/>
              <a:t>ICPAC</a:t>
            </a:r>
            <a:r>
              <a:rPr lang="en-GB"/>
              <a:t>)</a:t>
            </a:r>
            <a:endParaRPr/>
          </a:p>
        </p:txBody>
      </p:sp>
      <p:sp>
        <p:nvSpPr>
          <p:cNvPr id="98" name="Google Shape;98;p4"/>
          <p:cNvSpPr txBox="1"/>
          <p:nvPr>
            <p:ph idx="12" type="sldNum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5"/>
          <p:cNvSpPr txBox="1"/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2400"/>
              <a:buFont typeface="Arial"/>
              <a:buNone/>
            </a:pPr>
            <a:r>
              <a:rPr b="1" lang="en-GB"/>
              <a:t>KEY RESPONSE MEASURES / ADVISORIES</a:t>
            </a:r>
            <a:endParaRPr b="1"/>
          </a:p>
        </p:txBody>
      </p:sp>
      <p:sp>
        <p:nvSpPr>
          <p:cNvPr id="105" name="Google Shape;105;p5"/>
          <p:cNvSpPr txBox="1"/>
          <p:nvPr>
            <p:ph idx="1" type="body"/>
          </p:nvPr>
        </p:nvSpPr>
        <p:spPr>
          <a:xfrm>
            <a:off x="76200" y="1244607"/>
            <a:ext cx="96774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42900" lvl="0" marL="3429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b="1" lang="en-GB"/>
              <a:t>Disseminate</a:t>
            </a:r>
            <a:r>
              <a:rPr lang="en-GB"/>
              <a:t> this early warning information to decision makers at country level for early action.</a:t>
            </a:r>
            <a:endParaRPr/>
          </a:p>
          <a:p>
            <a:pPr indent="-342900" lvl="0" marL="342900" rtl="0" algn="just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GB"/>
              <a:t>Farmers, Govts, agro-dealers and other stakeholders urged to undertake </a:t>
            </a:r>
            <a:r>
              <a:rPr b="1" lang="en-GB"/>
              <a:t>early land preparation</a:t>
            </a:r>
            <a:r>
              <a:rPr lang="en-GB"/>
              <a:t>, </a:t>
            </a:r>
            <a:r>
              <a:rPr b="1" lang="en-GB"/>
              <a:t>distribute agricultural inputs </a:t>
            </a:r>
            <a:r>
              <a:rPr lang="en-GB"/>
              <a:t>(improved seeds, fertilizers, herbicides and pesticides),   and  agricultural implements to </a:t>
            </a:r>
            <a:r>
              <a:rPr b="1" lang="en-GB"/>
              <a:t>take advantage of the expected early onset</a:t>
            </a:r>
            <a:r>
              <a:rPr lang="en-GB"/>
              <a:t> of rains. </a:t>
            </a:r>
            <a:endParaRPr/>
          </a:p>
          <a:p>
            <a:pPr indent="-342900" lvl="0" marL="342900" rtl="0" algn="just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GB"/>
              <a:t>Farmers and concerned agricultural bodies should give proper attention in terms of </a:t>
            </a:r>
            <a:r>
              <a:rPr b="1" lang="en-GB"/>
              <a:t>crop selection</a:t>
            </a:r>
            <a:r>
              <a:rPr lang="en-GB"/>
              <a:t>:</a:t>
            </a:r>
            <a:endParaRPr/>
          </a:p>
          <a:p>
            <a:pPr indent="-285750" lvl="1" marL="742950" rtl="0" algn="just">
              <a:spcBef>
                <a:spcPts val="480"/>
              </a:spcBef>
              <a:spcAft>
                <a:spcPts val="0"/>
              </a:spcAft>
              <a:buClr>
                <a:srgbClr val="FF0000"/>
              </a:buClr>
              <a:buSzPts val="2400"/>
              <a:buChar char="–"/>
            </a:pPr>
            <a:r>
              <a:rPr b="1" lang="en-GB" sz="2400">
                <a:solidFill>
                  <a:srgbClr val="FF0000"/>
                </a:solidFill>
              </a:rPr>
              <a:t>High yielding varieties </a:t>
            </a:r>
            <a:r>
              <a:rPr lang="en-GB" sz="2400"/>
              <a:t>that are resistant to excessive rains –AN areas.</a:t>
            </a:r>
            <a:endParaRPr/>
          </a:p>
          <a:p>
            <a:pPr indent="-285750" lvl="1" marL="742950" rtl="0" algn="just">
              <a:spcBef>
                <a:spcPts val="480"/>
              </a:spcBef>
              <a:spcAft>
                <a:spcPts val="0"/>
              </a:spcAft>
              <a:buClr>
                <a:srgbClr val="FF0000"/>
              </a:buClr>
              <a:buSzPts val="2400"/>
              <a:buChar char="–"/>
            </a:pPr>
            <a:r>
              <a:rPr b="1" lang="en-GB" sz="2400">
                <a:solidFill>
                  <a:srgbClr val="FF0000"/>
                </a:solidFill>
              </a:rPr>
              <a:t>Drought tolerant </a:t>
            </a:r>
            <a:r>
              <a:rPr lang="en-GB" sz="2400"/>
              <a:t>and early maturing e.g tubers - BN areas.  </a:t>
            </a:r>
            <a:endParaRPr/>
          </a:p>
          <a:p>
            <a:pPr indent="-190500" lvl="0" marL="3429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</p:txBody>
      </p:sp>
      <p:sp>
        <p:nvSpPr>
          <p:cNvPr id="106" name="Google Shape;106;p5"/>
          <p:cNvSpPr txBox="1"/>
          <p:nvPr>
            <p:ph idx="10" type="dt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Wednesday, May 26, 2021</a:t>
            </a:r>
            <a:endParaRPr/>
          </a:p>
        </p:txBody>
      </p:sp>
      <p:sp>
        <p:nvSpPr>
          <p:cNvPr id="107" name="Google Shape;107;p5"/>
          <p:cNvSpPr txBox="1"/>
          <p:nvPr>
            <p:ph idx="11" type="ftr"/>
          </p:nvPr>
        </p:nvSpPr>
        <p:spPr>
          <a:xfrm>
            <a:off x="2971800" y="6487000"/>
            <a:ext cx="431165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/>
              <a:buNone/>
            </a:pPr>
            <a:r>
              <a:rPr lang="en-GB"/>
              <a:t>IGAD CLIMATE PREDICTION AND APPLICATIONS CENTRE (</a:t>
            </a:r>
            <a:r>
              <a:rPr b="1" lang="en-GB"/>
              <a:t>ICPAC</a:t>
            </a:r>
            <a:r>
              <a:rPr lang="en-GB"/>
              <a:t>)</a:t>
            </a:r>
            <a:endParaRPr/>
          </a:p>
        </p:txBody>
      </p:sp>
      <p:sp>
        <p:nvSpPr>
          <p:cNvPr id="108" name="Google Shape;108;p5"/>
          <p:cNvSpPr txBox="1"/>
          <p:nvPr>
            <p:ph idx="12" type="sldNum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6"/>
          <p:cNvSpPr txBox="1"/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2400"/>
              <a:buFont typeface="Arial"/>
              <a:buNone/>
            </a:pPr>
            <a:r>
              <a:rPr b="1" lang="en-GB"/>
              <a:t>KEY RESPONSE MEASURES / ADVISORIES, CON”T</a:t>
            </a:r>
            <a:endParaRPr b="1"/>
          </a:p>
        </p:txBody>
      </p:sp>
      <p:sp>
        <p:nvSpPr>
          <p:cNvPr id="115" name="Google Shape;115;p6"/>
          <p:cNvSpPr txBox="1"/>
          <p:nvPr>
            <p:ph idx="1" type="body"/>
          </p:nvPr>
        </p:nvSpPr>
        <p:spPr>
          <a:xfrm>
            <a:off x="76200" y="990601"/>
            <a:ext cx="9753600" cy="47799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-342900" lvl="0" marL="3429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GB" sz="2800"/>
              <a:t>Advisory alert for </a:t>
            </a:r>
            <a:r>
              <a:rPr b="1" lang="en-GB" sz="2800"/>
              <a:t>Desert Locust </a:t>
            </a:r>
            <a:r>
              <a:rPr lang="en-GB" sz="2800"/>
              <a:t>–monitoring and control</a:t>
            </a:r>
            <a:endParaRPr sz="2800"/>
          </a:p>
          <a:p>
            <a:pPr indent="-342900" lvl="0" marL="342900" rtl="0" algn="just"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GB" sz="2800"/>
              <a:t>Farmers and concerned authorities urged to </a:t>
            </a:r>
            <a:r>
              <a:rPr b="1" lang="en-GB" sz="2800"/>
              <a:t>strengthen soil and water conservation measures</a:t>
            </a:r>
            <a:r>
              <a:rPr lang="en-GB" sz="2800"/>
              <a:t> for use in water stress times</a:t>
            </a:r>
            <a:endParaRPr/>
          </a:p>
          <a:p>
            <a:pPr indent="-342900" lvl="0" marL="342900" rtl="0" algn="just"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GB" sz="2800"/>
              <a:t>Concerned authorities urged to prepare and advise on </a:t>
            </a:r>
            <a:r>
              <a:rPr b="1" lang="en-GB" sz="2800"/>
              <a:t>flood mitigation measures </a:t>
            </a:r>
            <a:r>
              <a:rPr lang="en-GB" sz="2800"/>
              <a:t>e.g. construction of gullies, rehabilitation of drainage facilities, canals and embankments.</a:t>
            </a:r>
            <a:endParaRPr/>
          </a:p>
          <a:p>
            <a:pPr indent="-191770" lvl="0" marL="342900" rtl="0" algn="just"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 sz="2800"/>
          </a:p>
          <a:p>
            <a:pPr indent="-342900" lvl="0" marL="342900" rtl="0" algn="just"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GB" sz="2800"/>
              <a:t>Farmers and national level agricultural authorities urged to </a:t>
            </a:r>
            <a:r>
              <a:rPr b="1" lang="en-GB" sz="2800"/>
              <a:t>enhance post-harvest strategies in areas expected to undertake harvests within the JJA season</a:t>
            </a:r>
            <a:r>
              <a:rPr lang="en-GB" sz="2800"/>
              <a:t>, for instance,  construction of  temporal  silos, availing post harvest equipment to farmers, rehabilitation of warehouses</a:t>
            </a:r>
            <a:endParaRPr/>
          </a:p>
          <a:p>
            <a:pPr indent="-342900" lvl="0" marL="342900" rtl="0" algn="just"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GB" sz="2800"/>
              <a:t>Continued </a:t>
            </a:r>
            <a:r>
              <a:rPr b="1" lang="en-GB" sz="2800"/>
              <a:t>Humanitarian support </a:t>
            </a:r>
            <a:r>
              <a:rPr lang="en-GB" sz="2800"/>
              <a:t>for regions  that are  food insecure from goverments and other actors</a:t>
            </a:r>
            <a:r>
              <a:rPr lang="en-GB"/>
              <a:t> </a:t>
            </a:r>
            <a:endParaRPr/>
          </a:p>
          <a:p>
            <a:pPr indent="-213359" lvl="0" marL="342900" rtl="0" algn="l">
              <a:spcBef>
                <a:spcPts val="40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</p:txBody>
      </p:sp>
      <p:sp>
        <p:nvSpPr>
          <p:cNvPr id="116" name="Google Shape;116;p6"/>
          <p:cNvSpPr txBox="1"/>
          <p:nvPr>
            <p:ph idx="10" type="dt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Wednesday, May 26, 2021</a:t>
            </a:r>
            <a:endParaRPr/>
          </a:p>
        </p:txBody>
      </p:sp>
      <p:sp>
        <p:nvSpPr>
          <p:cNvPr id="117" name="Google Shape;117;p6"/>
          <p:cNvSpPr txBox="1"/>
          <p:nvPr>
            <p:ph idx="11" type="ftr"/>
          </p:nvPr>
        </p:nvSpPr>
        <p:spPr>
          <a:xfrm>
            <a:off x="2971800" y="6487000"/>
            <a:ext cx="431165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/>
              <a:buNone/>
            </a:pPr>
            <a:r>
              <a:rPr lang="en-GB"/>
              <a:t>IGAD CLIMATE PREDICTION AND APPLICATIONS CENTRE (</a:t>
            </a:r>
            <a:r>
              <a:rPr b="1" lang="en-GB"/>
              <a:t>ICPAC</a:t>
            </a:r>
            <a:r>
              <a:rPr lang="en-GB"/>
              <a:t>)</a:t>
            </a:r>
            <a:endParaRPr/>
          </a:p>
        </p:txBody>
      </p:sp>
      <p:sp>
        <p:nvSpPr>
          <p:cNvPr id="118" name="Google Shape;118;p6"/>
          <p:cNvSpPr txBox="1"/>
          <p:nvPr>
            <p:ph idx="12" type="sldNum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58730" y="-112542"/>
            <a:ext cx="9990521" cy="7059810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7"/>
          <p:cNvSpPr txBox="1"/>
          <p:nvPr/>
        </p:nvSpPr>
        <p:spPr>
          <a:xfrm>
            <a:off x="1676400" y="3200400"/>
            <a:ext cx="6422231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t/>
            </a:r>
            <a:endParaRPr b="0" i="0" sz="2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200"/>
              <a:buFont typeface="Arial"/>
              <a:buNone/>
            </a:pPr>
            <a:r>
              <a:rPr b="1" i="0" lang="en-GB" sz="3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THANK YOU!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b="0" i="0" lang="en-GB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Contribute to the Conversation on Twitter</a:t>
            </a:r>
            <a:br>
              <a:rPr b="1" i="0" lang="en-GB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GB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#GHACOF58</a:t>
            </a:r>
            <a:endParaRPr b="1" i="0" sz="2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b="0" i="0" lang="en-GB" sz="2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None/>
            </a:pPr>
            <a:r>
              <a:rPr b="0" i="0" lang="en-GB" sz="3000" u="sng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www.icpac.net</a:t>
            </a:r>
            <a:endParaRPr b="1" i="0" sz="3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IGAD PPT Template">
  <a:themeElements>
    <a:clrScheme name="IGAD">
      <a:dk1>
        <a:srgbClr val="000000"/>
      </a:dk1>
      <a:lt1>
        <a:srgbClr val="FFFFFF"/>
      </a:lt1>
      <a:dk2>
        <a:srgbClr val="646463"/>
      </a:dk2>
      <a:lt2>
        <a:srgbClr val="D0D0D0"/>
      </a:lt2>
      <a:accent1>
        <a:srgbClr val="00833F"/>
      </a:accent1>
      <a:accent2>
        <a:srgbClr val="F4BE49"/>
      </a:accent2>
      <a:accent3>
        <a:srgbClr val="00408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2014-11-18T09:33:09Z</dcterms:created>
  <dc:creator>Apple Macintosh</dc:creator>
</cp:coreProperties>
</file>