
<file path=[Content_Types].xml><?xml version="1.0" encoding="utf-8"?>
<Types xmlns="http://schemas.openxmlformats.org/package/2006/content-types">
  <Default Extension="bin" ContentType="application/vnd.openxmlformats-officedocument.oleObject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70" r:id="rId2"/>
    <p:sldId id="265" r:id="rId3"/>
    <p:sldId id="272" r:id="rId4"/>
    <p:sldId id="266" r:id="rId5"/>
    <p:sldId id="273" r:id="rId6"/>
    <p:sldId id="275" r:id="rId7"/>
    <p:sldId id="274" r:id="rId8"/>
    <p:sldId id="276" r:id="rId9"/>
    <p:sldId id="268" r:id="rId10"/>
    <p:sldId id="271" r:id="rId11"/>
    <p:sldId id="260" r:id="rId1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 autoAdjust="0"/>
    <p:restoredTop sz="89524" autoAdjust="0"/>
  </p:normalViewPr>
  <p:slideViewPr>
    <p:cSldViewPr snapToObjects="1">
      <p:cViewPr>
        <p:scale>
          <a:sx n="85" d="100"/>
          <a:sy n="85" d="100"/>
        </p:scale>
        <p:origin x="-1176" y="1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>
        <p:scale>
          <a:sx n="167" d="100"/>
          <a:sy n="167" d="100"/>
        </p:scale>
        <p:origin x="1520" y="14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5072996619314416"/>
          <c:y val="2.2465934319462328E-2"/>
          <c:w val="0.83112082249672836"/>
          <c:h val="0.839831632160436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Suspected (N)</c:v>
                </c:pt>
              </c:strCache>
            </c:strRef>
          </c:tx>
          <c:invertIfNegative val="0"/>
          <c:cat>
            <c:strRef>
              <c:f>Sheet1!$A$3:$A$5</c:f>
              <c:strCache>
                <c:ptCount val="3"/>
                <c:pt idx="0">
                  <c:v>WK13 (29 Mar to 4 Apr 2021)</c:v>
                </c:pt>
                <c:pt idx="1">
                  <c:v>WK16 (19-25 Apr 2021)</c:v>
                </c:pt>
                <c:pt idx="2">
                  <c:v>WK17 (26 Apr to 2nd May 2021)</c:v>
                </c:pt>
              </c:strCache>
            </c:strRef>
          </c:cat>
          <c:val>
            <c:numRef>
              <c:f>Sheet1!$B$3:$B$5</c:f>
              <c:numCache>
                <c:formatCode>#,##0</c:formatCode>
                <c:ptCount val="3"/>
                <c:pt idx="0">
                  <c:v>137937</c:v>
                </c:pt>
                <c:pt idx="1">
                  <c:v>123417</c:v>
                </c:pt>
                <c:pt idx="2">
                  <c:v>104119</c:v>
                </c:pt>
              </c:numCache>
            </c:numRef>
          </c:val>
        </c:ser>
        <c:ser>
          <c:idx val="1"/>
          <c:order val="1"/>
          <c:tx>
            <c:strRef>
              <c:f>Sheet1!$C$2</c:f>
              <c:strCache>
                <c:ptCount val="1"/>
                <c:pt idx="0">
                  <c:v>current malaria cases (n)</c:v>
                </c:pt>
              </c:strCache>
            </c:strRef>
          </c:tx>
          <c:invertIfNegative val="0"/>
          <c:cat>
            <c:strRef>
              <c:f>Sheet1!$A$3:$A$5</c:f>
              <c:strCache>
                <c:ptCount val="3"/>
                <c:pt idx="0">
                  <c:v>WK13 (29 Mar to 4 Apr 2021)</c:v>
                </c:pt>
                <c:pt idx="1">
                  <c:v>WK16 (19-25 Apr 2021)</c:v>
                </c:pt>
                <c:pt idx="2">
                  <c:v>WK17 (26 Apr to 2nd May 2021)</c:v>
                </c:pt>
              </c:strCache>
            </c:strRef>
          </c:cat>
          <c:val>
            <c:numRef>
              <c:f>Sheet1!$C$3:$C$5</c:f>
              <c:numCache>
                <c:formatCode>General</c:formatCode>
                <c:ptCount val="3"/>
                <c:pt idx="0">
                  <c:v>17795</c:v>
                </c:pt>
                <c:pt idx="1">
                  <c:v>17604</c:v>
                </c:pt>
                <c:pt idx="2">
                  <c:v>15741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9242752"/>
        <c:axId val="79244288"/>
      </c:barChart>
      <c:catAx>
        <c:axId val="792427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400" b="1"/>
            </a:pPr>
            <a:endParaRPr lang="en-US"/>
          </a:p>
        </c:txPr>
        <c:crossAx val="79244288"/>
        <c:crosses val="autoZero"/>
        <c:auto val="1"/>
        <c:lblAlgn val="ctr"/>
        <c:lblOffset val="100"/>
        <c:noMultiLvlLbl val="0"/>
      </c:catAx>
      <c:valAx>
        <c:axId val="79244288"/>
        <c:scaling>
          <c:orientation val="minMax"/>
          <c:max val="150000"/>
          <c:min val="1000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792427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9346179896244211"/>
          <c:y val="0"/>
          <c:w val="0.38729140656854355"/>
          <c:h val="0.15990825780308507"/>
        </c:manualLayout>
      </c:layout>
      <c:overlay val="0"/>
      <c:txPr>
        <a:bodyPr/>
        <a:lstStyle/>
        <a:p>
          <a:pPr>
            <a:defRPr sz="1800" b="1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6017522101126544"/>
          <c:y val="2.8536430465414264E-2"/>
          <c:w val="0.82619917486353767"/>
          <c:h val="0.835784634729802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Sheet1!$D$11</c:f>
              <c:strCache>
                <c:ptCount val="1"/>
                <c:pt idx="0">
                  <c:v>WK13 (29 Mar to 4 Apr 2021)</c:v>
                </c:pt>
              </c:strCache>
            </c:strRef>
          </c:tx>
          <c:invertIfNegative val="0"/>
          <c:cat>
            <c:strRef>
              <c:f>Sheet1!$E$10:$G$10</c:f>
              <c:strCache>
                <c:ptCount val="3"/>
                <c:pt idx="0">
                  <c:v>Malaria Positive</c:v>
                </c:pt>
                <c:pt idx="1">
                  <c:v>Plasmodium falciparum</c:v>
                </c:pt>
                <c:pt idx="2">
                  <c:v>P. vivax</c:v>
                </c:pt>
              </c:strCache>
            </c:strRef>
          </c:cat>
          <c:val>
            <c:numRef>
              <c:f>Sheet1!$E$11:$G$11</c:f>
              <c:numCache>
                <c:formatCode>General</c:formatCode>
                <c:ptCount val="3"/>
                <c:pt idx="0">
                  <c:v>16937</c:v>
                </c:pt>
                <c:pt idx="1">
                  <c:v>12394</c:v>
                </c:pt>
                <c:pt idx="2">
                  <c:v>4543</c:v>
                </c:pt>
              </c:numCache>
            </c:numRef>
          </c:val>
        </c:ser>
        <c:ser>
          <c:idx val="1"/>
          <c:order val="1"/>
          <c:tx>
            <c:strRef>
              <c:f>Sheet1!$D$12</c:f>
              <c:strCache>
                <c:ptCount val="1"/>
                <c:pt idx="0">
                  <c:v>WK16 (19-25 Apr 2021)</c:v>
                </c:pt>
              </c:strCache>
            </c:strRef>
          </c:tx>
          <c:invertIfNegative val="0"/>
          <c:cat>
            <c:strRef>
              <c:f>Sheet1!$E$10:$G$10</c:f>
              <c:strCache>
                <c:ptCount val="3"/>
                <c:pt idx="0">
                  <c:v>Malaria Positive</c:v>
                </c:pt>
                <c:pt idx="1">
                  <c:v>Plasmodium falciparum</c:v>
                </c:pt>
                <c:pt idx="2">
                  <c:v>P. vivax</c:v>
                </c:pt>
              </c:strCache>
            </c:strRef>
          </c:cat>
          <c:val>
            <c:numRef>
              <c:f>Sheet1!$E$12:$G$12</c:f>
              <c:numCache>
                <c:formatCode>General</c:formatCode>
                <c:ptCount val="3"/>
                <c:pt idx="0">
                  <c:v>16510</c:v>
                </c:pt>
                <c:pt idx="1">
                  <c:v>12272</c:v>
                </c:pt>
                <c:pt idx="2">
                  <c:v>4238</c:v>
                </c:pt>
              </c:numCache>
            </c:numRef>
          </c:val>
        </c:ser>
        <c:ser>
          <c:idx val="2"/>
          <c:order val="2"/>
          <c:tx>
            <c:strRef>
              <c:f>Sheet1!$D$13</c:f>
              <c:strCache>
                <c:ptCount val="1"/>
                <c:pt idx="0">
                  <c:v>WK17 (26 Apr to 2nd May 2021)</c:v>
                </c:pt>
              </c:strCache>
            </c:strRef>
          </c:tx>
          <c:invertIfNegative val="0"/>
          <c:cat>
            <c:strRef>
              <c:f>Sheet1!$E$10:$G$10</c:f>
              <c:strCache>
                <c:ptCount val="3"/>
                <c:pt idx="0">
                  <c:v>Malaria Positive</c:v>
                </c:pt>
                <c:pt idx="1">
                  <c:v>Plasmodium falciparum</c:v>
                </c:pt>
                <c:pt idx="2">
                  <c:v>P. vivax</c:v>
                </c:pt>
              </c:strCache>
            </c:strRef>
          </c:cat>
          <c:val>
            <c:numRef>
              <c:f>Sheet1!$E$13:$G$13</c:f>
              <c:numCache>
                <c:formatCode>General</c:formatCode>
                <c:ptCount val="3"/>
                <c:pt idx="0">
                  <c:v>14606</c:v>
                </c:pt>
                <c:pt idx="1">
                  <c:v>10652</c:v>
                </c:pt>
                <c:pt idx="2">
                  <c:v>3954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3300736"/>
        <c:axId val="63302656"/>
      </c:barChart>
      <c:catAx>
        <c:axId val="633007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Positivity and Species</a:t>
                </a:r>
              </a:p>
            </c:rich>
          </c:tx>
          <c:layout>
            <c:manualLayout>
              <c:xMode val="edge"/>
              <c:yMode val="edge"/>
              <c:x val="0.4995763596797046"/>
              <c:y val="0.9288977604171148"/>
            </c:manualLayout>
          </c:layout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63302656"/>
        <c:crosses val="autoZero"/>
        <c:auto val="1"/>
        <c:lblAlgn val="ctr"/>
        <c:lblOffset val="100"/>
        <c:noMultiLvlLbl val="0"/>
      </c:catAx>
      <c:valAx>
        <c:axId val="63302656"/>
        <c:scaling>
          <c:orientation val="minMax"/>
          <c:min val="30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000"/>
                </a:pPr>
                <a:r>
                  <a:rPr lang="en-US" sz="2000"/>
                  <a:t>Count, malaria cases</a:t>
                </a:r>
              </a:p>
            </c:rich>
          </c:tx>
          <c:layout>
            <c:manualLayout>
              <c:xMode val="edge"/>
              <c:yMode val="edge"/>
              <c:x val="2.4364881370026768E-2"/>
              <c:y val="0.3336994364675003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633007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7417192900392402"/>
          <c:y val="5.8773158869847152E-2"/>
          <c:w val="0.5046560640315999"/>
          <c:h val="0.27852169214142353"/>
        </c:manualLayout>
      </c:layout>
      <c:overlay val="0"/>
      <c:txPr>
        <a:bodyPr/>
        <a:lstStyle/>
        <a:p>
          <a:pPr>
            <a:defRPr sz="1800" b="1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0661491809552535"/>
          <c:y val="9.6876822688830563E-2"/>
          <c:w val="0.77863770129053334"/>
          <c:h val="0.55416224134773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Sheet1!$B$7</c:f>
              <c:strCache>
                <c:ptCount val="1"/>
                <c:pt idx="0">
                  <c:v>% Malaria Cases (n/N)</c:v>
                </c:pt>
              </c:strCache>
            </c:strRef>
          </c:tx>
          <c:invertIfNegative val="0"/>
          <c:cat>
            <c:strRef>
              <c:f>Sheet1!$A$8:$A$10</c:f>
              <c:strCache>
                <c:ptCount val="3"/>
                <c:pt idx="0">
                  <c:v>WK13 (29 Mar to 4 Apr 2021)</c:v>
                </c:pt>
                <c:pt idx="1">
                  <c:v>WK16 (19-25 Apr 2021)</c:v>
                </c:pt>
                <c:pt idx="2">
                  <c:v>WK17 (26 Apr to 2nd May 2021)</c:v>
                </c:pt>
              </c:strCache>
            </c:strRef>
          </c:cat>
          <c:val>
            <c:numRef>
              <c:f>Sheet1!$B$8:$B$10</c:f>
              <c:numCache>
                <c:formatCode>General</c:formatCode>
                <c:ptCount val="3"/>
                <c:pt idx="0">
                  <c:v>12.9</c:v>
                </c:pt>
                <c:pt idx="1">
                  <c:v>14.3</c:v>
                </c:pt>
                <c:pt idx="2">
                  <c:v>15.1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5104128"/>
        <c:axId val="105106432"/>
      </c:barChart>
      <c:catAx>
        <c:axId val="1051041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 smtClean="0"/>
                  <a:t>Reporting Week</a:t>
                </a:r>
                <a:endParaRPr lang="en-US" sz="1600" dirty="0"/>
              </a:p>
            </c:rich>
          </c:tx>
          <c:layout>
            <c:manualLayout>
              <c:xMode val="edge"/>
              <c:yMode val="edge"/>
              <c:x val="0.44985172308006954"/>
              <c:y val="0.83762223036073979"/>
            </c:manualLayout>
          </c:layout>
          <c:overlay val="0"/>
        </c:title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05106432"/>
        <c:crosses val="autoZero"/>
        <c:auto val="1"/>
        <c:lblAlgn val="ctr"/>
        <c:lblOffset val="100"/>
        <c:noMultiLvlLbl val="0"/>
      </c:catAx>
      <c:valAx>
        <c:axId val="105106432"/>
        <c:scaling>
          <c:orientation val="minMax"/>
          <c:max val="16"/>
          <c:min val="12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Percentage of malaria among suspected</a:t>
                </a:r>
              </a:p>
            </c:rich>
          </c:tx>
          <c:layout>
            <c:manualLayout>
              <c:xMode val="edge"/>
              <c:yMode val="edge"/>
              <c:x val="2.0369539087987835E-2"/>
              <c:y val="0.16619805336832896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05104128"/>
        <c:crosses val="autoZero"/>
        <c:crossBetween val="between"/>
        <c:majorUnit val="1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6F43F-70E8-4100-B44F-41CDB929F99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BFD2F-AF53-4A35-8C5B-7EDD9F04BD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7935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F0A4F-9DF3-4D87-BA8C-3D59ACAE155F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54EE4-CDB4-4DB5-8E7E-FB133D2C7C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5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GHACOF 58 plan for Health sector co-production session 25</a:t>
            </a:r>
            <a:r>
              <a:rPr lang="en-GB" sz="1200" b="1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May 2021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157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List most significant positive impacts for the sector and from good practices, for both seasons </a:t>
            </a:r>
          </a:p>
          <a:p>
            <a:r>
              <a:rPr lang="en-GB" dirty="0"/>
              <a:t>Consider national, sub-national and local levels </a:t>
            </a:r>
          </a:p>
          <a:p>
            <a:r>
              <a:rPr lang="en-GB" dirty="0"/>
              <a:t>Mention any other factors that influenced, other than climate </a:t>
            </a:r>
            <a:endParaRPr lang="en-GB" sz="1200" i="0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489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List most significant positive impacts for the sector and from good practices, for both seasons </a:t>
            </a:r>
          </a:p>
          <a:p>
            <a:r>
              <a:rPr lang="en-GB" dirty="0"/>
              <a:t>Consider national, sub-national and local levels </a:t>
            </a:r>
          </a:p>
          <a:p>
            <a:r>
              <a:rPr lang="en-GB" dirty="0"/>
              <a:t>Mention any other factors that influenced, other than climate </a:t>
            </a:r>
            <a:endParaRPr lang="en-GB" sz="1200" i="0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489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List most significant negative impacts for the sector and how they were mitigated, for both seasons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Consider national, sub-national and local levels </a:t>
            </a:r>
          </a:p>
          <a:p>
            <a:r>
              <a:rPr lang="en-GB" dirty="0"/>
              <a:t>Mention any other factors that influenced, other than climate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6604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List most significant negative impacts for the sector and how they were mitigated, for both seasons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Consider national, sub-national and local levels </a:t>
            </a:r>
          </a:p>
          <a:p>
            <a:r>
              <a:rPr lang="en-GB" dirty="0"/>
              <a:t>Mention any other factors that influenced, other than climate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660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List most significant negative impacts for the sector and how they were mitigated, for both seasons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Consider national, sub-national and local levels </a:t>
            </a:r>
          </a:p>
          <a:p>
            <a:r>
              <a:rPr lang="en-GB" dirty="0"/>
              <a:t>Mention any other factors that influenced, other than climate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6604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List any unusual weather and climate events or trends that impacted the sector in September to December that are not normally experienced</a:t>
            </a:r>
          </a:p>
          <a:p>
            <a:endParaRPr lang="en-GB" dirty="0"/>
          </a:p>
          <a:p>
            <a:r>
              <a:rPr lang="en-GB" b="1" dirty="0"/>
              <a:t>For Example, this could relate to: </a:t>
            </a:r>
            <a:r>
              <a:rPr lang="en-GB" dirty="0"/>
              <a:t>Late/delayed or early onset, Short duration (early withdrawal); Prolonged dry spells; Hotter than usual; Seasonal shift;  More stormy weather (rainfall events); Unusually windy; Extreme storms etc</a:t>
            </a:r>
          </a:p>
          <a:p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0046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 examples showing how climate information products, services and advisories were used by different actors.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Examples of response strategies taken and their impact, for different actors.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Examples of good practices for climate services.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Challenges experienced in applying the forecast in OND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587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366" y="2130427"/>
            <a:ext cx="8420100" cy="434478"/>
          </a:xfrm>
        </p:spPr>
        <p:txBody>
          <a:bodyPr anchor="t">
            <a:normAutofit/>
          </a:bodyPr>
          <a:lstStyle>
            <a:lvl1pPr algn="ctr">
              <a:defRPr sz="2400" cap="all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366" y="2564919"/>
            <a:ext cx="8420100" cy="338891"/>
          </a:xfrm>
        </p:spPr>
        <p:txBody>
          <a:bodyPr>
            <a:noAutofit/>
          </a:bodyPr>
          <a:lstStyle>
            <a:lvl1pPr marL="0" indent="0" algn="ct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17487-0564-480D-8A7A-0F3868513E7E}" type="datetime2">
              <a:rPr lang="en-US" smtClean="0"/>
              <a:pPr/>
              <a:t>Monday, May 24,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9340"/>
            <a:ext cx="4267200" cy="180020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B4CD405B-16BA-C344-AAC4-4EF5A12571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38600" y="228600"/>
            <a:ext cx="1494332" cy="14743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B0458B39-8D0F-EA40-95EE-C0D6CE6B1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15400" y="5854009"/>
            <a:ext cx="838200" cy="82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303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Monday, May 24,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122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CA7E-0E32-44F6-86D7-EC1D8A6CE8A6}" type="datetime2">
              <a:rPr lang="en-US" smtClean="0"/>
              <a:pPr/>
              <a:t>Monday, May 24,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6986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34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7B99F6-96F9-438A-A3A7-D9984BABFD8E}" type="datetime2">
              <a:rPr lang="en-US" smtClean="0"/>
              <a:pPr/>
              <a:t>Monday, May 24, 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000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IGAD CLIMATE PREDICTION AND APPLICATIONS CENTRE (</a:t>
            </a:r>
            <a:r>
              <a:rPr lang="en-US" b="1" dirty="0"/>
              <a:t>ICPAC</a:t>
            </a:r>
            <a:r>
              <a:rPr lang="en-US" dirty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95300" y="5812132"/>
            <a:ext cx="8932582" cy="14941"/>
          </a:xfrm>
          <a:prstGeom prst="line">
            <a:avLst/>
          </a:prstGeom>
          <a:ln w="9525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D:\WNJ\COMMUNICATIONS\IGAD guidelines\IGAD logo\IGAD JPEG - low Rez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991600" y="5908491"/>
            <a:ext cx="762000" cy="8016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2556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B3724-956F-45DF-A65E-EA2718D13D7F}" type="datetime2">
              <a:rPr lang="en-US" smtClean="0"/>
              <a:pPr/>
              <a:t>Monday, May 24,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423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4017C-9869-486E-ADFF-B3CBA203C337}" type="datetime2">
              <a:rPr lang="en-US" smtClean="0"/>
              <a:pPr/>
              <a:t>Monday, May 24,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232746" cy="182373"/>
          </a:xfrm>
        </p:spPr>
        <p:txBody>
          <a:bodyPr/>
          <a:lstStyle/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20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14"/>
            <a:ext cx="5943600" cy="398929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199529"/>
            <a:ext cx="5943600" cy="4781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5E0-C1B9-4867-A1E2-5B2A0C6D13BD}" type="datetime2">
              <a:rPr lang="en-US" smtClean="0"/>
              <a:pPr/>
              <a:t>Monday, May 24,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4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646463"/>
                </a:solidFill>
              </a:defRPr>
            </a:lvl1pPr>
          </a:lstStyle>
          <a:p>
            <a:fld id="{D0EE56E8-8AF9-4EAA-BC04-5929A4739BF4}" type="datetime2">
              <a:rPr lang="en-US" smtClean="0"/>
              <a:pPr/>
              <a:t>Monday, May 24,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0" y="6486986"/>
            <a:ext cx="4311650" cy="1823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646463"/>
                </a:solidFill>
              </a:defRPr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95300" y="5770564"/>
            <a:ext cx="8915400" cy="0"/>
          </a:xfrm>
          <a:prstGeom prst="line">
            <a:avLst/>
          </a:prstGeom>
          <a:ln w="31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D0060509-ADA8-EA4E-BD96-2B296B5A979E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661399" y="5855689"/>
            <a:ext cx="938678" cy="92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13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8" r:id="rId4"/>
    <p:sldLayoutId id="2147483654" r:id="rId5"/>
    <p:sldLayoutId id="2147483655" r:id="rId6"/>
    <p:sldLayoutId id="2147483657" r:id="rId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kern="1200" cap="all">
          <a:solidFill>
            <a:srgbClr val="00833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pac.net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27403" b="11058"/>
          <a:stretch/>
        </p:blipFill>
        <p:spPr>
          <a:xfrm>
            <a:off x="0" y="3429000"/>
            <a:ext cx="9906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043" y="1981201"/>
            <a:ext cx="8428158" cy="1219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SECTOR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Country </a:t>
            </a: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(Ethiopia)</a:t>
            </a:r>
            <a: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  <a:t/>
            </a:r>
            <a:b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Seasonal </a:t>
            </a: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 of the impacts of </a:t>
            </a:r>
            <a:r>
              <a:rPr lang="en-US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 </a:t>
            </a: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(MAM) 2021</a:t>
            </a:r>
            <a:r>
              <a:rPr lang="en-US" sz="2000" b="1" dirty="0">
                <a:latin typeface="Arial"/>
                <a:cs typeface="Arial"/>
              </a:rPr>
              <a:t/>
            </a:r>
            <a:br>
              <a:rPr lang="en-US" sz="2000" b="1" dirty="0">
                <a:latin typeface="Arial"/>
                <a:cs typeface="Arial"/>
              </a:rPr>
            </a:br>
            <a:r>
              <a:rPr lang="en-US" sz="2000" b="1" dirty="0">
                <a:latin typeface="Arial"/>
                <a:cs typeface="Arial"/>
              </a:rPr>
              <a:t/>
            </a:r>
            <a:br>
              <a:rPr lang="en-US" sz="2000" b="1" dirty="0">
                <a:latin typeface="Arial"/>
                <a:cs typeface="Arial"/>
              </a:rPr>
            </a:br>
            <a:r>
              <a:rPr lang="en-US" sz="2000" b="1" dirty="0">
                <a:latin typeface="Arial"/>
                <a:cs typeface="Arial"/>
              </a:rPr>
              <a:t>  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78366" y="3979333"/>
            <a:ext cx="8919634" cy="4910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6686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307DFD0-28A0-4C96-9F27-C67A20843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52445"/>
            <a:ext cx="8915400" cy="79216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implementation and IMPACT of Climate services and ADVISORIES in </a:t>
            </a:r>
            <a:r>
              <a:rPr lang="en-US" b="1" dirty="0" smtClean="0"/>
              <a:t>MAM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BBAAE58-0B48-4AA5-B1B3-6093019A5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447800"/>
            <a:ext cx="8140699" cy="4343400"/>
          </a:xfrm>
        </p:spPr>
        <p:txBody>
          <a:bodyPr>
            <a:normAutofit/>
          </a:bodyPr>
          <a:lstStyle/>
          <a:p>
            <a:r>
              <a:rPr lang="en-GB" dirty="0" smtClean="0"/>
              <a:t>Seasonal forecast shared with Malaria Elimination Program/Ministry of Health  using e-mail.</a:t>
            </a:r>
          </a:p>
          <a:p>
            <a:r>
              <a:rPr lang="en-GB" dirty="0" smtClean="0"/>
              <a:t>An alert message shared with members of technical advisory committee (TAC) meeting during virtual meeting. TAC is a team of experts coming together from various government and malaria community to advise MOH on malaria program.</a:t>
            </a:r>
          </a:p>
          <a:p>
            <a:r>
              <a:rPr lang="en-GB" dirty="0" smtClean="0"/>
              <a:t>The seasonal forecast was also briefly presented to research workshop participants from Regional Health Bureau and MEP.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0DF7247-A3D7-40FB-8874-EEF44BD41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Monday, May 24,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C9DC172-7797-4261-B7FB-CE56A4BAE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A728A6A-AEC2-4B25-BDF9-7365FD07F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3539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 preferRelativeResize="0">
            <a:picLocks/>
          </p:cNvPicPr>
          <p:nvPr/>
        </p:nvPicPr>
        <p:blipFill>
          <a:blip r:embed="rId2"/>
          <a:srcRect/>
          <a:stretch/>
        </p:blipFill>
        <p:spPr>
          <a:xfrm>
            <a:off x="-63739" y="-100905"/>
            <a:ext cx="9990521" cy="705981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676400" y="3200400"/>
            <a:ext cx="6422231" cy="7863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  <a:p>
            <a:endParaRPr lang="en-GB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Contribute to the Conversation on Twitter</a:t>
            </a: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#GHACOF57</a:t>
            </a:r>
          </a:p>
          <a:p>
            <a:r>
              <a:rPr lang="en-GB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GB" sz="30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www.icpac.net</a:t>
            </a:r>
            <a:endParaRPr lang="en-US" sz="3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073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BF93141-0E8C-448B-A405-D784638EB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258344"/>
            <a:ext cx="8915400" cy="4228056"/>
          </a:xfrm>
        </p:spPr>
        <p:txBody>
          <a:bodyPr>
            <a:normAutofit/>
          </a:bodyPr>
          <a:lstStyle/>
          <a:p>
            <a:r>
              <a:rPr lang="en-GB" sz="3600" dirty="0" smtClean="0"/>
              <a:t>In the health sector, reporting the positive impacts of climate is uncommon but adequate water supply and no electricity interruption, which was common in the dry seasons</a:t>
            </a:r>
          </a:p>
          <a:p>
            <a:endParaRPr lang="en-US" dirty="0"/>
          </a:p>
          <a:p>
            <a:pPr algn="just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28CB73A-2F07-439D-9B6B-092A6746E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Monday, May 24,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9E3F87B-BF73-4479-85C8-57B0876D9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C332F62-2E49-4397-A590-F2327A040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xmlns="" id="{B3A07F5D-FA09-AD41-83B4-0B2C157F1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OND 2020 summary of 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positive</a:t>
            </a:r>
            <a:r>
              <a:rPr lang="en-US" b="1" dirty="0"/>
              <a:t> IMPACTS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85102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28CB73A-2F07-439D-9B6B-092A6746E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Monday, May 24,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9E3F87B-BF73-4479-85C8-57B0876D9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C332F62-2E49-4397-A590-F2327A040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xmlns="" id="{B3A07F5D-FA09-AD41-83B4-0B2C157F1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381000"/>
            <a:ext cx="8915400" cy="457200"/>
          </a:xfrm>
        </p:spPr>
        <p:txBody>
          <a:bodyPr>
            <a:normAutofit/>
          </a:bodyPr>
          <a:lstStyle/>
          <a:p>
            <a:r>
              <a:rPr lang="en-US" sz="1800" b="1" dirty="0" smtClean="0"/>
              <a:t>OND </a:t>
            </a:r>
            <a:r>
              <a:rPr lang="en-US" sz="1800" b="1" dirty="0"/>
              <a:t>2020 summary of </a:t>
            </a:r>
            <a:r>
              <a:rPr lang="en-US" sz="18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positive</a:t>
            </a:r>
            <a:r>
              <a:rPr lang="en-US" sz="1800" b="1" dirty="0"/>
              <a:t> </a:t>
            </a:r>
            <a:r>
              <a:rPr lang="en-US" sz="1800" b="1" dirty="0" smtClean="0"/>
              <a:t>IMPACTS: Setting the NCOF- Ethiopia</a:t>
            </a:r>
            <a:endParaRPr lang="x-none" sz="1800" dirty="0"/>
          </a:p>
        </p:txBody>
      </p:sp>
      <p:graphicFrame>
        <p:nvGraphicFramePr>
          <p:cNvPr id="8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6169436"/>
              </p:ext>
            </p:extLst>
          </p:nvPr>
        </p:nvGraphicFramePr>
        <p:xfrm>
          <a:off x="228601" y="835811"/>
          <a:ext cx="9372599" cy="3964789"/>
        </p:xfrm>
        <a:graphic>
          <a:graphicData uri="http://schemas.openxmlformats.org/drawingml/2006/table">
            <a:tbl>
              <a:tblPr firstRow="1" bandRow="1"/>
              <a:tblGrid>
                <a:gridCol w="2026508"/>
                <a:gridCol w="1160175"/>
                <a:gridCol w="2436876"/>
                <a:gridCol w="3749040"/>
              </a:tblGrid>
              <a:tr h="436415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Name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Sector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Agency/Institution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Role and Responsibility/Focus area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80392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err="1" smtClean="0"/>
                        <a:t>Mulugeta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Assefa</a:t>
                      </a:r>
                      <a:r>
                        <a:rPr lang="en-US" sz="1600" dirty="0" smtClean="0"/>
                        <a:t>*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Health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EPHI/Center for Public Health Emergency Management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 and information system management Case Team lead</a:t>
                      </a:r>
                      <a:r>
                        <a:rPr lang="en-US" sz="1600" b="0" dirty="0" smtClean="0"/>
                        <a:t> </a:t>
                      </a:r>
                      <a:endParaRPr lang="en-US" sz="1600" b="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80392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err="1" smtClean="0"/>
                        <a:t>Kefyalew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Amene</a:t>
                      </a:r>
                      <a:r>
                        <a:rPr lang="en-US" sz="1600" dirty="0" smtClean="0"/>
                        <a:t>*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Health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EPHI/Center for Public Health Emergency Management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Climate-Sensitive Diseases Team Lead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53860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Adugna Woyessa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Health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EPHI/Research and Technology Transfer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Epidemiologist and Researcher, Malaria &amp; NTDs Research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6203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Mohammed </a:t>
                      </a:r>
                      <a:r>
                        <a:rPr lang="en-US" sz="1600" dirty="0" err="1" smtClean="0"/>
                        <a:t>Abera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NMA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NMA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err="1" smtClean="0"/>
                        <a:t>Metorologist</a:t>
                      </a:r>
                      <a:r>
                        <a:rPr lang="en-US" sz="1600" dirty="0" smtClean="0"/>
                        <a:t> Team Lead 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94129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err="1" smtClean="0"/>
                        <a:t>Tsegaye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Ketema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NMA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NMA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Director for Development Meteorological</a:t>
                      </a:r>
                      <a:r>
                        <a:rPr lang="en-US" sz="1600" baseline="0" dirty="0" smtClean="0"/>
                        <a:t> Services Directorate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228601" y="4953000"/>
            <a:ext cx="9203724" cy="830997"/>
            <a:chOff x="381000" y="5080337"/>
            <a:chExt cx="8305800" cy="830997"/>
          </a:xfrm>
        </p:grpSpPr>
        <p:sp>
          <p:nvSpPr>
            <p:cNvPr id="11" name="TextBox 10"/>
            <p:cNvSpPr txBox="1"/>
            <p:nvPr/>
          </p:nvSpPr>
          <p:spPr>
            <a:xfrm>
              <a:off x="381000" y="5080337"/>
              <a:ext cx="4038600" cy="830997"/>
            </a:xfrm>
            <a:prstGeom prst="rect">
              <a:avLst/>
            </a:prstGeom>
            <a:noFill/>
            <a:ln w="28575">
              <a:solidFill>
                <a:sysClr val="windowText" lastClr="00000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*contributed virtually and enriching the assessment through discussion and sharing raw and analyzed data.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648200" y="5080337"/>
              <a:ext cx="4038600" cy="584775"/>
            </a:xfrm>
            <a:prstGeom prst="rect">
              <a:avLst/>
            </a:prstGeom>
            <a:noFill/>
            <a:ln w="28575">
              <a:solidFill>
                <a:sysClr val="windowText" lastClr="00000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Meeting held at NMA Head Office, Addis Ababa between 18-22 May 2021 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9084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152998E-1041-4A3E-9CE5-CF2D081CC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Monday, May 24,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F46A11C-A744-4BAE-A330-76ECB84BD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0C6335A-357B-4B74-9B67-352BE0434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xmlns="" id="{FE8E2AA4-84AF-694A-B8C1-A55C772DD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228600"/>
            <a:ext cx="8915400" cy="838200"/>
          </a:xfrm>
        </p:spPr>
        <p:txBody>
          <a:bodyPr>
            <a:noAutofit/>
          </a:bodyPr>
          <a:lstStyle/>
          <a:p>
            <a:r>
              <a:rPr lang="en-US" b="1" dirty="0" smtClean="0"/>
              <a:t>OND </a:t>
            </a:r>
            <a:r>
              <a:rPr lang="en-US" b="1" dirty="0"/>
              <a:t>2020 </a:t>
            </a:r>
            <a:r>
              <a:rPr lang="en-US" b="1" dirty="0">
                <a:solidFill>
                  <a:srgbClr val="FF0000"/>
                </a:solidFill>
              </a:rPr>
              <a:t>NEGATIVE</a:t>
            </a:r>
            <a:r>
              <a:rPr lang="en-US" b="1" dirty="0"/>
              <a:t> </a:t>
            </a:r>
            <a:r>
              <a:rPr lang="en-US" b="1" dirty="0" smtClean="0"/>
              <a:t>IMPACTS: </a:t>
            </a:r>
            <a:r>
              <a:rPr lang="en-US" dirty="0"/>
              <a:t>March-May (MAM) 2021 assessment: impacts on malaria cases</a:t>
            </a:r>
            <a:endParaRPr lang="x-none" dirty="0"/>
          </a:p>
        </p:txBody>
      </p:sp>
      <p:graphicFrame>
        <p:nvGraphicFramePr>
          <p:cNvPr id="8" name="Char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673703"/>
              </p:ext>
            </p:extLst>
          </p:nvPr>
        </p:nvGraphicFramePr>
        <p:xfrm>
          <a:off x="304800" y="1143000"/>
          <a:ext cx="91059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74990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152998E-1041-4A3E-9CE5-CF2D081CC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Monday, May 24,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F46A11C-A744-4BAE-A330-76ECB84BD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0C6335A-357B-4B74-9B67-352BE0434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xmlns="" id="{FE8E2AA4-84AF-694A-B8C1-A55C772DD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228600"/>
            <a:ext cx="8915400" cy="838200"/>
          </a:xfrm>
        </p:spPr>
        <p:txBody>
          <a:bodyPr>
            <a:noAutofit/>
          </a:bodyPr>
          <a:lstStyle/>
          <a:p>
            <a:r>
              <a:rPr lang="en-US" b="1" dirty="0" smtClean="0"/>
              <a:t>OND </a:t>
            </a:r>
            <a:r>
              <a:rPr lang="en-US" b="1" dirty="0"/>
              <a:t>2020 </a:t>
            </a:r>
            <a:r>
              <a:rPr lang="en-US" b="1" dirty="0">
                <a:solidFill>
                  <a:srgbClr val="FF0000"/>
                </a:solidFill>
              </a:rPr>
              <a:t>NEGATIVE</a:t>
            </a:r>
            <a:r>
              <a:rPr lang="en-US" b="1" dirty="0"/>
              <a:t> </a:t>
            </a:r>
            <a:r>
              <a:rPr lang="en-US" b="1" dirty="0" smtClean="0"/>
              <a:t>IMPACTS: </a:t>
            </a:r>
            <a:r>
              <a:rPr lang="en-US" dirty="0"/>
              <a:t>March-May (MAM) 2021 </a:t>
            </a:r>
            <a:r>
              <a:rPr lang="en-US" dirty="0" smtClean="0"/>
              <a:t>assessment/ </a:t>
            </a:r>
            <a:r>
              <a:rPr lang="en-US" dirty="0"/>
              <a:t>impacts on malaria cases</a:t>
            </a:r>
            <a:endParaRPr lang="x-none" dirty="0"/>
          </a:p>
        </p:txBody>
      </p:sp>
      <p:graphicFrame>
        <p:nvGraphicFramePr>
          <p:cNvPr id="7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2759539"/>
              </p:ext>
            </p:extLst>
          </p:nvPr>
        </p:nvGraphicFramePr>
        <p:xfrm>
          <a:off x="228600" y="1219200"/>
          <a:ext cx="9372600" cy="4495774"/>
        </p:xfrm>
        <a:graphic>
          <a:graphicData uri="http://schemas.openxmlformats.org/drawingml/2006/table">
            <a:tbl>
              <a:tblPr firstRow="1" bandRow="1"/>
              <a:tblGrid>
                <a:gridCol w="3344579"/>
                <a:gridCol w="6028021"/>
              </a:tblGrid>
              <a:tr h="6096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 smtClean="0"/>
                        <a:t>Week/Month</a:t>
                      </a:r>
                      <a:endParaRPr lang="en-US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 smtClean="0"/>
                        <a:t>Regions with the highest</a:t>
                      </a:r>
                      <a:r>
                        <a:rPr lang="en-US" sz="2400" baseline="0" dirty="0" smtClean="0"/>
                        <a:t> malaria cases</a:t>
                      </a:r>
                      <a:endParaRPr lang="en-US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156969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800" dirty="0" smtClean="0"/>
                        <a:t>Week 13  </a:t>
                      </a:r>
                    </a:p>
                    <a:p>
                      <a:r>
                        <a:rPr lang="en-US" sz="2800" dirty="0" smtClean="0"/>
                        <a:t>(29 Mar-4</a:t>
                      </a:r>
                      <a:r>
                        <a:rPr lang="en-US" sz="2800" baseline="30000" dirty="0" smtClean="0"/>
                        <a:t>th</a:t>
                      </a:r>
                      <a:r>
                        <a:rPr lang="en-US" sz="2800" dirty="0" smtClean="0"/>
                        <a:t> Apr 2021)</a:t>
                      </a:r>
                      <a:endParaRPr lang="en-US" sz="2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800" dirty="0" smtClean="0"/>
                        <a:t>SNNP (31%), </a:t>
                      </a:r>
                      <a:r>
                        <a:rPr lang="en-US" sz="2800" dirty="0" err="1" smtClean="0"/>
                        <a:t>Amhara</a:t>
                      </a:r>
                      <a:r>
                        <a:rPr lang="en-US" sz="2800" dirty="0" smtClean="0"/>
                        <a:t> (26%) and Afar (11%), Oromia, </a:t>
                      </a:r>
                      <a:r>
                        <a:rPr lang="en-US" sz="2800" dirty="0" err="1" smtClean="0"/>
                        <a:t>Gambella</a:t>
                      </a:r>
                      <a:r>
                        <a:rPr lang="en-US" sz="2800" dirty="0" smtClean="0"/>
                        <a:t>, Somali, B. Gumuz &amp; </a:t>
                      </a:r>
                      <a:r>
                        <a:rPr lang="en-US" sz="2800" dirty="0" err="1" smtClean="0"/>
                        <a:t>Sidama</a:t>
                      </a:r>
                      <a:endParaRPr lang="en-US" sz="2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90005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800" dirty="0" smtClean="0"/>
                        <a:t>Week 16</a:t>
                      </a:r>
                    </a:p>
                    <a:p>
                      <a:r>
                        <a:rPr lang="en-US" sz="2800" dirty="0" smtClean="0"/>
                        <a:t>(19-25 Apr 2021)</a:t>
                      </a:r>
                      <a:endParaRPr lang="en-US" sz="2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800" dirty="0" smtClean="0"/>
                        <a:t>SNNP (31%), </a:t>
                      </a:r>
                      <a:r>
                        <a:rPr lang="en-US" sz="2800" dirty="0" err="1" smtClean="0"/>
                        <a:t>Amhara</a:t>
                      </a:r>
                      <a:r>
                        <a:rPr lang="en-US" sz="2800" dirty="0" smtClean="0"/>
                        <a:t> (29%) and Oromia (11%)</a:t>
                      </a:r>
                      <a:endParaRPr lang="en-US" sz="2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1097725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800" dirty="0" smtClean="0"/>
                        <a:t>Week 17</a:t>
                      </a:r>
                    </a:p>
                    <a:p>
                      <a:r>
                        <a:rPr lang="en-US" sz="2800" dirty="0" smtClean="0"/>
                        <a:t>(26 Apr-2</a:t>
                      </a:r>
                      <a:r>
                        <a:rPr lang="en-US" sz="2800" baseline="30000" dirty="0" smtClean="0"/>
                        <a:t>nd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baseline="0" dirty="0" smtClean="0"/>
                        <a:t> May </a:t>
                      </a:r>
                      <a:r>
                        <a:rPr lang="en-US" sz="2800" dirty="0" smtClean="0"/>
                        <a:t>2021)</a:t>
                      </a:r>
                      <a:endParaRPr lang="en-US" sz="2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800" dirty="0" err="1" smtClean="0"/>
                        <a:t>Amhara</a:t>
                      </a:r>
                      <a:r>
                        <a:rPr lang="en-US" sz="2800" dirty="0" smtClean="0"/>
                        <a:t> (31%), SNNP (28%) and Oromia (12%)</a:t>
                      </a:r>
                      <a:endParaRPr lang="en-US" sz="2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1625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152998E-1041-4A3E-9CE5-CF2D081CC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Monday, May 24,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F46A11C-A744-4BAE-A330-76ECB84BD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0C6335A-357B-4B74-9B67-352BE0434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xmlns="" id="{FE8E2AA4-84AF-694A-B8C1-A55C772DD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228600"/>
            <a:ext cx="9105900" cy="838200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OND </a:t>
            </a:r>
            <a:r>
              <a:rPr lang="en-US" sz="2800" b="1" dirty="0"/>
              <a:t>2020 </a:t>
            </a:r>
            <a:r>
              <a:rPr lang="en-US" sz="2800" b="1" dirty="0">
                <a:solidFill>
                  <a:srgbClr val="FF0000"/>
                </a:solidFill>
              </a:rPr>
              <a:t>NEGATIVE</a:t>
            </a:r>
            <a:r>
              <a:rPr lang="en-US" sz="2800" b="1" dirty="0"/>
              <a:t> </a:t>
            </a:r>
            <a:r>
              <a:rPr lang="en-US" sz="2800" b="1" dirty="0" smtClean="0"/>
              <a:t>IMPACTS: </a:t>
            </a:r>
            <a:r>
              <a:rPr lang="en-US" sz="2800" dirty="0"/>
              <a:t>Spatial distribution of Malaria Cases</a:t>
            </a:r>
            <a:endParaRPr lang="x-none" sz="2800" dirty="0"/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371601"/>
            <a:ext cx="8001000" cy="480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875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OND 2020 </a:t>
            </a:r>
            <a:r>
              <a:rPr lang="en-US" b="1" dirty="0">
                <a:solidFill>
                  <a:srgbClr val="FF0000"/>
                </a:solidFill>
              </a:rPr>
              <a:t>NEGATIVE</a:t>
            </a:r>
            <a:r>
              <a:rPr lang="en-US" b="1" dirty="0"/>
              <a:t> IMPACTS</a:t>
            </a:r>
            <a:r>
              <a:rPr lang="en-US" b="1" dirty="0" smtClean="0"/>
              <a:t>: </a:t>
            </a:r>
            <a:r>
              <a:rPr lang="en-US" dirty="0"/>
              <a:t>Malaria positivity and species distribution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Monday, May 24,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577460"/>
              </p:ext>
            </p:extLst>
          </p:nvPr>
        </p:nvGraphicFramePr>
        <p:xfrm>
          <a:off x="609600" y="1447800"/>
          <a:ext cx="83058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39438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OND 2020 </a:t>
            </a:r>
            <a:r>
              <a:rPr lang="en-US" b="1" dirty="0">
                <a:solidFill>
                  <a:srgbClr val="FF0000"/>
                </a:solidFill>
              </a:rPr>
              <a:t>NEGATIVE</a:t>
            </a:r>
            <a:r>
              <a:rPr lang="en-US" b="1" dirty="0"/>
              <a:t> IMPACTS</a:t>
            </a:r>
            <a:r>
              <a:rPr lang="en-US" b="1" dirty="0" smtClean="0"/>
              <a:t>: Other climate-sensitive diseases or health conditions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Monday, May 24,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14400" y="1371600"/>
            <a:ext cx="83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following diseases or health conditions were reported in the MAM season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914400" y="3011031"/>
            <a:ext cx="8229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Malnutrition: severe acute malnutrition is also reported in most of the regions and the highest in Oromia and Somali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Cholera: Very limited number of suspected cholera cases were reported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13329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28C7975-5D3F-5F40-9698-BE202FF95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7038"/>
            <a:ext cx="8915400" cy="487362"/>
          </a:xfrm>
        </p:spPr>
        <p:txBody>
          <a:bodyPr>
            <a:noAutofit/>
          </a:bodyPr>
          <a:lstStyle/>
          <a:p>
            <a:r>
              <a:rPr lang="en-US" b="1" dirty="0" smtClean="0"/>
              <a:t>summary </a:t>
            </a:r>
            <a:r>
              <a:rPr lang="en-US" b="1" dirty="0"/>
              <a:t>long term observed seasonal changes </a:t>
            </a:r>
            <a:endParaRPr lang="x-none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C9CA886-B1F9-1A4A-A1C1-7E8A3AD4B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990601"/>
            <a:ext cx="8915400" cy="4779970"/>
          </a:xfrm>
        </p:spPr>
        <p:txBody>
          <a:bodyPr/>
          <a:lstStyle/>
          <a:p>
            <a:r>
              <a:rPr lang="en-US" dirty="0" smtClean="0"/>
              <a:t>Suitable climate for malaria transmission was observed during April 2021 in which a gentle increase in trends of malaria. </a:t>
            </a:r>
            <a:r>
              <a:rPr lang="en-US" dirty="0" smtClean="0"/>
              <a:t>Regions such as SNNPR, </a:t>
            </a:r>
            <a:r>
              <a:rPr lang="en-US" dirty="0" err="1" smtClean="0"/>
              <a:t>Amhara</a:t>
            </a:r>
            <a:r>
              <a:rPr lang="en-US" dirty="0" smtClean="0"/>
              <a:t>, Oromia, Afar and </a:t>
            </a:r>
            <a:r>
              <a:rPr lang="en-US" dirty="0" err="1" smtClean="0"/>
              <a:t>Gambella</a:t>
            </a:r>
            <a:r>
              <a:rPr lang="en-US" dirty="0" smtClean="0"/>
              <a:t> had increased incidence of malaria in previous weeks of April 2021.</a:t>
            </a:r>
            <a:endParaRPr lang="x-non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8842320-0234-7A46-A4A2-2E129409E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Monday, May 24, 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A39A204-B67D-FA4A-8D54-8EC713699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8DEA5CC-8566-2B4C-8597-847826137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8" name="Char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021530"/>
              </p:ext>
            </p:extLst>
          </p:nvPr>
        </p:nvGraphicFramePr>
        <p:xfrm>
          <a:off x="3746498" y="2667000"/>
          <a:ext cx="5092701" cy="31035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56605759"/>
      </p:ext>
    </p:extLst>
  </p:cSld>
  <p:clrMapOvr>
    <a:masterClrMapping/>
  </p:clrMapOvr>
</p:sld>
</file>

<file path=ppt/theme/theme1.xml><?xml version="1.0" encoding="utf-8"?>
<a:theme xmlns:a="http://schemas.openxmlformats.org/drawingml/2006/main" name="IGAD PPT Template">
  <a:themeElements>
    <a:clrScheme name="IGAD">
      <a:dk1>
        <a:sysClr val="windowText" lastClr="000000"/>
      </a:dk1>
      <a:lt1>
        <a:sysClr val="window" lastClr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IGAD PPT Template.thmx</Template>
  <TotalTime>4389</TotalTime>
  <Words>879</Words>
  <Application>Microsoft Office PowerPoint</Application>
  <PresentationFormat>A4 Paper (210x297 mm)</PresentationFormat>
  <Paragraphs>123</Paragraphs>
  <Slides>11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IGAD PPT Template</vt:lpstr>
      <vt:lpstr>SECTOR (Health)  Country (Ethiopia) Seasonal analysis of the impacts of march – may (MAM) 2021    </vt:lpstr>
      <vt:lpstr> OND 2020 summary of positive IMPACTS</vt:lpstr>
      <vt:lpstr>OND 2020 summary of positive IMPACTS: Setting the NCOF- Ethiopia</vt:lpstr>
      <vt:lpstr>OND 2020 NEGATIVE IMPACTS: March-May (MAM) 2021 assessment: impacts on malaria cases</vt:lpstr>
      <vt:lpstr>OND 2020 NEGATIVE IMPACTS: March-May (MAM) 2021 assessment/ impacts on malaria cases</vt:lpstr>
      <vt:lpstr>OND 2020 NEGATIVE IMPACTS: Spatial distribution of Malaria Cases</vt:lpstr>
      <vt:lpstr>OND 2020 NEGATIVE IMPACTS: Malaria positivity and species distribution</vt:lpstr>
      <vt:lpstr>OND 2020 NEGATIVE IMPACTS: Other climate-sensitive diseases or health conditions</vt:lpstr>
      <vt:lpstr>summary long term observed seasonal changes </vt:lpstr>
      <vt:lpstr>implementation and IMPACT of Climate services and ADVISORIES in MAM</vt:lpstr>
      <vt:lpstr>PowerPoint Presentation</vt:lpstr>
    </vt:vector>
  </TitlesOfParts>
  <Company>Black Africa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Apple Macintosh</dc:creator>
  <cp:lastModifiedBy>Adugna</cp:lastModifiedBy>
  <cp:revision>198</cp:revision>
  <dcterms:created xsi:type="dcterms:W3CDTF">2014-11-18T09:33:09Z</dcterms:created>
  <dcterms:modified xsi:type="dcterms:W3CDTF">2021-05-24T08:18:11Z</dcterms:modified>
</cp:coreProperties>
</file>