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7"/>
  </p:notesMasterIdLst>
  <p:handoutMasterIdLst>
    <p:handoutMasterId r:id="rId8"/>
  </p:handoutMasterIdLst>
  <p:sldIdLst>
    <p:sldId id="282" r:id="rId2"/>
    <p:sldId id="291" r:id="rId3"/>
    <p:sldId id="292" r:id="rId4"/>
    <p:sldId id="294" r:id="rId5"/>
    <p:sldId id="271" r:id="rId6"/>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08" autoAdjust="0"/>
    <p:restoredTop sz="89508" autoAdjust="0"/>
  </p:normalViewPr>
  <p:slideViewPr>
    <p:cSldViewPr snapToObjects="1">
      <p:cViewPr varScale="1">
        <p:scale>
          <a:sx n="77" d="100"/>
          <a:sy n="77" d="100"/>
        </p:scale>
        <p:origin x="1435" y="67"/>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Objects="1">
      <p:cViewPr>
        <p:scale>
          <a:sx n="167" d="100"/>
          <a:sy n="167" d="100"/>
        </p:scale>
        <p:origin x="1520" y="14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ollison Lore" userId="147544d068e370df" providerId="LiveId" clId="{E20A1FFC-B945-4CAE-B843-28A3FABBE561}"/>
    <pc:docChg chg="undo custSel modSld">
      <pc:chgData name="Collison Lore" userId="147544d068e370df" providerId="LiveId" clId="{E20A1FFC-B945-4CAE-B843-28A3FABBE561}" dt="2021-05-22T14:52:47.094" v="767" actId="20577"/>
      <pc:docMkLst>
        <pc:docMk/>
      </pc:docMkLst>
      <pc:sldChg chg="modSp">
        <pc:chgData name="Collison Lore" userId="147544d068e370df" providerId="LiveId" clId="{E20A1FFC-B945-4CAE-B843-28A3FABBE561}" dt="2021-05-22T14:46:50.329" v="220" actId="113"/>
        <pc:sldMkLst>
          <pc:docMk/>
          <pc:sldMk cId="925746788" sldId="282"/>
        </pc:sldMkLst>
        <pc:spChg chg="mod">
          <ac:chgData name="Collison Lore" userId="147544d068e370df" providerId="LiveId" clId="{E20A1FFC-B945-4CAE-B843-28A3FABBE561}" dt="2021-05-22T14:46:50.329" v="220" actId="113"/>
          <ac:spMkLst>
            <pc:docMk/>
            <pc:sldMk cId="925746788" sldId="282"/>
            <ac:spMk id="2" creationId="{56EB9CCF-8920-FE41-92FE-31F0C3FAC91E}"/>
          </ac:spMkLst>
        </pc:spChg>
      </pc:sldChg>
      <pc:sldChg chg="modSp">
        <pc:chgData name="Collison Lore" userId="147544d068e370df" providerId="LiveId" clId="{E20A1FFC-B945-4CAE-B843-28A3FABBE561}" dt="2021-05-22T14:46:56.506" v="222"/>
        <pc:sldMkLst>
          <pc:docMk/>
          <pc:sldMk cId="1858978357" sldId="291"/>
        </pc:sldMkLst>
        <pc:spChg chg="mod">
          <ac:chgData name="Collison Lore" userId="147544d068e370df" providerId="LiveId" clId="{E20A1FFC-B945-4CAE-B843-28A3FABBE561}" dt="2021-05-22T14:46:56.506" v="222"/>
          <ac:spMkLst>
            <pc:docMk/>
            <pc:sldMk cId="1858978357" sldId="291"/>
            <ac:spMk id="7" creationId="{A7EEE85C-A840-4357-9FFA-76EA0F5B0189}"/>
          </ac:spMkLst>
        </pc:spChg>
        <pc:spChg chg="mod">
          <ac:chgData name="Collison Lore" userId="147544d068e370df" providerId="LiveId" clId="{E20A1FFC-B945-4CAE-B843-28A3FABBE561}" dt="2021-05-22T14:46:05.127" v="218" actId="20577"/>
          <ac:spMkLst>
            <pc:docMk/>
            <pc:sldMk cId="1858978357" sldId="291"/>
            <ac:spMk id="8" creationId="{3F827876-8434-4390-9BA1-7D381F6847E4}"/>
          </ac:spMkLst>
        </pc:spChg>
      </pc:sldChg>
      <pc:sldChg chg="modSp">
        <pc:chgData name="Collison Lore" userId="147544d068e370df" providerId="LiveId" clId="{E20A1FFC-B945-4CAE-B843-28A3FABBE561}" dt="2021-05-22T14:49:44.762" v="405" actId="20577"/>
        <pc:sldMkLst>
          <pc:docMk/>
          <pc:sldMk cId="2572508123" sldId="292"/>
        </pc:sldMkLst>
        <pc:spChg chg="mod">
          <ac:chgData name="Collison Lore" userId="147544d068e370df" providerId="LiveId" clId="{E20A1FFC-B945-4CAE-B843-28A3FABBE561}" dt="2021-05-22T14:47:06.236" v="224"/>
          <ac:spMkLst>
            <pc:docMk/>
            <pc:sldMk cId="2572508123" sldId="292"/>
            <ac:spMk id="7" creationId="{A7EEE85C-A840-4357-9FFA-76EA0F5B0189}"/>
          </ac:spMkLst>
        </pc:spChg>
        <pc:spChg chg="mod">
          <ac:chgData name="Collison Lore" userId="147544d068e370df" providerId="LiveId" clId="{E20A1FFC-B945-4CAE-B843-28A3FABBE561}" dt="2021-05-22T14:49:44.762" v="405" actId="20577"/>
          <ac:spMkLst>
            <pc:docMk/>
            <pc:sldMk cId="2572508123" sldId="292"/>
            <ac:spMk id="8" creationId="{3F827876-8434-4390-9BA1-7D381F6847E4}"/>
          </ac:spMkLst>
        </pc:spChg>
      </pc:sldChg>
      <pc:sldChg chg="modSp">
        <pc:chgData name="Collison Lore" userId="147544d068e370df" providerId="LiveId" clId="{E20A1FFC-B945-4CAE-B843-28A3FABBE561}" dt="2021-05-22T14:52:47.094" v="767" actId="20577"/>
        <pc:sldMkLst>
          <pc:docMk/>
          <pc:sldMk cId="3981232056" sldId="294"/>
        </pc:sldMkLst>
        <pc:spChg chg="mod">
          <ac:chgData name="Collison Lore" userId="147544d068e370df" providerId="LiveId" clId="{E20A1FFC-B945-4CAE-B843-28A3FABBE561}" dt="2021-05-22T14:47:12.219" v="225"/>
          <ac:spMkLst>
            <pc:docMk/>
            <pc:sldMk cId="3981232056" sldId="294"/>
            <ac:spMk id="7" creationId="{A7EEE85C-A840-4357-9FFA-76EA0F5B0189}"/>
          </ac:spMkLst>
        </pc:spChg>
        <pc:spChg chg="mod">
          <ac:chgData name="Collison Lore" userId="147544d068e370df" providerId="LiveId" clId="{E20A1FFC-B945-4CAE-B843-28A3FABBE561}" dt="2021-05-22T14:52:47.094" v="767" actId="20577"/>
          <ac:spMkLst>
            <pc:docMk/>
            <pc:sldMk cId="3981232056" sldId="294"/>
            <ac:spMk id="8" creationId="{3F827876-8434-4390-9BA1-7D381F6847E4}"/>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8A6F43F-70E8-4100-B44F-41CDB929F999}" type="datetimeFigureOut">
              <a:rPr lang="en-US" smtClean="0"/>
              <a:pPr/>
              <a:t>5/22/2021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53BFD2F-AF53-4A35-8C5B-7EDD9F04BDDD}" type="slidenum">
              <a:rPr lang="en-US" smtClean="0"/>
              <a:pPr/>
              <a:t>‹#›</a:t>
            </a:fld>
            <a:endParaRPr lang="en-US"/>
          </a:p>
        </p:txBody>
      </p:sp>
    </p:spTree>
    <p:extLst>
      <p:ext uri="{BB962C8B-B14F-4D97-AF65-F5344CB8AC3E}">
        <p14:creationId xmlns:p14="http://schemas.microsoft.com/office/powerpoint/2010/main" val="120379350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47F0A4F-9DF3-4D87-BA8C-3D59ACAE155F}" type="datetimeFigureOut">
              <a:rPr lang="en-US" smtClean="0"/>
              <a:pPr/>
              <a:t>5/22/2021</a:t>
            </a:fld>
            <a:endParaRPr lang="en-US"/>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0654EE4-CDB4-4DB5-8E7E-FB133D2C7C82}" type="slidenum">
              <a:rPr lang="en-US" smtClean="0"/>
              <a:pPr/>
              <a:t>‹#›</a:t>
            </a:fld>
            <a:endParaRPr lang="en-US"/>
          </a:p>
        </p:txBody>
      </p:sp>
    </p:spTree>
    <p:extLst>
      <p:ext uri="{BB962C8B-B14F-4D97-AF65-F5344CB8AC3E}">
        <p14:creationId xmlns:p14="http://schemas.microsoft.com/office/powerpoint/2010/main" val="24625800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78366" y="2130427"/>
            <a:ext cx="8420100" cy="434478"/>
          </a:xfrm>
        </p:spPr>
        <p:txBody>
          <a:bodyPr anchor="t">
            <a:normAutofit/>
          </a:bodyPr>
          <a:lstStyle>
            <a:lvl1pPr algn="ctr">
              <a:defRPr sz="2400" cap="all">
                <a:solidFill>
                  <a:schemeClr val="accent1"/>
                </a:solidFill>
              </a:defRPr>
            </a:lvl1pPr>
          </a:lstStyle>
          <a:p>
            <a:r>
              <a:rPr lang="en-GB" dirty="0"/>
              <a:t>CLICK TO EDIT MASTER TITLE STYLE</a:t>
            </a:r>
            <a:endParaRPr lang="en-US" dirty="0"/>
          </a:p>
        </p:txBody>
      </p:sp>
      <p:sp>
        <p:nvSpPr>
          <p:cNvPr id="3" name="Subtitle 2"/>
          <p:cNvSpPr>
            <a:spLocks noGrp="1"/>
          </p:cNvSpPr>
          <p:nvPr>
            <p:ph type="subTitle" idx="1" hasCustomPrompt="1"/>
          </p:nvPr>
        </p:nvSpPr>
        <p:spPr>
          <a:xfrm>
            <a:off x="478366" y="2564919"/>
            <a:ext cx="8420100" cy="338891"/>
          </a:xfrm>
        </p:spPr>
        <p:txBody>
          <a:bodyPr>
            <a:noAutofit/>
          </a:bodyPr>
          <a:lstStyle>
            <a:lvl1pPr marL="0" indent="0" algn="ct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endParaRPr lang="en-US" dirty="0"/>
          </a:p>
        </p:txBody>
      </p:sp>
      <p:sp>
        <p:nvSpPr>
          <p:cNvPr id="4" name="Date Placeholder 3"/>
          <p:cNvSpPr>
            <a:spLocks noGrp="1"/>
          </p:cNvSpPr>
          <p:nvPr>
            <p:ph type="dt" sz="half" idx="10"/>
          </p:nvPr>
        </p:nvSpPr>
        <p:spPr/>
        <p:txBody>
          <a:bodyPr/>
          <a:lstStyle/>
          <a:p>
            <a:fld id="{51D17487-0564-480D-8A7A-0F3868513E7E}" type="datetime2">
              <a:rPr lang="en-US" smtClean="0"/>
              <a:pPr/>
              <a:t>Saturday, May 22, 2021</a:t>
            </a:fld>
            <a:endParaRPr lang="en-US"/>
          </a:p>
        </p:txBody>
      </p:sp>
      <p:sp>
        <p:nvSpPr>
          <p:cNvPr id="5" name="Footer Placeholder 4"/>
          <p:cNvSpPr>
            <a:spLocks noGrp="1"/>
          </p:cNvSpPr>
          <p:nvPr>
            <p:ph type="ftr" sz="quarter" idx="11"/>
          </p:nvPr>
        </p:nvSpPr>
        <p:spPr>
          <a:xfrm>
            <a:off x="2971800" y="6489340"/>
            <a:ext cx="4267200" cy="180020"/>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a:lvl1pPr>
          </a:lstStyle>
          <a:p>
            <a:r>
              <a:rPr lang="en-GB" dirty="0"/>
              <a:t>IGAD CLIMATE PREDICTION AND APPLICATIONS CENTRE (</a:t>
            </a:r>
            <a:r>
              <a:rPr lang="en-GB" b="1" dirty="0"/>
              <a:t>ICPAC</a:t>
            </a:r>
            <a:r>
              <a:rPr lang="en-GB" dirty="0"/>
              <a:t>)</a:t>
            </a:r>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a:t>
            </a:fld>
            <a:endParaRPr lang="en-US"/>
          </a:p>
        </p:txBody>
      </p:sp>
      <p:pic>
        <p:nvPicPr>
          <p:cNvPr id="8" name="Picture 7">
            <a:extLst>
              <a:ext uri="{FF2B5EF4-FFF2-40B4-BE49-F238E27FC236}">
                <a16:creationId xmlns:a16="http://schemas.microsoft.com/office/drawing/2014/main" id="{B4CD405B-16BA-C344-AAC4-4EF5A125711C}"/>
              </a:ext>
            </a:extLst>
          </p:cNvPr>
          <p:cNvPicPr>
            <a:picLocks noChangeAspect="1"/>
          </p:cNvPicPr>
          <p:nvPr userDrawn="1"/>
        </p:nvPicPr>
        <p:blipFill>
          <a:blip r:embed="rId2"/>
          <a:srcRect/>
          <a:stretch/>
        </p:blipFill>
        <p:spPr>
          <a:xfrm>
            <a:off x="4175146" y="228600"/>
            <a:ext cx="1221239" cy="1474325"/>
          </a:xfrm>
          <a:prstGeom prst="rect">
            <a:avLst/>
          </a:prstGeom>
        </p:spPr>
      </p:pic>
      <p:pic>
        <p:nvPicPr>
          <p:cNvPr id="11" name="Picture 10">
            <a:extLst>
              <a:ext uri="{FF2B5EF4-FFF2-40B4-BE49-F238E27FC236}">
                <a16:creationId xmlns:a16="http://schemas.microsoft.com/office/drawing/2014/main" id="{B0458B39-8D0F-EA40-95EE-C0D6CE6B1966}"/>
              </a:ext>
            </a:extLst>
          </p:cNvPr>
          <p:cNvPicPr>
            <a:picLocks noChangeAspect="1"/>
          </p:cNvPicPr>
          <p:nvPr userDrawn="1"/>
        </p:nvPicPr>
        <p:blipFill>
          <a:blip r:embed="rId2"/>
          <a:srcRect/>
          <a:stretch/>
        </p:blipFill>
        <p:spPr>
          <a:xfrm>
            <a:off x="8991991" y="5854009"/>
            <a:ext cx="685017" cy="826978"/>
          </a:xfrm>
          <a:prstGeom prst="rect">
            <a:avLst/>
          </a:prstGeom>
        </p:spPr>
      </p:pic>
    </p:spTree>
    <p:extLst>
      <p:ext uri="{BB962C8B-B14F-4D97-AF65-F5344CB8AC3E}">
        <p14:creationId xmlns:p14="http://schemas.microsoft.com/office/powerpoint/2010/main" val="17033038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cap="all"/>
            </a:lvl1p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DE19D8FE-7506-41EF-B335-8CA99EA3EAA9}" type="datetime2">
              <a:rPr lang="en-US" smtClean="0"/>
              <a:pPr/>
              <a:t>Saturday, May 22, 2021</a:t>
            </a:fld>
            <a:endParaRPr lang="en-US"/>
          </a:p>
        </p:txBody>
      </p:sp>
      <p:sp>
        <p:nvSpPr>
          <p:cNvPr id="5" name="Footer Placeholder 4"/>
          <p:cNvSpPr>
            <a:spLocks noGrp="1"/>
          </p:cNvSpPr>
          <p:nvPr>
            <p:ph type="ftr" sz="quarter" idx="11"/>
          </p:nvPr>
        </p:nvSpPr>
        <p:spPr>
          <a:xfrm>
            <a:off x="2971800" y="6487000"/>
            <a:ext cx="4311650" cy="182373"/>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a:lvl1pPr>
          </a:lstStyle>
          <a:p>
            <a:r>
              <a:rPr lang="en-GB" dirty="0"/>
              <a:t>IGAD CLIMATE PREDICTION AND APPLICATIONS CENTRE (</a:t>
            </a:r>
            <a:r>
              <a:rPr lang="en-GB" b="1" dirty="0"/>
              <a:t>ICPAC</a:t>
            </a:r>
            <a:r>
              <a:rPr lang="en-GB" dirty="0"/>
              <a:t>)</a:t>
            </a:r>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p14="http://schemas.microsoft.com/office/powerpoint/2010/main" val="4401228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95300" y="3024202"/>
            <a:ext cx="8420100" cy="442165"/>
          </a:xfrm>
        </p:spPr>
        <p:txBody>
          <a:bodyPr anchor="t">
            <a:normAutofit/>
          </a:bodyPr>
          <a:lstStyle>
            <a:lvl1pPr algn="l">
              <a:defRPr sz="2400" b="1" cap="all"/>
            </a:lvl1pPr>
          </a:lstStyle>
          <a:p>
            <a:r>
              <a:rPr lang="en-GB"/>
              <a:t>Click to edit Master title style</a:t>
            </a:r>
            <a:endParaRPr lang="en-US" dirty="0"/>
          </a:p>
        </p:txBody>
      </p:sp>
      <p:sp>
        <p:nvSpPr>
          <p:cNvPr id="3" name="Text Placeholder 2"/>
          <p:cNvSpPr>
            <a:spLocks noGrp="1"/>
          </p:cNvSpPr>
          <p:nvPr>
            <p:ph type="body" idx="1" hasCustomPrompt="1"/>
          </p:nvPr>
        </p:nvSpPr>
        <p:spPr>
          <a:xfrm>
            <a:off x="495300" y="3466359"/>
            <a:ext cx="8420100" cy="1500187"/>
          </a:xfrm>
        </p:spPr>
        <p:txBody>
          <a:bodyPr anchor="t"/>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dirty="0"/>
              <a:t>CLICK TO EDIT MASTER TEXT STYLES</a:t>
            </a:r>
          </a:p>
        </p:txBody>
      </p:sp>
      <p:sp>
        <p:nvSpPr>
          <p:cNvPr id="4" name="Date Placeholder 3"/>
          <p:cNvSpPr>
            <a:spLocks noGrp="1"/>
          </p:cNvSpPr>
          <p:nvPr>
            <p:ph type="dt" sz="half" idx="10"/>
          </p:nvPr>
        </p:nvSpPr>
        <p:spPr/>
        <p:txBody>
          <a:bodyPr/>
          <a:lstStyle/>
          <a:p>
            <a:fld id="{B15FCA7E-0E32-44F6-86D7-EC1D8A6CE8A6}" type="datetime2">
              <a:rPr lang="en-US" smtClean="0"/>
              <a:pPr/>
              <a:t>Saturday, May 22, 2021</a:t>
            </a:fld>
            <a:endParaRPr lang="en-US"/>
          </a:p>
        </p:txBody>
      </p:sp>
      <p:sp>
        <p:nvSpPr>
          <p:cNvPr id="5" name="Footer Placeholder 4"/>
          <p:cNvSpPr>
            <a:spLocks noGrp="1"/>
          </p:cNvSpPr>
          <p:nvPr>
            <p:ph type="ftr" sz="quarter" idx="11"/>
          </p:nvPr>
        </p:nvSpPr>
        <p:spPr>
          <a:xfrm>
            <a:off x="2971800" y="6486986"/>
            <a:ext cx="4311650" cy="182374"/>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a:lvl1pPr>
          </a:lstStyle>
          <a:p>
            <a:r>
              <a:rPr lang="en-GB" dirty="0"/>
              <a:t>IGAD CLIMATE PREDICTION AND APPLICATIONS CENTRE (</a:t>
            </a:r>
            <a:r>
              <a:rPr lang="en-GB" b="1" dirty="0"/>
              <a:t>ICPAC</a:t>
            </a:r>
            <a:r>
              <a:rPr lang="en-GB" dirty="0"/>
              <a:t>)</a:t>
            </a:r>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p14="http://schemas.microsoft.com/office/powerpoint/2010/main" val="3441343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ection Header 2">
    <p:bg>
      <p:bgPr>
        <a:solidFill>
          <a:schemeClr val="accent1"/>
        </a:solid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rgbClr val="FFFFFF"/>
                </a:solidFill>
              </a:defRPr>
            </a:lvl1pPr>
          </a:lstStyle>
          <a:p>
            <a:fld id="{D37B99F6-96F9-438A-A3A7-D9984BABFD8E}" type="datetime2">
              <a:rPr lang="en-US" smtClean="0"/>
              <a:pPr/>
              <a:t>Saturday, May 22, 2021</a:t>
            </a:fld>
            <a:endParaRPr lang="en-US" dirty="0"/>
          </a:p>
        </p:txBody>
      </p:sp>
      <p:sp>
        <p:nvSpPr>
          <p:cNvPr id="4" name="Footer Placeholder 3"/>
          <p:cNvSpPr>
            <a:spLocks noGrp="1"/>
          </p:cNvSpPr>
          <p:nvPr>
            <p:ph type="ftr" sz="quarter" idx="11"/>
          </p:nvPr>
        </p:nvSpPr>
        <p:spPr>
          <a:xfrm>
            <a:off x="2971800" y="6487000"/>
            <a:ext cx="4311650" cy="182373"/>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lang="en-US" sz="1000" kern="1200" dirty="0" smtClean="0">
                <a:solidFill>
                  <a:srgbClr val="FFFFFF"/>
                </a:solidFill>
                <a:latin typeface="+mn-lt"/>
                <a:ea typeface="+mn-ea"/>
                <a:cs typeface="+mn-cs"/>
              </a:defRPr>
            </a:lvl1pPr>
          </a:lstStyle>
          <a:p>
            <a:r>
              <a:rPr lang="en-US" dirty="0"/>
              <a:t>IGAD CLIMATE PREDICTION AND APPLICATIONS CENTRE (</a:t>
            </a:r>
            <a:r>
              <a:rPr lang="en-US" b="1" dirty="0"/>
              <a:t>ICPAC</a:t>
            </a:r>
            <a:r>
              <a:rPr lang="en-US" dirty="0"/>
              <a:t>)</a:t>
            </a:r>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B1DB7362-2002-504E-9846-FFD55AE08938}" type="slidenum">
              <a:rPr lang="en-US" smtClean="0"/>
              <a:pPr/>
              <a:t>‹#›</a:t>
            </a:fld>
            <a:endParaRPr lang="en-US"/>
          </a:p>
        </p:txBody>
      </p:sp>
      <p:sp>
        <p:nvSpPr>
          <p:cNvPr id="8" name="Title 1"/>
          <p:cNvSpPr>
            <a:spLocks noGrp="1"/>
          </p:cNvSpPr>
          <p:nvPr>
            <p:ph type="title"/>
          </p:nvPr>
        </p:nvSpPr>
        <p:spPr>
          <a:xfrm>
            <a:off x="495300" y="3024202"/>
            <a:ext cx="8420100" cy="442165"/>
          </a:xfrm>
        </p:spPr>
        <p:txBody>
          <a:bodyPr anchor="t">
            <a:normAutofit/>
          </a:bodyPr>
          <a:lstStyle>
            <a:lvl1pPr algn="l">
              <a:defRPr sz="2400" b="1" cap="all">
                <a:solidFill>
                  <a:schemeClr val="accent2"/>
                </a:solidFill>
              </a:defRPr>
            </a:lvl1pPr>
          </a:lstStyle>
          <a:p>
            <a:r>
              <a:rPr lang="en-GB" dirty="0"/>
              <a:t>Click to edit Master title style</a:t>
            </a:r>
            <a:endParaRPr lang="en-US" dirty="0"/>
          </a:p>
        </p:txBody>
      </p:sp>
      <p:sp>
        <p:nvSpPr>
          <p:cNvPr id="9" name="Text Placeholder 2"/>
          <p:cNvSpPr>
            <a:spLocks noGrp="1"/>
          </p:cNvSpPr>
          <p:nvPr>
            <p:ph type="body" idx="1" hasCustomPrompt="1"/>
          </p:nvPr>
        </p:nvSpPr>
        <p:spPr>
          <a:xfrm>
            <a:off x="495300" y="3466359"/>
            <a:ext cx="8420100" cy="1500187"/>
          </a:xfrm>
        </p:spPr>
        <p:txBody>
          <a:bodyPr anchor="t"/>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dirty="0"/>
              <a:t>CLICK TO EDIT MASTER TEXT STYLES</a:t>
            </a:r>
          </a:p>
        </p:txBody>
      </p:sp>
      <p:pic>
        <p:nvPicPr>
          <p:cNvPr id="10" name="Picture 2"/>
          <p:cNvPicPr>
            <a:picLocks noChangeAspect="1" noChangeArrowheads="1"/>
          </p:cNvPicPr>
          <p:nvPr userDrawn="1"/>
        </p:nvPicPr>
        <p:blipFill>
          <a:blip r:embed="rId2"/>
          <a:srcRect/>
          <a:stretch/>
        </p:blipFill>
        <p:spPr bwMode="auto">
          <a:xfrm>
            <a:off x="9043072" y="5908491"/>
            <a:ext cx="659055" cy="801687"/>
          </a:xfrm>
          <a:prstGeom prst="rect">
            <a:avLst/>
          </a:prstGeom>
          <a:noFill/>
        </p:spPr>
      </p:pic>
    </p:spTree>
    <p:extLst>
      <p:ext uri="{BB962C8B-B14F-4D97-AF65-F5344CB8AC3E}">
        <p14:creationId xmlns:p14="http://schemas.microsoft.com/office/powerpoint/2010/main" val="5825561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5C5B3724-956F-45DF-A65E-EA2718D13D7F}" type="datetime2">
              <a:rPr lang="en-US" smtClean="0"/>
              <a:pPr/>
              <a:t>Saturday, May 22, 2021</a:t>
            </a:fld>
            <a:endParaRPr lang="en-US"/>
          </a:p>
        </p:txBody>
      </p:sp>
      <p:sp>
        <p:nvSpPr>
          <p:cNvPr id="4" name="Footer Placeholder 3"/>
          <p:cNvSpPr>
            <a:spLocks noGrp="1"/>
          </p:cNvSpPr>
          <p:nvPr>
            <p:ph type="ftr" sz="quarter" idx="11"/>
          </p:nvPr>
        </p:nvSpPr>
        <p:spPr>
          <a:xfrm>
            <a:off x="2971800" y="6486987"/>
            <a:ext cx="4311650" cy="182374"/>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a:lvl1pPr>
          </a:lstStyle>
          <a:p>
            <a:r>
              <a:rPr lang="en-GB" dirty="0"/>
              <a:t>IGAD CLIMATE PREDICTION AND APPLICATIONS CENTRE (</a:t>
            </a:r>
            <a:r>
              <a:rPr lang="en-GB" b="1" dirty="0"/>
              <a:t>ICPAC</a:t>
            </a:r>
            <a:r>
              <a:rPr lang="en-GB" dirty="0"/>
              <a:t>)</a:t>
            </a:r>
            <a:endParaRPr lang="en-US" dirty="0"/>
          </a:p>
        </p:txBody>
      </p:sp>
      <p:sp>
        <p:nvSpPr>
          <p:cNvPr id="5" name="Slide Number Placeholder 4"/>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p14="http://schemas.microsoft.com/office/powerpoint/2010/main" val="1522423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B4017C-9869-486E-ADFF-B3CBA203C337}" type="datetime2">
              <a:rPr lang="en-US" smtClean="0"/>
              <a:pPr/>
              <a:t>Saturday, May 22, 2021</a:t>
            </a:fld>
            <a:endParaRPr lang="en-US"/>
          </a:p>
        </p:txBody>
      </p:sp>
      <p:sp>
        <p:nvSpPr>
          <p:cNvPr id="3" name="Footer Placeholder 2"/>
          <p:cNvSpPr>
            <a:spLocks noGrp="1"/>
          </p:cNvSpPr>
          <p:nvPr>
            <p:ph type="ftr" sz="quarter" idx="11"/>
          </p:nvPr>
        </p:nvSpPr>
        <p:spPr>
          <a:xfrm>
            <a:off x="2971800" y="6487000"/>
            <a:ext cx="4232746" cy="182373"/>
          </a:xfrm>
        </p:spPr>
        <p:txBody>
          <a:bodyPr/>
          <a:lstStyle/>
          <a:p>
            <a:r>
              <a:rPr lang="en-GB" dirty="0"/>
              <a:t>IGAD CLIMATE PREDICTION AND APPLICATIONS CENTRE (</a:t>
            </a:r>
            <a:r>
              <a:rPr lang="en-GB" b="1" dirty="0"/>
              <a:t>ICPAC</a:t>
            </a:r>
            <a:r>
              <a:rPr lang="en-GB" dirty="0"/>
              <a:t>)</a:t>
            </a:r>
            <a:endParaRPr lang="en-US" dirty="0"/>
          </a:p>
        </p:txBody>
      </p:sp>
      <p:sp>
        <p:nvSpPr>
          <p:cNvPr id="4" name="Slide Number Placeholder 3"/>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p14="http://schemas.microsoft.com/office/powerpoint/2010/main" val="17891200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14"/>
            <a:ext cx="5943600" cy="398929"/>
          </a:xfrm>
        </p:spPr>
        <p:txBody>
          <a:bodyPr anchor="t"/>
          <a:lstStyle>
            <a:lvl1pPr algn="l">
              <a:defRPr sz="2000" b="1"/>
            </a:lvl1pPr>
          </a:lstStyle>
          <a:p>
            <a:r>
              <a:rPr lang="en-GB"/>
              <a:t>Click to edit Master title style</a:t>
            </a:r>
            <a:endParaRPr lang="en-US" dirty="0"/>
          </a:p>
        </p:txBody>
      </p:sp>
      <p:sp>
        <p:nvSpPr>
          <p:cNvPr id="3" name="Picture Placeholder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Drag picture to placeholder or click icon to add</a:t>
            </a:r>
            <a:endParaRPr lang="en-US"/>
          </a:p>
        </p:txBody>
      </p:sp>
      <p:sp>
        <p:nvSpPr>
          <p:cNvPr id="4" name="Text Placeholder 3"/>
          <p:cNvSpPr>
            <a:spLocks noGrp="1"/>
          </p:cNvSpPr>
          <p:nvPr>
            <p:ph type="body" sz="half" idx="2"/>
          </p:nvPr>
        </p:nvSpPr>
        <p:spPr>
          <a:xfrm>
            <a:off x="1941645" y="5199529"/>
            <a:ext cx="5943600" cy="4781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07B0A5E0-C1B9-4867-A1E2-5B2A0C6D13BD}" type="datetime2">
              <a:rPr lang="en-US" smtClean="0"/>
              <a:pPr/>
              <a:t>Saturday, May 22, 2021</a:t>
            </a:fld>
            <a:endParaRPr lang="en-US"/>
          </a:p>
        </p:txBody>
      </p:sp>
      <p:sp>
        <p:nvSpPr>
          <p:cNvPr id="6" name="Footer Placeholder 5"/>
          <p:cNvSpPr>
            <a:spLocks noGrp="1"/>
          </p:cNvSpPr>
          <p:nvPr>
            <p:ph type="ftr" sz="quarter" idx="11"/>
          </p:nvPr>
        </p:nvSpPr>
        <p:spPr>
          <a:xfrm>
            <a:off x="2971800" y="6486987"/>
            <a:ext cx="4311650" cy="182374"/>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a:lvl1pPr>
          </a:lstStyle>
          <a:p>
            <a:r>
              <a:rPr lang="en-GB" dirty="0"/>
              <a:t>IGAD CLIMATE PREDICTION AND APPLICATIONS CENTRE (</a:t>
            </a:r>
            <a:r>
              <a:rPr lang="en-GB" b="1" dirty="0"/>
              <a:t>ICPAC</a:t>
            </a:r>
            <a:r>
              <a:rPr lang="en-GB" dirty="0"/>
              <a:t>)</a:t>
            </a:r>
            <a:endParaRPr lang="en-US" dirty="0"/>
          </a:p>
        </p:txBody>
      </p:sp>
      <p:sp>
        <p:nvSpPr>
          <p:cNvPr id="7" name="Slide Number Placeholder 6"/>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p14="http://schemas.microsoft.com/office/powerpoint/2010/main" val="9615432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5300" y="274638"/>
            <a:ext cx="8915400" cy="792162"/>
          </a:xfrm>
          <a:prstGeom prst="rect">
            <a:avLst/>
          </a:prstGeom>
        </p:spPr>
        <p:txBody>
          <a:bodyPr vert="horz" lIns="91440" tIns="45720" rIns="91440" bIns="45720" rtlCol="0" anchor="t">
            <a:normAutofit/>
          </a:bodyPr>
          <a:lstStyle/>
          <a:p>
            <a:r>
              <a:rPr lang="en-GB"/>
              <a:t>Click to edit Master title style</a:t>
            </a:r>
            <a:endParaRPr lang="en-US" dirty="0"/>
          </a:p>
        </p:txBody>
      </p:sp>
      <p:sp>
        <p:nvSpPr>
          <p:cNvPr id="3" name="Text Placeholder 2"/>
          <p:cNvSpPr>
            <a:spLocks noGrp="1"/>
          </p:cNvSpPr>
          <p:nvPr>
            <p:ph type="body" idx="1"/>
          </p:nvPr>
        </p:nvSpPr>
        <p:spPr>
          <a:xfrm>
            <a:off x="495300" y="1244607"/>
            <a:ext cx="8915400" cy="4525963"/>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p:cNvSpPr>
            <a:spLocks noGrp="1"/>
          </p:cNvSpPr>
          <p:nvPr>
            <p:ph type="dt" sz="half" idx="2"/>
          </p:nvPr>
        </p:nvSpPr>
        <p:spPr>
          <a:xfrm>
            <a:off x="495300" y="6487001"/>
            <a:ext cx="2311400" cy="182373"/>
          </a:xfrm>
          <a:prstGeom prst="rect">
            <a:avLst/>
          </a:prstGeom>
        </p:spPr>
        <p:txBody>
          <a:bodyPr vert="horz" lIns="91440" tIns="45720" rIns="91440" bIns="45720" rtlCol="0" anchor="ctr"/>
          <a:lstStyle>
            <a:lvl1pPr algn="l">
              <a:defRPr sz="1000">
                <a:solidFill>
                  <a:srgbClr val="646463"/>
                </a:solidFill>
              </a:defRPr>
            </a:lvl1pPr>
          </a:lstStyle>
          <a:p>
            <a:fld id="{D0EE56E8-8AF9-4EAA-BC04-5929A4739BF4}" type="datetime2">
              <a:rPr lang="en-US" smtClean="0"/>
              <a:pPr/>
              <a:t>Saturday, May 22, 2021</a:t>
            </a:fld>
            <a:endParaRPr lang="en-US" dirty="0"/>
          </a:p>
        </p:txBody>
      </p:sp>
      <p:sp>
        <p:nvSpPr>
          <p:cNvPr id="5" name="Footer Placeholder 4"/>
          <p:cNvSpPr>
            <a:spLocks noGrp="1"/>
          </p:cNvSpPr>
          <p:nvPr>
            <p:ph type="ftr" sz="quarter" idx="3"/>
          </p:nvPr>
        </p:nvSpPr>
        <p:spPr>
          <a:xfrm>
            <a:off x="2971800" y="6486986"/>
            <a:ext cx="4311650" cy="182374"/>
          </a:xfrm>
          <a:prstGeom prst="rect">
            <a:avLst/>
          </a:prstGeom>
        </p:spPr>
        <p:txBody>
          <a:bodyPr vert="horz" lIns="91440" tIns="45720" rIns="91440" bIns="45720" rtlCol="0" anchor="ctr"/>
          <a:lstStyle>
            <a:lvl1pPr algn="ctr">
              <a:defRPr sz="1000">
                <a:solidFill>
                  <a:srgbClr val="646463"/>
                </a:solidFill>
              </a:defRPr>
            </a:lvl1pPr>
          </a:lstStyle>
          <a:p>
            <a:r>
              <a:rPr lang="en-GB" dirty="0"/>
              <a:t>IGAD CLIMATE PREDICTION AND APPLICATIONS CENTRE (</a:t>
            </a:r>
            <a:r>
              <a:rPr lang="en-GB" b="1" dirty="0"/>
              <a:t>ICPAC</a:t>
            </a:r>
            <a:r>
              <a:rPr lang="en-GB" dirty="0"/>
              <a:t>)</a:t>
            </a:r>
            <a:endParaRPr lang="en-US" dirty="0"/>
          </a:p>
        </p:txBody>
      </p:sp>
      <p:sp>
        <p:nvSpPr>
          <p:cNvPr id="6" name="Slide Number Placeholder 5"/>
          <p:cNvSpPr>
            <a:spLocks noGrp="1"/>
          </p:cNvSpPr>
          <p:nvPr>
            <p:ph type="sldNum" sz="quarter" idx="4"/>
          </p:nvPr>
        </p:nvSpPr>
        <p:spPr>
          <a:xfrm>
            <a:off x="8247528" y="6487001"/>
            <a:ext cx="388471" cy="182373"/>
          </a:xfrm>
          <a:prstGeom prst="rect">
            <a:avLst/>
          </a:prstGeom>
        </p:spPr>
        <p:txBody>
          <a:bodyPr vert="horz" lIns="91440" tIns="45720" rIns="91440" bIns="45720" rtlCol="0" anchor="ctr"/>
          <a:lstStyle>
            <a:lvl1pPr algn="ctr">
              <a:defRPr sz="1000">
                <a:solidFill>
                  <a:schemeClr val="tx2"/>
                </a:solidFill>
              </a:defRPr>
            </a:lvl1pPr>
          </a:lstStyle>
          <a:p>
            <a:fld id="{B1DB7362-2002-504E-9846-FFD55AE08938}" type="slidenum">
              <a:rPr lang="en-US" smtClean="0"/>
              <a:pPr/>
              <a:t>‹#›</a:t>
            </a:fld>
            <a:endParaRPr lang="en-US"/>
          </a:p>
        </p:txBody>
      </p:sp>
      <p:pic>
        <p:nvPicPr>
          <p:cNvPr id="10" name="Picture 9">
            <a:extLst>
              <a:ext uri="{FF2B5EF4-FFF2-40B4-BE49-F238E27FC236}">
                <a16:creationId xmlns:a16="http://schemas.microsoft.com/office/drawing/2014/main" id="{D0060509-ADA8-EA4E-BD96-2B296B5A979E}"/>
              </a:ext>
            </a:extLst>
          </p:cNvPr>
          <p:cNvPicPr>
            <a:picLocks noChangeAspect="1"/>
          </p:cNvPicPr>
          <p:nvPr userDrawn="1"/>
        </p:nvPicPr>
        <p:blipFill>
          <a:blip r:embed="rId9"/>
          <a:srcRect/>
          <a:stretch/>
        </p:blipFill>
        <p:spPr>
          <a:xfrm>
            <a:off x="8747172" y="5855689"/>
            <a:ext cx="767132" cy="926111"/>
          </a:xfrm>
          <a:prstGeom prst="rect">
            <a:avLst/>
          </a:prstGeom>
        </p:spPr>
      </p:pic>
    </p:spTree>
    <p:extLst>
      <p:ext uri="{BB962C8B-B14F-4D97-AF65-F5344CB8AC3E}">
        <p14:creationId xmlns:p14="http://schemas.microsoft.com/office/powerpoint/2010/main" val="13821324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8" r:id="rId4"/>
    <p:sldLayoutId id="2147483654" r:id="rId5"/>
    <p:sldLayoutId id="2147483655" r:id="rId6"/>
    <p:sldLayoutId id="2147483657" r:id="rId7"/>
  </p:sldLayoutIdLst>
  <p:hf hdr="0"/>
  <p:txStyles>
    <p:titleStyle>
      <a:lvl1pPr algn="l" defTabSz="457200" rtl="0" eaLnBrk="1" latinLnBrk="0" hangingPunct="1">
        <a:spcBef>
          <a:spcPct val="0"/>
        </a:spcBef>
        <a:buNone/>
        <a:defRPr sz="2400" kern="1200" cap="all">
          <a:solidFill>
            <a:srgbClr val="00833F"/>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icpac.net/" TargetMode="Externa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EB9CCF-8920-FE41-92FE-31F0C3FAC91E}"/>
              </a:ext>
            </a:extLst>
          </p:cNvPr>
          <p:cNvSpPr>
            <a:spLocks noGrp="1"/>
          </p:cNvSpPr>
          <p:nvPr>
            <p:ph type="ctrTitle"/>
          </p:nvPr>
        </p:nvSpPr>
        <p:spPr/>
        <p:txBody>
          <a:bodyPr>
            <a:normAutofit fontScale="90000"/>
          </a:bodyPr>
          <a:lstStyle/>
          <a:p>
            <a:r>
              <a:rPr lang="en-US" dirty="0"/>
              <a:t>MANAGING FEEDBACK &amp; STAKEHOLDER MAPPING</a:t>
            </a:r>
            <a:endParaRPr lang="en-KE" dirty="0"/>
          </a:p>
        </p:txBody>
      </p:sp>
      <p:sp>
        <p:nvSpPr>
          <p:cNvPr id="3" name="Subtitle 2">
            <a:extLst>
              <a:ext uri="{FF2B5EF4-FFF2-40B4-BE49-F238E27FC236}">
                <a16:creationId xmlns:a16="http://schemas.microsoft.com/office/drawing/2014/main" id="{292A2A80-BEE1-C947-AB24-ABFACD886D0A}"/>
              </a:ext>
            </a:extLst>
          </p:cNvPr>
          <p:cNvSpPr>
            <a:spLocks noGrp="1"/>
          </p:cNvSpPr>
          <p:nvPr>
            <p:ph type="subTitle" idx="1"/>
          </p:nvPr>
        </p:nvSpPr>
        <p:spPr/>
        <p:txBody>
          <a:bodyPr/>
          <a:lstStyle/>
          <a:p>
            <a:r>
              <a:rPr lang="en-US" b="1" dirty="0"/>
              <a:t>DISCUSSION</a:t>
            </a:r>
            <a:endParaRPr lang="en-KE" b="1" dirty="0"/>
          </a:p>
        </p:txBody>
      </p:sp>
    </p:spTree>
    <p:extLst>
      <p:ext uri="{BB962C8B-B14F-4D97-AF65-F5344CB8AC3E}">
        <p14:creationId xmlns:p14="http://schemas.microsoft.com/office/powerpoint/2010/main" val="9257467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7EEE85C-A840-4357-9FFA-76EA0F5B0189}"/>
              </a:ext>
            </a:extLst>
          </p:cNvPr>
          <p:cNvSpPr>
            <a:spLocks noGrp="1"/>
          </p:cNvSpPr>
          <p:nvPr>
            <p:ph type="title"/>
          </p:nvPr>
        </p:nvSpPr>
        <p:spPr/>
        <p:txBody>
          <a:bodyPr/>
          <a:lstStyle/>
          <a:p>
            <a:pPr algn="ctr"/>
            <a:r>
              <a:rPr lang="en-US" b="1" dirty="0"/>
              <a:t>MANAGING FEEDBACK &amp; STAKEHOLDER MAPPING</a:t>
            </a:r>
            <a:endParaRPr lang="en-US" dirty="0"/>
          </a:p>
        </p:txBody>
      </p:sp>
      <p:sp>
        <p:nvSpPr>
          <p:cNvPr id="8" name="Content Placeholder 7">
            <a:extLst>
              <a:ext uri="{FF2B5EF4-FFF2-40B4-BE49-F238E27FC236}">
                <a16:creationId xmlns:a16="http://schemas.microsoft.com/office/drawing/2014/main" id="{3F827876-8434-4390-9BA1-7D381F6847E4}"/>
              </a:ext>
            </a:extLst>
          </p:cNvPr>
          <p:cNvSpPr>
            <a:spLocks noGrp="1"/>
          </p:cNvSpPr>
          <p:nvPr>
            <p:ph idx="1"/>
          </p:nvPr>
        </p:nvSpPr>
        <p:spPr/>
        <p:txBody>
          <a:bodyPr>
            <a:normAutofit/>
          </a:bodyPr>
          <a:lstStyle/>
          <a:p>
            <a:pPr marL="0" indent="0">
              <a:buNone/>
            </a:pPr>
            <a:r>
              <a:rPr lang="en-US" b="1" dirty="0"/>
              <a:t>Discussion</a:t>
            </a:r>
          </a:p>
          <a:p>
            <a:pPr marL="0" lvl="0" indent="0">
              <a:buNone/>
            </a:pPr>
            <a:endParaRPr lang="en-US" dirty="0"/>
          </a:p>
          <a:p>
            <a:pPr marL="0" lvl="0" indent="0">
              <a:buNone/>
            </a:pPr>
            <a:endParaRPr lang="en-US" dirty="0"/>
          </a:p>
          <a:p>
            <a:pPr marL="0" lvl="0" indent="0">
              <a:buNone/>
            </a:pPr>
            <a:r>
              <a:rPr lang="en-US" dirty="0"/>
              <a:t>1. How do the national meteorological authorities present weather and climate information to the media &amp; what are their (</a:t>
            </a:r>
            <a:r>
              <a:rPr lang="en-US" dirty="0" err="1"/>
              <a:t>mets</a:t>
            </a:r>
            <a:r>
              <a:rPr lang="en-US" dirty="0"/>
              <a:t>) expectations?</a:t>
            </a:r>
          </a:p>
        </p:txBody>
      </p:sp>
      <p:sp>
        <p:nvSpPr>
          <p:cNvPr id="4" name="Date Placeholder 3">
            <a:extLst>
              <a:ext uri="{FF2B5EF4-FFF2-40B4-BE49-F238E27FC236}">
                <a16:creationId xmlns:a16="http://schemas.microsoft.com/office/drawing/2014/main" id="{6A0811E8-AA4E-4782-A5F3-80386CDC03ED}"/>
              </a:ext>
            </a:extLst>
          </p:cNvPr>
          <p:cNvSpPr>
            <a:spLocks noGrp="1"/>
          </p:cNvSpPr>
          <p:nvPr>
            <p:ph type="dt" sz="half" idx="10"/>
          </p:nvPr>
        </p:nvSpPr>
        <p:spPr/>
        <p:txBody>
          <a:bodyPr/>
          <a:lstStyle/>
          <a:p>
            <a:fld id="{DE19D8FE-7506-41EF-B335-8CA99EA3EAA9}" type="datetime2">
              <a:rPr lang="en-US" smtClean="0"/>
              <a:pPr/>
              <a:t>Saturday, May 22, 2021</a:t>
            </a:fld>
            <a:endParaRPr lang="en-US"/>
          </a:p>
        </p:txBody>
      </p:sp>
      <p:sp>
        <p:nvSpPr>
          <p:cNvPr id="5" name="Footer Placeholder 4">
            <a:extLst>
              <a:ext uri="{FF2B5EF4-FFF2-40B4-BE49-F238E27FC236}">
                <a16:creationId xmlns:a16="http://schemas.microsoft.com/office/drawing/2014/main" id="{27531B5A-1ADD-4C3D-A111-DCF25EE64AA1}"/>
              </a:ext>
            </a:extLst>
          </p:cNvPr>
          <p:cNvSpPr>
            <a:spLocks noGrp="1"/>
          </p:cNvSpPr>
          <p:nvPr>
            <p:ph type="ftr" sz="quarter" idx="11"/>
          </p:nvPr>
        </p:nvSpPr>
        <p:spPr/>
        <p:txBody>
          <a:bodyPr/>
          <a:lstStyle/>
          <a:p>
            <a:r>
              <a:rPr lang="en-GB"/>
              <a:t>IGAD CLIMATE PREDICTION AND APPLICATIONS CENTRE (</a:t>
            </a:r>
            <a:r>
              <a:rPr lang="en-GB" b="1"/>
              <a:t>ICPAC</a:t>
            </a:r>
            <a:r>
              <a:rPr lang="en-GB"/>
              <a:t>)</a:t>
            </a:r>
            <a:endParaRPr lang="en-US" dirty="0"/>
          </a:p>
        </p:txBody>
      </p:sp>
      <p:sp>
        <p:nvSpPr>
          <p:cNvPr id="6" name="Slide Number Placeholder 5">
            <a:extLst>
              <a:ext uri="{FF2B5EF4-FFF2-40B4-BE49-F238E27FC236}">
                <a16:creationId xmlns:a16="http://schemas.microsoft.com/office/drawing/2014/main" id="{6DBD7A98-6C31-4928-A8BB-DA55201A7C90}"/>
              </a:ext>
            </a:extLst>
          </p:cNvPr>
          <p:cNvSpPr>
            <a:spLocks noGrp="1"/>
          </p:cNvSpPr>
          <p:nvPr>
            <p:ph type="sldNum" sz="quarter" idx="12"/>
          </p:nvPr>
        </p:nvSpPr>
        <p:spPr/>
        <p:txBody>
          <a:bodyPr/>
          <a:lstStyle/>
          <a:p>
            <a:fld id="{B1DB7362-2002-504E-9846-FFD55AE08938}" type="slidenum">
              <a:rPr lang="en-US" smtClean="0"/>
              <a:pPr/>
              <a:t>2</a:t>
            </a:fld>
            <a:endParaRPr lang="en-US"/>
          </a:p>
        </p:txBody>
      </p:sp>
    </p:spTree>
    <p:extLst>
      <p:ext uri="{BB962C8B-B14F-4D97-AF65-F5344CB8AC3E}">
        <p14:creationId xmlns:p14="http://schemas.microsoft.com/office/powerpoint/2010/main" val="18589783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7EEE85C-A840-4357-9FFA-76EA0F5B0189}"/>
              </a:ext>
            </a:extLst>
          </p:cNvPr>
          <p:cNvSpPr>
            <a:spLocks noGrp="1"/>
          </p:cNvSpPr>
          <p:nvPr>
            <p:ph type="title"/>
          </p:nvPr>
        </p:nvSpPr>
        <p:spPr/>
        <p:txBody>
          <a:bodyPr/>
          <a:lstStyle/>
          <a:p>
            <a:pPr algn="ctr"/>
            <a:r>
              <a:rPr lang="en-US" b="1" dirty="0"/>
              <a:t>MANAGING FEEDBACK &amp; STAKEHOLDER MAPPING</a:t>
            </a:r>
            <a:endParaRPr lang="en-US" dirty="0"/>
          </a:p>
        </p:txBody>
      </p:sp>
      <p:sp>
        <p:nvSpPr>
          <p:cNvPr id="8" name="Content Placeholder 7">
            <a:extLst>
              <a:ext uri="{FF2B5EF4-FFF2-40B4-BE49-F238E27FC236}">
                <a16:creationId xmlns:a16="http://schemas.microsoft.com/office/drawing/2014/main" id="{3F827876-8434-4390-9BA1-7D381F6847E4}"/>
              </a:ext>
            </a:extLst>
          </p:cNvPr>
          <p:cNvSpPr>
            <a:spLocks noGrp="1"/>
          </p:cNvSpPr>
          <p:nvPr>
            <p:ph idx="1"/>
          </p:nvPr>
        </p:nvSpPr>
        <p:spPr/>
        <p:txBody>
          <a:bodyPr>
            <a:normAutofit/>
          </a:bodyPr>
          <a:lstStyle/>
          <a:p>
            <a:pPr marL="0" indent="0">
              <a:buNone/>
            </a:pPr>
            <a:r>
              <a:rPr lang="en-US" b="1" dirty="0"/>
              <a:t>Discussion</a:t>
            </a:r>
          </a:p>
          <a:p>
            <a:pPr marL="0" indent="0">
              <a:buNone/>
            </a:pPr>
            <a:endParaRPr lang="en-US" b="1" dirty="0"/>
          </a:p>
          <a:p>
            <a:pPr marL="0" indent="0">
              <a:buNone/>
            </a:pPr>
            <a:endParaRPr lang="en-US" b="1" dirty="0"/>
          </a:p>
          <a:p>
            <a:pPr marL="0" lvl="0" indent="0">
              <a:buNone/>
            </a:pPr>
            <a:r>
              <a:rPr lang="en-US" dirty="0"/>
              <a:t>2. Why is feedback important for both the meteorological authorities and media in weather and climate reporting? How do both parties handle feedback?</a:t>
            </a:r>
          </a:p>
          <a:p>
            <a:pPr marL="0" lvl="0" indent="0">
              <a:buNone/>
            </a:pPr>
            <a:endParaRPr lang="en-US" dirty="0"/>
          </a:p>
          <a:p>
            <a:pPr marL="0" indent="0">
              <a:buNone/>
            </a:pPr>
            <a:endParaRPr lang="en-US" dirty="0"/>
          </a:p>
        </p:txBody>
      </p:sp>
      <p:sp>
        <p:nvSpPr>
          <p:cNvPr id="4" name="Date Placeholder 3">
            <a:extLst>
              <a:ext uri="{FF2B5EF4-FFF2-40B4-BE49-F238E27FC236}">
                <a16:creationId xmlns:a16="http://schemas.microsoft.com/office/drawing/2014/main" id="{6A0811E8-AA4E-4782-A5F3-80386CDC03ED}"/>
              </a:ext>
            </a:extLst>
          </p:cNvPr>
          <p:cNvSpPr>
            <a:spLocks noGrp="1"/>
          </p:cNvSpPr>
          <p:nvPr>
            <p:ph type="dt" sz="half" idx="10"/>
          </p:nvPr>
        </p:nvSpPr>
        <p:spPr/>
        <p:txBody>
          <a:bodyPr/>
          <a:lstStyle/>
          <a:p>
            <a:fld id="{DE19D8FE-7506-41EF-B335-8CA99EA3EAA9}" type="datetime2">
              <a:rPr lang="en-US" smtClean="0"/>
              <a:pPr/>
              <a:t>Saturday, May 22, 2021</a:t>
            </a:fld>
            <a:endParaRPr lang="en-US"/>
          </a:p>
        </p:txBody>
      </p:sp>
      <p:sp>
        <p:nvSpPr>
          <p:cNvPr id="5" name="Footer Placeholder 4">
            <a:extLst>
              <a:ext uri="{FF2B5EF4-FFF2-40B4-BE49-F238E27FC236}">
                <a16:creationId xmlns:a16="http://schemas.microsoft.com/office/drawing/2014/main" id="{27531B5A-1ADD-4C3D-A111-DCF25EE64AA1}"/>
              </a:ext>
            </a:extLst>
          </p:cNvPr>
          <p:cNvSpPr>
            <a:spLocks noGrp="1"/>
          </p:cNvSpPr>
          <p:nvPr>
            <p:ph type="ftr" sz="quarter" idx="11"/>
          </p:nvPr>
        </p:nvSpPr>
        <p:spPr/>
        <p:txBody>
          <a:bodyPr/>
          <a:lstStyle/>
          <a:p>
            <a:r>
              <a:rPr lang="en-GB"/>
              <a:t>IGAD CLIMATE PREDICTION AND APPLICATIONS CENTRE (</a:t>
            </a:r>
            <a:r>
              <a:rPr lang="en-GB" b="1"/>
              <a:t>ICPAC</a:t>
            </a:r>
            <a:r>
              <a:rPr lang="en-GB"/>
              <a:t>)</a:t>
            </a:r>
            <a:endParaRPr lang="en-US" dirty="0"/>
          </a:p>
        </p:txBody>
      </p:sp>
      <p:sp>
        <p:nvSpPr>
          <p:cNvPr id="6" name="Slide Number Placeholder 5">
            <a:extLst>
              <a:ext uri="{FF2B5EF4-FFF2-40B4-BE49-F238E27FC236}">
                <a16:creationId xmlns:a16="http://schemas.microsoft.com/office/drawing/2014/main" id="{6DBD7A98-6C31-4928-A8BB-DA55201A7C90}"/>
              </a:ext>
            </a:extLst>
          </p:cNvPr>
          <p:cNvSpPr>
            <a:spLocks noGrp="1"/>
          </p:cNvSpPr>
          <p:nvPr>
            <p:ph type="sldNum" sz="quarter" idx="12"/>
          </p:nvPr>
        </p:nvSpPr>
        <p:spPr/>
        <p:txBody>
          <a:bodyPr/>
          <a:lstStyle/>
          <a:p>
            <a:fld id="{B1DB7362-2002-504E-9846-FFD55AE08938}" type="slidenum">
              <a:rPr lang="en-US" smtClean="0"/>
              <a:pPr/>
              <a:t>3</a:t>
            </a:fld>
            <a:endParaRPr lang="en-US"/>
          </a:p>
        </p:txBody>
      </p:sp>
    </p:spTree>
    <p:extLst>
      <p:ext uri="{BB962C8B-B14F-4D97-AF65-F5344CB8AC3E}">
        <p14:creationId xmlns:p14="http://schemas.microsoft.com/office/powerpoint/2010/main" val="25725081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7EEE85C-A840-4357-9FFA-76EA0F5B0189}"/>
              </a:ext>
            </a:extLst>
          </p:cNvPr>
          <p:cNvSpPr>
            <a:spLocks noGrp="1"/>
          </p:cNvSpPr>
          <p:nvPr>
            <p:ph type="title"/>
          </p:nvPr>
        </p:nvSpPr>
        <p:spPr/>
        <p:txBody>
          <a:bodyPr/>
          <a:lstStyle/>
          <a:p>
            <a:pPr algn="ctr"/>
            <a:r>
              <a:rPr lang="en-US" b="1" dirty="0"/>
              <a:t>MANAGING FEEDBACK &amp; STAKEHOLDER MAPPING</a:t>
            </a:r>
            <a:endParaRPr lang="en-US" dirty="0"/>
          </a:p>
        </p:txBody>
      </p:sp>
      <p:sp>
        <p:nvSpPr>
          <p:cNvPr id="8" name="Content Placeholder 7">
            <a:extLst>
              <a:ext uri="{FF2B5EF4-FFF2-40B4-BE49-F238E27FC236}">
                <a16:creationId xmlns:a16="http://schemas.microsoft.com/office/drawing/2014/main" id="{3F827876-8434-4390-9BA1-7D381F6847E4}"/>
              </a:ext>
            </a:extLst>
          </p:cNvPr>
          <p:cNvSpPr>
            <a:spLocks noGrp="1"/>
          </p:cNvSpPr>
          <p:nvPr>
            <p:ph idx="1"/>
          </p:nvPr>
        </p:nvSpPr>
        <p:spPr/>
        <p:txBody>
          <a:bodyPr>
            <a:normAutofit fontScale="92500"/>
          </a:bodyPr>
          <a:lstStyle/>
          <a:p>
            <a:pPr marL="0" indent="0">
              <a:buNone/>
            </a:pPr>
            <a:r>
              <a:rPr lang="en-US" b="1" dirty="0"/>
              <a:t>Discussion</a:t>
            </a:r>
          </a:p>
          <a:p>
            <a:pPr marL="0" indent="0">
              <a:buNone/>
            </a:pPr>
            <a:endParaRPr lang="en-US" b="1" dirty="0"/>
          </a:p>
          <a:p>
            <a:pPr marL="0" lvl="0" indent="0">
              <a:buNone/>
            </a:pPr>
            <a:r>
              <a:rPr lang="en-US" dirty="0"/>
              <a:t>3. Knowledge of our stakeholders enhances capacity for feedback management both at the media and meteorological authority level. Kindly list the media stakeholders in your country under the following categories (remember this is an on-going exercise).</a:t>
            </a:r>
          </a:p>
          <a:p>
            <a:pPr marL="0" lvl="0" indent="0">
              <a:buNone/>
            </a:pPr>
            <a:endParaRPr lang="en-US" dirty="0"/>
          </a:p>
          <a:p>
            <a:pPr lvl="0">
              <a:buFontTx/>
              <a:buChar char="-"/>
            </a:pPr>
            <a:r>
              <a:rPr lang="en-US" b="1" dirty="0"/>
              <a:t>Print Media</a:t>
            </a:r>
          </a:p>
          <a:p>
            <a:pPr lvl="0">
              <a:buFontTx/>
              <a:buChar char="-"/>
            </a:pPr>
            <a:r>
              <a:rPr lang="en-US" b="1" dirty="0"/>
              <a:t>Television</a:t>
            </a:r>
          </a:p>
          <a:p>
            <a:pPr lvl="0">
              <a:buFontTx/>
              <a:buChar char="-"/>
            </a:pPr>
            <a:r>
              <a:rPr lang="en-US" b="1" dirty="0"/>
              <a:t>Radio (national, regional and community)</a:t>
            </a:r>
          </a:p>
          <a:p>
            <a:pPr lvl="0">
              <a:buFontTx/>
              <a:buChar char="-"/>
            </a:pPr>
            <a:r>
              <a:rPr lang="en-US" b="1"/>
              <a:t>Social Media</a:t>
            </a:r>
            <a:endParaRPr lang="en-US" b="1" dirty="0"/>
          </a:p>
          <a:p>
            <a:pPr lvl="0">
              <a:buFontTx/>
              <a:buChar char="-"/>
            </a:pPr>
            <a:endParaRPr lang="en-US" dirty="0"/>
          </a:p>
          <a:p>
            <a:pPr marL="0" lvl="0" indent="0">
              <a:buNone/>
            </a:pPr>
            <a:endParaRPr lang="en-US" dirty="0"/>
          </a:p>
          <a:p>
            <a:pPr marL="0" indent="0">
              <a:buNone/>
            </a:pPr>
            <a:endParaRPr lang="en-US" dirty="0"/>
          </a:p>
        </p:txBody>
      </p:sp>
      <p:sp>
        <p:nvSpPr>
          <p:cNvPr id="4" name="Date Placeholder 3">
            <a:extLst>
              <a:ext uri="{FF2B5EF4-FFF2-40B4-BE49-F238E27FC236}">
                <a16:creationId xmlns:a16="http://schemas.microsoft.com/office/drawing/2014/main" id="{6A0811E8-AA4E-4782-A5F3-80386CDC03ED}"/>
              </a:ext>
            </a:extLst>
          </p:cNvPr>
          <p:cNvSpPr>
            <a:spLocks noGrp="1"/>
          </p:cNvSpPr>
          <p:nvPr>
            <p:ph type="dt" sz="half" idx="10"/>
          </p:nvPr>
        </p:nvSpPr>
        <p:spPr/>
        <p:txBody>
          <a:bodyPr/>
          <a:lstStyle/>
          <a:p>
            <a:fld id="{DE19D8FE-7506-41EF-B335-8CA99EA3EAA9}" type="datetime2">
              <a:rPr lang="en-US" smtClean="0"/>
              <a:pPr/>
              <a:t>Saturday, May 22, 2021</a:t>
            </a:fld>
            <a:endParaRPr lang="en-US"/>
          </a:p>
        </p:txBody>
      </p:sp>
      <p:sp>
        <p:nvSpPr>
          <p:cNvPr id="5" name="Footer Placeholder 4">
            <a:extLst>
              <a:ext uri="{FF2B5EF4-FFF2-40B4-BE49-F238E27FC236}">
                <a16:creationId xmlns:a16="http://schemas.microsoft.com/office/drawing/2014/main" id="{27531B5A-1ADD-4C3D-A111-DCF25EE64AA1}"/>
              </a:ext>
            </a:extLst>
          </p:cNvPr>
          <p:cNvSpPr>
            <a:spLocks noGrp="1"/>
          </p:cNvSpPr>
          <p:nvPr>
            <p:ph type="ftr" sz="quarter" idx="11"/>
          </p:nvPr>
        </p:nvSpPr>
        <p:spPr/>
        <p:txBody>
          <a:bodyPr/>
          <a:lstStyle/>
          <a:p>
            <a:r>
              <a:rPr lang="en-GB"/>
              <a:t>IGAD CLIMATE PREDICTION AND APPLICATIONS CENTRE (</a:t>
            </a:r>
            <a:r>
              <a:rPr lang="en-GB" b="1"/>
              <a:t>ICPAC</a:t>
            </a:r>
            <a:r>
              <a:rPr lang="en-GB"/>
              <a:t>)</a:t>
            </a:r>
            <a:endParaRPr lang="en-US" dirty="0"/>
          </a:p>
        </p:txBody>
      </p:sp>
      <p:sp>
        <p:nvSpPr>
          <p:cNvPr id="6" name="Slide Number Placeholder 5">
            <a:extLst>
              <a:ext uri="{FF2B5EF4-FFF2-40B4-BE49-F238E27FC236}">
                <a16:creationId xmlns:a16="http://schemas.microsoft.com/office/drawing/2014/main" id="{6DBD7A98-6C31-4928-A8BB-DA55201A7C90}"/>
              </a:ext>
            </a:extLst>
          </p:cNvPr>
          <p:cNvSpPr>
            <a:spLocks noGrp="1"/>
          </p:cNvSpPr>
          <p:nvPr>
            <p:ph type="sldNum" sz="quarter" idx="12"/>
          </p:nvPr>
        </p:nvSpPr>
        <p:spPr/>
        <p:txBody>
          <a:bodyPr/>
          <a:lstStyle/>
          <a:p>
            <a:fld id="{B1DB7362-2002-504E-9846-FFD55AE08938}" type="slidenum">
              <a:rPr lang="en-US" smtClean="0"/>
              <a:pPr/>
              <a:t>4</a:t>
            </a:fld>
            <a:endParaRPr lang="en-US"/>
          </a:p>
        </p:txBody>
      </p:sp>
    </p:spTree>
    <p:extLst>
      <p:ext uri="{BB962C8B-B14F-4D97-AF65-F5344CB8AC3E}">
        <p14:creationId xmlns:p14="http://schemas.microsoft.com/office/powerpoint/2010/main" val="39812320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958479D-6230-C544-9C1D-4F5F9835402C}"/>
              </a:ext>
            </a:extLst>
          </p:cNvPr>
          <p:cNvSpPr>
            <a:spLocks noGrp="1"/>
          </p:cNvSpPr>
          <p:nvPr>
            <p:ph type="dt" sz="half" idx="10"/>
          </p:nvPr>
        </p:nvSpPr>
        <p:spPr/>
        <p:txBody>
          <a:bodyPr/>
          <a:lstStyle/>
          <a:p>
            <a:fld id="{D37B99F6-96F9-438A-A3A7-D9984BABFD8E}" type="datetime2">
              <a:rPr lang="en-US" smtClean="0"/>
              <a:pPr/>
              <a:t>Saturday, May 22, 2021</a:t>
            </a:fld>
            <a:endParaRPr lang="en-US" dirty="0"/>
          </a:p>
        </p:txBody>
      </p:sp>
      <p:sp>
        <p:nvSpPr>
          <p:cNvPr id="3" name="Footer Placeholder 2">
            <a:extLst>
              <a:ext uri="{FF2B5EF4-FFF2-40B4-BE49-F238E27FC236}">
                <a16:creationId xmlns:a16="http://schemas.microsoft.com/office/drawing/2014/main" id="{343E1597-E59D-6F48-86E2-DC10A21ECF32}"/>
              </a:ext>
            </a:extLst>
          </p:cNvPr>
          <p:cNvSpPr>
            <a:spLocks noGrp="1"/>
          </p:cNvSpPr>
          <p:nvPr>
            <p:ph type="ftr" sz="quarter" idx="11"/>
          </p:nvPr>
        </p:nvSpPr>
        <p:spPr/>
        <p:txBody>
          <a:bodyPr/>
          <a:lstStyle/>
          <a:p>
            <a:r>
              <a:rPr lang="en-US"/>
              <a:t>IGAD CLIMATE PREDICTION AND APPLICATIONS CENTRE (</a:t>
            </a:r>
            <a:r>
              <a:rPr lang="en-US" b="1"/>
              <a:t>ICPAC</a:t>
            </a:r>
            <a:r>
              <a:rPr lang="en-US"/>
              <a:t>)</a:t>
            </a:r>
            <a:endParaRPr lang="en-US" dirty="0"/>
          </a:p>
        </p:txBody>
      </p:sp>
      <p:sp>
        <p:nvSpPr>
          <p:cNvPr id="4" name="Slide Number Placeholder 3">
            <a:extLst>
              <a:ext uri="{FF2B5EF4-FFF2-40B4-BE49-F238E27FC236}">
                <a16:creationId xmlns:a16="http://schemas.microsoft.com/office/drawing/2014/main" id="{6E9FD72C-DA1F-174E-9EF9-1FD366A866A6}"/>
              </a:ext>
            </a:extLst>
          </p:cNvPr>
          <p:cNvSpPr>
            <a:spLocks noGrp="1"/>
          </p:cNvSpPr>
          <p:nvPr>
            <p:ph type="sldNum" sz="quarter" idx="12"/>
          </p:nvPr>
        </p:nvSpPr>
        <p:spPr/>
        <p:txBody>
          <a:bodyPr/>
          <a:lstStyle/>
          <a:p>
            <a:fld id="{B1DB7362-2002-504E-9846-FFD55AE08938}" type="slidenum">
              <a:rPr lang="en-US" smtClean="0"/>
              <a:pPr/>
              <a:t>5</a:t>
            </a:fld>
            <a:endParaRPr lang="en-US"/>
          </a:p>
        </p:txBody>
      </p:sp>
      <p:sp>
        <p:nvSpPr>
          <p:cNvPr id="5" name="Title 4">
            <a:extLst>
              <a:ext uri="{FF2B5EF4-FFF2-40B4-BE49-F238E27FC236}">
                <a16:creationId xmlns:a16="http://schemas.microsoft.com/office/drawing/2014/main" id="{0E07EC62-FF70-9943-B6E8-6925BDBEE3C8}"/>
              </a:ext>
            </a:extLst>
          </p:cNvPr>
          <p:cNvSpPr>
            <a:spLocks noGrp="1"/>
          </p:cNvSpPr>
          <p:nvPr>
            <p:ph type="title"/>
          </p:nvPr>
        </p:nvSpPr>
        <p:spPr/>
        <p:txBody>
          <a:bodyPr>
            <a:normAutofit fontScale="90000"/>
          </a:bodyPr>
          <a:lstStyle/>
          <a:p>
            <a:pPr algn="ctr"/>
            <a:r>
              <a:rPr lang="en-GB" dirty="0">
                <a:solidFill>
                  <a:schemeClr val="accent2"/>
                </a:solidFill>
              </a:rPr>
              <a:t>T</a:t>
            </a:r>
            <a:r>
              <a:rPr lang="en-KE" dirty="0">
                <a:solidFill>
                  <a:schemeClr val="accent2"/>
                </a:solidFill>
              </a:rPr>
              <a:t>hank you! </a:t>
            </a:r>
          </a:p>
        </p:txBody>
      </p:sp>
      <p:sp>
        <p:nvSpPr>
          <p:cNvPr id="6" name="Text Placeholder 5">
            <a:extLst>
              <a:ext uri="{FF2B5EF4-FFF2-40B4-BE49-F238E27FC236}">
                <a16:creationId xmlns:a16="http://schemas.microsoft.com/office/drawing/2014/main" id="{572CE41B-76AC-A74F-AE2C-F58509850C5A}"/>
              </a:ext>
            </a:extLst>
          </p:cNvPr>
          <p:cNvSpPr>
            <a:spLocks noGrp="1"/>
          </p:cNvSpPr>
          <p:nvPr>
            <p:ph type="body" idx="1"/>
          </p:nvPr>
        </p:nvSpPr>
        <p:spPr/>
        <p:txBody>
          <a:bodyPr/>
          <a:lstStyle/>
          <a:p>
            <a:pPr algn="ctr"/>
            <a:r>
              <a:rPr lang="en-GB" dirty="0">
                <a:solidFill>
                  <a:schemeClr val="bg1"/>
                </a:solidFill>
                <a:latin typeface="Arial" panose="020B0604020202020204" pitchFamily="34" charset="0"/>
                <a:cs typeface="Arial" panose="020B0604020202020204" pitchFamily="34" charset="0"/>
              </a:rPr>
              <a:t>Contribute to the Conversation on Twitter</a:t>
            </a:r>
            <a:br>
              <a:rPr lang="en-GB" b="1" dirty="0">
                <a:solidFill>
                  <a:schemeClr val="bg1"/>
                </a:solidFill>
                <a:latin typeface="Arial" panose="020B0604020202020204" pitchFamily="34" charset="0"/>
                <a:cs typeface="Arial" panose="020B0604020202020204" pitchFamily="34" charset="0"/>
              </a:rPr>
            </a:br>
            <a:r>
              <a:rPr lang="en-GB" b="1" dirty="0">
                <a:solidFill>
                  <a:schemeClr val="bg1"/>
                </a:solidFill>
                <a:latin typeface="Arial" panose="020B0604020202020204" pitchFamily="34" charset="0"/>
                <a:cs typeface="Arial" panose="020B0604020202020204" pitchFamily="34" charset="0"/>
              </a:rPr>
              <a:t>#GHACOF58</a:t>
            </a:r>
          </a:p>
          <a:p>
            <a:pPr algn="ctr"/>
            <a:endParaRPr lang="en-GB" b="1" dirty="0">
              <a:solidFill>
                <a:schemeClr val="bg1"/>
              </a:solidFill>
              <a:latin typeface="Arial" panose="020B0604020202020204" pitchFamily="34" charset="0"/>
              <a:cs typeface="Arial" panose="020B0604020202020204" pitchFamily="34" charset="0"/>
            </a:endParaRPr>
          </a:p>
          <a:p>
            <a:pPr algn="ctr"/>
            <a:r>
              <a:rPr lang="en-GB" u="sng" dirty="0">
                <a:solidFill>
                  <a:schemeClr val="bg1"/>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www.icpac.net</a:t>
            </a:r>
            <a:endParaRPr lang="en-US" b="1" dirty="0">
              <a:solidFill>
                <a:schemeClr val="bg1"/>
              </a:solidFill>
              <a:latin typeface="Arial" panose="020B0604020202020204" pitchFamily="34" charset="0"/>
              <a:cs typeface="Arial" panose="020B0604020202020204" pitchFamily="34" charset="0"/>
            </a:endParaRPr>
          </a:p>
          <a:p>
            <a:pPr algn="ctr"/>
            <a:endParaRPr lang="en-GB" b="1" dirty="0">
              <a:solidFill>
                <a:schemeClr val="bg1"/>
              </a:solidFill>
              <a:latin typeface="Arial" panose="020B0604020202020204" pitchFamily="34" charset="0"/>
              <a:cs typeface="Arial" panose="020B0604020202020204" pitchFamily="34" charset="0"/>
            </a:endParaRPr>
          </a:p>
          <a:p>
            <a:pPr algn="ctr"/>
            <a:endParaRPr lang="en-KE" dirty="0"/>
          </a:p>
        </p:txBody>
      </p:sp>
    </p:spTree>
    <p:extLst>
      <p:ext uri="{BB962C8B-B14F-4D97-AF65-F5344CB8AC3E}">
        <p14:creationId xmlns:p14="http://schemas.microsoft.com/office/powerpoint/2010/main" val="3251770574"/>
      </p:ext>
    </p:extLst>
  </p:cSld>
  <p:clrMapOvr>
    <a:masterClrMapping/>
  </p:clrMapOvr>
</p:sld>
</file>

<file path=ppt/theme/theme1.xml><?xml version="1.0" encoding="utf-8"?>
<a:theme xmlns:a="http://schemas.openxmlformats.org/drawingml/2006/main" name="IGAD PPT Template">
  <a:themeElements>
    <a:clrScheme name="IGAD">
      <a:dk1>
        <a:sysClr val="windowText" lastClr="000000"/>
      </a:dk1>
      <a:lt1>
        <a:sysClr val="window" lastClr="FFFFFF"/>
      </a:lt1>
      <a:dk2>
        <a:srgbClr val="646463"/>
      </a:dk2>
      <a:lt2>
        <a:srgbClr val="D0D0D0"/>
      </a:lt2>
      <a:accent1>
        <a:srgbClr val="00833F"/>
      </a:accent1>
      <a:accent2>
        <a:srgbClr val="F4BE49"/>
      </a:accent2>
      <a:accent3>
        <a:srgbClr val="004080"/>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IGAD PPT Template.thmx</Template>
  <TotalTime>5495</TotalTime>
  <Words>182</Words>
  <Application>Microsoft Office PowerPoint</Application>
  <PresentationFormat>A4 Paper (210x297 mm)</PresentationFormat>
  <Paragraphs>38</Paragraphs>
  <Slides>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Arial</vt:lpstr>
      <vt:lpstr>Calibri</vt:lpstr>
      <vt:lpstr>IGAD PPT Template</vt:lpstr>
      <vt:lpstr>MANAGING FEEDBACK &amp; STAKEHOLDER MAPPING</vt:lpstr>
      <vt:lpstr>MANAGING FEEDBACK &amp; STAKEHOLDER MAPPING</vt:lpstr>
      <vt:lpstr>MANAGING FEEDBACK &amp; STAKEHOLDER MAPPING</vt:lpstr>
      <vt:lpstr>MANAGING FEEDBACK &amp; STAKEHOLDER MAPPING</vt:lpstr>
      <vt:lpstr>Thank you! </vt:lpstr>
    </vt:vector>
  </TitlesOfParts>
  <Company>Black Africa 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Apple Macintosh</dc:creator>
  <cp:lastModifiedBy>Collison Lore</cp:lastModifiedBy>
  <cp:revision>220</cp:revision>
  <dcterms:created xsi:type="dcterms:W3CDTF">2014-11-18T09:33:09Z</dcterms:created>
  <dcterms:modified xsi:type="dcterms:W3CDTF">2021-05-22T14:52:57Z</dcterms:modified>
</cp:coreProperties>
</file>