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73" r:id="rId2"/>
    <p:sldId id="262" r:id="rId3"/>
    <p:sldId id="269" r:id="rId4"/>
    <p:sldId id="272" r:id="rId5"/>
    <p:sldId id="270" r:id="rId6"/>
    <p:sldId id="271" r:id="rId7"/>
    <p:sldId id="260" r:id="rId8"/>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12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iona Percy" initials="FP" lastIdx="2" clrIdx="0">
    <p:extLst>
      <p:ext uri="{19B8F6BF-5375-455C-9EA6-DF929625EA0E}">
        <p15:presenceInfo xmlns:p15="http://schemas.microsoft.com/office/powerpoint/2012/main" userId="a7077820a15d2a3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666"/>
    <p:restoredTop sz="94337"/>
  </p:normalViewPr>
  <p:slideViewPr>
    <p:cSldViewPr snapToGrid="0" snapToObjects="1">
      <p:cViewPr varScale="1">
        <p:scale>
          <a:sx n="109" d="100"/>
          <a:sy n="109" d="100"/>
        </p:scale>
        <p:origin x="1920" y="192"/>
      </p:cViewPr>
      <p:guideLst>
        <p:guide orient="horz" pos="2183"/>
        <p:guide pos="3120"/>
      </p:guideLst>
    </p:cSldViewPr>
  </p:slideViewPr>
  <p:notesTextViewPr>
    <p:cViewPr>
      <p:scale>
        <a:sx n="70" d="100"/>
        <a:sy n="7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x-non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BDDDEF-59F9-6B45-ADB4-58483CB71D07}" type="datetimeFigureOut">
              <a:rPr lang="x-none" smtClean="0"/>
              <a:t>24/05/2021</a:t>
            </a:fld>
            <a:endParaRPr lang="x-none"/>
          </a:p>
        </p:txBody>
      </p:sp>
      <p:sp>
        <p:nvSpPr>
          <p:cNvPr id="4" name="Slide Image Placeholder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x-non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x-non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2B2F7A-40FC-C04A-9780-D51A1C3932DC}" type="slidenum">
              <a:rPr lang="x-none" smtClean="0"/>
              <a:t>‹#›</a:t>
            </a:fld>
            <a:endParaRPr lang="x-none"/>
          </a:p>
        </p:txBody>
      </p:sp>
    </p:spTree>
    <p:extLst>
      <p:ext uri="{BB962C8B-B14F-4D97-AF65-F5344CB8AC3E}">
        <p14:creationId xmlns:p14="http://schemas.microsoft.com/office/powerpoint/2010/main" val="3731973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KE" dirty="0"/>
          </a:p>
        </p:txBody>
      </p:sp>
      <p:sp>
        <p:nvSpPr>
          <p:cNvPr id="4" name="Slide Number Placeholder 3"/>
          <p:cNvSpPr>
            <a:spLocks noGrp="1"/>
          </p:cNvSpPr>
          <p:nvPr>
            <p:ph type="sldNum" sz="quarter" idx="5"/>
          </p:nvPr>
        </p:nvSpPr>
        <p:spPr/>
        <p:txBody>
          <a:bodyPr/>
          <a:lstStyle/>
          <a:p>
            <a:fld id="{A12B2F7A-40FC-C04A-9780-D51A1C3932DC}" type="slidenum">
              <a:rPr lang="x-none" smtClean="0"/>
              <a:t>4</a:t>
            </a:fld>
            <a:endParaRPr lang="x-none"/>
          </a:p>
        </p:txBody>
      </p:sp>
    </p:spTree>
    <p:extLst>
      <p:ext uri="{BB962C8B-B14F-4D97-AF65-F5344CB8AC3E}">
        <p14:creationId xmlns:p14="http://schemas.microsoft.com/office/powerpoint/2010/main" val="13164493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90F80CD2-084E-C942-BA2F-6B41F4B3DD86}" type="datetimeFigureOut">
              <a:rPr lang="en-US" smtClean="0"/>
              <a:t>5/24/21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DB7362-2002-504E-9846-FFD55AE08938}" type="slidenum">
              <a:rPr lang="en-US" smtClean="0"/>
              <a:t>‹#›</a:t>
            </a:fld>
            <a:endParaRPr lang="en-US"/>
          </a:p>
        </p:txBody>
      </p:sp>
    </p:spTree>
    <p:extLst>
      <p:ext uri="{BB962C8B-B14F-4D97-AF65-F5344CB8AC3E}">
        <p14:creationId xmlns:p14="http://schemas.microsoft.com/office/powerpoint/2010/main" val="1703303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0F80CD2-084E-C942-BA2F-6B41F4B3DD86}" type="datetimeFigureOut">
              <a:rPr lang="en-US" smtClean="0"/>
              <a:t>5/24/21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DB7362-2002-504E-9846-FFD55AE08938}" type="slidenum">
              <a:rPr lang="en-US" smtClean="0"/>
              <a:t>‹#›</a:t>
            </a:fld>
            <a:endParaRPr lang="en-US"/>
          </a:p>
        </p:txBody>
      </p:sp>
    </p:spTree>
    <p:extLst>
      <p:ext uri="{BB962C8B-B14F-4D97-AF65-F5344CB8AC3E}">
        <p14:creationId xmlns:p14="http://schemas.microsoft.com/office/powerpoint/2010/main" val="1639709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0F80CD2-084E-C942-BA2F-6B41F4B3DD86}" type="datetimeFigureOut">
              <a:rPr lang="en-US" smtClean="0"/>
              <a:t>5/24/21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DB7362-2002-504E-9846-FFD55AE08938}" type="slidenum">
              <a:rPr lang="en-US" smtClean="0"/>
              <a:t>‹#›</a:t>
            </a:fld>
            <a:endParaRPr lang="en-US"/>
          </a:p>
        </p:txBody>
      </p:sp>
    </p:spTree>
    <p:extLst>
      <p:ext uri="{BB962C8B-B14F-4D97-AF65-F5344CB8AC3E}">
        <p14:creationId xmlns:p14="http://schemas.microsoft.com/office/powerpoint/2010/main" val="3335168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0F80CD2-084E-C942-BA2F-6B41F4B3DD86}" type="datetimeFigureOut">
              <a:rPr lang="en-US" smtClean="0"/>
              <a:t>5/24/21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DB7362-2002-504E-9846-FFD55AE08938}" type="slidenum">
              <a:rPr lang="en-US" smtClean="0"/>
              <a:t>‹#›</a:t>
            </a:fld>
            <a:endParaRPr lang="en-US"/>
          </a:p>
        </p:txBody>
      </p:sp>
    </p:spTree>
    <p:extLst>
      <p:ext uri="{BB962C8B-B14F-4D97-AF65-F5344CB8AC3E}">
        <p14:creationId xmlns:p14="http://schemas.microsoft.com/office/powerpoint/2010/main" val="440122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0F80CD2-084E-C942-BA2F-6B41F4B3DD86}" type="datetimeFigureOut">
              <a:rPr lang="en-US" smtClean="0"/>
              <a:t>5/24/21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DB7362-2002-504E-9846-FFD55AE08938}" type="slidenum">
              <a:rPr lang="en-US" smtClean="0"/>
              <a:t>‹#›</a:t>
            </a:fld>
            <a:endParaRPr lang="en-US"/>
          </a:p>
        </p:txBody>
      </p:sp>
    </p:spTree>
    <p:extLst>
      <p:ext uri="{BB962C8B-B14F-4D97-AF65-F5344CB8AC3E}">
        <p14:creationId xmlns:p14="http://schemas.microsoft.com/office/powerpoint/2010/main" val="344134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90F80CD2-084E-C942-BA2F-6B41F4B3DD86}" type="datetimeFigureOut">
              <a:rPr lang="en-US" smtClean="0"/>
              <a:t>5/24/21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DB7362-2002-504E-9846-FFD55AE08938}" type="slidenum">
              <a:rPr lang="en-US" smtClean="0"/>
              <a:t>‹#›</a:t>
            </a:fld>
            <a:endParaRPr lang="en-US"/>
          </a:p>
        </p:txBody>
      </p:sp>
    </p:spTree>
    <p:extLst>
      <p:ext uri="{BB962C8B-B14F-4D97-AF65-F5344CB8AC3E}">
        <p14:creationId xmlns:p14="http://schemas.microsoft.com/office/powerpoint/2010/main" val="2900272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90F80CD2-084E-C942-BA2F-6B41F4B3DD86}" type="datetimeFigureOut">
              <a:rPr lang="en-US" smtClean="0"/>
              <a:t>5/24/21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DB7362-2002-504E-9846-FFD55AE08938}" type="slidenum">
              <a:rPr lang="en-US" smtClean="0"/>
              <a:t>‹#›</a:t>
            </a:fld>
            <a:endParaRPr lang="en-US"/>
          </a:p>
        </p:txBody>
      </p:sp>
    </p:spTree>
    <p:extLst>
      <p:ext uri="{BB962C8B-B14F-4D97-AF65-F5344CB8AC3E}">
        <p14:creationId xmlns:p14="http://schemas.microsoft.com/office/powerpoint/2010/main" val="1574244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90F80CD2-084E-C942-BA2F-6B41F4B3DD86}" type="datetimeFigureOut">
              <a:rPr lang="en-US" smtClean="0"/>
              <a:t>5/24/21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DB7362-2002-504E-9846-FFD55AE08938}" type="slidenum">
              <a:rPr lang="en-US" smtClean="0"/>
              <a:t>‹#›</a:t>
            </a:fld>
            <a:endParaRPr lang="en-US"/>
          </a:p>
        </p:txBody>
      </p:sp>
    </p:spTree>
    <p:extLst>
      <p:ext uri="{BB962C8B-B14F-4D97-AF65-F5344CB8AC3E}">
        <p14:creationId xmlns:p14="http://schemas.microsoft.com/office/powerpoint/2010/main" val="1522423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F80CD2-084E-C942-BA2F-6B41F4B3DD86}" type="datetimeFigureOut">
              <a:rPr lang="en-US" smtClean="0"/>
              <a:t>5/24/21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DB7362-2002-504E-9846-FFD55AE08938}" type="slidenum">
              <a:rPr lang="en-US" smtClean="0"/>
              <a:t>‹#›</a:t>
            </a:fld>
            <a:endParaRPr lang="en-US"/>
          </a:p>
        </p:txBody>
      </p:sp>
    </p:spTree>
    <p:extLst>
      <p:ext uri="{BB962C8B-B14F-4D97-AF65-F5344CB8AC3E}">
        <p14:creationId xmlns:p14="http://schemas.microsoft.com/office/powerpoint/2010/main" val="1789120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0F80CD2-084E-C942-BA2F-6B41F4B3DD86}" type="datetimeFigureOut">
              <a:rPr lang="en-US" smtClean="0"/>
              <a:t>5/24/21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DB7362-2002-504E-9846-FFD55AE08938}" type="slidenum">
              <a:rPr lang="en-US" smtClean="0"/>
              <a:t>‹#›</a:t>
            </a:fld>
            <a:endParaRPr lang="en-US"/>
          </a:p>
        </p:txBody>
      </p:sp>
    </p:spTree>
    <p:extLst>
      <p:ext uri="{BB962C8B-B14F-4D97-AF65-F5344CB8AC3E}">
        <p14:creationId xmlns:p14="http://schemas.microsoft.com/office/powerpoint/2010/main" val="21491294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0F80CD2-084E-C942-BA2F-6B41F4B3DD86}" type="datetimeFigureOut">
              <a:rPr lang="en-US" smtClean="0"/>
              <a:t>5/24/21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DB7362-2002-504E-9846-FFD55AE08938}" type="slidenum">
              <a:rPr lang="en-US" smtClean="0"/>
              <a:t>‹#›</a:t>
            </a:fld>
            <a:endParaRPr lang="en-US"/>
          </a:p>
        </p:txBody>
      </p:sp>
    </p:spTree>
    <p:extLst>
      <p:ext uri="{BB962C8B-B14F-4D97-AF65-F5344CB8AC3E}">
        <p14:creationId xmlns:p14="http://schemas.microsoft.com/office/powerpoint/2010/main" val="961543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F80CD2-084E-C942-BA2F-6B41F4B3DD86}" type="datetimeFigureOut">
              <a:rPr lang="en-US" smtClean="0"/>
              <a:t>5/24/21</a:t>
            </a:fld>
            <a:endParaRPr lang="en-US"/>
          </a:p>
        </p:txBody>
      </p:sp>
      <p:sp>
        <p:nvSpPr>
          <p:cNvPr id="5" name="Footer Placeholder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DB7362-2002-504E-9846-FFD55AE08938}" type="slidenum">
              <a:rPr lang="en-US" smtClean="0"/>
              <a:t>‹#›</a:t>
            </a:fld>
            <a:endParaRPr lang="en-US"/>
          </a:p>
        </p:txBody>
      </p:sp>
    </p:spTree>
    <p:extLst>
      <p:ext uri="{BB962C8B-B14F-4D97-AF65-F5344CB8AC3E}">
        <p14:creationId xmlns:p14="http://schemas.microsoft.com/office/powerpoint/2010/main" val="13821324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hyperlink" Target="http://www.icpac.net/" TargetMode="External"/><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3F4817-D29B-6541-B9BD-06BBBFEA2B46}"/>
              </a:ext>
            </a:extLst>
          </p:cNvPr>
          <p:cNvSpPr>
            <a:spLocks noGrp="1"/>
          </p:cNvSpPr>
          <p:nvPr>
            <p:ph type="title"/>
          </p:nvPr>
        </p:nvSpPr>
        <p:spPr/>
        <p:txBody>
          <a:bodyPr/>
          <a:lstStyle/>
          <a:p>
            <a:endParaRPr lang="en-KE"/>
          </a:p>
        </p:txBody>
      </p:sp>
      <p:sp>
        <p:nvSpPr>
          <p:cNvPr id="3" name="Content Placeholder 2">
            <a:extLst>
              <a:ext uri="{FF2B5EF4-FFF2-40B4-BE49-F238E27FC236}">
                <a16:creationId xmlns:a16="http://schemas.microsoft.com/office/drawing/2014/main" id="{8CA710FE-CF16-674A-B335-2C515A0120D4}"/>
              </a:ext>
            </a:extLst>
          </p:cNvPr>
          <p:cNvSpPr>
            <a:spLocks noGrp="1"/>
          </p:cNvSpPr>
          <p:nvPr>
            <p:ph idx="1"/>
          </p:nvPr>
        </p:nvSpPr>
        <p:spPr/>
        <p:txBody>
          <a:bodyPr/>
          <a:lstStyle/>
          <a:p>
            <a:endParaRPr lang="en-KE"/>
          </a:p>
        </p:txBody>
      </p:sp>
      <p:pic>
        <p:nvPicPr>
          <p:cNvPr id="6146" name="Picture 2">
            <a:extLst>
              <a:ext uri="{FF2B5EF4-FFF2-40B4-BE49-F238E27FC236}">
                <a16:creationId xmlns:a16="http://schemas.microsoft.com/office/drawing/2014/main" id="{1689D9DC-2508-D64E-A594-F43595BC15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904412"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39914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FAFEA6D-A512-E746-AE40-E322040B8351}"/>
              </a:ext>
            </a:extLst>
          </p:cNvPr>
          <p:cNvPicPr>
            <a:picLocks noChangeAspect="1"/>
          </p:cNvPicPr>
          <p:nvPr/>
        </p:nvPicPr>
        <p:blipFill rotWithShape="1">
          <a:blip r:embed="rId2"/>
          <a:srcRect t="87611"/>
          <a:stretch/>
        </p:blipFill>
        <p:spPr>
          <a:xfrm>
            <a:off x="103771" y="6008914"/>
            <a:ext cx="9698458" cy="849086"/>
          </a:xfrm>
          <a:prstGeom prst="rect">
            <a:avLst/>
          </a:prstGeom>
        </p:spPr>
      </p:pic>
      <p:sp>
        <p:nvSpPr>
          <p:cNvPr id="3" name="Content Placeholder 2">
            <a:extLst>
              <a:ext uri="{FF2B5EF4-FFF2-40B4-BE49-F238E27FC236}">
                <a16:creationId xmlns:a16="http://schemas.microsoft.com/office/drawing/2014/main" id="{A59A2051-BA98-B54E-AE62-7A4480BB2317}"/>
              </a:ext>
            </a:extLst>
          </p:cNvPr>
          <p:cNvSpPr>
            <a:spLocks noGrp="1"/>
          </p:cNvSpPr>
          <p:nvPr>
            <p:ph idx="1"/>
          </p:nvPr>
        </p:nvSpPr>
        <p:spPr>
          <a:xfrm>
            <a:off x="103771" y="1219201"/>
            <a:ext cx="9603755" cy="5107172"/>
          </a:xfrm>
        </p:spPr>
        <p:txBody>
          <a:bodyPr>
            <a:noAutofit/>
          </a:bodyPr>
          <a:lstStyle/>
          <a:p>
            <a:pPr marL="744538" lvl="2" indent="-287338"/>
            <a:r>
              <a:rPr lang="en-GB" sz="2800" dirty="0"/>
              <a:t>Review performance and impacts of March to May 2021 season</a:t>
            </a:r>
          </a:p>
          <a:p>
            <a:pPr marL="744538" lvl="2" indent="-287338"/>
            <a:r>
              <a:rPr lang="en-GB" sz="2800" dirty="0"/>
              <a:t>Present the consolidated objective regional climate outlook for the June to September 2021 season; </a:t>
            </a:r>
            <a:endParaRPr lang="en-US" sz="2800" dirty="0"/>
          </a:p>
          <a:p>
            <a:pPr marL="744538" lvl="2" indent="-287338"/>
            <a:r>
              <a:rPr lang="en-GB" sz="2800" dirty="0"/>
              <a:t>Present </a:t>
            </a:r>
            <a:r>
              <a:rPr lang="en-US" sz="2800" dirty="0"/>
              <a:t>implications of the climate forecast and response strategies;</a:t>
            </a:r>
          </a:p>
          <a:p>
            <a:pPr marL="744538" lvl="2" indent="-287338"/>
            <a:r>
              <a:rPr lang="en-GB" sz="2800" dirty="0"/>
              <a:t>Provide a regional interaction platform for decision makers, climate scientists, research scientists, users of climate information and development partners. </a:t>
            </a:r>
            <a:endParaRPr lang="en-US" sz="2800" dirty="0"/>
          </a:p>
          <a:p>
            <a:pPr marL="744538" lvl="2" indent="-287338"/>
            <a:r>
              <a:rPr lang="en-GB" sz="2800" dirty="0"/>
              <a:t>Release of GHACOF 58 forum statement.</a:t>
            </a:r>
            <a:r>
              <a:rPr lang="en-US" sz="2800" dirty="0"/>
              <a:t> </a:t>
            </a:r>
          </a:p>
          <a:p>
            <a:pPr marL="744538" lvl="2" indent="-287338"/>
            <a:r>
              <a:rPr lang="en-US" sz="2800" dirty="0"/>
              <a:t>Summary for decision makers</a:t>
            </a:r>
          </a:p>
          <a:p>
            <a:pPr marL="0" indent="0">
              <a:buNone/>
            </a:pPr>
            <a:endParaRPr lang="x-none" sz="2000" dirty="0">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1E047E30-0489-A245-9A68-62259FF71561}"/>
              </a:ext>
            </a:extLst>
          </p:cNvPr>
          <p:cNvSpPr>
            <a:spLocks noGrp="1"/>
          </p:cNvSpPr>
          <p:nvPr>
            <p:ph type="title"/>
          </p:nvPr>
        </p:nvSpPr>
        <p:spPr>
          <a:xfrm>
            <a:off x="495300" y="299389"/>
            <a:ext cx="8915400" cy="776370"/>
          </a:xfrm>
        </p:spPr>
        <p:txBody>
          <a:bodyPr>
            <a:normAutofit/>
          </a:bodyPr>
          <a:lstStyle/>
          <a:p>
            <a:r>
              <a:rPr lang="en-US" sz="3200" kern="0" dirty="0">
                <a:solidFill>
                  <a:srgbClr val="00833F"/>
                </a:solidFill>
                <a:latin typeface="Arial"/>
                <a:cs typeface="Arial"/>
                <a:sym typeface="Arial"/>
              </a:rPr>
              <a:t>GHACOF 58 OBJECTIVES</a:t>
            </a:r>
            <a:endParaRPr lang="x-none" dirty="0"/>
          </a:p>
        </p:txBody>
      </p:sp>
    </p:spTree>
    <p:extLst>
      <p:ext uri="{BB962C8B-B14F-4D97-AF65-F5344CB8AC3E}">
        <p14:creationId xmlns:p14="http://schemas.microsoft.com/office/powerpoint/2010/main" val="21012687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FAFEA6D-A512-E746-AE40-E322040B8351}"/>
              </a:ext>
            </a:extLst>
          </p:cNvPr>
          <p:cNvPicPr>
            <a:picLocks noChangeAspect="1"/>
          </p:cNvPicPr>
          <p:nvPr/>
        </p:nvPicPr>
        <p:blipFill rotWithShape="1">
          <a:blip r:embed="rId2"/>
          <a:srcRect t="87611"/>
          <a:stretch/>
        </p:blipFill>
        <p:spPr>
          <a:xfrm>
            <a:off x="103771" y="6008914"/>
            <a:ext cx="9698458" cy="849086"/>
          </a:xfrm>
          <a:prstGeom prst="rect">
            <a:avLst/>
          </a:prstGeom>
        </p:spPr>
      </p:pic>
      <p:sp>
        <p:nvSpPr>
          <p:cNvPr id="3" name="Content Placeholder 2">
            <a:extLst>
              <a:ext uri="{FF2B5EF4-FFF2-40B4-BE49-F238E27FC236}">
                <a16:creationId xmlns:a16="http://schemas.microsoft.com/office/drawing/2014/main" id="{A59A2051-BA98-B54E-AE62-7A4480BB2317}"/>
              </a:ext>
            </a:extLst>
          </p:cNvPr>
          <p:cNvSpPr>
            <a:spLocks noGrp="1"/>
          </p:cNvSpPr>
          <p:nvPr>
            <p:ph idx="1"/>
          </p:nvPr>
        </p:nvSpPr>
        <p:spPr>
          <a:xfrm>
            <a:off x="495300" y="1600202"/>
            <a:ext cx="9148860" cy="4726170"/>
          </a:xfrm>
        </p:spPr>
        <p:txBody>
          <a:bodyPr>
            <a:noAutofit/>
          </a:bodyPr>
          <a:lstStyle/>
          <a:p>
            <a:pPr marL="571500" algn="just">
              <a:buFont typeface="Arial" pitchFamily="34" charset="0"/>
              <a:buChar char="•"/>
            </a:pPr>
            <a:r>
              <a:rPr lang="en-US" sz="2800" b="1" dirty="0">
                <a:latin typeface="Arial" panose="020B0604020202020204" pitchFamily="34" charset="0"/>
                <a:cs typeface="Arial" panose="020B0604020202020204" pitchFamily="34" charset="0"/>
              </a:rPr>
              <a:t>Capacity Building workshop </a:t>
            </a:r>
            <a:r>
              <a:rPr lang="en-US" sz="2800" dirty="0">
                <a:latin typeface="Arial" panose="020B0604020202020204" pitchFamily="34" charset="0"/>
                <a:cs typeface="Arial" panose="020B0604020202020204" pitchFamily="34" charset="0"/>
              </a:rPr>
              <a:t>for Climate Scientists from 17 – 21 May 2021: Reviewed performance of MAM 2021 climate outlook as well as developed objective regional and downscaled national climate outlooks for the June to September 2021 season</a:t>
            </a:r>
          </a:p>
          <a:p>
            <a:pPr marL="571500" algn="just">
              <a:buFont typeface="Arial" pitchFamily="34" charset="0"/>
              <a:buChar char="•"/>
            </a:pPr>
            <a:endParaRPr lang="en-US" sz="2800" dirty="0">
              <a:latin typeface="Arial" panose="020B0604020202020204" pitchFamily="34" charset="0"/>
              <a:cs typeface="Arial" panose="020B0604020202020204" pitchFamily="34" charset="0"/>
            </a:endParaRPr>
          </a:p>
          <a:p>
            <a:pPr marL="571500" algn="just">
              <a:buFont typeface="Arial" pitchFamily="34" charset="0"/>
              <a:buChar char="•"/>
            </a:pPr>
            <a:r>
              <a:rPr lang="en-US" sz="2800" b="1" dirty="0">
                <a:latin typeface="Arial" panose="020B0604020202020204" pitchFamily="34" charset="0"/>
                <a:cs typeface="Arial" panose="020B0604020202020204" pitchFamily="34" charset="0"/>
              </a:rPr>
              <a:t>Co-Production sessions for climate services and seasonal advisories with key Sector</a:t>
            </a:r>
            <a:r>
              <a:rPr lang="en-US" sz="2800" dirty="0">
                <a:latin typeface="Arial" panose="020B0604020202020204" pitchFamily="34" charset="0"/>
                <a:cs typeface="Arial" panose="020B0604020202020204" pitchFamily="34" charset="0"/>
              </a:rPr>
              <a:t>s on 25 – 26 May 2021</a:t>
            </a:r>
          </a:p>
          <a:p>
            <a:pPr marL="0" indent="0">
              <a:buNone/>
            </a:pPr>
            <a:r>
              <a:rPr lang="en-GB" sz="2800" dirty="0">
                <a:latin typeface="Arial" panose="020B0604020202020204" pitchFamily="34" charset="0"/>
                <a:cs typeface="Arial" panose="020B0604020202020204" pitchFamily="34" charset="0"/>
              </a:rPr>
              <a:t> </a:t>
            </a:r>
            <a:endParaRPr lang="x-none" sz="2800" dirty="0">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1E047E30-0489-A245-9A68-62259FF71561}"/>
              </a:ext>
            </a:extLst>
          </p:cNvPr>
          <p:cNvSpPr>
            <a:spLocks noGrp="1"/>
          </p:cNvSpPr>
          <p:nvPr>
            <p:ph type="title"/>
          </p:nvPr>
        </p:nvSpPr>
        <p:spPr>
          <a:xfrm>
            <a:off x="495300" y="641268"/>
            <a:ext cx="8915400" cy="776370"/>
          </a:xfrm>
        </p:spPr>
        <p:txBody>
          <a:bodyPr>
            <a:normAutofit/>
          </a:bodyPr>
          <a:lstStyle/>
          <a:p>
            <a:pPr algn="l"/>
            <a:r>
              <a:rPr lang="en-US" sz="3200" dirty="0">
                <a:solidFill>
                  <a:srgbClr val="00B050"/>
                </a:solidFill>
              </a:rPr>
              <a:t>PRE-GHACOF 58  WORKSHOPS</a:t>
            </a:r>
            <a:endParaRPr lang="x-none" sz="3200" dirty="0">
              <a:solidFill>
                <a:srgbClr val="00B050"/>
              </a:solidFill>
            </a:endParaRPr>
          </a:p>
        </p:txBody>
      </p:sp>
    </p:spTree>
    <p:extLst>
      <p:ext uri="{BB962C8B-B14F-4D97-AF65-F5344CB8AC3E}">
        <p14:creationId xmlns:p14="http://schemas.microsoft.com/office/powerpoint/2010/main" val="2010942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FAFEA6D-A512-E746-AE40-E322040B8351}"/>
              </a:ext>
            </a:extLst>
          </p:cNvPr>
          <p:cNvPicPr>
            <a:picLocks noChangeAspect="1"/>
          </p:cNvPicPr>
          <p:nvPr/>
        </p:nvPicPr>
        <p:blipFill rotWithShape="1">
          <a:blip r:embed="rId3"/>
          <a:srcRect t="87611"/>
          <a:stretch/>
        </p:blipFill>
        <p:spPr>
          <a:xfrm>
            <a:off x="207542" y="6189984"/>
            <a:ext cx="9698458" cy="849086"/>
          </a:xfrm>
          <a:prstGeom prst="rect">
            <a:avLst/>
          </a:prstGeom>
        </p:spPr>
      </p:pic>
      <p:sp>
        <p:nvSpPr>
          <p:cNvPr id="3" name="Content Placeholder 2">
            <a:extLst>
              <a:ext uri="{FF2B5EF4-FFF2-40B4-BE49-F238E27FC236}">
                <a16:creationId xmlns:a16="http://schemas.microsoft.com/office/drawing/2014/main" id="{A59A2051-BA98-B54E-AE62-7A4480BB2317}"/>
              </a:ext>
            </a:extLst>
          </p:cNvPr>
          <p:cNvSpPr>
            <a:spLocks noGrp="1"/>
          </p:cNvSpPr>
          <p:nvPr>
            <p:ph idx="1"/>
          </p:nvPr>
        </p:nvSpPr>
        <p:spPr>
          <a:xfrm>
            <a:off x="15910" y="714702"/>
            <a:ext cx="9784582" cy="5826775"/>
          </a:xfrm>
        </p:spPr>
        <p:txBody>
          <a:bodyPr>
            <a:noAutofit/>
          </a:bodyPr>
          <a:lstStyle/>
          <a:p>
            <a:pPr marL="0" indent="0">
              <a:buNone/>
            </a:pPr>
            <a:r>
              <a:rPr lang="en-GB" sz="2800" dirty="0">
                <a:latin typeface="Arial" panose="020B0604020202020204" pitchFamily="34" charset="0"/>
                <a:cs typeface="Arial" panose="020B0604020202020204" pitchFamily="34" charset="0"/>
              </a:rPr>
              <a:t> </a:t>
            </a:r>
            <a:r>
              <a:rPr lang="en-US" sz="2800" dirty="0">
                <a:solidFill>
                  <a:srgbClr val="FF0000"/>
                </a:solidFill>
                <a:latin typeface="Arial" panose="020B0604020202020204" pitchFamily="34" charset="0"/>
                <a:cs typeface="Arial" panose="020B0604020202020204" pitchFamily="34" charset="0"/>
              </a:rPr>
              <a:t>CLIMATE SERVICES FOR EARLY ACTION</a:t>
            </a:r>
          </a:p>
          <a:p>
            <a:pPr algn="just">
              <a:buFont typeface="Arial" panose="020B0604020202020204" pitchFamily="34" charset="0"/>
              <a:buChar char="•"/>
            </a:pPr>
            <a:r>
              <a:rPr lang="en-US" sz="2400" dirty="0">
                <a:latin typeface="Arial" panose="020B0604020202020204" pitchFamily="34" charset="0"/>
                <a:cs typeface="Arial" panose="020B0604020202020204" pitchFamily="34" charset="0"/>
              </a:rPr>
              <a:t>Based on the JJAS 2021 objective climate outlook sector experts in the co-production workshop developed management strategies for early alert/action to manage risks and maximize benefits associated with the climate outlook</a:t>
            </a:r>
          </a:p>
          <a:p>
            <a:pPr algn="just"/>
            <a:r>
              <a:rPr lang="en-US" sz="2400" dirty="0">
                <a:latin typeface="Arial" panose="020B0604020202020204" pitchFamily="34" charset="0"/>
                <a:cs typeface="Arial" panose="020B0604020202020204" pitchFamily="34" charset="0"/>
              </a:rPr>
              <a:t>Climate/weather impacts summary for decision makers would facilitate </a:t>
            </a:r>
            <a:r>
              <a:rPr lang="en-KE" sz="2400" dirty="0">
                <a:latin typeface="Arial" panose="020B0604020202020204" pitchFamily="34" charset="0"/>
                <a:cs typeface="Arial" panose="020B0604020202020204" pitchFamily="34" charset="0"/>
              </a:rPr>
              <a:t>prepared</a:t>
            </a:r>
            <a:r>
              <a:rPr lang="en-US" sz="2400" dirty="0">
                <a:latin typeface="Arial" panose="020B0604020202020204" pitchFamily="34" charset="0"/>
                <a:cs typeface="Arial" panose="020B0604020202020204" pitchFamily="34" charset="0"/>
              </a:rPr>
              <a:t>ness measures to enable communities take necessary action</a:t>
            </a:r>
            <a:r>
              <a:rPr lang="en-KE" sz="2400" dirty="0">
                <a:latin typeface="Arial" panose="020B0604020202020204" pitchFamily="34" charset="0"/>
                <a:cs typeface="Arial" panose="020B0604020202020204" pitchFamily="34" charset="0"/>
              </a:rPr>
              <a:t> at the right time</a:t>
            </a:r>
            <a:r>
              <a:rPr lang="en-GB" sz="2400" dirty="0">
                <a:latin typeface="Arial" panose="020B0604020202020204" pitchFamily="34" charset="0"/>
                <a:cs typeface="Arial" panose="020B0604020202020204" pitchFamily="34" charset="0"/>
              </a:rPr>
              <a:t> in order</a:t>
            </a:r>
            <a:r>
              <a:rPr lang="en-KE" sz="2400" dirty="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to</a:t>
            </a:r>
            <a:r>
              <a:rPr lang="en-KE" sz="2400" dirty="0">
                <a:latin typeface="Arial" panose="020B0604020202020204" pitchFamily="34" charset="0"/>
                <a:cs typeface="Arial" panose="020B0604020202020204" pitchFamily="34" charset="0"/>
              </a:rPr>
              <a:t>	save lives and protect</a:t>
            </a:r>
            <a:r>
              <a:rPr lang="en-GB" sz="2400" dirty="0">
                <a:latin typeface="Arial" panose="020B0604020202020204" pitchFamily="34" charset="0"/>
                <a:cs typeface="Arial" panose="020B0604020202020204" pitchFamily="34" charset="0"/>
              </a:rPr>
              <a:t> </a:t>
            </a:r>
            <a:r>
              <a:rPr lang="en-KE" sz="2400" dirty="0">
                <a:latin typeface="Arial" panose="020B0604020202020204" pitchFamily="34" charset="0"/>
                <a:cs typeface="Arial" panose="020B0604020202020204" pitchFamily="34" charset="0"/>
              </a:rPr>
              <a:t>livelihoods</a:t>
            </a:r>
            <a:r>
              <a:rPr lang="en-US" sz="2400" dirty="0">
                <a:latin typeface="Arial" panose="020B0604020202020204" pitchFamily="34" charset="0"/>
                <a:cs typeface="Arial" panose="020B0604020202020204" pitchFamily="34" charset="0"/>
              </a:rPr>
              <a:t>. </a:t>
            </a:r>
          </a:p>
          <a:p>
            <a:pPr algn="just"/>
            <a:r>
              <a:rPr lang="en-GB" sz="2400" dirty="0">
                <a:latin typeface="Arial" panose="020B0604020202020204" pitchFamily="34" charset="0"/>
                <a:cs typeface="Arial" panose="020B0604020202020204" pitchFamily="34" charset="0"/>
              </a:rPr>
              <a:t>Climate updates provided on weekly, ten day and monthly timescales and other information available online at East Africa Hazard Watch are useful for all stakeholders involved in climate related disaster risk management.</a:t>
            </a:r>
            <a:endParaRPr lang="x-none" sz="2400" dirty="0">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1E047E30-0489-A245-9A68-62259FF71561}"/>
              </a:ext>
            </a:extLst>
          </p:cNvPr>
          <p:cNvSpPr>
            <a:spLocks noGrp="1"/>
          </p:cNvSpPr>
          <p:nvPr>
            <p:ph type="title"/>
          </p:nvPr>
        </p:nvSpPr>
        <p:spPr>
          <a:xfrm>
            <a:off x="495300" y="152382"/>
            <a:ext cx="8915400" cy="562321"/>
          </a:xfrm>
        </p:spPr>
        <p:txBody>
          <a:bodyPr>
            <a:normAutofit fontScale="90000"/>
          </a:bodyPr>
          <a:lstStyle/>
          <a:p>
            <a:r>
              <a:rPr lang="en-US" sz="3200" dirty="0">
                <a:solidFill>
                  <a:srgbClr val="00B050"/>
                </a:solidFill>
              </a:rPr>
              <a:t>GHACOF 58  THEME</a:t>
            </a:r>
            <a:endParaRPr lang="x-none" sz="3200" dirty="0">
              <a:solidFill>
                <a:srgbClr val="00B050"/>
              </a:solidFill>
            </a:endParaRPr>
          </a:p>
        </p:txBody>
      </p:sp>
    </p:spTree>
    <p:extLst>
      <p:ext uri="{BB962C8B-B14F-4D97-AF65-F5344CB8AC3E}">
        <p14:creationId xmlns:p14="http://schemas.microsoft.com/office/powerpoint/2010/main" val="32665697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ED439B-E0CD-3047-A3BF-5E524846EC21}"/>
              </a:ext>
            </a:extLst>
          </p:cNvPr>
          <p:cNvSpPr>
            <a:spLocks noGrp="1"/>
          </p:cNvSpPr>
          <p:nvPr>
            <p:ph type="title"/>
          </p:nvPr>
        </p:nvSpPr>
        <p:spPr>
          <a:xfrm>
            <a:off x="495300" y="0"/>
            <a:ext cx="8915400" cy="393895"/>
          </a:xfrm>
        </p:spPr>
        <p:txBody>
          <a:bodyPr>
            <a:noAutofit/>
          </a:bodyPr>
          <a:lstStyle/>
          <a:p>
            <a:r>
              <a:rPr lang="en-KE" sz="3200" dirty="0">
                <a:solidFill>
                  <a:srgbClr val="00B050"/>
                </a:solidFill>
                <a:latin typeface="Arial" panose="020B0604020202020204" pitchFamily="34" charset="0"/>
                <a:cs typeface="Arial" panose="020B0604020202020204" pitchFamily="34" charset="0"/>
              </a:rPr>
              <a:t>GHACOF 58 Programme</a:t>
            </a:r>
          </a:p>
        </p:txBody>
      </p:sp>
      <p:pic>
        <p:nvPicPr>
          <p:cNvPr id="3" name="Picture 2">
            <a:extLst>
              <a:ext uri="{FF2B5EF4-FFF2-40B4-BE49-F238E27FC236}">
                <a16:creationId xmlns:a16="http://schemas.microsoft.com/office/drawing/2014/main" id="{FB4DDFA1-0FEC-4C49-9839-B6ED28DB4862}"/>
              </a:ext>
            </a:extLst>
          </p:cNvPr>
          <p:cNvPicPr>
            <a:picLocks noChangeAspect="1"/>
          </p:cNvPicPr>
          <p:nvPr/>
        </p:nvPicPr>
        <p:blipFill>
          <a:blip r:embed="rId2"/>
          <a:stretch>
            <a:fillRect/>
          </a:stretch>
        </p:blipFill>
        <p:spPr>
          <a:xfrm>
            <a:off x="187570" y="434778"/>
            <a:ext cx="9061938" cy="4652034"/>
          </a:xfrm>
          <a:prstGeom prst="rect">
            <a:avLst/>
          </a:prstGeom>
        </p:spPr>
      </p:pic>
      <p:pic>
        <p:nvPicPr>
          <p:cNvPr id="4" name="Picture 3">
            <a:extLst>
              <a:ext uri="{FF2B5EF4-FFF2-40B4-BE49-F238E27FC236}">
                <a16:creationId xmlns:a16="http://schemas.microsoft.com/office/drawing/2014/main" id="{70BEA6E9-2C66-4DA9-AFB3-ACAB0A92E642}"/>
              </a:ext>
            </a:extLst>
          </p:cNvPr>
          <p:cNvPicPr>
            <a:picLocks noChangeAspect="1"/>
          </p:cNvPicPr>
          <p:nvPr/>
        </p:nvPicPr>
        <p:blipFill>
          <a:blip r:embed="rId3"/>
          <a:stretch>
            <a:fillRect/>
          </a:stretch>
        </p:blipFill>
        <p:spPr>
          <a:xfrm>
            <a:off x="187569" y="5086812"/>
            <a:ext cx="9061937" cy="1678295"/>
          </a:xfrm>
          <a:prstGeom prst="rect">
            <a:avLst/>
          </a:prstGeom>
        </p:spPr>
      </p:pic>
    </p:spTree>
    <p:extLst>
      <p:ext uri="{BB962C8B-B14F-4D97-AF65-F5344CB8AC3E}">
        <p14:creationId xmlns:p14="http://schemas.microsoft.com/office/powerpoint/2010/main" val="23944204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FAFEA6D-A512-E746-AE40-E322040B8351}"/>
              </a:ext>
            </a:extLst>
          </p:cNvPr>
          <p:cNvPicPr>
            <a:picLocks noChangeAspect="1"/>
          </p:cNvPicPr>
          <p:nvPr/>
        </p:nvPicPr>
        <p:blipFill rotWithShape="1">
          <a:blip r:embed="rId2"/>
          <a:srcRect t="87611"/>
          <a:stretch/>
        </p:blipFill>
        <p:spPr>
          <a:xfrm>
            <a:off x="103771" y="6008914"/>
            <a:ext cx="9698458" cy="849086"/>
          </a:xfrm>
          <a:prstGeom prst="rect">
            <a:avLst/>
          </a:prstGeom>
        </p:spPr>
      </p:pic>
      <p:sp>
        <p:nvSpPr>
          <p:cNvPr id="5" name="Title 4">
            <a:extLst>
              <a:ext uri="{FF2B5EF4-FFF2-40B4-BE49-F238E27FC236}">
                <a16:creationId xmlns:a16="http://schemas.microsoft.com/office/drawing/2014/main" id="{1E047E30-0489-A245-9A68-62259FF71561}"/>
              </a:ext>
            </a:extLst>
          </p:cNvPr>
          <p:cNvSpPr>
            <a:spLocks noGrp="1"/>
          </p:cNvSpPr>
          <p:nvPr>
            <p:ph type="title"/>
          </p:nvPr>
        </p:nvSpPr>
        <p:spPr>
          <a:xfrm>
            <a:off x="495299" y="1"/>
            <a:ext cx="8915400" cy="541652"/>
          </a:xfrm>
        </p:spPr>
        <p:txBody>
          <a:bodyPr>
            <a:normAutofit fontScale="90000"/>
          </a:bodyPr>
          <a:lstStyle/>
          <a:p>
            <a:r>
              <a:rPr lang="en-US" sz="3200" dirty="0">
                <a:solidFill>
                  <a:srgbClr val="00B050"/>
                </a:solidFill>
              </a:rPr>
              <a:t>GHACOF 58 PROGRAMME</a:t>
            </a:r>
            <a:endParaRPr lang="x-none" sz="3200" dirty="0">
              <a:solidFill>
                <a:srgbClr val="00B050"/>
              </a:solidFill>
            </a:endParaRPr>
          </a:p>
        </p:txBody>
      </p:sp>
      <p:sp>
        <p:nvSpPr>
          <p:cNvPr id="20" name="TextBox 19">
            <a:extLst>
              <a:ext uri="{FF2B5EF4-FFF2-40B4-BE49-F238E27FC236}">
                <a16:creationId xmlns:a16="http://schemas.microsoft.com/office/drawing/2014/main" id="{4C82EDB2-3402-2142-BE15-CFDEA9F00FE5}"/>
              </a:ext>
            </a:extLst>
          </p:cNvPr>
          <p:cNvSpPr txBox="1"/>
          <p:nvPr/>
        </p:nvSpPr>
        <p:spPr>
          <a:xfrm>
            <a:off x="5676422" y="3144478"/>
            <a:ext cx="3967738" cy="261610"/>
          </a:xfrm>
          <a:prstGeom prst="rect">
            <a:avLst/>
          </a:prstGeom>
          <a:noFill/>
        </p:spPr>
        <p:txBody>
          <a:bodyPr wrap="square" rtlCol="0">
            <a:spAutoFit/>
          </a:bodyPr>
          <a:lstStyle/>
          <a:p>
            <a:r>
              <a:rPr lang="en-GB" sz="1100" dirty="0">
                <a:solidFill>
                  <a:schemeClr val="bg1"/>
                </a:solidFill>
              </a:rPr>
              <a:t>NECJOGHA: Water levels Lake Victoria </a:t>
            </a:r>
            <a:endParaRPr lang="x-none" sz="1100" dirty="0">
              <a:solidFill>
                <a:schemeClr val="bg1"/>
              </a:solidFill>
            </a:endParaRPr>
          </a:p>
        </p:txBody>
      </p:sp>
      <p:pic>
        <p:nvPicPr>
          <p:cNvPr id="3" name="Picture 2">
            <a:extLst>
              <a:ext uri="{FF2B5EF4-FFF2-40B4-BE49-F238E27FC236}">
                <a16:creationId xmlns:a16="http://schemas.microsoft.com/office/drawing/2014/main" id="{13FD4FC3-B5BB-4719-883C-62274160A039}"/>
              </a:ext>
            </a:extLst>
          </p:cNvPr>
          <p:cNvPicPr>
            <a:picLocks noChangeAspect="1"/>
          </p:cNvPicPr>
          <p:nvPr/>
        </p:nvPicPr>
        <p:blipFill>
          <a:blip r:embed="rId3"/>
          <a:stretch>
            <a:fillRect/>
          </a:stretch>
        </p:blipFill>
        <p:spPr>
          <a:xfrm>
            <a:off x="621323" y="3762547"/>
            <a:ext cx="8510953" cy="2285651"/>
          </a:xfrm>
          <a:prstGeom prst="rect">
            <a:avLst/>
          </a:prstGeom>
        </p:spPr>
      </p:pic>
      <p:pic>
        <p:nvPicPr>
          <p:cNvPr id="4" name="Picture 3">
            <a:extLst>
              <a:ext uri="{FF2B5EF4-FFF2-40B4-BE49-F238E27FC236}">
                <a16:creationId xmlns:a16="http://schemas.microsoft.com/office/drawing/2014/main" id="{2B32A261-EDCA-4305-BC5A-CAF80CEEAE75}"/>
              </a:ext>
            </a:extLst>
          </p:cNvPr>
          <p:cNvPicPr>
            <a:picLocks noChangeAspect="1"/>
          </p:cNvPicPr>
          <p:nvPr/>
        </p:nvPicPr>
        <p:blipFill>
          <a:blip r:embed="rId4"/>
          <a:stretch>
            <a:fillRect/>
          </a:stretch>
        </p:blipFill>
        <p:spPr>
          <a:xfrm>
            <a:off x="621323" y="811086"/>
            <a:ext cx="8510953" cy="2825152"/>
          </a:xfrm>
          <a:prstGeom prst="rect">
            <a:avLst/>
          </a:prstGeom>
        </p:spPr>
      </p:pic>
    </p:spTree>
    <p:extLst>
      <p:ext uri="{BB962C8B-B14F-4D97-AF65-F5344CB8AC3E}">
        <p14:creationId xmlns:p14="http://schemas.microsoft.com/office/powerpoint/2010/main" val="3553119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referRelativeResize="0">
            <a:picLocks/>
          </p:cNvPicPr>
          <p:nvPr/>
        </p:nvPicPr>
        <p:blipFill>
          <a:blip r:embed="rId2"/>
          <a:srcRect/>
          <a:stretch/>
        </p:blipFill>
        <p:spPr>
          <a:xfrm>
            <a:off x="-58730" y="-112542"/>
            <a:ext cx="9990521" cy="7059810"/>
          </a:xfrm>
          <a:prstGeom prst="rect">
            <a:avLst/>
          </a:prstGeom>
        </p:spPr>
      </p:pic>
      <p:sp>
        <p:nvSpPr>
          <p:cNvPr id="5" name="Title 1"/>
          <p:cNvSpPr txBox="1">
            <a:spLocks/>
          </p:cNvSpPr>
          <p:nvPr/>
        </p:nvSpPr>
        <p:spPr>
          <a:xfrm>
            <a:off x="1959768" y="3099859"/>
            <a:ext cx="5986463" cy="731307"/>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GB" sz="2100" dirty="0">
              <a:solidFill>
                <a:schemeClr val="bg1"/>
              </a:solidFill>
              <a:latin typeface="Arial" panose="020B0604020202020204" pitchFamily="34" charset="0"/>
              <a:cs typeface="Arial" panose="020B0604020202020204" pitchFamily="34" charset="0"/>
            </a:endParaRPr>
          </a:p>
          <a:p>
            <a:endParaRPr lang="en-GB" sz="2100" dirty="0">
              <a:solidFill>
                <a:schemeClr val="bg1"/>
              </a:solidFill>
              <a:latin typeface="Arial" panose="020B0604020202020204" pitchFamily="34" charset="0"/>
              <a:cs typeface="Arial" panose="020B0604020202020204" pitchFamily="34" charset="0"/>
            </a:endParaRPr>
          </a:p>
          <a:p>
            <a:r>
              <a:rPr lang="en-GB" sz="2100" dirty="0">
                <a:solidFill>
                  <a:schemeClr val="bg1"/>
                </a:solidFill>
                <a:latin typeface="Arial" panose="020B0604020202020204" pitchFamily="34" charset="0"/>
                <a:cs typeface="Arial" panose="020B0604020202020204" pitchFamily="34" charset="0"/>
              </a:rPr>
              <a:t>You can find more information about all our Services and research on our Website.</a:t>
            </a:r>
          </a:p>
          <a:p>
            <a:r>
              <a:rPr lang="en-GB" sz="2100" dirty="0">
                <a:solidFill>
                  <a:schemeClr val="bg1"/>
                </a:solidFill>
                <a:latin typeface="Arial" panose="020B0604020202020204" pitchFamily="34" charset="0"/>
                <a:cs typeface="Arial" panose="020B0604020202020204" pitchFamily="34" charset="0"/>
              </a:rPr>
              <a:t> </a:t>
            </a:r>
          </a:p>
          <a:p>
            <a:r>
              <a:rPr lang="en-GB" sz="3000" u="sng" dirty="0">
                <a:solidFill>
                  <a:schemeClr val="bg1"/>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www.icpac.net</a:t>
            </a:r>
            <a:endParaRPr lang="en-US" sz="3000" b="1" dirty="0">
              <a:solidFill>
                <a:schemeClr val="bg1"/>
              </a:solidFill>
              <a:latin typeface="Arial" panose="020B0604020202020204" pitchFamily="34" charset="0"/>
              <a:cs typeface="Arial" panose="020B0604020202020204" pitchFamily="34" charset="0"/>
            </a:endParaRPr>
          </a:p>
        </p:txBody>
      </p:sp>
      <p:pic>
        <p:nvPicPr>
          <p:cNvPr id="1026" name="Picture 2">
            <a:extLst>
              <a:ext uri="{FF2B5EF4-FFF2-40B4-BE49-F238E27FC236}">
                <a16:creationId xmlns:a16="http://schemas.microsoft.com/office/drawing/2014/main" id="{08218ECB-C4FC-EB40-B62A-39B26D198ED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0"/>
            <a:ext cx="9904412"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38864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495</TotalTime>
  <Words>274</Words>
  <Application>Microsoft Macintosh PowerPoint</Application>
  <PresentationFormat>A4 Paper (210x297 mm)</PresentationFormat>
  <Paragraphs>26</Paragraphs>
  <Slides>7</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PowerPoint Presentation</vt:lpstr>
      <vt:lpstr>GHACOF 58 OBJECTIVES</vt:lpstr>
      <vt:lpstr>PRE-GHACOF 58  WORKSHOPS</vt:lpstr>
      <vt:lpstr>GHACOF 58  THEME</vt:lpstr>
      <vt:lpstr>GHACOF 58 Programme</vt:lpstr>
      <vt:lpstr>GHACOF 58 PROGRAMME</vt:lpstr>
      <vt:lpstr>PowerPoint Presentation</vt:lpstr>
    </vt:vector>
  </TitlesOfParts>
  <Company>Black Africa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HEADING Sub-heading</dc:title>
  <dc:creator>Charles van Rooyen</dc:creator>
  <cp:lastModifiedBy>Microsoft Office User</cp:lastModifiedBy>
  <cp:revision>74</cp:revision>
  <dcterms:created xsi:type="dcterms:W3CDTF">2014-10-03T07:05:42Z</dcterms:created>
  <dcterms:modified xsi:type="dcterms:W3CDTF">2021-05-24T10:55:03Z</dcterms:modified>
</cp:coreProperties>
</file>