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82" r:id="rId2"/>
    <p:sldId id="265" r:id="rId3"/>
    <p:sldId id="266" r:id="rId4"/>
    <p:sldId id="268" r:id="rId5"/>
    <p:sldId id="271" r:id="rId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89508" autoAdjust="0"/>
  </p:normalViewPr>
  <p:slideViewPr>
    <p:cSldViewPr snapToObjects="1">
      <p:cViewPr varScale="1">
        <p:scale>
          <a:sx n="65" d="100"/>
          <a:sy n="65" d="100"/>
        </p:scale>
        <p:origin x="1374" y="6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>
        <p:scale>
          <a:sx n="167" d="100"/>
          <a:sy n="167" d="100"/>
        </p:scale>
        <p:origin x="1520" y="14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6F43F-70E8-4100-B44F-41CDB929F999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BFD2F-AF53-4A35-8C5B-7EDD9F04BD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7935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F0A4F-9DF3-4D87-BA8C-3D59ACAE155F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54EE4-CDB4-4DB5-8E7E-FB133D2C7C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5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meeting should agree on who will present the outcomes of the two sessions on 26</a:t>
            </a:r>
            <a:r>
              <a:rPr lang="en-GB" baseline="30000" dirty="0"/>
              <a:t>th</a:t>
            </a:r>
            <a:r>
              <a:rPr lang="en-GB" dirty="0"/>
              <a:t> August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Session b) can include breakout groups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Each Sector may adjust the agenda or change timing.  Note that the Climate change focal points meeting has its own agenda</a:t>
            </a:r>
          </a:p>
          <a:p>
            <a:endParaRPr lang="en-GB" dirty="0"/>
          </a:p>
          <a:p>
            <a:r>
              <a:rPr lang="en-GB" dirty="0"/>
              <a:t>NB. Each Sector may adjust the agenda, change timing etc </a:t>
            </a:r>
          </a:p>
          <a:p>
            <a:r>
              <a:rPr lang="en-GB" dirty="0"/>
              <a:t>NB. The Media group has its own agenda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489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660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– see your emails and next slide for links</a:t>
            </a:r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004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366" y="2130427"/>
            <a:ext cx="8420100" cy="434478"/>
          </a:xfrm>
        </p:spPr>
        <p:txBody>
          <a:bodyPr anchor="t">
            <a:normAutofit/>
          </a:bodyPr>
          <a:lstStyle>
            <a:lvl1pPr algn="ctr">
              <a:defRPr sz="2400" cap="all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366" y="2564919"/>
            <a:ext cx="8420100" cy="338891"/>
          </a:xfrm>
        </p:spPr>
        <p:txBody>
          <a:bodyPr>
            <a:noAutofit/>
          </a:bodyPr>
          <a:lstStyle>
            <a:lvl1pPr marL="0" indent="0" algn="ct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17487-0564-480D-8A7A-0F3868513E7E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9340"/>
            <a:ext cx="4267200" cy="180020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CD405B-16BA-C344-AAC4-4EF5A12571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175146" y="228600"/>
            <a:ext cx="1221239" cy="14743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0458B39-8D0F-EA40-95EE-C0D6CE6B1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991991" y="5854009"/>
            <a:ext cx="685017" cy="82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303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122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CA7E-0E32-44F6-86D7-EC1D8A6CE8A6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6986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34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7B99F6-96F9-438A-A3A7-D9984BABFD8E}" type="datetime2">
              <a:rPr lang="en-US" smtClean="0"/>
              <a:pPr/>
              <a:t>Wednesday, May 26, 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000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IGAD CLIMATE PREDICTION AND APPLICATIONS CENTRE (</a:t>
            </a:r>
            <a:r>
              <a:rPr lang="en-US" b="1" dirty="0"/>
              <a:t>ICPAC</a:t>
            </a:r>
            <a:r>
              <a:rPr lang="en-US" dirty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/>
        </p:blipFill>
        <p:spPr bwMode="auto">
          <a:xfrm>
            <a:off x="9043072" y="5908491"/>
            <a:ext cx="659055" cy="8016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2556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B3724-956F-45DF-A65E-EA2718D13D7F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423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4017C-9869-486E-ADFF-B3CBA203C337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232746" cy="182373"/>
          </a:xfrm>
        </p:spPr>
        <p:txBody>
          <a:bodyPr/>
          <a:lstStyle/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20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14"/>
            <a:ext cx="5943600" cy="398929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199529"/>
            <a:ext cx="5943600" cy="4781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5E0-C1B9-4867-A1E2-5B2A0C6D13BD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4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646463"/>
                </a:solidFill>
              </a:defRPr>
            </a:lvl1pPr>
          </a:lstStyle>
          <a:p>
            <a:fld id="{D0EE56E8-8AF9-4EAA-BC04-5929A4739BF4}" type="datetime2">
              <a:rPr lang="en-US" smtClean="0"/>
              <a:pPr/>
              <a:t>Wednesday, May 26,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0" y="6486986"/>
            <a:ext cx="4311650" cy="1823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646463"/>
                </a:solidFill>
              </a:defRPr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0060509-ADA8-EA4E-BD96-2B296B5A979E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rcRect/>
          <a:stretch/>
        </p:blipFill>
        <p:spPr>
          <a:xfrm>
            <a:off x="8747172" y="5855689"/>
            <a:ext cx="767132" cy="92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13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8" r:id="rId4"/>
    <p:sldLayoutId id="2147483654" r:id="rId5"/>
    <p:sldLayoutId id="2147483655" r:id="rId6"/>
    <p:sldLayoutId id="2147483657" r:id="rId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kern="1200" cap="all">
          <a:solidFill>
            <a:srgbClr val="00833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cpac.net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B9CCF-8920-FE41-92FE-31F0C3FAC9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8366" y="2130426"/>
            <a:ext cx="8420100" cy="1146173"/>
          </a:xfrm>
        </p:spPr>
        <p:txBody>
          <a:bodyPr>
            <a:normAutofit fontScale="90000"/>
          </a:bodyPr>
          <a:lstStyle/>
          <a:p>
            <a:r>
              <a:rPr lang="en-GB" dirty="0"/>
              <a:t>Sessions to Co-produce sector specific impacts and advisories for June to September 2021 seasonal forecast </a:t>
            </a:r>
            <a:endParaRPr lang="en-K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2A2A80-BEE1-C947-AB24-ABFACD886D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2950" y="3733800"/>
            <a:ext cx="8420100" cy="338891"/>
          </a:xfrm>
        </p:spPr>
        <p:txBody>
          <a:bodyPr/>
          <a:lstStyle/>
          <a:p>
            <a:r>
              <a:rPr lang="en-GB" dirty="0"/>
              <a:t>May 26</a:t>
            </a:r>
            <a:r>
              <a:rPr lang="en-GB" baseline="30000" dirty="0"/>
              <a:t>th</a:t>
            </a:r>
            <a:r>
              <a:rPr lang="en-GB" dirty="0"/>
              <a:t> 2021</a:t>
            </a:r>
            <a:endParaRPr lang="en-KE" dirty="0"/>
          </a:p>
        </p:txBody>
      </p:sp>
    </p:spTree>
    <p:extLst>
      <p:ext uri="{BB962C8B-B14F-4D97-AF65-F5344CB8AC3E}">
        <p14:creationId xmlns:p14="http://schemas.microsoft.com/office/powerpoint/2010/main" val="925746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F93141-0E8C-448B-A405-D784638EB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9800" y="1258344"/>
            <a:ext cx="8915400" cy="2170656"/>
          </a:xfrm>
        </p:spPr>
        <p:txBody>
          <a:bodyPr/>
          <a:lstStyle/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endParaRPr lang="en-GB" dirty="0"/>
          </a:p>
          <a:p>
            <a:pPr algn="just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CB73A-2F07-439D-9B6B-092A6746E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E3F87B-BF73-4479-85C8-57B0876D9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332F62-2E49-4397-A590-F2327A040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B3A07F5D-FA09-AD41-83B4-0B2C157F1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279731"/>
            <a:ext cx="8915400" cy="513640"/>
          </a:xfrm>
        </p:spPr>
        <p:txBody>
          <a:bodyPr>
            <a:normAutofit/>
          </a:bodyPr>
          <a:lstStyle/>
          <a:p>
            <a:r>
              <a:rPr lang="en-GB" b="1" dirty="0"/>
              <a:t>GHACOF 58 Sector Meeting agenda</a:t>
            </a:r>
            <a:endParaRPr lang="en-KE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0799F4E7-A35C-4909-8F61-BD011E75BB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26959"/>
              </p:ext>
            </p:extLst>
          </p:nvPr>
        </p:nvGraphicFramePr>
        <p:xfrm>
          <a:off x="495300" y="793371"/>
          <a:ext cx="8915400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6681">
                  <a:extLst>
                    <a:ext uri="{9D8B030D-6E8A-4147-A177-3AD203B41FA5}">
                      <a16:colId xmlns:a16="http://schemas.microsoft.com/office/drawing/2014/main" val="4249752446"/>
                    </a:ext>
                  </a:extLst>
                </a:gridCol>
                <a:gridCol w="7328719">
                  <a:extLst>
                    <a:ext uri="{9D8B030D-6E8A-4147-A177-3AD203B41FA5}">
                      <a16:colId xmlns:a16="http://schemas.microsoft.com/office/drawing/2014/main" val="3822995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Activity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0453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11:00:11:45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/>
                        <a:t>Participant introductions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2000" b="1" dirty="0"/>
                        <a:t>Session a) Review of MAM 2021 season for the Sector:</a:t>
                      </a:r>
                      <a:r>
                        <a:rPr lang="en-GB" sz="2000" dirty="0"/>
                        <a:t> 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000" b="0" dirty="0"/>
                        <a:t>Present and validate impacts 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000" dirty="0"/>
                        <a:t>Analyse use and benefits of climate products and services.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7250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11.45:12.00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Break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23983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12.00:14.00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b="1" dirty="0"/>
                        <a:t>Session b) Impacts and advisories of JJA 2021 forecast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dirty="0"/>
                        <a:t>1. Discuss and develop </a:t>
                      </a:r>
                      <a:r>
                        <a:rPr lang="en-US" sz="2000" b="1" dirty="0"/>
                        <a:t>sector specific implications / likely impacts and advisories / possible response strategies</a:t>
                      </a:r>
                      <a:r>
                        <a:rPr lang="en-US" sz="2000" dirty="0"/>
                        <a:t> for JJAS season – for all countries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dirty="0"/>
                        <a:t>2. Select and list the </a:t>
                      </a:r>
                      <a:r>
                        <a:rPr lang="en-GB" sz="2000" b="1" dirty="0"/>
                        <a:t>most significant impacts and advisories </a:t>
                      </a:r>
                      <a:r>
                        <a:rPr lang="en-GB" sz="2000" dirty="0"/>
                        <a:t>(adding countries affected)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b="1" dirty="0"/>
                        <a:t>Take into account: </a:t>
                      </a:r>
                      <a:r>
                        <a:rPr lang="en-US" sz="2000" dirty="0"/>
                        <a:t>the current situation, COVID19,JJAS forecast, new products and services, climate change risks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92110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102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EC2C62-FF3C-485E-8D9F-BA2A86123B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244606"/>
            <a:ext cx="8915400" cy="4775193"/>
          </a:xfrm>
        </p:spPr>
        <p:txBody>
          <a:bodyPr>
            <a:normAutofit fontScale="85000" lnSpcReduction="20000"/>
          </a:bodyPr>
          <a:lstStyle/>
          <a:p>
            <a:pPr algn="just">
              <a:spcAft>
                <a:spcPts val="1200"/>
              </a:spcAft>
            </a:pPr>
            <a:r>
              <a:rPr lang="en-GB" sz="2200" dirty="0"/>
              <a:t>The sector meetings will validate past season performance and co-produce implications and advisories for the coming season.</a:t>
            </a:r>
          </a:p>
          <a:p>
            <a:pPr algn="just"/>
            <a:r>
              <a:rPr lang="en-GB" sz="2200" dirty="0"/>
              <a:t>In the afternoon of 26</a:t>
            </a:r>
            <a:r>
              <a:rPr lang="en-GB" sz="2200" baseline="30000" dirty="0"/>
              <a:t>th</a:t>
            </a:r>
            <a:r>
              <a:rPr lang="en-GB" sz="2200" dirty="0"/>
              <a:t> the sector leads, co-facilitators and presenters will use the outcomes of the meetings to develop two presentations to share in the main GHACOF on 27</a:t>
            </a:r>
            <a:r>
              <a:rPr lang="en-GB" sz="2200" baseline="30000" dirty="0"/>
              <a:t>th</a:t>
            </a:r>
            <a:r>
              <a:rPr lang="en-GB" sz="2200" dirty="0"/>
              <a:t> May:</a:t>
            </a:r>
          </a:p>
          <a:p>
            <a:pPr marL="0" indent="0" algn="just">
              <a:buNone/>
            </a:pPr>
            <a:endParaRPr lang="en-GB" sz="2200" dirty="0"/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Seasonal analysis of the sectoral impacts of March to May 2021 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(max 4 slides, 5 minute PPT)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GB" b="1" dirty="0"/>
              <a:t>Sector A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nalysis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of Sectoral Implications, Impacts and Response Strategies for June to September 2021 Season 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(max 6 slides, 7 minute PPT)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9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NOTE: The presentations will be highlights only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b="1" dirty="0"/>
              <a:t>3.   Document detailed country specific outcomes in a google doc </a:t>
            </a:r>
            <a:r>
              <a:rPr lang="en-US" dirty="0"/>
              <a:t>provided - to inform the ICPAC summary for Decision Makers.  (Sector Heads and rapporteurs)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52998E-1041-4A3E-9CE5-CF2D081CC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46A11C-A744-4BAE-A330-76ECB84BD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C6335A-357B-4B74-9B67-352BE0434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E8E2AA4-84AF-694A-B8C1-A55C772DD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526020"/>
            <a:ext cx="8915400" cy="502768"/>
          </a:xfrm>
        </p:spPr>
        <p:txBody>
          <a:bodyPr>
            <a:noAutofit/>
          </a:bodyPr>
          <a:lstStyle/>
          <a:p>
            <a:r>
              <a:rPr lang="en-GB" b="1" dirty="0"/>
              <a:t>Preparing for </a:t>
            </a:r>
            <a:r>
              <a:rPr lang="en-GB" b="1" dirty="0" err="1"/>
              <a:t>Ghacof</a:t>
            </a:r>
            <a:r>
              <a:rPr lang="en-GB" b="1" dirty="0"/>
              <a:t> 58  presentations</a:t>
            </a:r>
            <a:br>
              <a:rPr lang="en-KE" b="1" dirty="0"/>
            </a:br>
            <a:endParaRPr lang="en-KE" dirty="0"/>
          </a:p>
        </p:txBody>
      </p:sp>
    </p:spTree>
    <p:extLst>
      <p:ext uri="{BB962C8B-B14F-4D97-AF65-F5344CB8AC3E}">
        <p14:creationId xmlns:p14="http://schemas.microsoft.com/office/powerpoint/2010/main" val="3174990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C7975-5D3F-5F40-9698-BE202FF95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576579"/>
          </a:xfrm>
        </p:spPr>
        <p:txBody>
          <a:bodyPr>
            <a:noAutofit/>
          </a:bodyPr>
          <a:lstStyle/>
          <a:p>
            <a:r>
              <a:rPr lang="en-GB" b="1" dirty="0"/>
              <a:t>Joining your sector meeting</a:t>
            </a:r>
            <a:endParaRPr lang="en-KE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CA886-B1F9-1A4A-A1C1-7E8A3AD4B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925" y="3272563"/>
            <a:ext cx="8915400" cy="244243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000" b="1" dirty="0"/>
              <a:t>What to do next: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000" b="1" dirty="0"/>
              <a:t>Join the sector meeting of your choice and connect via </a:t>
            </a:r>
            <a:r>
              <a:rPr lang="en-GB" sz="2000" b="1" dirty="0" err="1"/>
              <a:t>Airmeet</a:t>
            </a:r>
            <a:r>
              <a:rPr lang="en-GB" sz="2000" dirty="0"/>
              <a:t>.   </a:t>
            </a:r>
          </a:p>
          <a:p>
            <a:pPr>
              <a:spcAft>
                <a:spcPts val="600"/>
              </a:spcAft>
            </a:pPr>
            <a:r>
              <a:rPr lang="en-GB" sz="2000" b="1" dirty="0"/>
              <a:t>The meetings will start at 11am</a:t>
            </a:r>
          </a:p>
          <a:p>
            <a:r>
              <a:rPr lang="en-GB" sz="2000" b="1" dirty="0"/>
              <a:t>Introduce yourself </a:t>
            </a:r>
            <a:r>
              <a:rPr lang="en-GB" sz="2000" dirty="0"/>
              <a:t>in the chat box – Name, Organisation, Position, Country</a:t>
            </a:r>
          </a:p>
          <a:p>
            <a:r>
              <a:rPr lang="en-GB" sz="2000" dirty="0"/>
              <a:t>Use the chat box, Q&amp;A and raise hands functions and ensure your country information is shared. </a:t>
            </a:r>
          </a:p>
          <a:p>
            <a:r>
              <a:rPr lang="en-GB" sz="2000" b="1" dirty="0">
                <a:solidFill>
                  <a:schemeClr val="accent1">
                    <a:lumMod val="75000"/>
                  </a:schemeClr>
                </a:solidFill>
              </a:rPr>
              <a:t>Participate actively, 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be aware of time and enjoy your meeting! </a:t>
            </a:r>
            <a:endParaRPr lang="en-KE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842320-0234-7A46-A4A2-2E129409E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Wednesday, May 26, 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39A204-B67D-FA4A-8D54-8EC713699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EA5CC-8566-2B4C-8597-847826137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D7C136-0C2D-47A3-9B2B-E3E41B871700}"/>
              </a:ext>
            </a:extLst>
          </p:cNvPr>
          <p:cNvSpPr txBox="1"/>
          <p:nvPr/>
        </p:nvSpPr>
        <p:spPr>
          <a:xfrm>
            <a:off x="556718" y="1304398"/>
            <a:ext cx="388867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GB" dirty="0"/>
              <a:t>Agriculture and food security 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GB" dirty="0"/>
              <a:t>Livestock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GB" dirty="0"/>
              <a:t>Water and energy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GB" dirty="0"/>
              <a:t>Disaster risk management </a:t>
            </a:r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ECE9CE-29E4-4857-BD72-5F97F359F435}"/>
              </a:ext>
            </a:extLst>
          </p:cNvPr>
          <p:cNvSpPr txBox="1"/>
          <p:nvPr/>
        </p:nvSpPr>
        <p:spPr>
          <a:xfrm>
            <a:off x="4507260" y="1304398"/>
            <a:ext cx="532254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+mj-lt"/>
              <a:buAutoNum type="arabicPeriod" startAt="5"/>
            </a:pPr>
            <a:r>
              <a:rPr lang="en-GB" dirty="0"/>
              <a:t>Health  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 startAt="5"/>
            </a:pPr>
            <a:r>
              <a:rPr lang="en-GB" dirty="0"/>
              <a:t>Conflict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 startAt="5"/>
            </a:pPr>
            <a:r>
              <a:rPr lang="en-GB" dirty="0"/>
              <a:t>Environment and forestry (and a new sector)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 startAt="5"/>
            </a:pPr>
            <a:r>
              <a:rPr lang="en-GB" dirty="0"/>
              <a:t>Media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3B2F96-90A7-4C23-8E9D-CC1551C3650C}"/>
              </a:ext>
            </a:extLst>
          </p:cNvPr>
          <p:cNvSpPr txBox="1"/>
          <p:nvPr/>
        </p:nvSpPr>
        <p:spPr>
          <a:xfrm>
            <a:off x="530927" y="832264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Select one of the 7 sector meetings or the media meeting</a:t>
            </a:r>
            <a:r>
              <a:rPr lang="en-GB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256605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58479D-6230-C544-9C1D-4F5F98354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99F6-96F9-438A-A3A7-D9984BABFD8E}" type="datetime2">
              <a:rPr lang="en-US" smtClean="0"/>
              <a:pPr/>
              <a:t>Wednesday, May 26, 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3E1597-E59D-6F48-86E2-DC10A21EC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IGAD CLIMATE PREDICTION AND APPLICATIONS CENTRE (</a:t>
            </a:r>
            <a:r>
              <a:rPr lang="en-US" b="1"/>
              <a:t>ICPAC</a:t>
            </a:r>
            <a:r>
              <a:rPr lang="en-US"/>
              <a:t>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9FD72C-DA1F-174E-9EF9-1FD366A86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E07EC62-FF70-9943-B6E8-6925BDBEE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T</a:t>
            </a:r>
            <a:r>
              <a:rPr lang="en-KE" dirty="0">
                <a:solidFill>
                  <a:schemeClr val="accent2"/>
                </a:solidFill>
              </a:rPr>
              <a:t>hank you!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72CE41B-76AC-A74F-AE2C-F58509850C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Contribute to the Conversation on Twitter</a:t>
            </a:r>
            <a:br>
              <a: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#GHACOF58</a:t>
            </a:r>
          </a:p>
          <a:p>
            <a:pPr algn="ctr"/>
            <a:endParaRPr lang="en-GB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www.icpac.net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KE" dirty="0"/>
          </a:p>
        </p:txBody>
      </p:sp>
    </p:spTree>
    <p:extLst>
      <p:ext uri="{BB962C8B-B14F-4D97-AF65-F5344CB8AC3E}">
        <p14:creationId xmlns:p14="http://schemas.microsoft.com/office/powerpoint/2010/main" val="3251770574"/>
      </p:ext>
    </p:extLst>
  </p:cSld>
  <p:clrMapOvr>
    <a:masterClrMapping/>
  </p:clrMapOvr>
</p:sld>
</file>

<file path=ppt/theme/theme1.xml><?xml version="1.0" encoding="utf-8"?>
<a:theme xmlns:a="http://schemas.openxmlformats.org/drawingml/2006/main" name="IGAD PPT Template">
  <a:themeElements>
    <a:clrScheme name="IGAD">
      <a:dk1>
        <a:sysClr val="windowText" lastClr="000000"/>
      </a:dk1>
      <a:lt1>
        <a:sysClr val="window" lastClr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IGAD PPT Template.thmx</Template>
  <TotalTime>5593</TotalTime>
  <Words>516</Words>
  <Application>Microsoft Office PowerPoint</Application>
  <PresentationFormat>A4 Paper (210x297 mm)</PresentationFormat>
  <Paragraphs>68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IGAD PPT Template</vt:lpstr>
      <vt:lpstr>Sessions to Co-produce sector specific impacts and advisories for June to September 2021 seasonal forecast </vt:lpstr>
      <vt:lpstr>GHACOF 58 Sector Meeting agenda</vt:lpstr>
      <vt:lpstr>Preparing for Ghacof 58  presentations </vt:lpstr>
      <vt:lpstr>Joining your sector meeting</vt:lpstr>
      <vt:lpstr>Thank you! </vt:lpstr>
    </vt:vector>
  </TitlesOfParts>
  <Company>Black Africa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Apple Macintosh</dc:creator>
  <cp:lastModifiedBy>Fiona Percy</cp:lastModifiedBy>
  <cp:revision>208</cp:revision>
  <dcterms:created xsi:type="dcterms:W3CDTF">2014-11-18T09:33:09Z</dcterms:created>
  <dcterms:modified xsi:type="dcterms:W3CDTF">2021-05-26T09:03:26Z</dcterms:modified>
</cp:coreProperties>
</file>