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8" r:id="rId2"/>
    <p:sldId id="267" r:id="rId3"/>
    <p:sldId id="260" r:id="rId4"/>
    <p:sldId id="263" r:id="rId5"/>
    <p:sldId id="264" r:id="rId6"/>
    <p:sldId id="265" r:id="rId7"/>
    <p:sldId id="266" r:id="rId8"/>
    <p:sldId id="268" r:id="rId9"/>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43" autoAdjust="0"/>
    <p:restoredTop sz="94591" autoAdjust="0"/>
  </p:normalViewPr>
  <p:slideViewPr>
    <p:cSldViewPr snapToObjects="1">
      <p:cViewPr varScale="1">
        <p:scale>
          <a:sx n="67" d="100"/>
          <a:sy n="67" d="100"/>
        </p:scale>
        <p:origin x="1368" y="6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t>5/25/2021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t>5/25/2021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2</a:t>
            </a:fld>
            <a:endParaRPr lang="en-US"/>
          </a:p>
        </p:txBody>
      </p:sp>
    </p:spTree>
    <p:extLst>
      <p:ext uri="{BB962C8B-B14F-4D97-AF65-F5344CB8AC3E}">
        <p14:creationId xmlns:p14="http://schemas.microsoft.com/office/powerpoint/2010/main" val="592593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4</a:t>
            </a:fld>
            <a:endParaRPr lang="en-US"/>
          </a:p>
        </p:txBody>
      </p:sp>
    </p:spTree>
    <p:extLst>
      <p:ext uri="{BB962C8B-B14F-4D97-AF65-F5344CB8AC3E}">
        <p14:creationId xmlns:p14="http://schemas.microsoft.com/office/powerpoint/2010/main" val="1822873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5</a:t>
            </a:fld>
            <a:endParaRPr lang="en-US"/>
          </a:p>
        </p:txBody>
      </p:sp>
    </p:spTree>
    <p:extLst>
      <p:ext uri="{BB962C8B-B14F-4D97-AF65-F5344CB8AC3E}">
        <p14:creationId xmlns:p14="http://schemas.microsoft.com/office/powerpoint/2010/main" val="2634147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Please add names of the sub-sectors</a:t>
            </a:r>
            <a:r>
              <a:rPr lang="en-GB" baseline="0" dirty="0" smtClean="0"/>
              <a:t> in advance or during the Activity. You can remove the slides from presentation mode and edit them as you go along to discuss the sub sectors. Keep in mind that different countries might have different sub-sectors. So it is important to explain what we mean by sub sectors. </a:t>
            </a:r>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6</a:t>
            </a:fld>
            <a:endParaRPr lang="en-US"/>
          </a:p>
        </p:txBody>
      </p:sp>
    </p:spTree>
    <p:extLst>
      <p:ext uri="{BB962C8B-B14F-4D97-AF65-F5344CB8AC3E}">
        <p14:creationId xmlns:p14="http://schemas.microsoft.com/office/powerpoint/2010/main" val="1930048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9F52CB-2374-4F1D-8D45-148FB76A8969}" type="slidenum">
              <a:rPr lang="en-US" smtClean="0"/>
              <a:t>7</a:t>
            </a:fld>
            <a:endParaRPr lang="en-US"/>
          </a:p>
        </p:txBody>
      </p:sp>
    </p:spTree>
    <p:extLst>
      <p:ext uri="{BB962C8B-B14F-4D97-AF65-F5344CB8AC3E}">
        <p14:creationId xmlns:p14="http://schemas.microsoft.com/office/powerpoint/2010/main" val="1834696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1D17487-0564-480D-8A7A-0F3868513E7E}" type="datetime2">
              <a:rPr lang="en-US" smtClean="0"/>
              <a:t>Tuesday, May 25, 2021</a:t>
            </a:fld>
            <a:endParaRPr lang="en-US"/>
          </a:p>
        </p:txBody>
      </p:sp>
      <p:sp>
        <p:nvSpPr>
          <p:cNvPr id="5" name="Footer Placeholder 4"/>
          <p:cNvSpPr>
            <a:spLocks noGrp="1"/>
          </p:cNvSpPr>
          <p:nvPr>
            <p:ph type="ftr" sz="quarter" idx="11"/>
          </p:nvPr>
        </p:nvSpPr>
        <p:spPr/>
        <p:txBody>
          <a:bodyPr/>
          <a:lstStyle/>
          <a:p>
            <a:r>
              <a:rPr lang="en-US" dirty="0"/>
              <a:t>ICPAC</a:t>
            </a:r>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pic>
        <p:nvPicPr>
          <p:cNvPr id="9" name="Picture 8">
            <a:extLst>
              <a:ext uri="{FF2B5EF4-FFF2-40B4-BE49-F238E27FC236}">
                <a16:creationId xmlns:a16="http://schemas.microsoft.com/office/drawing/2014/main" xmlns="" id="{25F84531-413C-9249-960A-D05A1BD2BE62}"/>
              </a:ext>
            </a:extLst>
          </p:cNvPr>
          <p:cNvPicPr>
            <a:picLocks noChangeAspect="1"/>
          </p:cNvPicPr>
          <p:nvPr userDrawn="1"/>
        </p:nvPicPr>
        <p:blipFill>
          <a:blip r:embed="rId2"/>
          <a:srcRect/>
          <a:stretch/>
        </p:blipFill>
        <p:spPr>
          <a:xfrm>
            <a:off x="4207599" y="473053"/>
            <a:ext cx="1321468" cy="1303315"/>
          </a:xfrm>
          <a:prstGeom prst="rect">
            <a:avLst/>
          </a:prstGeom>
        </p:spPr>
      </p:pic>
      <p:sp>
        <p:nvSpPr>
          <p:cNvPr id="8" name="Title 1">
            <a:extLst>
              <a:ext uri="{FF2B5EF4-FFF2-40B4-BE49-F238E27FC236}">
                <a16:creationId xmlns:a16="http://schemas.microsoft.com/office/drawing/2014/main" xmlns="" id="{811CC0B9-36D2-D349-B9B0-580898BC1851}"/>
              </a:ext>
            </a:extLst>
          </p:cNvPr>
          <p:cNvSpPr>
            <a:spLocks noGrp="1"/>
          </p:cNvSpPr>
          <p:nvPr>
            <p:ph type="ctrTitle" hasCustomPrompt="1"/>
          </p:nvPr>
        </p:nvSpPr>
        <p:spPr>
          <a:xfrm>
            <a:off x="478366" y="2130427"/>
            <a:ext cx="8949268"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10" name="Subtitle 2">
            <a:extLst>
              <a:ext uri="{FF2B5EF4-FFF2-40B4-BE49-F238E27FC236}">
                <a16:creationId xmlns:a16="http://schemas.microsoft.com/office/drawing/2014/main" xmlns="" id="{3F803AA9-7F72-2643-8904-8B4832E51411}"/>
              </a:ext>
            </a:extLst>
          </p:cNvPr>
          <p:cNvSpPr>
            <a:spLocks noGrp="1"/>
          </p:cNvSpPr>
          <p:nvPr>
            <p:ph type="subTitle" idx="1" hasCustomPrompt="1"/>
          </p:nvPr>
        </p:nvSpPr>
        <p:spPr>
          <a:xfrm>
            <a:off x="478366" y="2564905"/>
            <a:ext cx="8949268"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2565242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949268" cy="434478"/>
          </a:xfrm>
        </p:spPr>
        <p:txBody>
          <a:bodyPr anchor="t">
            <a:normAutofit/>
          </a:bodyPr>
          <a:lstStyle>
            <a:lvl1pPr algn="ctr">
              <a:defRPr sz="2400" cap="all">
                <a:solidFill>
                  <a:schemeClr val="accent1"/>
                </a:solidFill>
              </a:defRPr>
            </a:lvl1pPr>
          </a:lstStyle>
          <a:p>
            <a:r>
              <a:rPr lang="en-GB" dirty="0"/>
              <a:t>Best Communication mitigation Practices</a:t>
            </a:r>
            <a:endParaRPr lang="en-US" dirty="0"/>
          </a:p>
        </p:txBody>
      </p:sp>
      <p:sp>
        <p:nvSpPr>
          <p:cNvPr id="3" name="Subtitle 2"/>
          <p:cNvSpPr>
            <a:spLocks noGrp="1"/>
          </p:cNvSpPr>
          <p:nvPr>
            <p:ph type="subTitle" idx="1" hasCustomPrompt="1"/>
          </p:nvPr>
        </p:nvSpPr>
        <p:spPr>
          <a:xfrm>
            <a:off x="478366" y="2564905"/>
            <a:ext cx="8949268"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Country: </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t>Tuesday, May 25, 2021</a:t>
            </a:fld>
            <a:endParaRPr lang="en-US"/>
          </a:p>
        </p:txBody>
      </p:sp>
      <p:sp>
        <p:nvSpPr>
          <p:cNvPr id="5" name="Footer Placeholder 4"/>
          <p:cNvSpPr>
            <a:spLocks noGrp="1"/>
          </p:cNvSpPr>
          <p:nvPr>
            <p:ph type="ftr" sz="quarter" idx="11"/>
          </p:nvPr>
        </p:nvSpPr>
        <p:spPr/>
        <p:txBody>
          <a:bodyPr/>
          <a:lstStyle/>
          <a:p>
            <a:r>
              <a:rPr lang="en-US" dirty="0"/>
              <a:t>ICPAC</a:t>
            </a:r>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pic>
        <p:nvPicPr>
          <p:cNvPr id="9" name="Picture 8">
            <a:extLst>
              <a:ext uri="{FF2B5EF4-FFF2-40B4-BE49-F238E27FC236}">
                <a16:creationId xmlns:a16="http://schemas.microsoft.com/office/drawing/2014/main" xmlns="" id="{25F84531-413C-9249-960A-D05A1BD2BE62}"/>
              </a:ext>
            </a:extLst>
          </p:cNvPr>
          <p:cNvPicPr>
            <a:picLocks noChangeAspect="1"/>
          </p:cNvPicPr>
          <p:nvPr userDrawn="1"/>
        </p:nvPicPr>
        <p:blipFill>
          <a:blip r:embed="rId2">
            <a:extLst>
              <a:ext uri="{96DAC541-7B7A-43D3-8B79-37D633B846F1}">
                <asvg:svgBlip xmlns:asvg="http://schemas.microsoft.com/office/drawing/2016/SVG/main" xmlns="" r:embed="rId3"/>
              </a:ext>
            </a:extLst>
          </a:blip>
          <a:srcRect/>
          <a:stretch/>
        </p:blipFill>
        <p:spPr>
          <a:xfrm>
            <a:off x="3960859" y="188640"/>
            <a:ext cx="1984282" cy="1984282"/>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t>Tuesday, May 25, 2021</a:t>
            </a:fld>
            <a:endParaRPr lang="en-US"/>
          </a:p>
        </p:txBody>
      </p:sp>
      <p:sp>
        <p:nvSpPr>
          <p:cNvPr id="5" name="Footer Placeholder 4"/>
          <p:cNvSpPr>
            <a:spLocks noGrp="1"/>
          </p:cNvSpPr>
          <p:nvPr>
            <p:ph type="ftr" sz="quarter" idx="11"/>
          </p:nvPr>
        </p:nvSpPr>
        <p:spPr/>
        <p:txBody>
          <a:bodyPr/>
          <a:lstStyle/>
          <a:p>
            <a:r>
              <a:rPr lang="en-US" dirty="0"/>
              <a:t>ICPAC</a:t>
            </a:r>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188"/>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3"/>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t>Tuesday, May 25, 2021</a:t>
            </a:fld>
            <a:endParaRPr lang="en-US"/>
          </a:p>
        </p:txBody>
      </p:sp>
      <p:sp>
        <p:nvSpPr>
          <p:cNvPr id="5" name="Footer Placeholder 4"/>
          <p:cNvSpPr>
            <a:spLocks noGrp="1"/>
          </p:cNvSpPr>
          <p:nvPr>
            <p:ph type="ftr" sz="quarter" idx="11"/>
          </p:nvPr>
        </p:nvSpPr>
        <p:spPr/>
        <p:txBody>
          <a:bodyPr/>
          <a:lstStyle/>
          <a:p>
            <a:r>
              <a:rPr lang="en-US" dirty="0"/>
              <a:t>ICPAC</a:t>
            </a:r>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t>Tuesday, May 25, 2021</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dirty="0"/>
              <a:t>ICPAC</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188"/>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3"/>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9"/>
          <p:cNvPicPr>
            <a:picLocks noChangeAspect="1"/>
          </p:cNvPicPr>
          <p:nvPr userDrawn="1"/>
        </p:nvPicPr>
        <p:blipFill>
          <a:blip r:embed="rId2"/>
          <a:srcRect/>
          <a:stretch/>
        </p:blipFill>
        <p:spPr>
          <a:xfrm>
            <a:off x="8665193" y="5848633"/>
            <a:ext cx="1009367" cy="1009367"/>
          </a:xfrm>
          <a:prstGeom prst="rect">
            <a:avLst/>
          </a:prstGeom>
        </p:spPr>
      </p:pic>
    </p:spTree>
    <p:extLst>
      <p:ext uri="{BB962C8B-B14F-4D97-AF65-F5344CB8AC3E}">
        <p14:creationId xmlns:p14="http://schemas.microsoft.com/office/powerpoint/2010/main" val="582556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t>Tuesday, May 25, 2021</a:t>
            </a:fld>
            <a:endParaRPr lang="en-US"/>
          </a:p>
        </p:txBody>
      </p:sp>
      <p:sp>
        <p:nvSpPr>
          <p:cNvPr id="4" name="Footer Placeholder 3"/>
          <p:cNvSpPr>
            <a:spLocks noGrp="1"/>
          </p:cNvSpPr>
          <p:nvPr>
            <p:ph type="ftr" sz="quarter" idx="11"/>
          </p:nvPr>
        </p:nvSpPr>
        <p:spPr/>
        <p:txBody>
          <a:bodyPr/>
          <a:lstStyle/>
          <a:p>
            <a:r>
              <a:rPr lang="en-US" dirty="0"/>
              <a:t>ICPAC</a:t>
            </a:r>
          </a:p>
        </p:txBody>
      </p:sp>
      <p:sp>
        <p:nvSpPr>
          <p:cNvPr id="5" name="Slide Number Placeholder 4"/>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t>Tuesday, May 25, 2021</a:t>
            </a:fld>
            <a:endParaRPr lang="en-US"/>
          </a:p>
        </p:txBody>
      </p:sp>
      <p:sp>
        <p:nvSpPr>
          <p:cNvPr id="3" name="Footer Placeholder 2"/>
          <p:cNvSpPr>
            <a:spLocks noGrp="1"/>
          </p:cNvSpPr>
          <p:nvPr>
            <p:ph type="ftr" sz="quarter" idx="11"/>
          </p:nvPr>
        </p:nvSpPr>
        <p:spPr/>
        <p:txBody>
          <a:bodyPr/>
          <a:lstStyle/>
          <a:p>
            <a:r>
              <a:rPr lang="en-US" dirty="0"/>
              <a:t>ICPAC</a:t>
            </a:r>
          </a:p>
        </p:txBody>
      </p:sp>
      <p:sp>
        <p:nvSpPr>
          <p:cNvPr id="4" name="Slide Number Placeholder 3"/>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t>Tuesday, May 25, 2021</a:t>
            </a:fld>
            <a:endParaRPr lang="en-US"/>
          </a:p>
        </p:txBody>
      </p:sp>
      <p:sp>
        <p:nvSpPr>
          <p:cNvPr id="6" name="Footer Placeholder 5"/>
          <p:cNvSpPr>
            <a:spLocks noGrp="1"/>
          </p:cNvSpPr>
          <p:nvPr>
            <p:ph type="ftr" sz="quarter" idx="11"/>
          </p:nvPr>
        </p:nvSpPr>
        <p:spPr/>
        <p:txBody>
          <a:bodyPr/>
          <a:lstStyle/>
          <a:p>
            <a:r>
              <a:rPr lang="en-US" dirty="0"/>
              <a:t>ICPAC</a:t>
            </a:r>
          </a:p>
        </p:txBody>
      </p:sp>
      <p:sp>
        <p:nvSpPr>
          <p:cNvPr id="7" name="Slide Number Placeholder 6"/>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sv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1"/>
            <a:ext cx="89154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95300" y="6486987"/>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t>Tuesday, May 25, 2021</a:t>
            </a:fld>
            <a:endParaRPr lang="en-US" dirty="0"/>
          </a:p>
        </p:txBody>
      </p:sp>
      <p:sp>
        <p:nvSpPr>
          <p:cNvPr id="5" name="Footer Placeholder 4"/>
          <p:cNvSpPr>
            <a:spLocks noGrp="1"/>
          </p:cNvSpPr>
          <p:nvPr>
            <p:ph type="ftr" sz="quarter" idx="3"/>
          </p:nvPr>
        </p:nvSpPr>
        <p:spPr>
          <a:xfrm>
            <a:off x="3384550" y="6486987"/>
            <a:ext cx="3944714" cy="182373"/>
          </a:xfrm>
          <a:prstGeom prst="rect">
            <a:avLst/>
          </a:prstGeom>
        </p:spPr>
        <p:txBody>
          <a:bodyPr vert="horz" lIns="91440" tIns="45720" rIns="91440" bIns="45720" rtlCol="0" anchor="ctr"/>
          <a:lstStyle>
            <a:lvl1pPr algn="ctr">
              <a:defRPr sz="1000" b="1">
                <a:solidFill>
                  <a:srgbClr val="646463"/>
                </a:solidFill>
              </a:defRPr>
            </a:lvl1pPr>
          </a:lstStyle>
          <a:p>
            <a:r>
              <a:rPr lang="en-US" dirty="0"/>
              <a:t>ICPAC</a:t>
            </a:r>
          </a:p>
        </p:txBody>
      </p:sp>
      <p:sp>
        <p:nvSpPr>
          <p:cNvPr id="6" name="Slide Number Placeholder 5"/>
          <p:cNvSpPr>
            <a:spLocks noGrp="1"/>
          </p:cNvSpPr>
          <p:nvPr>
            <p:ph type="sldNum" sz="quarter" idx="4"/>
          </p:nvPr>
        </p:nvSpPr>
        <p:spPr>
          <a:xfrm>
            <a:off x="8247528" y="6486987"/>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11" name="Picture 10">
            <a:extLst>
              <a:ext uri="{FF2B5EF4-FFF2-40B4-BE49-F238E27FC236}">
                <a16:creationId xmlns:a16="http://schemas.microsoft.com/office/drawing/2014/main" xmlns="" id="{72508A43-7D70-7540-86DE-8CBB964A449C}"/>
              </a:ext>
            </a:extLst>
          </p:cNvPr>
          <p:cNvPicPr>
            <a:picLocks noChangeAspect="1"/>
          </p:cNvPicPr>
          <p:nvPr userDrawn="1"/>
        </p:nvPicPr>
        <p:blipFill>
          <a:blip r:embed="rId10">
            <a:extLst>
              <a:ext uri="{96DAC541-7B7A-43D3-8B79-37D633B846F1}">
                <asvg:svgBlip xmlns:asvg="http://schemas.microsoft.com/office/drawing/2016/SVG/main" xmlns="" r:embed="rId11"/>
              </a:ext>
            </a:extLst>
          </a:blip>
          <a:srcRect/>
          <a:stretch/>
        </p:blipFill>
        <p:spPr>
          <a:xfrm>
            <a:off x="8769424" y="5948365"/>
            <a:ext cx="867684" cy="867684"/>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1" r:id="rId4"/>
    <p:sldLayoutId id="2147483658" r:id="rId5"/>
    <p:sldLayoutId id="2147483654" r:id="rId6"/>
    <p:sldLayoutId id="2147483655" r:id="rId7"/>
    <p:sldLayoutId id="2147483657" r:id="rId8"/>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3.xml"/><Relationship Id="rId4" Type="http://schemas.openxmlformats.org/officeDocument/2006/relationships/slide" Target="slide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0512" y="3212976"/>
            <a:ext cx="8949268" cy="2088232"/>
          </a:xfrm>
        </p:spPr>
        <p:txBody>
          <a:bodyPr>
            <a:noAutofit/>
          </a:bodyPr>
          <a:lstStyle/>
          <a:p>
            <a:r>
              <a:rPr lang="en-GB" sz="2800" b="1" dirty="0" smtClean="0"/>
              <a:t>Climate Services Co-production Meeting</a:t>
            </a:r>
            <a:br>
              <a:rPr lang="en-GB" sz="2800" b="1" dirty="0" smtClean="0"/>
            </a:br>
            <a:r>
              <a:rPr lang="en-GB" sz="2800" b="1" dirty="0" smtClean="0"/>
              <a:t>Disaster risk management sector</a:t>
            </a:r>
            <a:br>
              <a:rPr lang="en-GB" sz="2800" b="1" dirty="0" smtClean="0"/>
            </a:br>
            <a:r>
              <a:rPr lang="en-GB" b="1" dirty="0"/>
              <a:t/>
            </a:r>
            <a:br>
              <a:rPr lang="en-GB" b="1" dirty="0"/>
            </a:br>
            <a:r>
              <a:rPr lang="en-GB" sz="2000" b="1" dirty="0" smtClean="0">
                <a:solidFill>
                  <a:schemeClr val="accent6">
                    <a:lumMod val="75000"/>
                  </a:schemeClr>
                </a:solidFill>
              </a:rPr>
              <a:t>25 </a:t>
            </a:r>
            <a:r>
              <a:rPr lang="en-GB" sz="2000" b="1" dirty="0">
                <a:solidFill>
                  <a:schemeClr val="accent6">
                    <a:lumMod val="75000"/>
                  </a:schemeClr>
                </a:solidFill>
              </a:rPr>
              <a:t>May 2021 </a:t>
            </a:r>
            <a:r>
              <a:rPr lang="en-GB" sz="2000" b="1" dirty="0" smtClean="0">
                <a:solidFill>
                  <a:schemeClr val="accent6">
                    <a:lumMod val="75000"/>
                  </a:schemeClr>
                </a:solidFill>
              </a:rPr>
              <a:t>@09:30AM – 12:45 PM Nairobi Time</a:t>
            </a:r>
            <a:endParaRPr lang="en-GB" sz="2000" b="1" dirty="0">
              <a:solidFill>
                <a:schemeClr val="accent6">
                  <a:lumMod val="75000"/>
                </a:schemeClr>
              </a:solidFill>
            </a:endParaRPr>
          </a:p>
        </p:txBody>
      </p:sp>
    </p:spTree>
    <p:extLst>
      <p:ext uri="{BB962C8B-B14F-4D97-AF65-F5344CB8AC3E}">
        <p14:creationId xmlns:p14="http://schemas.microsoft.com/office/powerpoint/2010/main" val="915222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181B0-614C-4821-988C-2CFF6FC60D17}"/>
              </a:ext>
            </a:extLst>
          </p:cNvPr>
          <p:cNvSpPr>
            <a:spLocks noGrp="1"/>
          </p:cNvSpPr>
          <p:nvPr>
            <p:ph type="title"/>
          </p:nvPr>
        </p:nvSpPr>
        <p:spPr>
          <a:xfrm>
            <a:off x="615256" y="937225"/>
            <a:ext cx="6995507" cy="597253"/>
          </a:xfrm>
        </p:spPr>
        <p:txBody>
          <a:bodyPr>
            <a:normAutofit fontScale="90000"/>
          </a:bodyPr>
          <a:lstStyle/>
          <a:p>
            <a:r>
              <a:rPr lang="en-GB" sz="2275" b="1" dirty="0">
                <a:latin typeface="+mn-lt"/>
                <a:ea typeface="+mn-ea"/>
                <a:cs typeface="+mn-cs"/>
              </a:rPr>
              <a:t>Purpose of Pre-COF 58 co-production session</a:t>
            </a:r>
          </a:p>
        </p:txBody>
      </p:sp>
      <p:sp>
        <p:nvSpPr>
          <p:cNvPr id="3" name="TextBox 2">
            <a:extLst>
              <a:ext uri="{FF2B5EF4-FFF2-40B4-BE49-F238E27FC236}">
                <a16:creationId xmlns="" xmlns:a16="http://schemas.microsoft.com/office/drawing/2014/main" id="{9AC3BD4A-8E5B-0D41-91F4-E2BF6BF79B20}"/>
              </a:ext>
            </a:extLst>
          </p:cNvPr>
          <p:cNvSpPr txBox="1"/>
          <p:nvPr/>
        </p:nvSpPr>
        <p:spPr>
          <a:xfrm>
            <a:off x="615256" y="1599774"/>
            <a:ext cx="8641901" cy="4893647"/>
          </a:xfrm>
          <a:prstGeom prst="rect">
            <a:avLst/>
          </a:prstGeom>
          <a:noFill/>
        </p:spPr>
        <p:txBody>
          <a:bodyPr wrap="square" rtlCol="0">
            <a:spAutoFit/>
          </a:bodyPr>
          <a:lstStyle/>
          <a:p>
            <a:pPr marL="278606" indent="-278606">
              <a:buFont typeface="Wingdings" panose="05000000000000000000" pitchFamily="2" charset="2"/>
              <a:buChar char="§"/>
            </a:pPr>
            <a:r>
              <a:rPr lang="en-US" sz="1950" dirty="0"/>
              <a:t>Pre-COF 58 co-production session is following a different format to support:</a:t>
            </a:r>
          </a:p>
          <a:p>
            <a:pPr marL="650081" lvl="1" indent="-278606">
              <a:buFont typeface="Wingdings" panose="05000000000000000000" pitchFamily="2" charset="2"/>
              <a:buChar char="§"/>
            </a:pPr>
            <a:r>
              <a:rPr lang="en-US" sz="1950" dirty="0"/>
              <a:t>Efforts from ICPAC to engage more directly with sector-specific national focal points and other key stakeholders in the region</a:t>
            </a:r>
          </a:p>
          <a:p>
            <a:pPr marL="650081" lvl="1" indent="-278606">
              <a:buFont typeface="Wingdings" panose="05000000000000000000" pitchFamily="2" charset="2"/>
              <a:buChar char="§"/>
            </a:pPr>
            <a:r>
              <a:rPr lang="en-US" sz="1950" dirty="0"/>
              <a:t>Opportunity within GHACOF to discuss emerging issues and weather and climate information needs over time; </a:t>
            </a:r>
          </a:p>
          <a:p>
            <a:pPr marL="650081" lvl="1" indent="-278606">
              <a:buFont typeface="Wingdings" panose="05000000000000000000" pitchFamily="2" charset="2"/>
              <a:buChar char="§"/>
            </a:pPr>
            <a:r>
              <a:rPr lang="en-US" sz="1950" dirty="0"/>
              <a:t>Improve processes of co-production including the collaboration and interactions between ICPAC and other key stakeholders including national focal points</a:t>
            </a:r>
          </a:p>
          <a:p>
            <a:pPr lvl="1"/>
            <a:endParaRPr lang="en-US" sz="1950" dirty="0"/>
          </a:p>
          <a:p>
            <a:pPr marL="278606" indent="-278606">
              <a:buFont typeface="Wingdings" panose="05000000000000000000" pitchFamily="2" charset="2"/>
              <a:buChar char="§"/>
            </a:pPr>
            <a:r>
              <a:rPr lang="en-US" sz="1950" dirty="0">
                <a:solidFill>
                  <a:schemeClr val="accent5"/>
                </a:solidFill>
              </a:rPr>
              <a:t>This specific meeting aims to help us understand some of these underlying processes including:</a:t>
            </a:r>
          </a:p>
          <a:p>
            <a:pPr marL="650081" lvl="1" indent="-278606">
              <a:buFont typeface="Wingdings" panose="05000000000000000000" pitchFamily="2" charset="2"/>
              <a:buChar char="§"/>
            </a:pPr>
            <a:r>
              <a:rPr lang="en-GB" sz="1950" dirty="0">
                <a:solidFill>
                  <a:schemeClr val="accent5"/>
                </a:solidFill>
              </a:rPr>
              <a:t>Process behind the preparation of ‘season analysis of impacts report’</a:t>
            </a:r>
          </a:p>
          <a:p>
            <a:pPr marL="650081" lvl="1" indent="-278606">
              <a:buFont typeface="Wingdings" panose="05000000000000000000" pitchFamily="2" charset="2"/>
              <a:buChar char="§"/>
            </a:pPr>
            <a:r>
              <a:rPr lang="en-GB" sz="1950" dirty="0">
                <a:solidFill>
                  <a:schemeClr val="accent5"/>
                </a:solidFill>
              </a:rPr>
              <a:t>Network of stakeholders that use weather and climate information products</a:t>
            </a:r>
          </a:p>
          <a:p>
            <a:pPr marL="650081" lvl="1" indent="-278606">
              <a:buFont typeface="Wingdings" panose="05000000000000000000" pitchFamily="2" charset="2"/>
              <a:buChar char="§"/>
            </a:pPr>
            <a:r>
              <a:rPr lang="en-GB" sz="1950" dirty="0">
                <a:solidFill>
                  <a:schemeClr val="accent5"/>
                </a:solidFill>
              </a:rPr>
              <a:t>Organising sector-specific meetings between ICPAC and focal points</a:t>
            </a:r>
            <a:endParaRPr lang="en-US" sz="1950" dirty="0">
              <a:solidFill>
                <a:schemeClr val="accent5"/>
              </a:solidFill>
            </a:endParaRPr>
          </a:p>
        </p:txBody>
      </p:sp>
    </p:spTree>
    <p:extLst>
      <p:ext uri="{BB962C8B-B14F-4D97-AF65-F5344CB8AC3E}">
        <p14:creationId xmlns:p14="http://schemas.microsoft.com/office/powerpoint/2010/main" val="3209366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BD5425-CFC1-2D46-8069-792B589F5789}"/>
              </a:ext>
            </a:extLst>
          </p:cNvPr>
          <p:cNvSpPr>
            <a:spLocks noGrp="1"/>
          </p:cNvSpPr>
          <p:nvPr>
            <p:ph type="title"/>
          </p:nvPr>
        </p:nvSpPr>
        <p:spPr/>
        <p:txBody>
          <a:bodyPr/>
          <a:lstStyle/>
          <a:p>
            <a:r>
              <a:rPr lang="en-US" b="1" dirty="0"/>
              <a:t>Draft </a:t>
            </a:r>
            <a:r>
              <a:rPr lang="en-US" b="1" dirty="0" smtClean="0"/>
              <a:t>Agenda</a:t>
            </a:r>
            <a:endParaRPr lang="x-none" b="1" dirty="0"/>
          </a:p>
        </p:txBody>
      </p:sp>
      <p:sp>
        <p:nvSpPr>
          <p:cNvPr id="4" name="Date Placeholder 3">
            <a:extLst>
              <a:ext uri="{FF2B5EF4-FFF2-40B4-BE49-F238E27FC236}">
                <a16:creationId xmlns:a16="http://schemas.microsoft.com/office/drawing/2014/main" xmlns="" id="{E4942A6C-5572-494A-8415-A7E5B62B5B08}"/>
              </a:ext>
            </a:extLst>
          </p:cNvPr>
          <p:cNvSpPr>
            <a:spLocks noGrp="1"/>
          </p:cNvSpPr>
          <p:nvPr>
            <p:ph type="dt" sz="half" idx="10"/>
          </p:nvPr>
        </p:nvSpPr>
        <p:spPr/>
        <p:txBody>
          <a:bodyPr/>
          <a:lstStyle/>
          <a:p>
            <a:fld id="{DE19D8FE-7506-41EF-B335-8CA99EA3EAA9}" type="datetime2">
              <a:rPr lang="en-US" smtClean="0"/>
              <a:t>Tuesday, May 25, 2021</a:t>
            </a:fld>
            <a:endParaRPr lang="en-US"/>
          </a:p>
        </p:txBody>
      </p:sp>
      <p:sp>
        <p:nvSpPr>
          <p:cNvPr id="5" name="Footer Placeholder 4">
            <a:extLst>
              <a:ext uri="{FF2B5EF4-FFF2-40B4-BE49-F238E27FC236}">
                <a16:creationId xmlns:a16="http://schemas.microsoft.com/office/drawing/2014/main" xmlns="" id="{9701B3DA-3B7A-E94F-84EF-C4F79773435B}"/>
              </a:ext>
            </a:extLst>
          </p:cNvPr>
          <p:cNvSpPr>
            <a:spLocks noGrp="1"/>
          </p:cNvSpPr>
          <p:nvPr>
            <p:ph type="ftr" sz="quarter" idx="11"/>
          </p:nvPr>
        </p:nvSpPr>
        <p:spPr/>
        <p:txBody>
          <a:bodyPr/>
          <a:lstStyle/>
          <a:p>
            <a:r>
              <a:rPr lang="en-US"/>
              <a:t>ICPAC</a:t>
            </a:r>
            <a:endParaRPr lang="en-US" dirty="0"/>
          </a:p>
        </p:txBody>
      </p:sp>
      <p:sp>
        <p:nvSpPr>
          <p:cNvPr id="6" name="Slide Number Placeholder 5">
            <a:extLst>
              <a:ext uri="{FF2B5EF4-FFF2-40B4-BE49-F238E27FC236}">
                <a16:creationId xmlns:a16="http://schemas.microsoft.com/office/drawing/2014/main" xmlns="" id="{65B0650B-8FF5-0842-9E7D-26FC70D0B6D9}"/>
              </a:ext>
            </a:extLst>
          </p:cNvPr>
          <p:cNvSpPr>
            <a:spLocks noGrp="1"/>
          </p:cNvSpPr>
          <p:nvPr>
            <p:ph type="sldNum" sz="quarter" idx="12"/>
          </p:nvPr>
        </p:nvSpPr>
        <p:spPr/>
        <p:txBody>
          <a:bodyPr/>
          <a:lstStyle/>
          <a:p>
            <a:fld id="{B1DB7362-2002-504E-9846-FFD55AE08938}" type="slidenum">
              <a:rPr lang="en-US" smtClean="0"/>
              <a:t>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163083454"/>
              </p:ext>
            </p:extLst>
          </p:nvPr>
        </p:nvGraphicFramePr>
        <p:xfrm>
          <a:off x="273916" y="1066800"/>
          <a:ext cx="9138220" cy="5867400"/>
        </p:xfrm>
        <a:graphic>
          <a:graphicData uri="http://schemas.openxmlformats.org/drawingml/2006/table">
            <a:tbl>
              <a:tblPr firstRow="1" bandRow="1">
                <a:tableStyleId>{5C22544A-7EE6-4342-B048-85BDC9FD1C3A}</a:tableStyleId>
              </a:tblPr>
              <a:tblGrid>
                <a:gridCol w="1851771"/>
                <a:gridCol w="7286449"/>
              </a:tblGrid>
              <a:tr h="370840">
                <a:tc>
                  <a:txBody>
                    <a:bodyPr/>
                    <a:lstStyle/>
                    <a:p>
                      <a:r>
                        <a:rPr lang="en-US" dirty="0" smtClean="0"/>
                        <a:t>10:00-10:10</a:t>
                      </a:r>
                      <a:endParaRPr lang="en-US" dirty="0"/>
                    </a:p>
                  </a:txBody>
                  <a:tcPr/>
                </a:tc>
                <a:tc>
                  <a:txBody>
                    <a:bodyPr/>
                    <a:lstStyle/>
                    <a:p>
                      <a:r>
                        <a:rPr lang="en-US" dirty="0" smtClean="0"/>
                        <a:t>Log in/registration</a:t>
                      </a:r>
                      <a:r>
                        <a:rPr lang="en-US" baseline="0" dirty="0" smtClean="0"/>
                        <a:t> </a:t>
                      </a:r>
                      <a:endParaRPr lang="en-US" dirty="0"/>
                    </a:p>
                  </a:txBody>
                  <a:tcPr/>
                </a:tc>
              </a:tr>
              <a:tr h="370840">
                <a:tc>
                  <a:txBody>
                    <a:bodyPr/>
                    <a:lstStyle/>
                    <a:p>
                      <a:r>
                        <a:rPr lang="en-US" b="1" dirty="0" smtClean="0"/>
                        <a:t>09:30 - 10:00</a:t>
                      </a:r>
                      <a:endParaRPr lang="en-US" b="1" dirty="0"/>
                    </a:p>
                  </a:txBody>
                  <a:tcPr/>
                </a:tc>
                <a:tc>
                  <a:txBody>
                    <a:bodyPr/>
                    <a:lstStyle/>
                    <a:p>
                      <a:r>
                        <a:rPr lang="en-US" sz="1500" dirty="0" smtClean="0"/>
                        <a:t>Introduction to ICPAC Products</a:t>
                      </a:r>
                      <a:r>
                        <a:rPr lang="en-US" sz="1500" baseline="0" dirty="0" smtClean="0"/>
                        <a:t> &amp; Q &amp; A – ALL SECTORS</a:t>
                      </a:r>
                      <a:endParaRPr lang="en-US" sz="1500" dirty="0"/>
                    </a:p>
                  </a:txBody>
                  <a:tcPr/>
                </a:tc>
              </a:tr>
              <a:tr h="370840">
                <a:tc>
                  <a:txBody>
                    <a:bodyPr/>
                    <a:lstStyle/>
                    <a:p>
                      <a:r>
                        <a:rPr lang="en-US" b="1" dirty="0" smtClean="0"/>
                        <a:t>10:00 - 11:20</a:t>
                      </a:r>
                      <a:endParaRPr lang="en-US" b="1" dirty="0"/>
                    </a:p>
                  </a:txBody>
                  <a:tcPr/>
                </a:tc>
                <a:tc>
                  <a:txBody>
                    <a:bodyPr/>
                    <a:lstStyle/>
                    <a:p>
                      <a:pPr>
                        <a:lnSpc>
                          <a:spcPct val="150000"/>
                        </a:lnSpc>
                      </a:pPr>
                      <a:r>
                        <a:rPr lang="en-US" sz="1500" b="1" u="sng" dirty="0" smtClean="0"/>
                        <a:t>Activity 1: </a:t>
                      </a:r>
                      <a:r>
                        <a:rPr lang="en-US" sz="1500" dirty="0" smtClean="0"/>
                        <a:t>Understanding the process of Collecting feedback on impacts in country</a:t>
                      </a:r>
                      <a:r>
                        <a:rPr lang="en-US" sz="1500" baseline="0" dirty="0" smtClean="0"/>
                        <a:t> for DRM reporting. </a:t>
                      </a:r>
                      <a:r>
                        <a:rPr lang="en-US" sz="1500" b="1" baseline="0" dirty="0" smtClean="0">
                          <a:solidFill>
                            <a:srgbClr val="0000FF"/>
                          </a:solidFill>
                          <a:hlinkClick r:id="rId2" action="ppaction://hlinksldjump"/>
                        </a:rPr>
                        <a:t>(Member States: See Annex-1 in this document for Details and what is expected of you)</a:t>
                      </a:r>
                      <a:endParaRPr lang="en-US" sz="1500" b="1" baseline="0" dirty="0" smtClean="0">
                        <a:solidFill>
                          <a:srgbClr val="0000FF"/>
                        </a:solidFill>
                      </a:endParaRPr>
                    </a:p>
                    <a:p>
                      <a:pPr marL="0" marR="0" lvl="0" indent="0" algn="l" defTabSz="457200" rtl="0" eaLnBrk="1" fontAlgn="auto" latinLnBrk="0" hangingPunct="1">
                        <a:lnSpc>
                          <a:spcPct val="150000"/>
                        </a:lnSpc>
                        <a:spcBef>
                          <a:spcPts val="0"/>
                        </a:spcBef>
                        <a:spcAft>
                          <a:spcPts val="0"/>
                        </a:spcAft>
                        <a:buClrTx/>
                        <a:buSzTx/>
                        <a:buFontTx/>
                        <a:buNone/>
                        <a:tabLst/>
                        <a:defRPr/>
                      </a:pPr>
                      <a:r>
                        <a:rPr lang="en-US" sz="1500" b="1" u="sng" dirty="0" smtClean="0"/>
                        <a:t>Activity 2:</a:t>
                      </a:r>
                      <a:r>
                        <a:rPr lang="en-US" sz="1500" b="1" u="none" dirty="0" smtClean="0"/>
                        <a:t> </a:t>
                      </a:r>
                      <a:r>
                        <a:rPr lang="en-US" sz="1500" dirty="0" smtClean="0"/>
                        <a:t>Stakeholder</a:t>
                      </a:r>
                      <a:r>
                        <a:rPr lang="en-US" sz="1500" baseline="0" dirty="0" smtClean="0"/>
                        <a:t> Mapping </a:t>
                      </a:r>
                      <a:r>
                        <a:rPr lang="en-US" sz="1500" b="1" baseline="0" dirty="0" smtClean="0">
                          <a:solidFill>
                            <a:srgbClr val="0000FF"/>
                          </a:solidFill>
                          <a:hlinkClick r:id="rId3" action="ppaction://hlinksldjump"/>
                        </a:rPr>
                        <a:t>(Member States: See Annex-2 for Details (Member States: See Annex-1 for Details and what is expected of you)</a:t>
                      </a:r>
                      <a:endParaRPr lang="en-US" sz="1500" dirty="0" smtClean="0"/>
                    </a:p>
                    <a:p>
                      <a:pPr marL="0" marR="0" indent="0" algn="l" defTabSz="457200" rtl="0" eaLnBrk="1" fontAlgn="auto" latinLnBrk="0" hangingPunct="1">
                        <a:lnSpc>
                          <a:spcPct val="150000"/>
                        </a:lnSpc>
                        <a:spcBef>
                          <a:spcPts val="0"/>
                        </a:spcBef>
                        <a:spcAft>
                          <a:spcPts val="0"/>
                        </a:spcAft>
                        <a:buClrTx/>
                        <a:buSzTx/>
                        <a:buFontTx/>
                        <a:buNone/>
                        <a:tabLst/>
                        <a:defRPr/>
                      </a:pPr>
                      <a:r>
                        <a:rPr lang="en-US" sz="1500" b="1" u="sng" dirty="0" smtClean="0"/>
                        <a:t>Activity 3: </a:t>
                      </a:r>
                      <a:r>
                        <a:rPr lang="en-US" sz="1500" dirty="0" smtClean="0"/>
                        <a:t>Co-production Monthly meeting</a:t>
                      </a:r>
                      <a:r>
                        <a:rPr lang="en-US" sz="1500" baseline="0" dirty="0" smtClean="0"/>
                        <a:t> in-between GHACOFs </a:t>
                      </a:r>
                      <a:r>
                        <a:rPr lang="en-US" sz="1500" b="1" kern="1200" baseline="0" dirty="0" smtClean="0">
                          <a:solidFill>
                            <a:srgbClr val="0000FF"/>
                          </a:solidFill>
                          <a:latin typeface="+mn-lt"/>
                          <a:ea typeface="+mn-ea"/>
                          <a:cs typeface="+mn-cs"/>
                          <a:hlinkClick r:id="rId4" action="ppaction://hlinksldjump"/>
                        </a:rPr>
                        <a:t>(Annex-3)</a:t>
                      </a:r>
                      <a:endParaRPr lang="en-US" sz="1500" b="1" kern="1200" baseline="0" dirty="0" smtClean="0">
                        <a:solidFill>
                          <a:srgbClr val="0000FF"/>
                        </a:solidFill>
                        <a:latin typeface="+mn-lt"/>
                        <a:ea typeface="+mn-ea"/>
                        <a:cs typeface="+mn-cs"/>
                      </a:endParaRPr>
                    </a:p>
                  </a:txBody>
                  <a:tcPr/>
                </a:tc>
              </a:tr>
              <a:tr h="370840">
                <a:tc>
                  <a:txBody>
                    <a:bodyPr/>
                    <a:lstStyle/>
                    <a:p>
                      <a:r>
                        <a:rPr lang="en-US" b="1" dirty="0" smtClean="0"/>
                        <a:t>11:20 - 12:35</a:t>
                      </a:r>
                      <a:endParaRPr lang="en-US" b="1" dirty="0"/>
                    </a:p>
                  </a:txBody>
                  <a:tcPr/>
                </a:tc>
                <a:tc>
                  <a:txBody>
                    <a:bodyPr/>
                    <a:lstStyle/>
                    <a:p>
                      <a:pPr marL="285750" indent="-285750">
                        <a:buFont typeface="Arial" pitchFamily="34" charset="0"/>
                        <a:buChar char="•"/>
                      </a:pPr>
                      <a:r>
                        <a:rPr lang="en-US" sz="1500" dirty="0" smtClean="0"/>
                        <a:t>The IGAD Disaster Operation Centre – </a:t>
                      </a:r>
                      <a:r>
                        <a:rPr lang="en-US" sz="1500" b="1" i="1" dirty="0" smtClean="0"/>
                        <a:t>DRM Unit </a:t>
                      </a:r>
                      <a:r>
                        <a:rPr lang="en-US" sz="1500" b="0" i="1" u="sng" dirty="0" smtClean="0"/>
                        <a:t>(5 min.)</a:t>
                      </a:r>
                    </a:p>
                    <a:p>
                      <a:pPr marL="285750" marR="0" indent="-2857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500" b="0" i="0" kern="1200" dirty="0" smtClean="0">
                          <a:solidFill>
                            <a:schemeClr val="dk1"/>
                          </a:solidFill>
                          <a:effectLst/>
                          <a:latin typeface="+mn-lt"/>
                          <a:ea typeface="+mn-ea"/>
                          <a:cs typeface="+mn-cs"/>
                        </a:rPr>
                        <a:t>Horn of Africa Partnership for Early Warning and Early Actions Katarina M. </a:t>
                      </a:r>
                      <a:r>
                        <a:rPr lang="en-US" sz="1500" b="0" i="0" kern="1200" dirty="0" err="1" smtClean="0">
                          <a:solidFill>
                            <a:schemeClr val="dk1"/>
                          </a:solidFill>
                          <a:effectLst/>
                          <a:latin typeface="+mn-lt"/>
                          <a:ea typeface="+mn-ea"/>
                          <a:cs typeface="+mn-cs"/>
                        </a:rPr>
                        <a:t>Soltesova</a:t>
                      </a:r>
                      <a:r>
                        <a:rPr lang="en-US" sz="1500" b="0" i="0" kern="1200" dirty="0" smtClean="0">
                          <a:solidFill>
                            <a:schemeClr val="dk1"/>
                          </a:solidFill>
                          <a:effectLst/>
                          <a:latin typeface="+mn-lt"/>
                          <a:ea typeface="+mn-ea"/>
                          <a:cs typeface="+mn-cs"/>
                        </a:rPr>
                        <a:t> UNDRR, Roberto </a:t>
                      </a:r>
                      <a:r>
                        <a:rPr lang="en-US" sz="1500" b="0" i="0" kern="1200" dirty="0" err="1" smtClean="0">
                          <a:solidFill>
                            <a:schemeClr val="dk1"/>
                          </a:solidFill>
                          <a:effectLst/>
                          <a:latin typeface="+mn-lt"/>
                          <a:ea typeface="+mn-ea"/>
                          <a:cs typeface="+mn-cs"/>
                        </a:rPr>
                        <a:t>Rudari</a:t>
                      </a:r>
                      <a:r>
                        <a:rPr lang="en-US" sz="1500" b="0" i="0" kern="1200" dirty="0" smtClean="0">
                          <a:solidFill>
                            <a:schemeClr val="dk1"/>
                          </a:solidFill>
                          <a:effectLst/>
                          <a:latin typeface="+mn-lt"/>
                          <a:ea typeface="+mn-ea"/>
                          <a:cs typeface="+mn-cs"/>
                        </a:rPr>
                        <a:t> CIMA </a:t>
                      </a:r>
                      <a:r>
                        <a:rPr lang="en-US" sz="1500" b="0" i="1" u="sng" dirty="0" smtClean="0"/>
                        <a:t>(15 min.) </a:t>
                      </a:r>
                    </a:p>
                    <a:p>
                      <a:pPr marL="285750" indent="-285750">
                        <a:buFont typeface="Arial" pitchFamily="34" charset="0"/>
                        <a:buChar char="•"/>
                      </a:pPr>
                      <a:r>
                        <a:rPr lang="en-US" sz="1500" b="0" i="0" kern="1200" dirty="0" err="1" smtClean="0">
                          <a:solidFill>
                            <a:schemeClr val="dk1"/>
                          </a:solidFill>
                          <a:effectLst/>
                          <a:latin typeface="+mn-lt"/>
                          <a:ea typeface="+mn-ea"/>
                          <a:cs typeface="+mn-cs"/>
                        </a:rPr>
                        <a:t>Programme</a:t>
                      </a:r>
                      <a:r>
                        <a:rPr lang="en-US" sz="1500" b="0" i="0" kern="1200" dirty="0" smtClean="0">
                          <a:solidFill>
                            <a:schemeClr val="dk1"/>
                          </a:solidFill>
                          <a:effectLst/>
                          <a:latin typeface="+mn-lt"/>
                          <a:ea typeface="+mn-ea"/>
                          <a:cs typeface="+mn-cs"/>
                        </a:rPr>
                        <a:t> for a Continental Coordination, Early Warning and Action System in Africa</a:t>
                      </a:r>
                      <a:r>
                        <a:rPr lang="en-US" sz="1500" b="0" i="0" kern="1200" baseline="0" dirty="0" smtClean="0">
                          <a:solidFill>
                            <a:schemeClr val="dk1"/>
                          </a:solidFill>
                          <a:effectLst/>
                          <a:latin typeface="+mn-lt"/>
                          <a:ea typeface="+mn-ea"/>
                          <a:cs typeface="+mn-cs"/>
                        </a:rPr>
                        <a:t> - </a:t>
                      </a:r>
                      <a:r>
                        <a:rPr lang="en-US" sz="1500" b="0" i="0" kern="1200" dirty="0" smtClean="0">
                          <a:solidFill>
                            <a:schemeClr val="dk1"/>
                          </a:solidFill>
                          <a:effectLst/>
                          <a:latin typeface="+mn-lt"/>
                          <a:ea typeface="+mn-ea"/>
                          <a:cs typeface="+mn-cs"/>
                        </a:rPr>
                        <a:t>Katarina </a:t>
                      </a:r>
                      <a:r>
                        <a:rPr lang="en-US" sz="1500" b="0" i="0" kern="1200" dirty="0" err="1" smtClean="0">
                          <a:solidFill>
                            <a:schemeClr val="dk1"/>
                          </a:solidFill>
                          <a:effectLst/>
                          <a:latin typeface="+mn-lt"/>
                          <a:ea typeface="+mn-ea"/>
                          <a:cs typeface="+mn-cs"/>
                        </a:rPr>
                        <a:t>Mouakkid</a:t>
                      </a:r>
                      <a:r>
                        <a:rPr lang="en-US" sz="1500" b="0" i="0" kern="1200" dirty="0" smtClean="0">
                          <a:solidFill>
                            <a:schemeClr val="dk1"/>
                          </a:solidFill>
                          <a:effectLst/>
                          <a:latin typeface="+mn-lt"/>
                          <a:ea typeface="+mn-ea"/>
                          <a:cs typeface="+mn-cs"/>
                        </a:rPr>
                        <a:t> </a:t>
                      </a:r>
                      <a:r>
                        <a:rPr lang="en-US" sz="1500" b="0" i="0" kern="1200" dirty="0" err="1" smtClean="0">
                          <a:solidFill>
                            <a:schemeClr val="dk1"/>
                          </a:solidFill>
                          <a:effectLst/>
                          <a:latin typeface="+mn-lt"/>
                          <a:ea typeface="+mn-ea"/>
                          <a:cs typeface="+mn-cs"/>
                        </a:rPr>
                        <a:t>Soltesova</a:t>
                      </a:r>
                      <a:r>
                        <a:rPr lang="en-US" sz="1500" b="0" i="0" kern="1200" dirty="0" smtClean="0">
                          <a:solidFill>
                            <a:schemeClr val="dk1"/>
                          </a:solidFill>
                          <a:effectLst/>
                          <a:latin typeface="+mn-lt"/>
                          <a:ea typeface="+mn-ea"/>
                          <a:cs typeface="+mn-cs"/>
                        </a:rPr>
                        <a:t>/Luca Rossi UNDRR, </a:t>
                      </a:r>
                      <a:r>
                        <a:rPr lang="en-US" sz="1500" b="0" i="0" kern="1200" dirty="0" err="1" smtClean="0">
                          <a:solidFill>
                            <a:schemeClr val="dk1"/>
                          </a:solidFill>
                          <a:effectLst/>
                          <a:latin typeface="+mn-lt"/>
                          <a:ea typeface="+mn-ea"/>
                          <a:cs typeface="+mn-cs"/>
                        </a:rPr>
                        <a:t>Gatkouth</a:t>
                      </a:r>
                      <a:r>
                        <a:rPr lang="en-US" sz="1500" b="0" i="0" kern="1200" dirty="0" smtClean="0">
                          <a:solidFill>
                            <a:schemeClr val="dk1"/>
                          </a:solidFill>
                          <a:effectLst/>
                          <a:latin typeface="+mn-lt"/>
                          <a:ea typeface="+mn-ea"/>
                          <a:cs typeface="+mn-cs"/>
                        </a:rPr>
                        <a:t> Kai AUC, Marco </a:t>
                      </a:r>
                      <a:r>
                        <a:rPr lang="en-US" sz="1500" b="0" i="0" kern="1200" dirty="0" err="1" smtClean="0">
                          <a:solidFill>
                            <a:schemeClr val="dk1"/>
                          </a:solidFill>
                          <a:effectLst/>
                          <a:latin typeface="+mn-lt"/>
                          <a:ea typeface="+mn-ea"/>
                          <a:cs typeface="+mn-cs"/>
                        </a:rPr>
                        <a:t>Massabò</a:t>
                      </a:r>
                      <a:r>
                        <a:rPr lang="en-US" sz="1500" b="0" i="0" kern="1200" dirty="0" smtClean="0">
                          <a:solidFill>
                            <a:schemeClr val="dk1"/>
                          </a:solidFill>
                          <a:effectLst/>
                          <a:latin typeface="+mn-lt"/>
                          <a:ea typeface="+mn-ea"/>
                          <a:cs typeface="+mn-cs"/>
                        </a:rPr>
                        <a:t> CIMA </a:t>
                      </a:r>
                      <a:r>
                        <a:rPr lang="en-US" sz="1500" b="0" i="1" u="sng" dirty="0" smtClean="0"/>
                        <a:t>(15 min.) </a:t>
                      </a:r>
                    </a:p>
                    <a:p>
                      <a:pPr marL="285750" marR="0" indent="-2857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500" dirty="0" smtClean="0"/>
                        <a:t>Preliminary findings</a:t>
                      </a:r>
                      <a:r>
                        <a:rPr lang="en-US" sz="1500" baseline="0" dirty="0" smtClean="0"/>
                        <a:t> on flood risk assessment from desk review- </a:t>
                      </a:r>
                      <a:r>
                        <a:rPr lang="en-US" sz="1500" b="1" i="1" dirty="0" smtClean="0"/>
                        <a:t>Katarina/James –UNDRR </a:t>
                      </a:r>
                      <a:r>
                        <a:rPr lang="en-US" sz="1500" b="0" i="1" u="sng" dirty="0" smtClean="0"/>
                        <a:t>(10 min.)</a:t>
                      </a:r>
                    </a:p>
                    <a:p>
                      <a:pPr marL="285750" indent="-285750">
                        <a:buFont typeface="Arial" pitchFamily="34" charset="0"/>
                        <a:buChar char="•"/>
                      </a:pPr>
                      <a:r>
                        <a:rPr lang="en-US" sz="1500" b="0" i="0" dirty="0" smtClean="0"/>
                        <a:t>Drought Monitoring </a:t>
                      </a:r>
                      <a:r>
                        <a:rPr lang="en-US" sz="1500" b="1" i="1" dirty="0" smtClean="0"/>
                        <a:t>– Viola/Grace</a:t>
                      </a:r>
                      <a:r>
                        <a:rPr lang="en-US" sz="1500" b="1" i="1" baseline="0" dirty="0" smtClean="0"/>
                        <a:t> – ICPAC </a:t>
                      </a:r>
                      <a:r>
                        <a:rPr lang="en-US" sz="1500" b="0" i="1" u="sng" baseline="0" dirty="0" smtClean="0"/>
                        <a:t>(15 min.)</a:t>
                      </a:r>
                    </a:p>
                    <a:p>
                      <a:pPr marL="285750" indent="-285750">
                        <a:buFont typeface="Arial" pitchFamily="34" charset="0"/>
                        <a:buChar char="•"/>
                      </a:pPr>
                      <a:endParaRPr lang="en-US" sz="1500" b="0" i="1" u="sng" baseline="0" dirty="0" smtClean="0"/>
                    </a:p>
                    <a:p>
                      <a:pPr marL="285750" indent="-285750">
                        <a:buFont typeface="Arial" pitchFamily="34" charset="0"/>
                        <a:buChar char="•"/>
                      </a:pPr>
                      <a:r>
                        <a:rPr lang="en-US" sz="1500" b="0" i="1" u="sng" baseline="0" dirty="0" smtClean="0"/>
                        <a:t>Q &amp; A (15min)</a:t>
                      </a:r>
                      <a:endParaRPr lang="en-US" sz="1500" dirty="0"/>
                    </a:p>
                  </a:txBody>
                  <a:tcPr/>
                </a:tc>
              </a:tr>
              <a:tr h="370840">
                <a:tc>
                  <a:txBody>
                    <a:bodyPr/>
                    <a:lstStyle/>
                    <a:p>
                      <a:r>
                        <a:rPr lang="en-US" b="1" dirty="0" smtClean="0"/>
                        <a:t>12:35 – 12:45</a:t>
                      </a:r>
                      <a:endParaRPr lang="en-US" b="1" dirty="0"/>
                    </a:p>
                  </a:txBody>
                  <a:tcPr/>
                </a:tc>
                <a:tc>
                  <a:txBody>
                    <a:bodyPr/>
                    <a:lstStyle/>
                    <a:p>
                      <a:pPr marL="285750" indent="-285750">
                        <a:buFont typeface="Arial" pitchFamily="34" charset="0"/>
                        <a:buChar char="•"/>
                      </a:pPr>
                      <a:r>
                        <a:rPr lang="en-US" sz="1500" dirty="0" smtClean="0"/>
                        <a:t>Way forward and Closing - DRM Unit </a:t>
                      </a:r>
                      <a:endParaRPr lang="en-US" sz="1500" dirty="0"/>
                    </a:p>
                  </a:txBody>
                  <a:tcPr/>
                </a:tc>
              </a:tr>
            </a:tbl>
          </a:graphicData>
        </a:graphic>
      </p:graphicFrame>
    </p:spTree>
    <p:extLst>
      <p:ext uri="{BB962C8B-B14F-4D97-AF65-F5344CB8AC3E}">
        <p14:creationId xmlns:p14="http://schemas.microsoft.com/office/powerpoint/2010/main" val="2342525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709FF20-7C18-4467-8694-47F0A3A55C7A}"/>
              </a:ext>
            </a:extLst>
          </p:cNvPr>
          <p:cNvSpPr>
            <a:spLocks noGrp="1"/>
          </p:cNvSpPr>
          <p:nvPr>
            <p:ph idx="1"/>
          </p:nvPr>
        </p:nvSpPr>
        <p:spPr>
          <a:xfrm>
            <a:off x="743602" y="947937"/>
            <a:ext cx="8803305" cy="1088031"/>
          </a:xfrm>
        </p:spPr>
        <p:txBody>
          <a:bodyPr>
            <a:noAutofit/>
          </a:bodyPr>
          <a:lstStyle/>
          <a:p>
            <a:pPr marL="0" indent="0">
              <a:spcBef>
                <a:spcPts val="0"/>
              </a:spcBef>
              <a:spcAft>
                <a:spcPts val="975"/>
              </a:spcAft>
              <a:buNone/>
            </a:pPr>
            <a:r>
              <a:rPr lang="en-GB" sz="1788" b="1" dirty="0"/>
              <a:t>Activity 1 – </a:t>
            </a:r>
            <a:r>
              <a:rPr lang="en-GB" sz="1950" b="1" dirty="0"/>
              <a:t>Understanding the process of collecting feedback on impacts in country/sector for ‘season analysis of impacts report’</a:t>
            </a:r>
          </a:p>
          <a:p>
            <a:pPr marL="0" indent="0">
              <a:spcBef>
                <a:spcPts val="0"/>
              </a:spcBef>
              <a:spcAft>
                <a:spcPts val="975"/>
              </a:spcAft>
              <a:buNone/>
            </a:pPr>
            <a:r>
              <a:rPr lang="en-GB" sz="1788" b="1" dirty="0"/>
              <a:t>									Time: </a:t>
            </a:r>
            <a:r>
              <a:rPr lang="en-GB" sz="1788" b="1" dirty="0" smtClean="0"/>
              <a:t>10:10 </a:t>
            </a:r>
            <a:r>
              <a:rPr lang="en-GB" sz="1788" b="1" dirty="0"/>
              <a:t>– </a:t>
            </a:r>
            <a:r>
              <a:rPr lang="en-GB" sz="1788" b="1" dirty="0" smtClean="0"/>
              <a:t>10:40</a:t>
            </a:r>
            <a:endParaRPr lang="en-GB" sz="1788" b="1" dirty="0"/>
          </a:p>
          <a:p>
            <a:r>
              <a:rPr lang="en-GB" sz="1788" dirty="0">
                <a:solidFill>
                  <a:schemeClr val="accent5"/>
                </a:solidFill>
              </a:rPr>
              <a:t>Open discussion with focal points</a:t>
            </a:r>
          </a:p>
          <a:p>
            <a:r>
              <a:rPr lang="en-GB" sz="1788" dirty="0">
                <a:solidFill>
                  <a:schemeClr val="accent5"/>
                </a:solidFill>
              </a:rPr>
              <a:t>Each focal point has 5 minutes to share the information they have collated in the google document  </a:t>
            </a:r>
          </a:p>
          <a:p>
            <a:pPr marL="417909" indent="-417909">
              <a:buFont typeface="+mj-lt"/>
              <a:buAutoNum type="arabicPeriod"/>
            </a:pPr>
            <a:endParaRPr lang="en-GB" sz="1788" dirty="0"/>
          </a:p>
          <a:p>
            <a:pPr marL="417909" indent="-417909">
              <a:buFont typeface="+mj-lt"/>
              <a:buAutoNum type="arabicPeriod"/>
            </a:pPr>
            <a:endParaRPr lang="en-GB" sz="1788" dirty="0"/>
          </a:p>
        </p:txBody>
      </p:sp>
      <p:sp>
        <p:nvSpPr>
          <p:cNvPr id="4" name="Content Placeholder 2">
            <a:extLst>
              <a:ext uri="{FF2B5EF4-FFF2-40B4-BE49-F238E27FC236}">
                <a16:creationId xmlns:a16="http://schemas.microsoft.com/office/drawing/2014/main" xmlns="" id="{3709FF20-7C18-4467-8694-47F0A3A55C7A}"/>
              </a:ext>
            </a:extLst>
          </p:cNvPr>
          <p:cNvSpPr txBox="1">
            <a:spLocks/>
          </p:cNvSpPr>
          <p:nvPr/>
        </p:nvSpPr>
        <p:spPr>
          <a:xfrm>
            <a:off x="743602" y="3200250"/>
            <a:ext cx="8476799" cy="2815389"/>
          </a:xfrm>
          <a:prstGeom prst="rect">
            <a:avLst/>
          </a:prstGeom>
        </p:spPr>
        <p:txBody>
          <a:bodyPr vert="horz" lIns="74295" tIns="37148" rIns="74295" bIns="3714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975"/>
              </a:spcAft>
              <a:buNone/>
            </a:pPr>
            <a:r>
              <a:rPr lang="en-GB" sz="1788" b="1" dirty="0"/>
              <a:t>Points to cover: </a:t>
            </a:r>
          </a:p>
          <a:p>
            <a:pPr fontAlgn="ctr"/>
            <a:r>
              <a:rPr lang="en-GB" sz="1788" dirty="0"/>
              <a:t>Name of key stakeholders or groups of people consulted to gather information </a:t>
            </a:r>
          </a:p>
          <a:p>
            <a:pPr fontAlgn="ctr"/>
            <a:r>
              <a:rPr lang="en-GB" sz="1788" dirty="0"/>
              <a:t>How the stakeholders are consulted to gather relevant information (written or verbally) and through which platform (in-person, phone etc.)? </a:t>
            </a:r>
          </a:p>
          <a:p>
            <a:pPr fontAlgn="ctr"/>
            <a:r>
              <a:rPr lang="en-GB" sz="1788" dirty="0"/>
              <a:t>When do you start collecting information? e.g. immediately after the GHACOF event</a:t>
            </a:r>
          </a:p>
          <a:p>
            <a:pPr fontAlgn="ctr"/>
            <a:r>
              <a:rPr lang="en-GB" sz="1788" dirty="0"/>
              <a:t>Do you use a set of questions to gather information? </a:t>
            </a:r>
          </a:p>
          <a:p>
            <a:pPr fontAlgn="ctr"/>
            <a:r>
              <a:rPr lang="en-GB" sz="1788" dirty="0"/>
              <a:t>Please explain the process you use to collect this information? </a:t>
            </a:r>
          </a:p>
          <a:p>
            <a:pPr marL="0" indent="0">
              <a:lnSpc>
                <a:spcPct val="100000"/>
              </a:lnSpc>
              <a:spcBef>
                <a:spcPts val="0"/>
              </a:spcBef>
              <a:spcAft>
                <a:spcPts val="975"/>
              </a:spcAft>
              <a:buNone/>
            </a:pPr>
            <a:r>
              <a:rPr lang="en-GB" sz="1788" dirty="0"/>
              <a:t> </a:t>
            </a:r>
          </a:p>
        </p:txBody>
      </p:sp>
      <p:sp>
        <p:nvSpPr>
          <p:cNvPr id="5" name="Title 1">
            <a:extLst>
              <a:ext uri="{FF2B5EF4-FFF2-40B4-BE49-F238E27FC236}">
                <a16:creationId xmlns:a16="http://schemas.microsoft.com/office/drawing/2014/main" xmlns="" id="{93BD5425-CFC1-2D46-8069-792B589F5789}"/>
              </a:ext>
            </a:extLst>
          </p:cNvPr>
          <p:cNvSpPr>
            <a:spLocks noGrp="1"/>
          </p:cNvSpPr>
          <p:nvPr>
            <p:ph type="title"/>
          </p:nvPr>
        </p:nvSpPr>
        <p:spPr>
          <a:xfrm>
            <a:off x="495300" y="274638"/>
            <a:ext cx="8915400" cy="792162"/>
          </a:xfrm>
        </p:spPr>
        <p:txBody>
          <a:bodyPr/>
          <a:lstStyle/>
          <a:p>
            <a:r>
              <a:rPr lang="en-US" b="1" dirty="0" smtClean="0">
                <a:solidFill>
                  <a:srgbClr val="FFC000"/>
                </a:solidFill>
              </a:rPr>
              <a:t>Annex -1 </a:t>
            </a:r>
            <a:endParaRPr lang="x-none" b="1" dirty="0">
              <a:solidFill>
                <a:srgbClr val="FFC000"/>
              </a:solidFill>
            </a:endParaRPr>
          </a:p>
        </p:txBody>
      </p:sp>
    </p:spTree>
    <p:extLst>
      <p:ext uri="{BB962C8B-B14F-4D97-AF65-F5344CB8AC3E}">
        <p14:creationId xmlns:p14="http://schemas.microsoft.com/office/powerpoint/2010/main" val="4167603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709FF20-7C18-4467-8694-47F0A3A55C7A}"/>
              </a:ext>
            </a:extLst>
          </p:cNvPr>
          <p:cNvSpPr>
            <a:spLocks noGrp="1"/>
          </p:cNvSpPr>
          <p:nvPr>
            <p:ph idx="1"/>
          </p:nvPr>
        </p:nvSpPr>
        <p:spPr>
          <a:xfrm>
            <a:off x="743603" y="764704"/>
            <a:ext cx="8543925" cy="922823"/>
          </a:xfrm>
        </p:spPr>
        <p:txBody>
          <a:bodyPr>
            <a:noAutofit/>
          </a:bodyPr>
          <a:lstStyle/>
          <a:p>
            <a:pPr marL="0" indent="0">
              <a:spcBef>
                <a:spcPts val="0"/>
              </a:spcBef>
              <a:spcAft>
                <a:spcPts val="975"/>
              </a:spcAft>
              <a:buNone/>
            </a:pPr>
            <a:r>
              <a:rPr lang="en-GB" sz="1788" b="1" dirty="0"/>
              <a:t>Activity 2 – Stakeholder mapping 				Time: </a:t>
            </a:r>
            <a:r>
              <a:rPr lang="en-GB" sz="1788" b="1" dirty="0" smtClean="0"/>
              <a:t>10:40 </a:t>
            </a:r>
            <a:r>
              <a:rPr lang="en-GB" sz="1788" b="1" dirty="0"/>
              <a:t>– </a:t>
            </a:r>
            <a:r>
              <a:rPr lang="en-GB" sz="1788" b="1" dirty="0" smtClean="0"/>
              <a:t>11:00</a:t>
            </a:r>
            <a:endParaRPr lang="en-GB" sz="1788" b="1" dirty="0"/>
          </a:p>
          <a:p>
            <a:pPr marL="0" indent="0">
              <a:spcBef>
                <a:spcPts val="0"/>
              </a:spcBef>
              <a:spcAft>
                <a:spcPts val="975"/>
              </a:spcAft>
              <a:buNone/>
            </a:pPr>
            <a:r>
              <a:rPr lang="en-GB" sz="1788" dirty="0">
                <a:solidFill>
                  <a:schemeClr val="accent5"/>
                </a:solidFill>
              </a:rPr>
              <a:t>Each country representatives have to work separately in the google document – link provided in the chat box </a:t>
            </a:r>
          </a:p>
          <a:p>
            <a:pPr marL="0" indent="0">
              <a:spcBef>
                <a:spcPts val="0"/>
              </a:spcBef>
              <a:spcAft>
                <a:spcPts val="975"/>
              </a:spcAft>
              <a:buNone/>
            </a:pPr>
            <a:endParaRPr lang="en-GB" sz="1788" b="1" dirty="0"/>
          </a:p>
          <a:p>
            <a:pPr marL="417909" indent="-417909">
              <a:buFont typeface="+mj-lt"/>
              <a:buAutoNum type="arabicPeriod"/>
            </a:pPr>
            <a:endParaRPr lang="en-GB" sz="1788" dirty="0"/>
          </a:p>
          <a:p>
            <a:pPr marL="417909" indent="-417909">
              <a:buFont typeface="+mj-lt"/>
              <a:buAutoNum type="arabicPeriod"/>
            </a:pPr>
            <a:endParaRPr lang="en-GB" sz="1788" dirty="0"/>
          </a:p>
        </p:txBody>
      </p:sp>
      <p:sp>
        <p:nvSpPr>
          <p:cNvPr id="4" name="Content Placeholder 2">
            <a:extLst>
              <a:ext uri="{FF2B5EF4-FFF2-40B4-BE49-F238E27FC236}">
                <a16:creationId xmlns:a16="http://schemas.microsoft.com/office/drawing/2014/main" xmlns="" id="{3709FF20-7C18-4467-8694-47F0A3A55C7A}"/>
              </a:ext>
            </a:extLst>
          </p:cNvPr>
          <p:cNvSpPr txBox="1">
            <a:spLocks/>
          </p:cNvSpPr>
          <p:nvPr/>
        </p:nvSpPr>
        <p:spPr>
          <a:xfrm>
            <a:off x="743603" y="2478024"/>
            <a:ext cx="5199998" cy="3359307"/>
          </a:xfrm>
          <a:prstGeom prst="rect">
            <a:avLst/>
          </a:prstGeom>
        </p:spPr>
        <p:txBody>
          <a:bodyPr vert="horz" lIns="74295" tIns="37148" rIns="74295" bIns="3714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975"/>
              </a:spcAft>
              <a:buNone/>
            </a:pPr>
            <a:r>
              <a:rPr lang="en-GB" sz="1788" b="1" dirty="0"/>
              <a:t>Steps to follow -  </a:t>
            </a:r>
          </a:p>
          <a:p>
            <a:pPr marL="727472" indent="-727472">
              <a:lnSpc>
                <a:spcPct val="100000"/>
              </a:lnSpc>
              <a:spcBef>
                <a:spcPts val="0"/>
              </a:spcBef>
              <a:spcAft>
                <a:spcPts val="975"/>
              </a:spcAft>
              <a:buNone/>
            </a:pPr>
            <a:r>
              <a:rPr lang="en-GB" sz="1788" dirty="0"/>
              <a:t>Step 1: Each country representative to think about sub-sectors within their sector that use ICPAC products, and other weather and climate information products provided by agencies including NMHSs.</a:t>
            </a:r>
          </a:p>
          <a:p>
            <a:pPr marL="727472" indent="-727472">
              <a:lnSpc>
                <a:spcPct val="100000"/>
              </a:lnSpc>
              <a:spcBef>
                <a:spcPts val="0"/>
              </a:spcBef>
              <a:spcAft>
                <a:spcPts val="975"/>
              </a:spcAft>
              <a:buNone/>
            </a:pPr>
            <a:r>
              <a:rPr lang="en-GB" sz="1788" dirty="0"/>
              <a:t>Step 2: Under each sub-sector, please list stakeholders (by their names) that use these weather and climate information products and services at national and local level</a:t>
            </a:r>
          </a:p>
        </p:txBody>
      </p:sp>
      <p:sp>
        <p:nvSpPr>
          <p:cNvPr id="5" name="Rectangle 4"/>
          <p:cNvSpPr/>
          <p:nvPr/>
        </p:nvSpPr>
        <p:spPr>
          <a:xfrm>
            <a:off x="6277929" y="2478024"/>
            <a:ext cx="3214236" cy="2848475"/>
          </a:xfrm>
          <a:prstGeom prst="rect">
            <a:avLst/>
          </a:prstGeom>
          <a:solidFill>
            <a:schemeClr val="accent5">
              <a:lumMod val="7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63" dirty="0"/>
          </a:p>
          <a:p>
            <a:endParaRPr lang="en-GB" sz="1463" dirty="0"/>
          </a:p>
          <a:p>
            <a:endParaRPr lang="en-GB" sz="1463" dirty="0"/>
          </a:p>
          <a:p>
            <a:r>
              <a:rPr lang="en-GB" sz="1463" dirty="0"/>
              <a:t>0</a:t>
            </a:r>
          </a:p>
          <a:p>
            <a:endParaRPr lang="en-GB" sz="1463" dirty="0"/>
          </a:p>
          <a:p>
            <a:endParaRPr lang="en-GB" sz="1463" dirty="0"/>
          </a:p>
          <a:p>
            <a:endParaRPr lang="en-GB" sz="1463" dirty="0"/>
          </a:p>
          <a:p>
            <a:endParaRPr lang="en-GB" sz="1463" dirty="0"/>
          </a:p>
          <a:p>
            <a:endParaRPr lang="en-GB" sz="1463" dirty="0"/>
          </a:p>
          <a:p>
            <a:endParaRPr lang="en-GB" sz="1463" dirty="0"/>
          </a:p>
          <a:p>
            <a:r>
              <a:rPr lang="en-GB" sz="1463" dirty="0"/>
              <a:t>Name of the sub-sector:</a:t>
            </a:r>
          </a:p>
          <a:p>
            <a:endParaRPr lang="en-GB" sz="1463" dirty="0"/>
          </a:p>
          <a:p>
            <a:r>
              <a:rPr lang="en-GB" sz="1463" dirty="0"/>
              <a:t>Examples of stakeholders: </a:t>
            </a:r>
          </a:p>
          <a:p>
            <a:pPr marL="278606" indent="-278606">
              <a:buAutoNum type="arabicPeriod"/>
            </a:pPr>
            <a:r>
              <a:rPr lang="en-GB" sz="1463" dirty="0"/>
              <a:t>Civil society organisations</a:t>
            </a:r>
          </a:p>
          <a:p>
            <a:pPr marL="278606" indent="-278606">
              <a:buAutoNum type="arabicPeriod"/>
            </a:pPr>
            <a:r>
              <a:rPr lang="en-GB" sz="1463" dirty="0"/>
              <a:t>Government ministries and agencies</a:t>
            </a:r>
          </a:p>
          <a:p>
            <a:pPr marL="278606" indent="-278606">
              <a:buAutoNum type="arabicPeriod"/>
            </a:pPr>
            <a:r>
              <a:rPr lang="en-GB" sz="1463" dirty="0"/>
              <a:t>Private sector</a:t>
            </a:r>
          </a:p>
          <a:p>
            <a:pPr marL="278606" indent="-278606">
              <a:buAutoNum type="arabicPeriod"/>
            </a:pPr>
            <a:r>
              <a:rPr lang="en-GB" sz="1463" dirty="0"/>
              <a:t>Research institutions</a:t>
            </a:r>
          </a:p>
          <a:p>
            <a:pPr marL="278606" indent="-278606">
              <a:buAutoNum type="arabicPeriod"/>
            </a:pPr>
            <a:r>
              <a:rPr lang="en-GB" sz="1463" dirty="0"/>
              <a:t>Local leaders or groups</a:t>
            </a:r>
          </a:p>
          <a:p>
            <a:pPr marL="278606" indent="-278606">
              <a:buAutoNum type="arabicPeriod"/>
            </a:pPr>
            <a:r>
              <a:rPr lang="en-GB" sz="1463" dirty="0"/>
              <a:t>Media</a:t>
            </a:r>
          </a:p>
          <a:p>
            <a:pPr marL="278606" indent="-278606">
              <a:buAutoNum type="arabicPeriod"/>
            </a:pPr>
            <a:r>
              <a:rPr lang="en-GB" sz="1463" dirty="0"/>
              <a:t>Citizen groups</a:t>
            </a:r>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endParaRPr lang="en-GB" sz="1463" dirty="0"/>
          </a:p>
          <a:p>
            <a:r>
              <a:rPr lang="en-GB" sz="1463" dirty="0"/>
              <a:t> </a:t>
            </a:r>
          </a:p>
        </p:txBody>
      </p:sp>
      <p:sp>
        <p:nvSpPr>
          <p:cNvPr id="6" name="Title 1">
            <a:extLst>
              <a:ext uri="{FF2B5EF4-FFF2-40B4-BE49-F238E27FC236}">
                <a16:creationId xmlns:a16="http://schemas.microsoft.com/office/drawing/2014/main" xmlns="" id="{93BD5425-CFC1-2D46-8069-792B589F5789}"/>
              </a:ext>
            </a:extLst>
          </p:cNvPr>
          <p:cNvSpPr>
            <a:spLocks noGrp="1"/>
          </p:cNvSpPr>
          <p:nvPr>
            <p:ph type="title"/>
          </p:nvPr>
        </p:nvSpPr>
        <p:spPr>
          <a:xfrm>
            <a:off x="272480" y="116632"/>
            <a:ext cx="8915400" cy="792162"/>
          </a:xfrm>
        </p:spPr>
        <p:txBody>
          <a:bodyPr/>
          <a:lstStyle/>
          <a:p>
            <a:r>
              <a:rPr lang="en-US" b="1" dirty="0" smtClean="0">
                <a:solidFill>
                  <a:srgbClr val="FFC000"/>
                </a:solidFill>
              </a:rPr>
              <a:t>Annex -2 </a:t>
            </a:r>
            <a:endParaRPr lang="x-none" b="1" dirty="0">
              <a:solidFill>
                <a:srgbClr val="FFC000"/>
              </a:solidFill>
            </a:endParaRPr>
          </a:p>
        </p:txBody>
      </p:sp>
    </p:spTree>
    <p:extLst>
      <p:ext uri="{BB962C8B-B14F-4D97-AF65-F5344CB8AC3E}">
        <p14:creationId xmlns:p14="http://schemas.microsoft.com/office/powerpoint/2010/main" val="9613286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89360" y="1326226"/>
          <a:ext cx="9455016" cy="4238720"/>
        </p:xfrm>
        <a:graphic>
          <a:graphicData uri="http://schemas.openxmlformats.org/drawingml/2006/table">
            <a:tbl>
              <a:tblPr>
                <a:tableStyleId>{D7AC3CCA-C797-4891-BE02-D94E43425B78}</a:tableStyleId>
              </a:tblPr>
              <a:tblGrid>
                <a:gridCol w="2814788">
                  <a:extLst>
                    <a:ext uri="{9D8B030D-6E8A-4147-A177-3AD203B41FA5}">
                      <a16:colId xmlns:a16="http://schemas.microsoft.com/office/drawing/2014/main" xmlns="" val="387049448"/>
                    </a:ext>
                  </a:extLst>
                </a:gridCol>
                <a:gridCol w="1653793">
                  <a:extLst>
                    <a:ext uri="{9D8B030D-6E8A-4147-A177-3AD203B41FA5}">
                      <a16:colId xmlns:a16="http://schemas.microsoft.com/office/drawing/2014/main" xmlns="" val="2858996198"/>
                    </a:ext>
                  </a:extLst>
                </a:gridCol>
                <a:gridCol w="1703908">
                  <a:extLst>
                    <a:ext uri="{9D8B030D-6E8A-4147-A177-3AD203B41FA5}">
                      <a16:colId xmlns:a16="http://schemas.microsoft.com/office/drawing/2014/main" xmlns="" val="2889575270"/>
                    </a:ext>
                  </a:extLst>
                </a:gridCol>
                <a:gridCol w="1695555">
                  <a:extLst>
                    <a:ext uri="{9D8B030D-6E8A-4147-A177-3AD203B41FA5}">
                      <a16:colId xmlns:a16="http://schemas.microsoft.com/office/drawing/2014/main" xmlns="" val="3692122892"/>
                    </a:ext>
                  </a:extLst>
                </a:gridCol>
                <a:gridCol w="1586972">
                  <a:extLst>
                    <a:ext uri="{9D8B030D-6E8A-4147-A177-3AD203B41FA5}">
                      <a16:colId xmlns:a16="http://schemas.microsoft.com/office/drawing/2014/main" xmlns="" val="2921725074"/>
                    </a:ext>
                  </a:extLst>
                </a:gridCol>
              </a:tblGrid>
              <a:tr h="423872">
                <a:tc>
                  <a:txBody>
                    <a:bodyPr/>
                    <a:lstStyle/>
                    <a:p>
                      <a:pPr algn="l" fontAlgn="b"/>
                      <a:r>
                        <a:rPr lang="en-GB" sz="1300" b="1" u="none" strike="noStrike" dirty="0">
                          <a:effectLst/>
                        </a:rPr>
                        <a:t> </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 1</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 2</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 3</a:t>
                      </a:r>
                      <a:endParaRPr lang="en-GB" sz="1300" b="1"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b="1" u="none" strike="noStrike" dirty="0">
                          <a:effectLst/>
                        </a:rPr>
                        <a:t>Sub-sector…</a:t>
                      </a:r>
                      <a:endParaRPr lang="en-GB" sz="1300" b="1" i="0" u="none" strike="noStrike" dirty="0">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2023723398"/>
                  </a:ext>
                </a:extLst>
              </a:tr>
              <a:tr h="423872">
                <a:tc>
                  <a:txBody>
                    <a:bodyPr/>
                    <a:lstStyle/>
                    <a:p>
                      <a:pPr algn="l" fontAlgn="t"/>
                      <a:r>
                        <a:rPr lang="en-GB" sz="1300" b="1" u="none" strike="noStrike" dirty="0">
                          <a:effectLst/>
                        </a:rPr>
                        <a:t>Government organisations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3033120400"/>
                  </a:ext>
                </a:extLst>
              </a:tr>
              <a:tr h="423872">
                <a:tc>
                  <a:txBody>
                    <a:bodyPr/>
                    <a:lstStyle/>
                    <a:p>
                      <a:pPr algn="l" fontAlgn="t"/>
                      <a:r>
                        <a:rPr lang="en-GB" sz="1300" b="1" u="none" strike="noStrike" dirty="0">
                          <a:effectLst/>
                        </a:rPr>
                        <a:t>Civil society organisations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4095605949"/>
                  </a:ext>
                </a:extLst>
              </a:tr>
              <a:tr h="423872">
                <a:tc>
                  <a:txBody>
                    <a:bodyPr/>
                    <a:lstStyle/>
                    <a:p>
                      <a:pPr algn="l" fontAlgn="t"/>
                      <a:r>
                        <a:rPr lang="en-GB" sz="1300" b="1" u="none" strike="noStrike" dirty="0">
                          <a:effectLst/>
                        </a:rPr>
                        <a:t>Government ministries and agencies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dirty="0">
                          <a:effectLst/>
                        </a:rPr>
                        <a:t> </a:t>
                      </a:r>
                      <a:endParaRPr lang="en-GB" sz="1300" b="0"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2622667837"/>
                  </a:ext>
                </a:extLst>
              </a:tr>
              <a:tr h="423872">
                <a:tc>
                  <a:txBody>
                    <a:bodyPr/>
                    <a:lstStyle/>
                    <a:p>
                      <a:pPr algn="l" fontAlgn="t"/>
                      <a:r>
                        <a:rPr lang="en-GB" sz="1300" b="1" u="none" strike="noStrike" dirty="0">
                          <a:effectLst/>
                        </a:rPr>
                        <a:t>Private sector</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dirty="0">
                          <a:effectLst/>
                        </a:rPr>
                        <a:t> </a:t>
                      </a:r>
                      <a:endParaRPr lang="en-GB" sz="1300" b="0" i="0" u="none" strike="noStrike" dirty="0">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2159077920"/>
                  </a:ext>
                </a:extLst>
              </a:tr>
              <a:tr h="423872">
                <a:tc>
                  <a:txBody>
                    <a:bodyPr/>
                    <a:lstStyle/>
                    <a:p>
                      <a:pPr algn="l" fontAlgn="t"/>
                      <a:r>
                        <a:rPr lang="en-GB" sz="1300" b="1" u="none" strike="noStrike" dirty="0">
                          <a:effectLst/>
                        </a:rPr>
                        <a:t>Research institutions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2483922591"/>
                  </a:ext>
                </a:extLst>
              </a:tr>
              <a:tr h="423872">
                <a:tc>
                  <a:txBody>
                    <a:bodyPr/>
                    <a:lstStyle/>
                    <a:p>
                      <a:pPr algn="l" fontAlgn="t"/>
                      <a:r>
                        <a:rPr lang="en-GB" sz="1300" b="1" u="none" strike="noStrike" dirty="0">
                          <a:effectLst/>
                        </a:rPr>
                        <a:t>Local leaders or groups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1769990375"/>
                  </a:ext>
                </a:extLst>
              </a:tr>
              <a:tr h="423872">
                <a:tc>
                  <a:txBody>
                    <a:bodyPr/>
                    <a:lstStyle/>
                    <a:p>
                      <a:pPr algn="l" fontAlgn="t"/>
                      <a:r>
                        <a:rPr lang="en-GB" sz="1300" b="1" u="none" strike="noStrike" dirty="0">
                          <a:effectLst/>
                        </a:rPr>
                        <a:t>Media</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2098110288"/>
                  </a:ext>
                </a:extLst>
              </a:tr>
              <a:tr h="423872">
                <a:tc>
                  <a:txBody>
                    <a:bodyPr/>
                    <a:lstStyle/>
                    <a:p>
                      <a:pPr algn="l" fontAlgn="t"/>
                      <a:r>
                        <a:rPr lang="en-GB" sz="1300" b="1" u="none" strike="noStrike" dirty="0">
                          <a:effectLst/>
                        </a:rPr>
                        <a:t>Citizen groups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2315776357"/>
                  </a:ext>
                </a:extLst>
              </a:tr>
              <a:tr h="423872">
                <a:tc>
                  <a:txBody>
                    <a:bodyPr/>
                    <a:lstStyle/>
                    <a:p>
                      <a:pPr algn="l" fontAlgn="t"/>
                      <a:r>
                        <a:rPr lang="en-GB" sz="1300" b="1" u="none" strike="noStrike" dirty="0">
                          <a:effectLst/>
                        </a:rPr>
                        <a:t>Others</a:t>
                      </a:r>
                      <a:endParaRPr lang="en-GB" sz="1300" b="1" i="0" u="none" strike="noStrike" dirty="0">
                        <a:solidFill>
                          <a:srgbClr val="000000"/>
                        </a:solidFill>
                        <a:effectLst/>
                        <a:latin typeface="Calibri" panose="020F0502020204030204" pitchFamily="34" charset="0"/>
                      </a:endParaRPr>
                    </a:p>
                  </a:txBody>
                  <a:tcPr marL="5159" marR="5159" marT="5159" marB="0"/>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a:effectLst/>
                        </a:rPr>
                        <a:t> </a:t>
                      </a:r>
                      <a:endParaRPr lang="en-GB" sz="1300" b="0" i="0" u="none" strike="noStrike">
                        <a:solidFill>
                          <a:srgbClr val="000000"/>
                        </a:solidFill>
                        <a:effectLst/>
                        <a:latin typeface="Calibri" panose="020F0502020204030204" pitchFamily="34" charset="0"/>
                      </a:endParaRPr>
                    </a:p>
                  </a:txBody>
                  <a:tcPr marL="5159" marR="5159" marT="5159" marB="0" anchor="b"/>
                </a:tc>
                <a:tc>
                  <a:txBody>
                    <a:bodyPr/>
                    <a:lstStyle/>
                    <a:p>
                      <a:pPr algn="l" fontAlgn="b"/>
                      <a:r>
                        <a:rPr lang="en-GB" sz="1300" u="none" strike="noStrike" dirty="0">
                          <a:effectLst/>
                        </a:rPr>
                        <a:t> </a:t>
                      </a:r>
                      <a:endParaRPr lang="en-GB" sz="1300" b="0" i="0" u="none" strike="noStrike" dirty="0">
                        <a:solidFill>
                          <a:srgbClr val="000000"/>
                        </a:solidFill>
                        <a:effectLst/>
                        <a:latin typeface="Calibri" panose="020F0502020204030204" pitchFamily="34" charset="0"/>
                      </a:endParaRPr>
                    </a:p>
                  </a:txBody>
                  <a:tcPr marL="5159" marR="5159" marT="5159" marB="0" anchor="b"/>
                </a:tc>
                <a:extLst>
                  <a:ext uri="{0D108BD9-81ED-4DB2-BD59-A6C34878D82A}">
                    <a16:rowId xmlns:a16="http://schemas.microsoft.com/office/drawing/2014/main" xmlns="" val="157782689"/>
                  </a:ext>
                </a:extLst>
              </a:tr>
            </a:tbl>
          </a:graphicData>
        </a:graphic>
      </p:graphicFrame>
    </p:spTree>
    <p:extLst>
      <p:ext uri="{BB962C8B-B14F-4D97-AF65-F5344CB8AC3E}">
        <p14:creationId xmlns:p14="http://schemas.microsoft.com/office/powerpoint/2010/main" val="3874132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709FF20-7C18-4467-8694-47F0A3A55C7A}"/>
              </a:ext>
            </a:extLst>
          </p:cNvPr>
          <p:cNvSpPr>
            <a:spLocks noGrp="1"/>
          </p:cNvSpPr>
          <p:nvPr>
            <p:ph idx="1"/>
          </p:nvPr>
        </p:nvSpPr>
        <p:spPr>
          <a:xfrm>
            <a:off x="743602" y="947938"/>
            <a:ext cx="8543925" cy="922823"/>
          </a:xfrm>
        </p:spPr>
        <p:txBody>
          <a:bodyPr>
            <a:noAutofit/>
          </a:bodyPr>
          <a:lstStyle/>
          <a:p>
            <a:pPr marL="0" indent="0">
              <a:spcBef>
                <a:spcPts val="0"/>
              </a:spcBef>
              <a:spcAft>
                <a:spcPts val="975"/>
              </a:spcAft>
              <a:buNone/>
            </a:pPr>
            <a:r>
              <a:rPr lang="en-GB" sz="1788" b="1" dirty="0"/>
              <a:t>Activity 3 – Sector specific meetings with ICPAC 		Time: </a:t>
            </a:r>
            <a:r>
              <a:rPr lang="en-GB" sz="1788" b="1" dirty="0" smtClean="0"/>
              <a:t>11:00 </a:t>
            </a:r>
            <a:r>
              <a:rPr lang="en-GB" sz="1788" b="1" dirty="0"/>
              <a:t>– </a:t>
            </a:r>
            <a:r>
              <a:rPr lang="en-GB" sz="1788" b="1" dirty="0" smtClean="0"/>
              <a:t>11:20</a:t>
            </a:r>
            <a:endParaRPr lang="en-GB" sz="1788" b="1" dirty="0"/>
          </a:p>
          <a:p>
            <a:r>
              <a:rPr lang="en-GB" sz="1788" dirty="0">
                <a:solidFill>
                  <a:schemeClr val="accent5"/>
                </a:solidFill>
              </a:rPr>
              <a:t>Open discussion with focal points</a:t>
            </a:r>
          </a:p>
          <a:p>
            <a:r>
              <a:rPr lang="en-GB" sz="1788" dirty="0">
                <a:solidFill>
                  <a:schemeClr val="accent5"/>
                </a:solidFill>
              </a:rPr>
              <a:t>Rapporteur to take notes to summarise and conclude Activity 3</a:t>
            </a:r>
          </a:p>
        </p:txBody>
      </p:sp>
      <p:sp>
        <p:nvSpPr>
          <p:cNvPr id="4" name="Content Placeholder 2">
            <a:extLst>
              <a:ext uri="{FF2B5EF4-FFF2-40B4-BE49-F238E27FC236}">
                <a16:creationId xmlns:a16="http://schemas.microsoft.com/office/drawing/2014/main" xmlns="" id="{3709FF20-7C18-4467-8694-47F0A3A55C7A}"/>
              </a:ext>
            </a:extLst>
          </p:cNvPr>
          <p:cNvSpPr txBox="1">
            <a:spLocks/>
          </p:cNvSpPr>
          <p:nvPr/>
        </p:nvSpPr>
        <p:spPr>
          <a:xfrm>
            <a:off x="743602" y="2578611"/>
            <a:ext cx="8647751" cy="3437029"/>
          </a:xfrm>
          <a:prstGeom prst="rect">
            <a:avLst/>
          </a:prstGeom>
        </p:spPr>
        <p:txBody>
          <a:bodyPr vert="horz" lIns="74295" tIns="37148" rIns="74295" bIns="3714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975"/>
              </a:spcAft>
              <a:buNone/>
            </a:pPr>
            <a:r>
              <a:rPr lang="en-GB" sz="1788" b="1" dirty="0"/>
              <a:t>Key issues to discuss:</a:t>
            </a:r>
          </a:p>
          <a:p>
            <a:pPr marL="727472" indent="-727472">
              <a:lnSpc>
                <a:spcPct val="100000"/>
              </a:lnSpc>
              <a:spcBef>
                <a:spcPts val="0"/>
              </a:spcBef>
              <a:spcAft>
                <a:spcPts val="975"/>
              </a:spcAft>
              <a:buNone/>
            </a:pPr>
            <a:r>
              <a:rPr lang="en-GB" sz="1788" dirty="0"/>
              <a:t>Q 1: Do you think voluntary online meetings will be useful for you? </a:t>
            </a:r>
          </a:p>
          <a:p>
            <a:pPr marL="727472" indent="-727472">
              <a:lnSpc>
                <a:spcPct val="100000"/>
              </a:lnSpc>
              <a:spcBef>
                <a:spcPts val="0"/>
              </a:spcBef>
              <a:spcAft>
                <a:spcPts val="975"/>
              </a:spcAft>
              <a:buNone/>
            </a:pPr>
            <a:r>
              <a:rPr lang="en-GB" sz="1788" dirty="0"/>
              <a:t>Q 2: What are your ideas/concerns for organising such meetings in-between GHACOF?</a:t>
            </a:r>
          </a:p>
          <a:p>
            <a:pPr marL="727472" indent="-727472">
              <a:lnSpc>
                <a:spcPct val="100000"/>
              </a:lnSpc>
              <a:spcBef>
                <a:spcPts val="0"/>
              </a:spcBef>
              <a:spcAft>
                <a:spcPts val="975"/>
              </a:spcAft>
              <a:buNone/>
            </a:pPr>
            <a:r>
              <a:rPr lang="en-GB" sz="1788" dirty="0"/>
              <a:t>Q3: Are there other stakeholders in your country would be useful to join these discussions?</a:t>
            </a:r>
          </a:p>
          <a:p>
            <a:pPr marL="727472" indent="-727472">
              <a:lnSpc>
                <a:spcPct val="100000"/>
              </a:lnSpc>
              <a:spcBef>
                <a:spcPts val="0"/>
              </a:spcBef>
              <a:spcAft>
                <a:spcPts val="975"/>
              </a:spcAft>
              <a:buNone/>
            </a:pPr>
            <a:r>
              <a:rPr lang="en-GB" sz="1788" dirty="0"/>
              <a:t>Q 4: How often (monthly/…?) and how (Zoom/Teams/…?) do you want to have these meetings?</a:t>
            </a:r>
          </a:p>
          <a:p>
            <a:pPr marL="727472" indent="-727472">
              <a:lnSpc>
                <a:spcPct val="100000"/>
              </a:lnSpc>
              <a:spcBef>
                <a:spcPts val="0"/>
              </a:spcBef>
              <a:spcAft>
                <a:spcPts val="975"/>
              </a:spcAft>
              <a:buNone/>
            </a:pPr>
            <a:r>
              <a:rPr lang="en-GB" sz="1788" dirty="0"/>
              <a:t>Q 5: Are there immediate next steps that we can take to organise these meetings? </a:t>
            </a:r>
          </a:p>
        </p:txBody>
      </p:sp>
      <p:sp>
        <p:nvSpPr>
          <p:cNvPr id="5" name="Title 1">
            <a:extLst>
              <a:ext uri="{FF2B5EF4-FFF2-40B4-BE49-F238E27FC236}">
                <a16:creationId xmlns:a16="http://schemas.microsoft.com/office/drawing/2014/main" xmlns="" id="{93BD5425-CFC1-2D46-8069-792B589F5789}"/>
              </a:ext>
            </a:extLst>
          </p:cNvPr>
          <p:cNvSpPr>
            <a:spLocks noGrp="1"/>
          </p:cNvSpPr>
          <p:nvPr>
            <p:ph type="title"/>
          </p:nvPr>
        </p:nvSpPr>
        <p:spPr>
          <a:xfrm>
            <a:off x="495300" y="274638"/>
            <a:ext cx="8915400" cy="792162"/>
          </a:xfrm>
        </p:spPr>
        <p:txBody>
          <a:bodyPr/>
          <a:lstStyle/>
          <a:p>
            <a:r>
              <a:rPr lang="en-US" b="1" dirty="0" smtClean="0">
                <a:solidFill>
                  <a:srgbClr val="FFC000"/>
                </a:solidFill>
              </a:rPr>
              <a:t>Annex -3 </a:t>
            </a:r>
            <a:endParaRPr lang="x-none" b="1" dirty="0">
              <a:solidFill>
                <a:srgbClr val="FFC000"/>
              </a:solidFill>
            </a:endParaRPr>
          </a:p>
        </p:txBody>
      </p:sp>
    </p:spTree>
    <p:extLst>
      <p:ext uri="{BB962C8B-B14F-4D97-AF65-F5344CB8AC3E}">
        <p14:creationId xmlns:p14="http://schemas.microsoft.com/office/powerpoint/2010/main" val="2922085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4DD812-247C-6C40-8A3B-98EB3ECCEC0A}"/>
              </a:ext>
            </a:extLst>
          </p:cNvPr>
          <p:cNvSpPr>
            <a:spLocks noGrp="1"/>
          </p:cNvSpPr>
          <p:nvPr>
            <p:ph type="title"/>
          </p:nvPr>
        </p:nvSpPr>
        <p:spPr>
          <a:xfrm>
            <a:off x="681038" y="903798"/>
            <a:ext cx="8543925" cy="526847"/>
          </a:xfrm>
        </p:spPr>
        <p:txBody>
          <a:bodyPr>
            <a:normAutofit fontScale="90000"/>
          </a:bodyPr>
          <a:lstStyle/>
          <a:p>
            <a:r>
              <a:rPr lang="en-US" sz="2925" dirty="0"/>
              <a:t>Final remarks</a:t>
            </a:r>
          </a:p>
        </p:txBody>
      </p:sp>
      <p:sp>
        <p:nvSpPr>
          <p:cNvPr id="3" name="Content Placeholder 2">
            <a:extLst>
              <a:ext uri="{FF2B5EF4-FFF2-40B4-BE49-F238E27FC236}">
                <a16:creationId xmlns="" xmlns:a16="http://schemas.microsoft.com/office/drawing/2014/main" id="{19511F19-47FB-6944-BBC9-398BAE5077B3}"/>
              </a:ext>
            </a:extLst>
          </p:cNvPr>
          <p:cNvSpPr>
            <a:spLocks noGrp="1"/>
          </p:cNvSpPr>
          <p:nvPr>
            <p:ph idx="1"/>
          </p:nvPr>
        </p:nvSpPr>
        <p:spPr>
          <a:xfrm>
            <a:off x="681038" y="1761838"/>
            <a:ext cx="8543925" cy="3938530"/>
          </a:xfrm>
        </p:spPr>
        <p:txBody>
          <a:bodyPr>
            <a:normAutofit fontScale="85000" lnSpcReduction="20000"/>
          </a:bodyPr>
          <a:lstStyle/>
          <a:p>
            <a:r>
              <a:rPr lang="en-GB" dirty="0"/>
              <a:t>Understanding the comprehensiveness of the process of development of previous ‘season analysis of impacts report’. </a:t>
            </a:r>
          </a:p>
          <a:p>
            <a:pPr lvl="1"/>
            <a:r>
              <a:rPr lang="en-GB" dirty="0">
                <a:solidFill>
                  <a:schemeClr val="accent5"/>
                </a:solidFill>
              </a:rPr>
              <a:t>Intended outcomes: To ensure that report received at the regional level is as comprehensive and based on wider consultations</a:t>
            </a:r>
          </a:p>
          <a:p>
            <a:endParaRPr lang="en-GB" dirty="0"/>
          </a:p>
          <a:p>
            <a:r>
              <a:rPr lang="en-GB" dirty="0"/>
              <a:t>Understanding the network of key stakeholders </a:t>
            </a:r>
          </a:p>
          <a:p>
            <a:pPr lvl="1"/>
            <a:r>
              <a:rPr lang="en-GB" dirty="0">
                <a:solidFill>
                  <a:schemeClr val="accent5"/>
                </a:solidFill>
              </a:rPr>
              <a:t>Intended outcomes: Stakeholder mapping </a:t>
            </a:r>
            <a:r>
              <a:rPr lang="en-GB" dirty="0" smtClean="0">
                <a:solidFill>
                  <a:schemeClr val="accent5"/>
                </a:solidFill>
              </a:rPr>
              <a:t>could help </a:t>
            </a:r>
            <a:r>
              <a:rPr lang="en-GB" dirty="0">
                <a:solidFill>
                  <a:schemeClr val="accent5"/>
                </a:solidFill>
              </a:rPr>
              <a:t>improve understanding of actual and potential users</a:t>
            </a:r>
            <a:endParaRPr lang="en-GB" dirty="0"/>
          </a:p>
          <a:p>
            <a:endParaRPr lang="en-GB" dirty="0"/>
          </a:p>
          <a:p>
            <a:r>
              <a:rPr lang="en-GB" dirty="0"/>
              <a:t>Organising sector specific meetings with ICPAC in-between GHACOF</a:t>
            </a:r>
          </a:p>
          <a:p>
            <a:pPr lvl="1"/>
            <a:r>
              <a:rPr lang="en-GB" dirty="0">
                <a:solidFill>
                  <a:schemeClr val="accent5"/>
                </a:solidFill>
              </a:rPr>
              <a:t>Intended outcomes: Potential options that can be explored in detail to organise future meetings</a:t>
            </a:r>
          </a:p>
          <a:p>
            <a:pPr lvl="1"/>
            <a:endParaRPr lang="en-GB" dirty="0">
              <a:solidFill>
                <a:schemeClr val="accent5"/>
              </a:solidFill>
            </a:endParaRPr>
          </a:p>
          <a:p>
            <a:r>
              <a:rPr lang="en-GB" dirty="0"/>
              <a:t>Any feedback on this session </a:t>
            </a:r>
            <a:endParaRPr lang="en-GB" dirty="0">
              <a:solidFill>
                <a:schemeClr val="accent5"/>
              </a:solidFill>
            </a:endParaRPr>
          </a:p>
          <a:p>
            <a:pPr lvl="1"/>
            <a:endParaRPr lang="en-GB" dirty="0">
              <a:solidFill>
                <a:schemeClr val="accent5"/>
              </a:solidFill>
            </a:endParaRPr>
          </a:p>
          <a:p>
            <a:pPr marL="371475" lvl="1" indent="0">
              <a:buNone/>
            </a:pPr>
            <a:endParaRPr lang="en-GB" dirty="0">
              <a:solidFill>
                <a:schemeClr val="accent5"/>
              </a:solidFill>
            </a:endParaRPr>
          </a:p>
          <a:p>
            <a:pPr lvl="1"/>
            <a:endParaRPr lang="en-GB" dirty="0">
              <a:solidFill>
                <a:schemeClr val="accent5"/>
              </a:solidFill>
            </a:endParaRPr>
          </a:p>
          <a:p>
            <a:pPr marL="371475" lvl="1" indent="0">
              <a:buNone/>
            </a:pPr>
            <a:endParaRPr lang="en-GB" dirty="0">
              <a:solidFill>
                <a:schemeClr val="accent5"/>
              </a:solidFill>
            </a:endParaRPr>
          </a:p>
          <a:p>
            <a:pPr marL="371475" lvl="1" indent="0">
              <a:buNone/>
            </a:pPr>
            <a:endParaRPr lang="en-GB" dirty="0"/>
          </a:p>
          <a:p>
            <a:endParaRPr lang="en-GB" dirty="0">
              <a:solidFill>
                <a:schemeClr val="accent5"/>
              </a:solidFill>
            </a:endParaRPr>
          </a:p>
          <a:p>
            <a:endParaRPr lang="en-GB" dirty="0">
              <a:solidFill>
                <a:schemeClr val="accent5"/>
              </a:solidFill>
            </a:endParaRPr>
          </a:p>
          <a:p>
            <a:endParaRPr lang="en-US" dirty="0"/>
          </a:p>
        </p:txBody>
      </p:sp>
    </p:spTree>
    <p:extLst>
      <p:ext uri="{BB962C8B-B14F-4D97-AF65-F5344CB8AC3E}">
        <p14:creationId xmlns:p14="http://schemas.microsoft.com/office/powerpoint/2010/main" val="352845212"/>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447</TotalTime>
  <Words>813</Words>
  <Application>Microsoft Office PowerPoint</Application>
  <PresentationFormat>A4 Paper (210x297 mm)</PresentationFormat>
  <Paragraphs>166</Paragraphs>
  <Slides>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vt:lpstr>
      <vt:lpstr>IGAD PPT Template</vt:lpstr>
      <vt:lpstr>Climate Services Co-production Meeting Disaster risk management sector  25 May 2021 @09:30AM – 12:45 PM Nairobi Time</vt:lpstr>
      <vt:lpstr>Purpose of Pre-COF 58 co-production session</vt:lpstr>
      <vt:lpstr>Draft Agenda</vt:lpstr>
      <vt:lpstr>Annex -1 </vt:lpstr>
      <vt:lpstr>Annex -2 </vt:lpstr>
      <vt:lpstr>PowerPoint Presentation</vt:lpstr>
      <vt:lpstr>Annex -3 </vt:lpstr>
      <vt:lpstr>Final remarks</vt:lpstr>
    </vt:vector>
  </TitlesOfParts>
  <Company>Black Africa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Ahmed Amdihun</cp:lastModifiedBy>
  <cp:revision>59</cp:revision>
  <dcterms:created xsi:type="dcterms:W3CDTF">2014-11-18T09:33:09Z</dcterms:created>
  <dcterms:modified xsi:type="dcterms:W3CDTF">2021-05-25T07:02:40Z</dcterms:modified>
</cp:coreProperties>
</file>