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showSpecialPlsOnTitleSld="0">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6858000" cx="9906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120">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 uri="http://customooxmlschemas.google.com/">
      <go:slidesCustomData xmlns:go="http://customooxmlschemas.google.com/" r:id="rId18" roundtripDataSignature="AMtx7mjNxPzp1r3c6TDjVEtLO9A3zEU/u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120"/>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18" Type="http://customschemas.google.com/relationships/presentationmetadata" Target="meta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952500" y="685800"/>
            <a:ext cx="4953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p1:notes"/>
          <p:cNvSpPr/>
          <p:nvPr>
            <p:ph idx="2" type="sldImg"/>
          </p:nvPr>
        </p:nvSpPr>
        <p:spPr>
          <a:xfrm>
            <a:off x="952500" y="685800"/>
            <a:ext cx="4953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3" name="Google Shape;63;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NB.  Maximum 6 slides for a 7 minute presentation </a:t>
            </a:r>
            <a:endParaRPr/>
          </a:p>
        </p:txBody>
      </p:sp>
      <p:sp>
        <p:nvSpPr>
          <p:cNvPr id="64" name="Google Shape;64;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8" name="Google Shape;148;p10:notes"/>
          <p:cNvSpPr/>
          <p:nvPr>
            <p:ph idx="2" type="sldImg"/>
          </p:nvPr>
        </p:nvSpPr>
        <p:spPr>
          <a:xfrm>
            <a:off x="952500" y="685800"/>
            <a:ext cx="4953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7" name="Google Shape;157;p11:notes"/>
          <p:cNvSpPr/>
          <p:nvPr>
            <p:ph idx="2" type="sldImg"/>
          </p:nvPr>
        </p:nvSpPr>
        <p:spPr>
          <a:xfrm>
            <a:off x="952500" y="685800"/>
            <a:ext cx="4953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6" name="Google Shape;166;p12:notes"/>
          <p:cNvSpPr/>
          <p:nvPr>
            <p:ph idx="2" type="sldImg"/>
          </p:nvPr>
        </p:nvSpPr>
        <p:spPr>
          <a:xfrm>
            <a:off x="952500" y="685800"/>
            <a:ext cx="4953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1" name="Google Shape;71;p2:notes"/>
          <p:cNvSpPr/>
          <p:nvPr>
            <p:ph idx="2" type="sldImg"/>
          </p:nvPr>
        </p:nvSpPr>
        <p:spPr>
          <a:xfrm>
            <a:off x="952500" y="685800"/>
            <a:ext cx="4953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0" name="Google Shape;80;p3:notes"/>
          <p:cNvSpPr/>
          <p:nvPr>
            <p:ph idx="2" type="sldImg"/>
          </p:nvPr>
        </p:nvSpPr>
        <p:spPr>
          <a:xfrm>
            <a:off x="952500" y="685800"/>
            <a:ext cx="4953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4:notes"/>
          <p:cNvSpPr/>
          <p:nvPr>
            <p:ph idx="2" type="sldImg"/>
          </p:nvPr>
        </p:nvSpPr>
        <p:spPr>
          <a:xfrm>
            <a:off x="952500" y="685800"/>
            <a:ext cx="4953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1" name="Google Shape;91;p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None/>
            </a:pPr>
            <a:r>
              <a:rPr i="0" lang="en-GB"/>
              <a:t>Give </a:t>
            </a:r>
            <a:r>
              <a:rPr b="1" i="0" lang="en-GB"/>
              <a:t>highlights of most significant expected positive implications and impacts </a:t>
            </a:r>
            <a:r>
              <a:rPr i="0" lang="en-GB"/>
              <a:t>that will result from the implications, based on past season, current status, MAM forecast and climate change, </a:t>
            </a:r>
            <a:r>
              <a:rPr i="0" lang="en-GB" sz="1200">
                <a:solidFill>
                  <a:srgbClr val="FF0000"/>
                </a:solidFill>
              </a:rPr>
              <a:t>for the sector and in which countries, climatic zones </a:t>
            </a:r>
            <a:r>
              <a:rPr i="0" lang="en-GB"/>
              <a:t>or locations within the region </a:t>
            </a:r>
            <a:r>
              <a:rPr i="0" lang="en-GB" sz="1200">
                <a:solidFill>
                  <a:srgbClr val="FF0000"/>
                </a:solidFill>
              </a:rPr>
              <a:t>they are likely to occur.</a:t>
            </a:r>
            <a:endParaRPr/>
          </a:p>
          <a:p>
            <a:pPr indent="0" lvl="0" marL="0" rtl="0" algn="just">
              <a:spcBef>
                <a:spcPts val="0"/>
              </a:spcBef>
              <a:spcAft>
                <a:spcPts val="0"/>
              </a:spcAft>
              <a:buNone/>
            </a:pPr>
            <a:r>
              <a:t/>
            </a:r>
            <a:endParaRPr i="0"/>
          </a:p>
          <a:p>
            <a:pPr indent="0" lvl="0" marL="0" rtl="0" algn="just">
              <a:spcBef>
                <a:spcPts val="0"/>
              </a:spcBef>
              <a:spcAft>
                <a:spcPts val="0"/>
              </a:spcAft>
              <a:buNone/>
            </a:pPr>
            <a:r>
              <a:rPr i="0" lang="en-GB"/>
              <a:t>Eg.</a:t>
            </a:r>
            <a:r>
              <a:rPr i="0" lang="en-GB" sz="1200">
                <a:solidFill>
                  <a:srgbClr val="FF0000"/>
                </a:solidFill>
              </a:rPr>
              <a:t> for enhanced rainfall, a positive implication is:  </a:t>
            </a:r>
            <a:r>
              <a:rPr i="1" lang="en-GB" sz="1200"/>
              <a:t>Groundwater recharge (BDI, KEN, SOM, TAN, UGA) </a:t>
            </a:r>
            <a:endParaRPr/>
          </a:p>
          <a:p>
            <a:pPr indent="0" lvl="0" marL="0" rtl="0" algn="just">
              <a:spcBef>
                <a:spcPts val="0"/>
              </a:spcBef>
              <a:spcAft>
                <a:spcPts val="0"/>
              </a:spcAft>
              <a:buNone/>
            </a:pPr>
            <a:r>
              <a:rPr i="0" lang="en-GB"/>
              <a:t>The positive impact of Ground water recharge (implication) could be: </a:t>
            </a:r>
            <a:r>
              <a:rPr i="1" lang="en-GB"/>
              <a:t>Successful irrigation in dry spells and food and income security</a:t>
            </a:r>
            <a:r>
              <a:rPr i="0" lang="en-GB"/>
              <a:t>.  </a:t>
            </a:r>
            <a:endParaRPr/>
          </a:p>
          <a:p>
            <a:pPr indent="0" lvl="0" marL="0" rtl="0" algn="just">
              <a:spcBef>
                <a:spcPts val="0"/>
              </a:spcBef>
              <a:spcAft>
                <a:spcPts val="0"/>
              </a:spcAft>
              <a:buNone/>
            </a:pPr>
            <a:r>
              <a:t/>
            </a:r>
            <a:endParaRPr b="0" i="0"/>
          </a:p>
          <a:p>
            <a:pPr indent="0" lvl="0" marL="0" rtl="0" algn="just">
              <a:spcBef>
                <a:spcPts val="0"/>
              </a:spcBef>
              <a:spcAft>
                <a:spcPts val="0"/>
              </a:spcAft>
              <a:buNone/>
            </a:pPr>
            <a:r>
              <a:rPr b="0" i="0" lang="en-GB"/>
              <a:t>NB: Highlight only areas with major positive impacts (</a:t>
            </a:r>
            <a:r>
              <a:rPr b="0" i="0" lang="en-GB">
                <a:solidFill>
                  <a:srgbClr val="FF0000"/>
                </a:solidFill>
              </a:rPr>
              <a:t>hotspots</a:t>
            </a:r>
            <a:r>
              <a:rPr b="0" i="0" lang="en-GB"/>
              <a:t>) on people, ecosystems, economy, services among others</a:t>
            </a:r>
            <a:endParaRPr/>
          </a:p>
          <a:p>
            <a:pPr indent="0" lvl="0" marL="0" rtl="0" algn="just">
              <a:spcBef>
                <a:spcPts val="0"/>
              </a:spcBef>
              <a:spcAft>
                <a:spcPts val="0"/>
              </a:spcAft>
              <a:buNone/>
            </a:pPr>
            <a:r>
              <a:t/>
            </a:r>
            <a:endParaRPr b="0" i="0"/>
          </a:p>
          <a:p>
            <a:pPr indent="0" lvl="0" marL="0" marR="0" rtl="0" algn="l">
              <a:lnSpc>
                <a:spcPct val="100000"/>
              </a:lnSpc>
              <a:spcBef>
                <a:spcPts val="0"/>
              </a:spcBef>
              <a:spcAft>
                <a:spcPts val="0"/>
              </a:spcAft>
              <a:buClr>
                <a:srgbClr val="FF0000"/>
              </a:buClr>
              <a:buSzPts val="1200"/>
              <a:buFont typeface="Calibri"/>
              <a:buNone/>
            </a:pPr>
            <a:r>
              <a:rPr i="0" lang="en-GB" sz="1200">
                <a:solidFill>
                  <a:srgbClr val="FF0000"/>
                </a:solidFill>
              </a:rPr>
              <a:t>NB. Take note of the multiple risks prevalent in the region and likely to affect the sector – climate, COVID-19, desert locusts, economy, security etc </a:t>
            </a:r>
            <a:endParaRPr/>
          </a:p>
          <a:p>
            <a:pPr indent="0" lvl="0" marL="0" marR="0" rtl="0" algn="l">
              <a:lnSpc>
                <a:spcPct val="100000"/>
              </a:lnSpc>
              <a:spcBef>
                <a:spcPts val="0"/>
              </a:spcBef>
              <a:spcAft>
                <a:spcPts val="0"/>
              </a:spcAft>
              <a:buClr>
                <a:schemeClr val="dk1"/>
              </a:buClr>
              <a:buSzPts val="1200"/>
              <a:buFont typeface="Calibri"/>
              <a:buNone/>
            </a:pPr>
            <a:r>
              <a:t/>
            </a:r>
            <a:endParaRPr i="0" sz="1200">
              <a:solidFill>
                <a:srgbClr val="FF0000"/>
              </a:solidFill>
            </a:endParaRPr>
          </a:p>
          <a:p>
            <a:pPr indent="0" lvl="0" marL="0" marR="0" rtl="0" algn="l">
              <a:lnSpc>
                <a:spcPct val="100000"/>
              </a:lnSpc>
              <a:spcBef>
                <a:spcPts val="0"/>
              </a:spcBef>
              <a:spcAft>
                <a:spcPts val="0"/>
              </a:spcAft>
              <a:buClr>
                <a:srgbClr val="FF0000"/>
              </a:buClr>
              <a:buSzPts val="1200"/>
              <a:buFont typeface="Calibri"/>
              <a:buNone/>
            </a:pPr>
            <a:r>
              <a:rPr i="0" lang="en-GB" sz="1200">
                <a:solidFill>
                  <a:srgbClr val="FF0000"/>
                </a:solidFill>
              </a:rPr>
              <a:t>EG. COVID-19 related restrictions in movements, border closures, quarantines, lockdown in most places, job &amp; income losses, supply chain and trade disruptions created by countries trying to limit the spread of the Corona Virus </a:t>
            </a:r>
            <a:endParaRPr/>
          </a:p>
          <a:p>
            <a:pPr indent="0" lvl="0" marL="0" marR="0" rtl="0" algn="l">
              <a:lnSpc>
                <a:spcPct val="100000"/>
              </a:lnSpc>
              <a:spcBef>
                <a:spcPts val="0"/>
              </a:spcBef>
              <a:spcAft>
                <a:spcPts val="0"/>
              </a:spcAft>
              <a:buClr>
                <a:srgbClr val="FF0000"/>
              </a:buClr>
              <a:buSzPts val="1200"/>
              <a:buFont typeface="Calibri"/>
              <a:buNone/>
            </a:pPr>
            <a:r>
              <a:rPr i="0" lang="en-GB" sz="1200">
                <a:solidFill>
                  <a:srgbClr val="FF0000"/>
                </a:solidFill>
              </a:rPr>
              <a:t>Desert Locust invasion in agricultural areas have potentially damaged the livelihoods in cultivated and grazing areas, income and food source of local populations</a:t>
            </a:r>
            <a:endParaRPr b="0" i="0"/>
          </a:p>
          <a:p>
            <a:pPr indent="0" lvl="0" marL="0" rtl="0" algn="l">
              <a:spcBef>
                <a:spcPts val="0"/>
              </a:spcBef>
              <a:spcAft>
                <a:spcPts val="0"/>
              </a:spcAft>
              <a:buNone/>
            </a:pPr>
            <a:r>
              <a:t/>
            </a:r>
            <a:endParaRPr/>
          </a:p>
        </p:txBody>
      </p:sp>
      <p:sp>
        <p:nvSpPr>
          <p:cNvPr id="92" name="Google Shape;92;p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5:notes"/>
          <p:cNvSpPr/>
          <p:nvPr>
            <p:ph idx="2" type="sldImg"/>
          </p:nvPr>
        </p:nvSpPr>
        <p:spPr>
          <a:xfrm>
            <a:off x="952500" y="685800"/>
            <a:ext cx="4953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1" name="Google Shape;101;p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chemeClr val="dk1"/>
              </a:buClr>
              <a:buSzPts val="1200"/>
              <a:buFont typeface="Calibri"/>
              <a:buNone/>
            </a:pPr>
            <a:r>
              <a:rPr i="0" lang="en-GB"/>
              <a:t>Give </a:t>
            </a:r>
            <a:r>
              <a:rPr b="1" i="0" lang="en-GB"/>
              <a:t>highlights of most significant expected negative implications and impacts</a:t>
            </a:r>
            <a:r>
              <a:rPr i="0" lang="en-GB"/>
              <a:t> based on past season, current status, MAM forecast and climate change, </a:t>
            </a:r>
            <a:r>
              <a:rPr i="0" lang="en-GB" sz="1200">
                <a:solidFill>
                  <a:srgbClr val="FF0000"/>
                </a:solidFill>
              </a:rPr>
              <a:t>for the sector and in which countries, climatic zones </a:t>
            </a:r>
            <a:r>
              <a:rPr i="0" lang="en-GB"/>
              <a:t>or locations within the region </a:t>
            </a:r>
            <a:r>
              <a:rPr i="0" lang="en-GB" sz="1200">
                <a:solidFill>
                  <a:srgbClr val="FF0000"/>
                </a:solidFill>
              </a:rPr>
              <a:t>they are likely to occur.</a:t>
            </a:r>
            <a:endParaRPr/>
          </a:p>
          <a:p>
            <a:pPr indent="0" lvl="0" marL="0" rtl="0" algn="just">
              <a:spcBef>
                <a:spcPts val="0"/>
              </a:spcBef>
              <a:spcAft>
                <a:spcPts val="0"/>
              </a:spcAft>
              <a:buNone/>
            </a:pPr>
            <a:r>
              <a:t/>
            </a:r>
            <a:endParaRPr i="0"/>
          </a:p>
          <a:p>
            <a:pPr indent="0" lvl="0" marL="0" rtl="0" algn="just">
              <a:spcBef>
                <a:spcPts val="0"/>
              </a:spcBef>
              <a:spcAft>
                <a:spcPts val="0"/>
              </a:spcAft>
              <a:buNone/>
            </a:pPr>
            <a:r>
              <a:rPr i="0" lang="en-GB"/>
              <a:t>Eg </a:t>
            </a:r>
            <a:r>
              <a:rPr i="0" lang="en-GB" sz="1200"/>
              <a:t>a negative implication could be:  F</a:t>
            </a:r>
            <a:r>
              <a:rPr i="1" lang="en-GB" sz="1200"/>
              <a:t>looding (in specific countries)</a:t>
            </a:r>
            <a:endParaRPr/>
          </a:p>
          <a:p>
            <a:pPr indent="0" lvl="0" marL="0" rtl="0" algn="just">
              <a:spcBef>
                <a:spcPts val="0"/>
              </a:spcBef>
              <a:spcAft>
                <a:spcPts val="0"/>
              </a:spcAft>
              <a:buNone/>
            </a:pPr>
            <a:r>
              <a:rPr i="0" lang="en-GB"/>
              <a:t>Negative impacts of Flooding could be:  </a:t>
            </a:r>
            <a:r>
              <a:rPr i="1" lang="en-GB"/>
              <a:t>Disease, displaced people, food insecurity</a:t>
            </a:r>
            <a:endParaRPr i="0"/>
          </a:p>
          <a:p>
            <a:pPr indent="0" lvl="0" marL="0" rtl="0" algn="just">
              <a:spcBef>
                <a:spcPts val="0"/>
              </a:spcBef>
              <a:spcAft>
                <a:spcPts val="0"/>
              </a:spcAft>
              <a:buNone/>
            </a:pPr>
            <a:r>
              <a:t/>
            </a:r>
            <a:endParaRPr b="0" i="0"/>
          </a:p>
          <a:p>
            <a:pPr indent="0" lvl="0" marL="0" rtl="0" algn="just">
              <a:spcBef>
                <a:spcPts val="0"/>
              </a:spcBef>
              <a:spcAft>
                <a:spcPts val="0"/>
              </a:spcAft>
              <a:buNone/>
            </a:pPr>
            <a:r>
              <a:rPr b="0" i="0" lang="en-GB"/>
              <a:t>NB: Highlight only areas with major negative impacts (</a:t>
            </a:r>
            <a:r>
              <a:rPr b="0" i="0" lang="en-GB">
                <a:solidFill>
                  <a:srgbClr val="FF0000"/>
                </a:solidFill>
              </a:rPr>
              <a:t>hotspots</a:t>
            </a:r>
            <a:r>
              <a:rPr b="0" i="0" lang="en-GB"/>
              <a:t>) on people, ecosystems, economy, services among others</a:t>
            </a:r>
            <a:endParaRPr/>
          </a:p>
          <a:p>
            <a:pPr indent="0" lvl="0" marL="0" marR="0" rtl="0" algn="l">
              <a:lnSpc>
                <a:spcPct val="100000"/>
              </a:lnSpc>
              <a:spcBef>
                <a:spcPts val="0"/>
              </a:spcBef>
              <a:spcAft>
                <a:spcPts val="0"/>
              </a:spcAft>
              <a:buClr>
                <a:schemeClr val="dk1"/>
              </a:buClr>
              <a:buSzPts val="1200"/>
              <a:buFont typeface="Calibri"/>
              <a:buNone/>
            </a:pPr>
            <a:r>
              <a:t/>
            </a:r>
            <a:endParaRPr i="0" sz="1200">
              <a:solidFill>
                <a:srgbClr val="FF0000"/>
              </a:solidFill>
            </a:endParaRPr>
          </a:p>
          <a:p>
            <a:pPr indent="0" lvl="0" marL="0" marR="0" rtl="0" algn="l">
              <a:lnSpc>
                <a:spcPct val="100000"/>
              </a:lnSpc>
              <a:spcBef>
                <a:spcPts val="0"/>
              </a:spcBef>
              <a:spcAft>
                <a:spcPts val="0"/>
              </a:spcAft>
              <a:buClr>
                <a:srgbClr val="FF0000"/>
              </a:buClr>
              <a:buSzPts val="1200"/>
              <a:buFont typeface="Calibri"/>
              <a:buNone/>
            </a:pPr>
            <a:r>
              <a:rPr i="0" lang="en-GB" sz="1200">
                <a:solidFill>
                  <a:srgbClr val="FF0000"/>
                </a:solidFill>
              </a:rPr>
              <a:t>NB. Take note of the multiple risks prevalent in the region and likely to affect the sector – climate, COVID-19, desert locusts, economy, security etc </a:t>
            </a:r>
            <a:endParaRPr/>
          </a:p>
          <a:p>
            <a:pPr indent="0" lvl="0" marL="0" marR="0" rtl="0" algn="l">
              <a:lnSpc>
                <a:spcPct val="100000"/>
              </a:lnSpc>
              <a:spcBef>
                <a:spcPts val="0"/>
              </a:spcBef>
              <a:spcAft>
                <a:spcPts val="0"/>
              </a:spcAft>
              <a:buClr>
                <a:srgbClr val="FF0000"/>
              </a:buClr>
              <a:buSzPts val="1200"/>
              <a:buFont typeface="Calibri"/>
              <a:buNone/>
            </a:pPr>
            <a:r>
              <a:rPr i="0" lang="en-GB" sz="1200">
                <a:solidFill>
                  <a:srgbClr val="FF0000"/>
                </a:solidFill>
              </a:rPr>
              <a:t>EG. COVID-19 related restrictions in movements, border closures, quarantines, lockdown in most places, job &amp; income losses, supply chain and trade disruptions created by countries trying to limit the spread of the Corona Virus. </a:t>
            </a:r>
            <a:endParaRPr/>
          </a:p>
          <a:p>
            <a:pPr indent="0" lvl="0" marL="0" marR="0" rtl="0" algn="l">
              <a:lnSpc>
                <a:spcPct val="100000"/>
              </a:lnSpc>
              <a:spcBef>
                <a:spcPts val="0"/>
              </a:spcBef>
              <a:spcAft>
                <a:spcPts val="0"/>
              </a:spcAft>
              <a:buClr>
                <a:srgbClr val="FF0000"/>
              </a:buClr>
              <a:buSzPts val="1200"/>
              <a:buFont typeface="Calibri"/>
              <a:buNone/>
            </a:pPr>
            <a:r>
              <a:rPr i="0" lang="en-GB" sz="1200">
                <a:solidFill>
                  <a:srgbClr val="FF0000"/>
                </a:solidFill>
              </a:rPr>
              <a:t>Desert Locust invasion in agricultural areas have potentially damaged the livelihoods in cultivated and grazing areas, income and food source of local populations.</a:t>
            </a:r>
            <a:endParaRPr b="0" i="0"/>
          </a:p>
          <a:p>
            <a:pPr indent="0" lvl="0" marL="0" rtl="0" algn="l">
              <a:spcBef>
                <a:spcPts val="0"/>
              </a:spcBef>
              <a:spcAft>
                <a:spcPts val="0"/>
              </a:spcAft>
              <a:buNone/>
            </a:pPr>
            <a:r>
              <a:t/>
            </a:r>
            <a:endParaRPr/>
          </a:p>
        </p:txBody>
      </p:sp>
      <p:sp>
        <p:nvSpPr>
          <p:cNvPr id="102" name="Google Shape;102;p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1" name="Google Shape;111;p6:notes"/>
          <p:cNvSpPr/>
          <p:nvPr>
            <p:ph idx="2" type="sldImg"/>
          </p:nvPr>
        </p:nvSpPr>
        <p:spPr>
          <a:xfrm>
            <a:off x="952500" y="685800"/>
            <a:ext cx="4953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7:notes"/>
          <p:cNvSpPr/>
          <p:nvPr>
            <p:ph idx="2" type="sldImg"/>
          </p:nvPr>
        </p:nvSpPr>
        <p:spPr>
          <a:xfrm>
            <a:off x="952500" y="685800"/>
            <a:ext cx="4953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 name="Google Shape;120;p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i="0" lang="en-GB"/>
              <a:t>Present realistic response measures (advisories) that are specific to this sector, forecast and season for each climatic zone</a:t>
            </a:r>
            <a:endParaRPr/>
          </a:p>
          <a:p>
            <a:pPr indent="0" lvl="0" marL="0" rtl="0" algn="l">
              <a:spcBef>
                <a:spcPts val="0"/>
              </a:spcBef>
              <a:spcAft>
                <a:spcPts val="0"/>
              </a:spcAft>
              <a:buNone/>
            </a:pPr>
            <a:r>
              <a:rPr i="0" lang="en-GB"/>
              <a:t>Present summary and highlights only and as concrete actions (full detail to be recorded and shared to ICPAC for the summary for policy makers)</a:t>
            </a:r>
            <a:endParaRPr/>
          </a:p>
          <a:p>
            <a:pPr indent="-171450" lvl="0" marL="171450" rtl="0" algn="l">
              <a:spcBef>
                <a:spcPts val="0"/>
              </a:spcBef>
              <a:spcAft>
                <a:spcPts val="0"/>
              </a:spcAft>
              <a:buClr>
                <a:schemeClr val="dk1"/>
              </a:buClr>
              <a:buSzPts val="1200"/>
              <a:buFont typeface="Arial"/>
              <a:buChar char="•"/>
            </a:pPr>
            <a:r>
              <a:rPr i="0" lang="en-GB"/>
              <a:t>Relate to the positive and negative implications and impacts</a:t>
            </a:r>
            <a:endParaRPr/>
          </a:p>
          <a:p>
            <a:pPr indent="-171450" lvl="0" marL="171450" rtl="0" algn="l">
              <a:spcBef>
                <a:spcPts val="0"/>
              </a:spcBef>
              <a:spcAft>
                <a:spcPts val="0"/>
              </a:spcAft>
              <a:buClr>
                <a:schemeClr val="dk1"/>
              </a:buClr>
              <a:buSzPts val="1200"/>
              <a:buFont typeface="Arial"/>
              <a:buChar char="•"/>
            </a:pPr>
            <a:r>
              <a:rPr i="0" lang="en-GB"/>
              <a:t>Take note of any risks to realising the strategies</a:t>
            </a:r>
            <a:endParaRPr/>
          </a:p>
          <a:p>
            <a:pPr indent="-171450" lvl="0" marL="171450" rtl="0" algn="l">
              <a:spcBef>
                <a:spcPts val="0"/>
              </a:spcBef>
              <a:spcAft>
                <a:spcPts val="0"/>
              </a:spcAft>
              <a:buClr>
                <a:schemeClr val="dk1"/>
              </a:buClr>
              <a:buSzPts val="1200"/>
              <a:buFont typeface="Arial"/>
              <a:buChar char="•"/>
            </a:pPr>
            <a:r>
              <a:rPr i="0" lang="en-GB"/>
              <a:t>Integrate climate change and uncertainties in the measures</a:t>
            </a:r>
            <a:endParaRPr/>
          </a:p>
          <a:p>
            <a:pPr indent="-171450" lvl="0" marL="171450" rtl="0" algn="l">
              <a:spcBef>
                <a:spcPts val="0"/>
              </a:spcBef>
              <a:spcAft>
                <a:spcPts val="0"/>
              </a:spcAft>
              <a:buClr>
                <a:schemeClr val="dk1"/>
              </a:buClr>
              <a:buSzPts val="1200"/>
              <a:buFont typeface="Arial"/>
              <a:buChar char="•"/>
            </a:pPr>
            <a:r>
              <a:rPr i="0" lang="en-GB"/>
              <a:t>Note that individual countries require advisories to help them develop detailed management strategies </a:t>
            </a:r>
            <a:endParaRPr/>
          </a:p>
          <a:p>
            <a:pPr indent="-171450" lvl="0" marL="171450" rtl="0" algn="l">
              <a:spcBef>
                <a:spcPts val="0"/>
              </a:spcBef>
              <a:spcAft>
                <a:spcPts val="0"/>
              </a:spcAft>
              <a:buClr>
                <a:schemeClr val="dk1"/>
              </a:buClr>
              <a:buSzPts val="1200"/>
              <a:buFont typeface="Arial"/>
              <a:buChar char="•"/>
            </a:pPr>
            <a:r>
              <a:rPr i="0" lang="en-GB"/>
              <a:t>Include sector specific climate services that will enable informed responses</a:t>
            </a:r>
            <a:endParaRPr/>
          </a:p>
        </p:txBody>
      </p:sp>
      <p:sp>
        <p:nvSpPr>
          <p:cNvPr id="121" name="Google Shape;121;p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0" name="Google Shape;130;p8:notes"/>
          <p:cNvSpPr/>
          <p:nvPr>
            <p:ph idx="2" type="sldImg"/>
          </p:nvPr>
        </p:nvSpPr>
        <p:spPr>
          <a:xfrm>
            <a:off x="952500" y="685800"/>
            <a:ext cx="4953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9" name="Google Shape;139;p9:notes"/>
          <p:cNvSpPr/>
          <p:nvPr>
            <p:ph idx="2" type="sldImg"/>
          </p:nvPr>
        </p:nvSpPr>
        <p:spPr>
          <a:xfrm>
            <a:off x="952500" y="685800"/>
            <a:ext cx="4953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17" name="Shape 17"/>
        <p:cNvGrpSpPr/>
        <p:nvPr/>
      </p:nvGrpSpPr>
      <p:grpSpPr>
        <a:xfrm>
          <a:off x="0" y="0"/>
          <a:ext cx="0" cy="0"/>
          <a:chOff x="0" y="0"/>
          <a:chExt cx="0" cy="0"/>
        </a:xfrm>
      </p:grpSpPr>
      <p:sp>
        <p:nvSpPr>
          <p:cNvPr id="18" name="Google Shape;18;p14"/>
          <p:cNvSpPr txBox="1"/>
          <p:nvPr>
            <p:ph type="ctrTitle"/>
          </p:nvPr>
        </p:nvSpPr>
        <p:spPr>
          <a:xfrm>
            <a:off x="478366" y="2130427"/>
            <a:ext cx="8420100" cy="434478"/>
          </a:xfrm>
          <a:prstGeom prst="rect">
            <a:avLst/>
          </a:prstGeom>
          <a:noFill/>
          <a:ln>
            <a:noFill/>
          </a:ln>
        </p:spPr>
        <p:txBody>
          <a:bodyPr anchorCtr="0" anchor="t" bIns="45700" lIns="91425" spcFirstLastPara="1" rIns="91425" wrap="square" tIns="45700">
            <a:normAutofit/>
          </a:bodyPr>
          <a:lstStyle>
            <a:lvl1pPr lvl="0" algn="ctr">
              <a:spcBef>
                <a:spcPts val="0"/>
              </a:spcBef>
              <a:spcAft>
                <a:spcPts val="0"/>
              </a:spcAft>
              <a:buClr>
                <a:schemeClr val="accent1"/>
              </a:buClr>
              <a:buSzPts val="2400"/>
              <a:buFont typeface="Arial"/>
              <a:buNone/>
              <a:defRPr sz="2400" cap="none">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14"/>
          <p:cNvSpPr txBox="1"/>
          <p:nvPr>
            <p:ph idx="1" type="subTitle"/>
          </p:nvPr>
        </p:nvSpPr>
        <p:spPr>
          <a:xfrm>
            <a:off x="478366" y="2564919"/>
            <a:ext cx="8420100" cy="338891"/>
          </a:xfrm>
          <a:prstGeom prst="rect">
            <a:avLst/>
          </a:prstGeom>
          <a:noFill/>
          <a:ln>
            <a:noFill/>
          </a:ln>
        </p:spPr>
        <p:txBody>
          <a:bodyPr anchorCtr="0" anchor="t" bIns="45700" lIns="91425" spcFirstLastPara="1" rIns="91425" wrap="square" tIns="45700">
            <a:noAutofit/>
          </a:bodyPr>
          <a:lstStyle>
            <a:lvl1pPr lvl="0" algn="ctr">
              <a:spcBef>
                <a:spcPts val="360"/>
              </a:spcBef>
              <a:spcAft>
                <a:spcPts val="0"/>
              </a:spcAft>
              <a:buClr>
                <a:schemeClr val="dk1"/>
              </a:buClr>
              <a:buSzPts val="1800"/>
              <a:buNone/>
              <a:defRPr sz="1800" cap="none">
                <a:solidFill>
                  <a:schemeClr val="dk1"/>
                </a:solidFill>
              </a:defRPr>
            </a:lvl1pPr>
            <a:lvl2pPr lvl="1" algn="ctr">
              <a:spcBef>
                <a:spcPts val="400"/>
              </a:spcBef>
              <a:spcAft>
                <a:spcPts val="0"/>
              </a:spcAft>
              <a:buClr>
                <a:srgbClr val="888888"/>
              </a:buClr>
              <a:buSzPts val="2000"/>
              <a:buNone/>
              <a:defRPr>
                <a:solidFill>
                  <a:srgbClr val="888888"/>
                </a:solidFill>
              </a:defRPr>
            </a:lvl2pPr>
            <a:lvl3pPr lvl="2" algn="ctr">
              <a:spcBef>
                <a:spcPts val="360"/>
              </a:spcBef>
              <a:spcAft>
                <a:spcPts val="0"/>
              </a:spcAft>
              <a:buClr>
                <a:srgbClr val="888888"/>
              </a:buClr>
              <a:buSzPts val="18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320"/>
              </a:spcBef>
              <a:spcAft>
                <a:spcPts val="0"/>
              </a:spcAft>
              <a:buClr>
                <a:srgbClr val="888888"/>
              </a:buClr>
              <a:buSzPts val="16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20" name="Google Shape;20;p14"/>
          <p:cNvSpPr txBox="1"/>
          <p:nvPr>
            <p:ph idx="10" type="dt"/>
          </p:nvPr>
        </p:nvSpPr>
        <p:spPr>
          <a:xfrm>
            <a:off x="495300" y="6487001"/>
            <a:ext cx="2311400" cy="18237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14"/>
          <p:cNvSpPr txBox="1"/>
          <p:nvPr>
            <p:ph idx="11" type="ftr"/>
          </p:nvPr>
        </p:nvSpPr>
        <p:spPr>
          <a:xfrm>
            <a:off x="2971800" y="6489340"/>
            <a:ext cx="4267200" cy="180020"/>
          </a:xfrm>
          <a:prstGeom prst="rect">
            <a:avLst/>
          </a:prstGeom>
          <a:noFill/>
          <a:ln>
            <a:noFill/>
          </a:ln>
        </p:spPr>
        <p:txBody>
          <a:bodyPr anchorCtr="0" anchor="ctr" bIns="45700" lIns="91425" spcFirstLastPara="1" rIns="91425" wrap="square" tIns="45700">
            <a:noAutofit/>
          </a:bodyPr>
          <a:lstStyle>
            <a:lvl1pPr lvl="0" marR="0" algn="ctr">
              <a:lnSpc>
                <a:spcPct val="100000"/>
              </a:lnSpc>
              <a:spcBef>
                <a:spcPts val="0"/>
              </a:spcBef>
              <a:spcAft>
                <a:spcPts val="0"/>
              </a:spcAft>
              <a:buClr>
                <a:srgbClr val="646463"/>
              </a:buClr>
              <a:buSzPts val="1000"/>
              <a:buFont typeface="Arial"/>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14"/>
          <p:cNvSpPr txBox="1"/>
          <p:nvPr>
            <p:ph idx="12" type="sldNum"/>
          </p:nvPr>
        </p:nvSpPr>
        <p:spPr>
          <a:xfrm>
            <a:off x="8247528" y="6487001"/>
            <a:ext cx="388471" cy="182373"/>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GB"/>
              <a:t>‹#›</a:t>
            </a:fld>
            <a:endParaRPr/>
          </a:p>
        </p:txBody>
      </p:sp>
      <p:pic>
        <p:nvPicPr>
          <p:cNvPr id="23" name="Google Shape;23;p14"/>
          <p:cNvPicPr preferRelativeResize="0"/>
          <p:nvPr/>
        </p:nvPicPr>
        <p:blipFill rotWithShape="1">
          <a:blip r:embed="rId2">
            <a:alphaModFix/>
          </a:blip>
          <a:srcRect b="0" l="0" r="0" t="0"/>
          <a:stretch/>
        </p:blipFill>
        <p:spPr>
          <a:xfrm>
            <a:off x="4038600" y="228600"/>
            <a:ext cx="1494332" cy="1474325"/>
          </a:xfrm>
          <a:prstGeom prst="rect">
            <a:avLst/>
          </a:prstGeom>
          <a:noFill/>
          <a:ln>
            <a:noFill/>
          </a:ln>
        </p:spPr>
      </p:pic>
      <p:pic>
        <p:nvPicPr>
          <p:cNvPr id="24" name="Google Shape;24;p14"/>
          <p:cNvPicPr preferRelativeResize="0"/>
          <p:nvPr/>
        </p:nvPicPr>
        <p:blipFill rotWithShape="1">
          <a:blip r:embed="rId2">
            <a:alphaModFix/>
          </a:blip>
          <a:srcRect b="0" l="0" r="0" t="0"/>
          <a:stretch/>
        </p:blipFill>
        <p:spPr>
          <a:xfrm>
            <a:off x="8915400" y="5854009"/>
            <a:ext cx="838200" cy="826978"/>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5" name="Shape 25"/>
        <p:cNvGrpSpPr/>
        <p:nvPr/>
      </p:nvGrpSpPr>
      <p:grpSpPr>
        <a:xfrm>
          <a:off x="0" y="0"/>
          <a:ext cx="0" cy="0"/>
          <a:chOff x="0" y="0"/>
          <a:chExt cx="0" cy="0"/>
        </a:xfrm>
      </p:grpSpPr>
      <p:sp>
        <p:nvSpPr>
          <p:cNvPr id="26" name="Google Shape;26;p15"/>
          <p:cNvSpPr txBox="1"/>
          <p:nvPr>
            <p:ph type="title"/>
          </p:nvPr>
        </p:nvSpPr>
        <p:spPr>
          <a:xfrm>
            <a:off x="495300" y="274638"/>
            <a:ext cx="8915400" cy="792162"/>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00833F"/>
              </a:buClr>
              <a:buSzPts val="2400"/>
              <a:buFont typeface="Arial"/>
              <a:buNone/>
              <a:defRPr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15"/>
          <p:cNvSpPr txBox="1"/>
          <p:nvPr>
            <p:ph idx="1" type="body"/>
          </p:nvPr>
        </p:nvSpPr>
        <p:spPr>
          <a:xfrm>
            <a:off x="495300" y="1244607"/>
            <a:ext cx="89154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8" name="Google Shape;28;p15"/>
          <p:cNvSpPr txBox="1"/>
          <p:nvPr>
            <p:ph idx="10" type="dt"/>
          </p:nvPr>
        </p:nvSpPr>
        <p:spPr>
          <a:xfrm>
            <a:off x="495300" y="6487001"/>
            <a:ext cx="2311400" cy="18237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15"/>
          <p:cNvSpPr txBox="1"/>
          <p:nvPr>
            <p:ph idx="11" type="ftr"/>
          </p:nvPr>
        </p:nvSpPr>
        <p:spPr>
          <a:xfrm>
            <a:off x="2971800" y="6487000"/>
            <a:ext cx="4311650" cy="182373"/>
          </a:xfrm>
          <a:prstGeom prst="rect">
            <a:avLst/>
          </a:prstGeom>
          <a:noFill/>
          <a:ln>
            <a:noFill/>
          </a:ln>
        </p:spPr>
        <p:txBody>
          <a:bodyPr anchorCtr="0" anchor="ctr" bIns="45700" lIns="91425" spcFirstLastPara="1" rIns="91425" wrap="square" tIns="45700">
            <a:noAutofit/>
          </a:bodyPr>
          <a:lstStyle>
            <a:lvl1pPr lvl="0" marR="0" algn="ctr">
              <a:lnSpc>
                <a:spcPct val="100000"/>
              </a:lnSpc>
              <a:spcBef>
                <a:spcPts val="0"/>
              </a:spcBef>
              <a:spcAft>
                <a:spcPts val="0"/>
              </a:spcAft>
              <a:buClr>
                <a:srgbClr val="646463"/>
              </a:buClr>
              <a:buSzPts val="1000"/>
              <a:buFont typeface="Arial"/>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15"/>
          <p:cNvSpPr txBox="1"/>
          <p:nvPr>
            <p:ph idx="12" type="sldNum"/>
          </p:nvPr>
        </p:nvSpPr>
        <p:spPr>
          <a:xfrm>
            <a:off x="8247528" y="6487001"/>
            <a:ext cx="388471" cy="182373"/>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1" name="Shape 31"/>
        <p:cNvGrpSpPr/>
        <p:nvPr/>
      </p:nvGrpSpPr>
      <p:grpSpPr>
        <a:xfrm>
          <a:off x="0" y="0"/>
          <a:ext cx="0" cy="0"/>
          <a:chOff x="0" y="0"/>
          <a:chExt cx="0" cy="0"/>
        </a:xfrm>
      </p:grpSpPr>
      <p:sp>
        <p:nvSpPr>
          <p:cNvPr id="32" name="Google Shape;32;p16"/>
          <p:cNvSpPr txBox="1"/>
          <p:nvPr>
            <p:ph type="title"/>
          </p:nvPr>
        </p:nvSpPr>
        <p:spPr>
          <a:xfrm>
            <a:off x="495300" y="3024202"/>
            <a:ext cx="8420100" cy="44216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00833F"/>
              </a:buClr>
              <a:buSzPts val="2400"/>
              <a:buFont typeface="Arial"/>
              <a:buNone/>
              <a:defRPr b="1" sz="24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16"/>
          <p:cNvSpPr txBox="1"/>
          <p:nvPr>
            <p:ph idx="1" type="body"/>
          </p:nvPr>
        </p:nvSpPr>
        <p:spPr>
          <a:xfrm>
            <a:off x="495300" y="3466359"/>
            <a:ext cx="8420100" cy="1500187"/>
          </a:xfrm>
          <a:prstGeom prst="rect">
            <a:avLst/>
          </a:prstGeom>
          <a:noFill/>
          <a:ln>
            <a:noFill/>
          </a:ln>
        </p:spPr>
        <p:txBody>
          <a:bodyPr anchorCtr="0" anchor="t" bIns="45700" lIns="91425" spcFirstLastPara="1" rIns="91425" wrap="square" tIns="45700">
            <a:normAutofit/>
          </a:bodyPr>
          <a:lstStyle>
            <a:lvl1pPr indent="-228600" lvl="0" marL="457200" algn="l">
              <a:spcBef>
                <a:spcPts val="400"/>
              </a:spcBef>
              <a:spcAft>
                <a:spcPts val="0"/>
              </a:spcAft>
              <a:buClr>
                <a:schemeClr val="dk1"/>
              </a:buClr>
              <a:buSzPts val="2000"/>
              <a:buNone/>
              <a:defRPr sz="2000">
                <a:solidFill>
                  <a:schemeClr val="dk1"/>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4" name="Google Shape;34;p16"/>
          <p:cNvSpPr txBox="1"/>
          <p:nvPr>
            <p:ph idx="10" type="dt"/>
          </p:nvPr>
        </p:nvSpPr>
        <p:spPr>
          <a:xfrm>
            <a:off x="495300" y="6487001"/>
            <a:ext cx="2311400" cy="18237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16"/>
          <p:cNvSpPr txBox="1"/>
          <p:nvPr>
            <p:ph idx="11" type="ftr"/>
          </p:nvPr>
        </p:nvSpPr>
        <p:spPr>
          <a:xfrm>
            <a:off x="2971800" y="6486986"/>
            <a:ext cx="4311650" cy="182374"/>
          </a:xfrm>
          <a:prstGeom prst="rect">
            <a:avLst/>
          </a:prstGeom>
          <a:noFill/>
          <a:ln>
            <a:noFill/>
          </a:ln>
        </p:spPr>
        <p:txBody>
          <a:bodyPr anchorCtr="0" anchor="ctr" bIns="45700" lIns="91425" spcFirstLastPara="1" rIns="91425" wrap="square" tIns="45700">
            <a:noAutofit/>
          </a:bodyPr>
          <a:lstStyle>
            <a:lvl1pPr lvl="0" marR="0" algn="ctr">
              <a:lnSpc>
                <a:spcPct val="100000"/>
              </a:lnSpc>
              <a:spcBef>
                <a:spcPts val="0"/>
              </a:spcBef>
              <a:spcAft>
                <a:spcPts val="0"/>
              </a:spcAft>
              <a:buClr>
                <a:srgbClr val="646463"/>
              </a:buClr>
              <a:buSzPts val="1000"/>
              <a:buFont typeface="Arial"/>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16"/>
          <p:cNvSpPr txBox="1"/>
          <p:nvPr>
            <p:ph idx="12" type="sldNum"/>
          </p:nvPr>
        </p:nvSpPr>
        <p:spPr>
          <a:xfrm>
            <a:off x="8247528" y="6487001"/>
            <a:ext cx="388471" cy="182373"/>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2" showMasterSp="0">
  <p:cSld name="Section Header 2">
    <p:bg>
      <p:bgPr>
        <a:solidFill>
          <a:schemeClr val="accent1"/>
        </a:solidFill>
      </p:bgPr>
    </p:bg>
    <p:spTree>
      <p:nvGrpSpPr>
        <p:cNvPr id="37" name="Shape 37"/>
        <p:cNvGrpSpPr/>
        <p:nvPr/>
      </p:nvGrpSpPr>
      <p:grpSpPr>
        <a:xfrm>
          <a:off x="0" y="0"/>
          <a:ext cx="0" cy="0"/>
          <a:chOff x="0" y="0"/>
          <a:chExt cx="0" cy="0"/>
        </a:xfrm>
      </p:grpSpPr>
      <p:sp>
        <p:nvSpPr>
          <p:cNvPr id="38" name="Google Shape;38;p17"/>
          <p:cNvSpPr txBox="1"/>
          <p:nvPr>
            <p:ph idx="10" type="dt"/>
          </p:nvPr>
        </p:nvSpPr>
        <p:spPr>
          <a:xfrm>
            <a:off x="495300" y="6487001"/>
            <a:ext cx="2311400" cy="18237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7"/>
          <p:cNvSpPr txBox="1"/>
          <p:nvPr>
            <p:ph idx="11" type="ftr"/>
          </p:nvPr>
        </p:nvSpPr>
        <p:spPr>
          <a:xfrm>
            <a:off x="2971800" y="6487000"/>
            <a:ext cx="4311650" cy="182373"/>
          </a:xfrm>
          <a:prstGeom prst="rect">
            <a:avLst/>
          </a:prstGeom>
          <a:noFill/>
          <a:ln>
            <a:noFill/>
          </a:ln>
        </p:spPr>
        <p:txBody>
          <a:bodyPr anchorCtr="0" anchor="ctr" bIns="45700" lIns="91425" spcFirstLastPara="1" rIns="91425" wrap="square" tIns="45700">
            <a:noAutofit/>
          </a:bodyPr>
          <a:lstStyle>
            <a:lvl1pPr lvl="0" marR="0" algn="ctr">
              <a:lnSpc>
                <a:spcPct val="100000"/>
              </a:lnSpc>
              <a:spcBef>
                <a:spcPts val="0"/>
              </a:spcBef>
              <a:spcAft>
                <a:spcPts val="0"/>
              </a:spcAft>
              <a:buClr>
                <a:srgbClr val="FFFFFF"/>
              </a:buClr>
              <a:buSzPts val="1000"/>
              <a:buFont typeface="Arial"/>
              <a:buNone/>
              <a:defRPr sz="1000">
                <a:solidFill>
                  <a:srgbClr val="FFFFFF"/>
                </a:solidFill>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17"/>
          <p:cNvSpPr txBox="1"/>
          <p:nvPr>
            <p:ph idx="12" type="sldNum"/>
          </p:nvPr>
        </p:nvSpPr>
        <p:spPr>
          <a:xfrm>
            <a:off x="8247528" y="6487001"/>
            <a:ext cx="388471" cy="182373"/>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b="0" i="0" sz="1000" u="none" cap="none" strike="noStrike">
                <a:solidFill>
                  <a:srgbClr val="FFFFFF"/>
                </a:solidFill>
                <a:latin typeface="Arial"/>
                <a:ea typeface="Arial"/>
                <a:cs typeface="Arial"/>
                <a:sym typeface="Arial"/>
              </a:defRPr>
            </a:lvl1pPr>
            <a:lvl2pPr indent="0" lvl="1" marL="0" algn="ctr">
              <a:spcBef>
                <a:spcPts val="0"/>
              </a:spcBef>
              <a:buNone/>
              <a:defRPr b="0" i="0" sz="1000" u="none" cap="none" strike="noStrike">
                <a:solidFill>
                  <a:srgbClr val="FFFFFF"/>
                </a:solidFill>
                <a:latin typeface="Arial"/>
                <a:ea typeface="Arial"/>
                <a:cs typeface="Arial"/>
                <a:sym typeface="Arial"/>
              </a:defRPr>
            </a:lvl2pPr>
            <a:lvl3pPr indent="0" lvl="2" marL="0" algn="ctr">
              <a:spcBef>
                <a:spcPts val="0"/>
              </a:spcBef>
              <a:buNone/>
              <a:defRPr b="0" i="0" sz="1000" u="none" cap="none" strike="noStrike">
                <a:solidFill>
                  <a:srgbClr val="FFFFFF"/>
                </a:solidFill>
                <a:latin typeface="Arial"/>
                <a:ea typeface="Arial"/>
                <a:cs typeface="Arial"/>
                <a:sym typeface="Arial"/>
              </a:defRPr>
            </a:lvl3pPr>
            <a:lvl4pPr indent="0" lvl="3" marL="0" algn="ctr">
              <a:spcBef>
                <a:spcPts val="0"/>
              </a:spcBef>
              <a:buNone/>
              <a:defRPr b="0" i="0" sz="1000" u="none" cap="none" strike="noStrike">
                <a:solidFill>
                  <a:srgbClr val="FFFFFF"/>
                </a:solidFill>
                <a:latin typeface="Arial"/>
                <a:ea typeface="Arial"/>
                <a:cs typeface="Arial"/>
                <a:sym typeface="Arial"/>
              </a:defRPr>
            </a:lvl4pPr>
            <a:lvl5pPr indent="0" lvl="4" marL="0" algn="ctr">
              <a:spcBef>
                <a:spcPts val="0"/>
              </a:spcBef>
              <a:buNone/>
              <a:defRPr b="0" i="0" sz="1000" u="none" cap="none" strike="noStrike">
                <a:solidFill>
                  <a:srgbClr val="FFFFFF"/>
                </a:solidFill>
                <a:latin typeface="Arial"/>
                <a:ea typeface="Arial"/>
                <a:cs typeface="Arial"/>
                <a:sym typeface="Arial"/>
              </a:defRPr>
            </a:lvl5pPr>
            <a:lvl6pPr indent="0" lvl="5" marL="0" algn="ctr">
              <a:spcBef>
                <a:spcPts val="0"/>
              </a:spcBef>
              <a:buNone/>
              <a:defRPr b="0" i="0" sz="1000" u="none" cap="none" strike="noStrike">
                <a:solidFill>
                  <a:srgbClr val="FFFFFF"/>
                </a:solidFill>
                <a:latin typeface="Arial"/>
                <a:ea typeface="Arial"/>
                <a:cs typeface="Arial"/>
                <a:sym typeface="Arial"/>
              </a:defRPr>
            </a:lvl6pPr>
            <a:lvl7pPr indent="0" lvl="6" marL="0" algn="ctr">
              <a:spcBef>
                <a:spcPts val="0"/>
              </a:spcBef>
              <a:buNone/>
              <a:defRPr b="0" i="0" sz="1000" u="none" cap="none" strike="noStrike">
                <a:solidFill>
                  <a:srgbClr val="FFFFFF"/>
                </a:solidFill>
                <a:latin typeface="Arial"/>
                <a:ea typeface="Arial"/>
                <a:cs typeface="Arial"/>
                <a:sym typeface="Arial"/>
              </a:defRPr>
            </a:lvl7pPr>
            <a:lvl8pPr indent="0" lvl="7" marL="0" algn="ctr">
              <a:spcBef>
                <a:spcPts val="0"/>
              </a:spcBef>
              <a:buNone/>
              <a:defRPr b="0" i="0" sz="1000" u="none" cap="none" strike="noStrike">
                <a:solidFill>
                  <a:srgbClr val="FFFFFF"/>
                </a:solidFill>
                <a:latin typeface="Arial"/>
                <a:ea typeface="Arial"/>
                <a:cs typeface="Arial"/>
                <a:sym typeface="Arial"/>
              </a:defRPr>
            </a:lvl8pPr>
            <a:lvl9pPr indent="0" lvl="8" marL="0" algn="ctr">
              <a:spcBef>
                <a:spcPts val="0"/>
              </a:spcBef>
              <a:buNone/>
              <a:defRPr b="0" i="0" sz="1000" u="none" cap="none" strike="noStrike">
                <a:solidFill>
                  <a:srgbClr val="FFFFFF"/>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GB"/>
              <a:t>‹#›</a:t>
            </a:fld>
            <a:endParaRPr/>
          </a:p>
        </p:txBody>
      </p:sp>
      <p:sp>
        <p:nvSpPr>
          <p:cNvPr id="41" name="Google Shape;41;p17"/>
          <p:cNvSpPr txBox="1"/>
          <p:nvPr>
            <p:ph type="title"/>
          </p:nvPr>
        </p:nvSpPr>
        <p:spPr>
          <a:xfrm>
            <a:off x="495300" y="3024202"/>
            <a:ext cx="8420100" cy="44216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lt1"/>
              </a:buClr>
              <a:buSzPts val="2400"/>
              <a:buFont typeface="Arial"/>
              <a:buNone/>
              <a:defRPr b="1" sz="2400" cap="none">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17"/>
          <p:cNvSpPr txBox="1"/>
          <p:nvPr>
            <p:ph idx="1" type="body"/>
          </p:nvPr>
        </p:nvSpPr>
        <p:spPr>
          <a:xfrm>
            <a:off x="495300" y="3466359"/>
            <a:ext cx="8420100" cy="1500187"/>
          </a:xfrm>
          <a:prstGeom prst="rect">
            <a:avLst/>
          </a:prstGeom>
          <a:noFill/>
          <a:ln>
            <a:noFill/>
          </a:ln>
        </p:spPr>
        <p:txBody>
          <a:bodyPr anchorCtr="0" anchor="t" bIns="45700" lIns="91425" spcFirstLastPara="1" rIns="91425" wrap="square" tIns="45700">
            <a:normAutofit/>
          </a:bodyPr>
          <a:lstStyle>
            <a:lvl1pPr indent="-228600" lvl="0" marL="457200" algn="l">
              <a:spcBef>
                <a:spcPts val="400"/>
              </a:spcBef>
              <a:spcAft>
                <a:spcPts val="0"/>
              </a:spcAft>
              <a:buClr>
                <a:schemeClr val="dk1"/>
              </a:buClr>
              <a:buSzPts val="2000"/>
              <a:buNone/>
              <a:defRPr sz="2000">
                <a:solidFill>
                  <a:schemeClr val="dk1"/>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cxnSp>
        <p:nvCxnSpPr>
          <p:cNvPr id="43" name="Google Shape;43;p17"/>
          <p:cNvCxnSpPr/>
          <p:nvPr/>
        </p:nvCxnSpPr>
        <p:spPr>
          <a:xfrm>
            <a:off x="495300" y="5812132"/>
            <a:ext cx="8932582" cy="14941"/>
          </a:xfrm>
          <a:prstGeom prst="straightConnector1">
            <a:avLst/>
          </a:prstGeom>
          <a:noFill/>
          <a:ln cap="flat" cmpd="sng" w="9525">
            <a:solidFill>
              <a:schemeClr val="lt1"/>
            </a:solidFill>
            <a:prstDash val="solid"/>
            <a:round/>
            <a:headEnd len="sm" w="sm" type="none"/>
            <a:tailEnd len="sm" w="sm" type="none"/>
          </a:ln>
          <a:effectLst>
            <a:outerShdw blurRad="40000" rotWithShape="0" dir="5400000" dist="20000">
              <a:srgbClr val="000000">
                <a:alpha val="37647"/>
              </a:srgbClr>
            </a:outerShdw>
          </a:effectLst>
        </p:spPr>
      </p:cxnSp>
      <p:pic>
        <p:nvPicPr>
          <p:cNvPr descr="D:\WNJ\COMMUNICATIONS\IGAD guidelines\IGAD logo\IGAD JPEG - low Rez.jpg" id="44" name="Google Shape;44;p17"/>
          <p:cNvPicPr preferRelativeResize="0"/>
          <p:nvPr/>
        </p:nvPicPr>
        <p:blipFill rotWithShape="1">
          <a:blip r:embed="rId2">
            <a:alphaModFix/>
          </a:blip>
          <a:srcRect b="0" l="0" r="0" t="0"/>
          <a:stretch/>
        </p:blipFill>
        <p:spPr>
          <a:xfrm>
            <a:off x="8991600" y="5908491"/>
            <a:ext cx="762000" cy="801687"/>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18"/>
          <p:cNvSpPr txBox="1"/>
          <p:nvPr>
            <p:ph type="title"/>
          </p:nvPr>
        </p:nvSpPr>
        <p:spPr>
          <a:xfrm>
            <a:off x="495300" y="274638"/>
            <a:ext cx="8915400" cy="792162"/>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0083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18"/>
          <p:cNvSpPr txBox="1"/>
          <p:nvPr>
            <p:ph idx="10" type="dt"/>
          </p:nvPr>
        </p:nvSpPr>
        <p:spPr>
          <a:xfrm>
            <a:off x="495300" y="6487001"/>
            <a:ext cx="2311400" cy="18237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8"/>
          <p:cNvSpPr txBox="1"/>
          <p:nvPr>
            <p:ph idx="11" type="ftr"/>
          </p:nvPr>
        </p:nvSpPr>
        <p:spPr>
          <a:xfrm>
            <a:off x="2971800" y="6486987"/>
            <a:ext cx="4311650" cy="182374"/>
          </a:xfrm>
          <a:prstGeom prst="rect">
            <a:avLst/>
          </a:prstGeom>
          <a:noFill/>
          <a:ln>
            <a:noFill/>
          </a:ln>
        </p:spPr>
        <p:txBody>
          <a:bodyPr anchorCtr="0" anchor="ctr" bIns="45700" lIns="91425" spcFirstLastPara="1" rIns="91425" wrap="square" tIns="45700">
            <a:noAutofit/>
          </a:bodyPr>
          <a:lstStyle>
            <a:lvl1pPr lvl="0" marR="0" algn="ctr">
              <a:lnSpc>
                <a:spcPct val="100000"/>
              </a:lnSpc>
              <a:spcBef>
                <a:spcPts val="0"/>
              </a:spcBef>
              <a:spcAft>
                <a:spcPts val="0"/>
              </a:spcAft>
              <a:buClr>
                <a:srgbClr val="646463"/>
              </a:buClr>
              <a:buSzPts val="1000"/>
              <a:buFont typeface="Arial"/>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18"/>
          <p:cNvSpPr txBox="1"/>
          <p:nvPr>
            <p:ph idx="12" type="sldNum"/>
          </p:nvPr>
        </p:nvSpPr>
        <p:spPr>
          <a:xfrm>
            <a:off x="8247528" y="6487001"/>
            <a:ext cx="388471" cy="182373"/>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19"/>
          <p:cNvSpPr txBox="1"/>
          <p:nvPr>
            <p:ph idx="10" type="dt"/>
          </p:nvPr>
        </p:nvSpPr>
        <p:spPr>
          <a:xfrm>
            <a:off x="495300" y="6487001"/>
            <a:ext cx="2311400" cy="18237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9"/>
          <p:cNvSpPr txBox="1"/>
          <p:nvPr>
            <p:ph idx="11" type="ftr"/>
          </p:nvPr>
        </p:nvSpPr>
        <p:spPr>
          <a:xfrm>
            <a:off x="2971800" y="6487000"/>
            <a:ext cx="4232746" cy="18237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9"/>
          <p:cNvSpPr txBox="1"/>
          <p:nvPr>
            <p:ph idx="12" type="sldNum"/>
          </p:nvPr>
        </p:nvSpPr>
        <p:spPr>
          <a:xfrm>
            <a:off x="8247528" y="6487001"/>
            <a:ext cx="388471" cy="182373"/>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54" name="Shape 54"/>
        <p:cNvGrpSpPr/>
        <p:nvPr/>
      </p:nvGrpSpPr>
      <p:grpSpPr>
        <a:xfrm>
          <a:off x="0" y="0"/>
          <a:ext cx="0" cy="0"/>
          <a:chOff x="0" y="0"/>
          <a:chExt cx="0" cy="0"/>
        </a:xfrm>
      </p:grpSpPr>
      <p:sp>
        <p:nvSpPr>
          <p:cNvPr id="55" name="Google Shape;55;p20"/>
          <p:cNvSpPr txBox="1"/>
          <p:nvPr>
            <p:ph type="title"/>
          </p:nvPr>
        </p:nvSpPr>
        <p:spPr>
          <a:xfrm>
            <a:off x="1941645" y="4800614"/>
            <a:ext cx="5943600" cy="398929"/>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00833F"/>
              </a:buClr>
              <a:buSzPts val="2000"/>
              <a:buFont typeface="Arial"/>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20"/>
          <p:cNvSpPr/>
          <p:nvPr>
            <p:ph idx="2" type="pic"/>
          </p:nvPr>
        </p:nvSpPr>
        <p:spPr>
          <a:xfrm>
            <a:off x="1941645" y="612775"/>
            <a:ext cx="5943600" cy="4114800"/>
          </a:xfrm>
          <a:prstGeom prst="rect">
            <a:avLst/>
          </a:prstGeom>
          <a:noFill/>
          <a:ln>
            <a:noFill/>
          </a:ln>
        </p:spPr>
        <p:txBody>
          <a:bodyPr anchorCtr="0" anchor="t" bIns="45700" lIns="91425" spcFirstLastPara="1" rIns="91425" wrap="square" tIns="45700">
            <a:normAutofit/>
          </a:bodyPr>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57" name="Google Shape;57;p20"/>
          <p:cNvSpPr txBox="1"/>
          <p:nvPr>
            <p:ph idx="1" type="body"/>
          </p:nvPr>
        </p:nvSpPr>
        <p:spPr>
          <a:xfrm>
            <a:off x="1941645" y="5199529"/>
            <a:ext cx="5943600" cy="478118"/>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20"/>
          <p:cNvSpPr txBox="1"/>
          <p:nvPr>
            <p:ph idx="10" type="dt"/>
          </p:nvPr>
        </p:nvSpPr>
        <p:spPr>
          <a:xfrm>
            <a:off x="495300" y="6487001"/>
            <a:ext cx="2311400" cy="18237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20"/>
          <p:cNvSpPr txBox="1"/>
          <p:nvPr>
            <p:ph idx="11" type="ftr"/>
          </p:nvPr>
        </p:nvSpPr>
        <p:spPr>
          <a:xfrm>
            <a:off x="2971800" y="6486987"/>
            <a:ext cx="4311650" cy="182374"/>
          </a:xfrm>
          <a:prstGeom prst="rect">
            <a:avLst/>
          </a:prstGeom>
          <a:noFill/>
          <a:ln>
            <a:noFill/>
          </a:ln>
        </p:spPr>
        <p:txBody>
          <a:bodyPr anchorCtr="0" anchor="ctr" bIns="45700" lIns="91425" spcFirstLastPara="1" rIns="91425" wrap="square" tIns="45700">
            <a:noAutofit/>
          </a:bodyPr>
          <a:lstStyle>
            <a:lvl1pPr lvl="0" marR="0" algn="ctr">
              <a:lnSpc>
                <a:spcPct val="100000"/>
              </a:lnSpc>
              <a:spcBef>
                <a:spcPts val="0"/>
              </a:spcBef>
              <a:spcAft>
                <a:spcPts val="0"/>
              </a:spcAft>
              <a:buClr>
                <a:srgbClr val="646463"/>
              </a:buClr>
              <a:buSzPts val="1000"/>
              <a:buFont typeface="Arial"/>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20"/>
          <p:cNvSpPr txBox="1"/>
          <p:nvPr>
            <p:ph idx="12" type="sldNum"/>
          </p:nvPr>
        </p:nvSpPr>
        <p:spPr>
          <a:xfrm>
            <a:off x="8247528" y="6487001"/>
            <a:ext cx="388471" cy="182373"/>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4.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theme" Target="../theme/theme1.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3"/>
          <p:cNvSpPr txBox="1"/>
          <p:nvPr>
            <p:ph type="title"/>
          </p:nvPr>
        </p:nvSpPr>
        <p:spPr>
          <a:xfrm>
            <a:off x="495300" y="274638"/>
            <a:ext cx="8915400" cy="792162"/>
          </a:xfrm>
          <a:prstGeom prst="rect">
            <a:avLst/>
          </a:prstGeom>
          <a:noFill/>
          <a:ln>
            <a:noFill/>
          </a:ln>
        </p:spPr>
        <p:txBody>
          <a:bodyPr anchorCtr="0" anchor="t" bIns="45700" lIns="91425" spcFirstLastPara="1" rIns="91425" wrap="square" tIns="45700">
            <a:normAutofit/>
          </a:bodyPr>
          <a:lstStyle>
            <a:lvl1pPr lvl="0" marR="0" rtl="0" algn="l">
              <a:spcBef>
                <a:spcPts val="0"/>
              </a:spcBef>
              <a:spcAft>
                <a:spcPts val="0"/>
              </a:spcAft>
              <a:buClr>
                <a:srgbClr val="00833F"/>
              </a:buClr>
              <a:buSzPts val="2400"/>
              <a:buFont typeface="Arial"/>
              <a:buNone/>
              <a:defRPr b="0" i="0" sz="2400" u="none" cap="none" strike="noStrike">
                <a:solidFill>
                  <a:srgbClr val="00833F"/>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3"/>
          <p:cNvSpPr txBox="1"/>
          <p:nvPr>
            <p:ph idx="1" type="body"/>
          </p:nvPr>
        </p:nvSpPr>
        <p:spPr>
          <a:xfrm>
            <a:off x="495300" y="1244607"/>
            <a:ext cx="8915400" cy="4525963"/>
          </a:xfrm>
          <a:prstGeom prst="rect">
            <a:avLst/>
          </a:prstGeom>
          <a:noFill/>
          <a:ln>
            <a:noFill/>
          </a:ln>
        </p:spPr>
        <p:txBody>
          <a:bodyPr anchorCtr="0" anchor="t" bIns="45700" lIns="91425" spcFirstLastPara="1" rIns="91425" wrap="square" tIns="45700">
            <a:normAutofit/>
          </a:bodyPr>
          <a:lstStyle>
            <a:lvl1pPr indent="-381000" lvl="0" marL="4572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1pPr>
            <a:lvl2pPr indent="-355600" lvl="1" marL="914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2pPr>
            <a:lvl3pPr indent="-342900" lvl="2" marL="13716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3pPr>
            <a:lvl4pPr indent="-330200" lvl="3" marL="1828800" marR="0" rtl="0" algn="l">
              <a:spcBef>
                <a:spcPts val="32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4pPr>
            <a:lvl5pPr indent="-330200" lvl="4" marL="2286000" marR="0" rtl="0" algn="l">
              <a:spcBef>
                <a:spcPts val="32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2" name="Google Shape;12;p13"/>
          <p:cNvSpPr txBox="1"/>
          <p:nvPr>
            <p:ph idx="10" type="dt"/>
          </p:nvPr>
        </p:nvSpPr>
        <p:spPr>
          <a:xfrm>
            <a:off x="495300" y="6487001"/>
            <a:ext cx="2311400" cy="182373"/>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00" u="none" cap="none" strike="noStrike">
                <a:solidFill>
                  <a:srgbClr val="646463"/>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3" name="Google Shape;13;p13"/>
          <p:cNvSpPr txBox="1"/>
          <p:nvPr>
            <p:ph idx="11" type="ftr"/>
          </p:nvPr>
        </p:nvSpPr>
        <p:spPr>
          <a:xfrm>
            <a:off x="2971800" y="6486986"/>
            <a:ext cx="4311650" cy="182374"/>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000" u="none" cap="none" strike="noStrike">
                <a:solidFill>
                  <a:srgbClr val="646463"/>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4" name="Google Shape;14;p13"/>
          <p:cNvSpPr txBox="1"/>
          <p:nvPr>
            <p:ph idx="12" type="sldNum"/>
          </p:nvPr>
        </p:nvSpPr>
        <p:spPr>
          <a:xfrm>
            <a:off x="8247528" y="6487001"/>
            <a:ext cx="388471" cy="182373"/>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0" i="0" sz="1000" u="none" cap="none" strike="noStrike">
                <a:solidFill>
                  <a:schemeClr val="dk2"/>
                </a:solidFill>
                <a:latin typeface="Arial"/>
                <a:ea typeface="Arial"/>
                <a:cs typeface="Arial"/>
                <a:sym typeface="Arial"/>
              </a:defRPr>
            </a:lvl1pPr>
            <a:lvl2pPr indent="0" lvl="1" marL="0" marR="0" rtl="0" algn="ctr">
              <a:spcBef>
                <a:spcPts val="0"/>
              </a:spcBef>
              <a:buNone/>
              <a:defRPr b="0" i="0" sz="1000" u="none" cap="none" strike="noStrike">
                <a:solidFill>
                  <a:schemeClr val="dk2"/>
                </a:solidFill>
                <a:latin typeface="Arial"/>
                <a:ea typeface="Arial"/>
                <a:cs typeface="Arial"/>
                <a:sym typeface="Arial"/>
              </a:defRPr>
            </a:lvl2pPr>
            <a:lvl3pPr indent="0" lvl="2" marL="0" marR="0" rtl="0" algn="ctr">
              <a:spcBef>
                <a:spcPts val="0"/>
              </a:spcBef>
              <a:buNone/>
              <a:defRPr b="0" i="0" sz="1000" u="none" cap="none" strike="noStrike">
                <a:solidFill>
                  <a:schemeClr val="dk2"/>
                </a:solidFill>
                <a:latin typeface="Arial"/>
                <a:ea typeface="Arial"/>
                <a:cs typeface="Arial"/>
                <a:sym typeface="Arial"/>
              </a:defRPr>
            </a:lvl3pPr>
            <a:lvl4pPr indent="0" lvl="3" marL="0" marR="0" rtl="0" algn="ctr">
              <a:spcBef>
                <a:spcPts val="0"/>
              </a:spcBef>
              <a:buNone/>
              <a:defRPr b="0" i="0" sz="1000" u="none" cap="none" strike="noStrike">
                <a:solidFill>
                  <a:schemeClr val="dk2"/>
                </a:solidFill>
                <a:latin typeface="Arial"/>
                <a:ea typeface="Arial"/>
                <a:cs typeface="Arial"/>
                <a:sym typeface="Arial"/>
              </a:defRPr>
            </a:lvl4pPr>
            <a:lvl5pPr indent="0" lvl="4" marL="0" marR="0" rtl="0" algn="ctr">
              <a:spcBef>
                <a:spcPts val="0"/>
              </a:spcBef>
              <a:buNone/>
              <a:defRPr b="0" i="0" sz="1000" u="none" cap="none" strike="noStrike">
                <a:solidFill>
                  <a:schemeClr val="dk2"/>
                </a:solidFill>
                <a:latin typeface="Arial"/>
                <a:ea typeface="Arial"/>
                <a:cs typeface="Arial"/>
                <a:sym typeface="Arial"/>
              </a:defRPr>
            </a:lvl5pPr>
            <a:lvl6pPr indent="0" lvl="5" marL="0" marR="0" rtl="0" algn="ctr">
              <a:spcBef>
                <a:spcPts val="0"/>
              </a:spcBef>
              <a:buNone/>
              <a:defRPr b="0" i="0" sz="1000" u="none" cap="none" strike="noStrike">
                <a:solidFill>
                  <a:schemeClr val="dk2"/>
                </a:solidFill>
                <a:latin typeface="Arial"/>
                <a:ea typeface="Arial"/>
                <a:cs typeface="Arial"/>
                <a:sym typeface="Arial"/>
              </a:defRPr>
            </a:lvl6pPr>
            <a:lvl7pPr indent="0" lvl="6" marL="0" marR="0" rtl="0" algn="ctr">
              <a:spcBef>
                <a:spcPts val="0"/>
              </a:spcBef>
              <a:buNone/>
              <a:defRPr b="0" i="0" sz="1000" u="none" cap="none" strike="noStrike">
                <a:solidFill>
                  <a:schemeClr val="dk2"/>
                </a:solidFill>
                <a:latin typeface="Arial"/>
                <a:ea typeface="Arial"/>
                <a:cs typeface="Arial"/>
                <a:sym typeface="Arial"/>
              </a:defRPr>
            </a:lvl7pPr>
            <a:lvl8pPr indent="0" lvl="7" marL="0" marR="0" rtl="0" algn="ctr">
              <a:spcBef>
                <a:spcPts val="0"/>
              </a:spcBef>
              <a:buNone/>
              <a:defRPr b="0" i="0" sz="1000" u="none" cap="none" strike="noStrike">
                <a:solidFill>
                  <a:schemeClr val="dk2"/>
                </a:solidFill>
                <a:latin typeface="Arial"/>
                <a:ea typeface="Arial"/>
                <a:cs typeface="Arial"/>
                <a:sym typeface="Arial"/>
              </a:defRPr>
            </a:lvl8pPr>
            <a:lvl9pPr indent="0" lvl="8" marL="0" marR="0" rtl="0" algn="ctr">
              <a:spcBef>
                <a:spcPts val="0"/>
              </a:spcBef>
              <a:buNone/>
              <a:defRPr b="0" i="0" sz="1000" u="none" cap="none" strike="noStrike">
                <a:solidFill>
                  <a:schemeClr val="dk2"/>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GB"/>
              <a:t>‹#›</a:t>
            </a:fld>
            <a:endParaRPr/>
          </a:p>
        </p:txBody>
      </p:sp>
      <p:cxnSp>
        <p:nvCxnSpPr>
          <p:cNvPr id="15" name="Google Shape;15;p13"/>
          <p:cNvCxnSpPr/>
          <p:nvPr/>
        </p:nvCxnSpPr>
        <p:spPr>
          <a:xfrm>
            <a:off x="495300" y="5770564"/>
            <a:ext cx="8915400" cy="0"/>
          </a:xfrm>
          <a:prstGeom prst="straightConnector1">
            <a:avLst/>
          </a:prstGeom>
          <a:noFill/>
          <a:ln cap="flat" cmpd="sng" w="9525">
            <a:solidFill>
              <a:schemeClr val="dk1"/>
            </a:solidFill>
            <a:prstDash val="solid"/>
            <a:round/>
            <a:headEnd len="sm" w="sm" type="none"/>
            <a:tailEnd len="sm" w="sm" type="none"/>
          </a:ln>
        </p:spPr>
      </p:cxnSp>
      <p:pic>
        <p:nvPicPr>
          <p:cNvPr id="16" name="Google Shape;16;p13"/>
          <p:cNvPicPr preferRelativeResize="0"/>
          <p:nvPr/>
        </p:nvPicPr>
        <p:blipFill rotWithShape="1">
          <a:blip r:embed="rId1">
            <a:alphaModFix/>
          </a:blip>
          <a:srcRect b="0" l="0" r="0" t="0"/>
          <a:stretch/>
        </p:blipFill>
        <p:spPr>
          <a:xfrm>
            <a:off x="8661399" y="5855689"/>
            <a:ext cx="938678" cy="926111"/>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jpg"/><Relationship Id="rId4" Type="http://schemas.openxmlformats.org/officeDocument/2006/relationships/hyperlink" Target="http://www.icpac.ne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pic>
        <p:nvPicPr>
          <p:cNvPr id="66" name="Google Shape;66;p1"/>
          <p:cNvPicPr preferRelativeResize="0"/>
          <p:nvPr/>
        </p:nvPicPr>
        <p:blipFill rotWithShape="1">
          <a:blip r:embed="rId3">
            <a:alphaModFix/>
          </a:blip>
          <a:srcRect b="11057" l="0" r="0" t="27403"/>
          <a:stretch/>
        </p:blipFill>
        <p:spPr>
          <a:xfrm>
            <a:off x="0" y="3264131"/>
            <a:ext cx="9906000" cy="3429000"/>
          </a:xfrm>
          <a:prstGeom prst="rect">
            <a:avLst/>
          </a:prstGeom>
          <a:noFill/>
          <a:ln>
            <a:noFill/>
          </a:ln>
        </p:spPr>
      </p:pic>
      <p:sp>
        <p:nvSpPr>
          <p:cNvPr id="67" name="Google Shape;67;p1"/>
          <p:cNvSpPr txBox="1"/>
          <p:nvPr>
            <p:ph type="ctrTitle"/>
          </p:nvPr>
        </p:nvSpPr>
        <p:spPr>
          <a:xfrm>
            <a:off x="338666" y="1591733"/>
            <a:ext cx="9228667" cy="1684867"/>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chemeClr val="accent1"/>
              </a:buClr>
              <a:buSzPct val="100000"/>
              <a:buFont typeface="Arial"/>
              <a:buNone/>
            </a:pPr>
            <a:r>
              <a:rPr b="1" lang="en-GB" sz="2800">
                <a:latin typeface="Arial"/>
                <a:ea typeface="Arial"/>
                <a:cs typeface="Arial"/>
                <a:sym typeface="Arial"/>
              </a:rPr>
              <a:t>SECTOR (</a:t>
            </a:r>
            <a:r>
              <a:rPr b="1" lang="en-GB" sz="2800">
                <a:solidFill>
                  <a:srgbClr val="C00000"/>
                </a:solidFill>
                <a:latin typeface="Arial"/>
                <a:ea typeface="Arial"/>
                <a:cs typeface="Arial"/>
                <a:sym typeface="Arial"/>
              </a:rPr>
              <a:t>LIVESTOCK</a:t>
            </a:r>
            <a:r>
              <a:rPr b="1" lang="en-GB" sz="2800">
                <a:latin typeface="Arial"/>
                <a:ea typeface="Arial"/>
                <a:cs typeface="Arial"/>
                <a:sym typeface="Arial"/>
              </a:rPr>
              <a:t>) </a:t>
            </a:r>
            <a:br>
              <a:rPr b="1" lang="en-GB" sz="2800">
                <a:solidFill>
                  <a:srgbClr val="008000"/>
                </a:solidFill>
                <a:latin typeface="Arial"/>
                <a:ea typeface="Arial"/>
                <a:cs typeface="Arial"/>
                <a:sym typeface="Arial"/>
              </a:rPr>
            </a:br>
            <a:r>
              <a:rPr b="1" lang="en-GB" sz="2000">
                <a:solidFill>
                  <a:schemeClr val="dk1"/>
                </a:solidFill>
                <a:latin typeface="Arial"/>
                <a:ea typeface="Arial"/>
                <a:cs typeface="Arial"/>
                <a:sym typeface="Arial"/>
              </a:rPr>
              <a:t>ANALYSIS OF SECTORAL IMPLICATIONS, IMPACTS AND ADVISORIES /RESPONSE STRATEGIES FOR JUNE TO SEPTEMBER 2021 SEASON</a:t>
            </a:r>
            <a:br>
              <a:rPr b="1" lang="en-GB" sz="2000">
                <a:solidFill>
                  <a:schemeClr val="dk1"/>
                </a:solidFill>
                <a:latin typeface="Arial"/>
                <a:ea typeface="Arial"/>
                <a:cs typeface="Arial"/>
                <a:sym typeface="Arial"/>
              </a:rPr>
            </a:br>
            <a:br>
              <a:rPr b="1" lang="en-GB" sz="2000">
                <a:latin typeface="Arial"/>
                <a:ea typeface="Arial"/>
                <a:cs typeface="Arial"/>
                <a:sym typeface="Arial"/>
              </a:rPr>
            </a:br>
            <a:r>
              <a:rPr lang="en-GB" sz="2000">
                <a:solidFill>
                  <a:schemeClr val="dk1"/>
                </a:solidFill>
                <a:latin typeface="Arial"/>
                <a:ea typeface="Arial"/>
                <a:cs typeface="Arial"/>
                <a:sym typeface="Arial"/>
              </a:rPr>
              <a:t>BY (</a:t>
            </a:r>
            <a:r>
              <a:rPr lang="en-GB" sz="2000">
                <a:solidFill>
                  <a:srgbClr val="C00000"/>
                </a:solidFill>
                <a:latin typeface="Arial"/>
                <a:ea typeface="Arial"/>
                <a:cs typeface="Arial"/>
                <a:sym typeface="Arial"/>
              </a:rPr>
              <a:t>CAROLINE A. KIRUNGU</a:t>
            </a:r>
            <a:r>
              <a:rPr lang="en-GB" sz="2000">
                <a:solidFill>
                  <a:schemeClr val="dk1"/>
                </a:solidFill>
                <a:latin typeface="Arial"/>
                <a:ea typeface="Arial"/>
                <a:cs typeface="Arial"/>
                <a:sym typeface="Arial"/>
              </a:rPr>
              <a:t>), GHACOF58, SECTOR REPORTING  </a:t>
            </a:r>
            <a:br>
              <a:rPr b="1" lang="en-GB" sz="2000">
                <a:latin typeface="Arial"/>
                <a:ea typeface="Arial"/>
                <a:cs typeface="Arial"/>
                <a:sym typeface="Arial"/>
              </a:rPr>
            </a:br>
            <a:r>
              <a:rPr b="1" lang="en-GB" sz="2000">
                <a:latin typeface="Arial"/>
                <a:ea typeface="Arial"/>
                <a:cs typeface="Arial"/>
                <a:sym typeface="Arial"/>
              </a:rPr>
              <a:t>  </a:t>
            </a:r>
            <a:endParaRPr/>
          </a:p>
        </p:txBody>
      </p:sp>
      <p:sp>
        <p:nvSpPr>
          <p:cNvPr id="68" name="Google Shape;68;p1"/>
          <p:cNvSpPr txBox="1"/>
          <p:nvPr/>
        </p:nvSpPr>
        <p:spPr>
          <a:xfrm>
            <a:off x="478366" y="3979333"/>
            <a:ext cx="8919634" cy="491067"/>
          </a:xfrm>
          <a:prstGeom prst="rect">
            <a:avLst/>
          </a:prstGeom>
          <a:noFill/>
          <a:ln>
            <a:noFill/>
          </a:ln>
        </p:spPr>
        <p:txBody>
          <a:bodyPr anchorCtr="0" anchor="t" bIns="45700" lIns="91425" spcFirstLastPara="1" rIns="91425" wrap="square" tIns="45700">
            <a:normAutofit fontScale="92500" lnSpcReduction="20000"/>
          </a:bodyPr>
          <a:lstStyle/>
          <a:p>
            <a:pPr indent="0" lvl="0" marL="0" marR="0" rtl="0" algn="ctr">
              <a:spcBef>
                <a:spcPts val="0"/>
              </a:spcBef>
              <a:spcAft>
                <a:spcPts val="0"/>
              </a:spcAft>
              <a:buClr>
                <a:srgbClr val="888888"/>
              </a:buClr>
              <a:buSzPct val="100000"/>
              <a:buFont typeface="Arial"/>
              <a:buNone/>
            </a:pPr>
            <a:r>
              <a:t/>
            </a:r>
            <a:endParaRPr b="0" i="0" sz="3200" u="none" cap="none" strike="noStrike">
              <a:solidFill>
                <a:srgbClr val="888888"/>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10"/>
          <p:cNvSpPr txBox="1"/>
          <p:nvPr>
            <p:ph type="title"/>
          </p:nvPr>
        </p:nvSpPr>
        <p:spPr>
          <a:xfrm>
            <a:off x="495300" y="274638"/>
            <a:ext cx="8915400" cy="79216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00833F"/>
              </a:buClr>
              <a:buSzPts val="2400"/>
              <a:buFont typeface="Arial"/>
              <a:buNone/>
            </a:pPr>
            <a:r>
              <a:rPr lang="en-GB"/>
              <a:t>CROSS BORDER MOVEMENTS</a:t>
            </a:r>
            <a:endParaRPr/>
          </a:p>
        </p:txBody>
      </p:sp>
      <p:sp>
        <p:nvSpPr>
          <p:cNvPr id="151" name="Google Shape;151;p10"/>
          <p:cNvSpPr txBox="1"/>
          <p:nvPr>
            <p:ph idx="1" type="body"/>
          </p:nvPr>
        </p:nvSpPr>
        <p:spPr>
          <a:xfrm>
            <a:off x="495300" y="1277858"/>
            <a:ext cx="8915400" cy="4525963"/>
          </a:xfrm>
          <a:prstGeom prst="rect">
            <a:avLst/>
          </a:prstGeom>
          <a:noFill/>
          <a:ln>
            <a:noFill/>
          </a:ln>
        </p:spPr>
        <p:txBody>
          <a:bodyPr anchorCtr="0" anchor="t" bIns="45700" lIns="91425" spcFirstLastPara="1" rIns="91425" wrap="square" tIns="45700">
            <a:normAutofit fontScale="92500"/>
          </a:bodyPr>
          <a:lstStyle/>
          <a:p>
            <a:pPr indent="-342900" lvl="0" marL="342900" rtl="0" algn="l">
              <a:spcBef>
                <a:spcPts val="0"/>
              </a:spcBef>
              <a:spcAft>
                <a:spcPts val="0"/>
              </a:spcAft>
              <a:buClr>
                <a:schemeClr val="dk1"/>
              </a:buClr>
              <a:buSzPct val="100000"/>
              <a:buChar char="•"/>
            </a:pPr>
            <a:r>
              <a:rPr b="1" lang="en-GB"/>
              <a:t>Karamoja</a:t>
            </a:r>
            <a:endParaRPr/>
          </a:p>
          <a:p>
            <a:pPr indent="-342900" lvl="0" marL="342900" rtl="0" algn="l">
              <a:spcBef>
                <a:spcPts val="444"/>
              </a:spcBef>
              <a:spcAft>
                <a:spcPts val="0"/>
              </a:spcAft>
              <a:buClr>
                <a:schemeClr val="dk1"/>
              </a:buClr>
              <a:buSzPct val="100000"/>
              <a:buChar char="•"/>
            </a:pPr>
            <a:r>
              <a:rPr lang="en-GB"/>
              <a:t>Good pastures in Karamoja, animal movements into Uganda for pasture </a:t>
            </a:r>
            <a:endParaRPr/>
          </a:p>
          <a:p>
            <a:pPr indent="-342900" lvl="0" marL="342900" rtl="0" algn="l">
              <a:spcBef>
                <a:spcPts val="444"/>
              </a:spcBef>
              <a:spcAft>
                <a:spcPts val="0"/>
              </a:spcAft>
              <a:buClr>
                <a:schemeClr val="dk1"/>
              </a:buClr>
              <a:buSzPct val="100000"/>
              <a:buChar char="•"/>
            </a:pPr>
            <a:r>
              <a:rPr b="1" lang="en-GB"/>
              <a:t>Moyale and Mandera </a:t>
            </a:r>
            <a:r>
              <a:rPr lang="en-GB"/>
              <a:t>joint vaccinations on TADs especially PPR</a:t>
            </a:r>
            <a:endParaRPr/>
          </a:p>
          <a:p>
            <a:pPr indent="-342900" lvl="0" marL="342900" rtl="0" algn="l">
              <a:spcBef>
                <a:spcPts val="444"/>
              </a:spcBef>
              <a:spcAft>
                <a:spcPts val="0"/>
              </a:spcAft>
              <a:buClr>
                <a:schemeClr val="dk1"/>
              </a:buClr>
              <a:buSzPct val="100000"/>
              <a:buChar char="•"/>
            </a:pPr>
            <a:r>
              <a:rPr lang="en-GB"/>
              <a:t>In Kenya movements from inland towards Moyale , Ethiopia, joint vaccinations between the two countries</a:t>
            </a:r>
            <a:endParaRPr/>
          </a:p>
          <a:p>
            <a:pPr indent="-342900" lvl="0" marL="342900" rtl="0" algn="l">
              <a:spcBef>
                <a:spcPts val="444"/>
              </a:spcBef>
              <a:spcAft>
                <a:spcPts val="0"/>
              </a:spcAft>
              <a:buClr>
                <a:schemeClr val="dk1"/>
              </a:buClr>
              <a:buSzPct val="100000"/>
              <a:buChar char="•"/>
            </a:pPr>
            <a:r>
              <a:rPr b="1" lang="en-GB"/>
              <a:t>Sudan; </a:t>
            </a:r>
            <a:r>
              <a:rPr lang="en-GB"/>
              <a:t>MARF formulated the Seasonal Rainfall Emergency Chambers at federal and state level to monitor the field situation in regard of diseases outbreaks, insure opening the animal movement route, coordinate with relevant ministries and projects that work in water harvesting, rehabilitation of rangelands.</a:t>
            </a:r>
            <a:endParaRPr/>
          </a:p>
          <a:p>
            <a:pPr indent="-201930" lvl="0" marL="342900" rtl="0" algn="l">
              <a:spcBef>
                <a:spcPts val="444"/>
              </a:spcBef>
              <a:spcAft>
                <a:spcPts val="0"/>
              </a:spcAft>
              <a:buClr>
                <a:schemeClr val="dk1"/>
              </a:buClr>
              <a:buSzPct val="100000"/>
              <a:buNone/>
            </a:pPr>
            <a:r>
              <a:t/>
            </a:r>
            <a:endParaRPr/>
          </a:p>
          <a:p>
            <a:pPr indent="-201930" lvl="0" marL="342900" rtl="0" algn="l">
              <a:spcBef>
                <a:spcPts val="444"/>
              </a:spcBef>
              <a:spcAft>
                <a:spcPts val="0"/>
              </a:spcAft>
              <a:buClr>
                <a:schemeClr val="dk1"/>
              </a:buClr>
              <a:buSzPct val="100000"/>
              <a:buNone/>
            </a:pPr>
            <a:r>
              <a:t/>
            </a:r>
            <a:endParaRPr/>
          </a:p>
          <a:p>
            <a:pPr indent="-201930" lvl="0" marL="342900" rtl="0" algn="l">
              <a:spcBef>
                <a:spcPts val="444"/>
              </a:spcBef>
              <a:spcAft>
                <a:spcPts val="0"/>
              </a:spcAft>
              <a:buClr>
                <a:schemeClr val="dk1"/>
              </a:buClr>
              <a:buSzPct val="100000"/>
              <a:buNone/>
            </a:pPr>
            <a:r>
              <a:t/>
            </a:r>
            <a:endParaRPr/>
          </a:p>
        </p:txBody>
      </p:sp>
      <p:sp>
        <p:nvSpPr>
          <p:cNvPr id="152" name="Google Shape;152;p10"/>
          <p:cNvSpPr txBox="1"/>
          <p:nvPr>
            <p:ph idx="10" type="dt"/>
          </p:nvPr>
        </p:nvSpPr>
        <p:spPr>
          <a:xfrm>
            <a:off x="495300" y="6487001"/>
            <a:ext cx="2311400" cy="182373"/>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GB"/>
              <a:t>Thursday, May 27, 2021</a:t>
            </a:r>
            <a:endParaRPr/>
          </a:p>
        </p:txBody>
      </p:sp>
      <p:sp>
        <p:nvSpPr>
          <p:cNvPr id="153" name="Google Shape;153;p10"/>
          <p:cNvSpPr txBox="1"/>
          <p:nvPr>
            <p:ph idx="11" type="ftr"/>
          </p:nvPr>
        </p:nvSpPr>
        <p:spPr>
          <a:xfrm>
            <a:off x="2971800" y="6487000"/>
            <a:ext cx="4311650" cy="182373"/>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46463"/>
              </a:buClr>
              <a:buSzPts val="1000"/>
              <a:buFont typeface="Arial"/>
              <a:buNone/>
            </a:pPr>
            <a:r>
              <a:rPr lang="en-GB"/>
              <a:t>IGAD CLIMATE PREDICTION AND APPLICATIONS CENTRE (</a:t>
            </a:r>
            <a:r>
              <a:rPr b="1" lang="en-GB"/>
              <a:t>ICPAC</a:t>
            </a:r>
            <a:r>
              <a:rPr lang="en-GB"/>
              <a:t>)</a:t>
            </a:r>
            <a:endParaRPr/>
          </a:p>
        </p:txBody>
      </p:sp>
      <p:sp>
        <p:nvSpPr>
          <p:cNvPr id="154" name="Google Shape;154;p10"/>
          <p:cNvSpPr txBox="1"/>
          <p:nvPr>
            <p:ph idx="12" type="sldNum"/>
          </p:nvPr>
        </p:nvSpPr>
        <p:spPr>
          <a:xfrm>
            <a:off x="8247528" y="6487001"/>
            <a:ext cx="388471" cy="18237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11"/>
          <p:cNvSpPr txBox="1"/>
          <p:nvPr>
            <p:ph type="title"/>
          </p:nvPr>
        </p:nvSpPr>
        <p:spPr>
          <a:xfrm>
            <a:off x="495300" y="274638"/>
            <a:ext cx="8915400" cy="79216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00833F"/>
              </a:buClr>
              <a:buSzPts val="2400"/>
              <a:buFont typeface="Arial"/>
              <a:buNone/>
            </a:pPr>
            <a:r>
              <a:rPr lang="en-GB"/>
              <a:t>ACKNOWLEDGMENTS </a:t>
            </a:r>
            <a:endParaRPr/>
          </a:p>
        </p:txBody>
      </p:sp>
      <p:sp>
        <p:nvSpPr>
          <p:cNvPr id="160" name="Google Shape;160;p11"/>
          <p:cNvSpPr txBox="1"/>
          <p:nvPr>
            <p:ph idx="1" type="body"/>
          </p:nvPr>
        </p:nvSpPr>
        <p:spPr>
          <a:xfrm>
            <a:off x="495300" y="1244607"/>
            <a:ext cx="89154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2400"/>
              <a:buChar char="•"/>
            </a:pPr>
            <a:r>
              <a:rPr lang="en-GB"/>
              <a:t>All member states focal points from Djibouti, Ethiopia, Kenya , Somalia, Sudan and Uganda</a:t>
            </a:r>
            <a:endParaRPr/>
          </a:p>
          <a:p>
            <a:pPr indent="-342900" lvl="0" marL="342900" rtl="0" algn="l">
              <a:spcBef>
                <a:spcPts val="480"/>
              </a:spcBef>
              <a:spcAft>
                <a:spcPts val="0"/>
              </a:spcAft>
              <a:buClr>
                <a:schemeClr val="dk1"/>
              </a:buClr>
              <a:buSzPts val="2400"/>
              <a:buChar char="•"/>
            </a:pPr>
            <a:r>
              <a:rPr lang="en-GB"/>
              <a:t>All the attendees who joined the session </a:t>
            </a:r>
            <a:endParaRPr/>
          </a:p>
        </p:txBody>
      </p:sp>
      <p:sp>
        <p:nvSpPr>
          <p:cNvPr id="161" name="Google Shape;161;p11"/>
          <p:cNvSpPr txBox="1"/>
          <p:nvPr>
            <p:ph idx="10" type="dt"/>
          </p:nvPr>
        </p:nvSpPr>
        <p:spPr>
          <a:xfrm>
            <a:off x="495300" y="6487001"/>
            <a:ext cx="2311400" cy="182373"/>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GB"/>
              <a:t>Thursday, May 27, 2021</a:t>
            </a:r>
            <a:endParaRPr/>
          </a:p>
        </p:txBody>
      </p:sp>
      <p:sp>
        <p:nvSpPr>
          <p:cNvPr id="162" name="Google Shape;162;p11"/>
          <p:cNvSpPr txBox="1"/>
          <p:nvPr>
            <p:ph idx="11" type="ftr"/>
          </p:nvPr>
        </p:nvSpPr>
        <p:spPr>
          <a:xfrm>
            <a:off x="2971800" y="6487000"/>
            <a:ext cx="4311650" cy="182373"/>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46463"/>
              </a:buClr>
              <a:buSzPts val="1000"/>
              <a:buFont typeface="Arial"/>
              <a:buNone/>
            </a:pPr>
            <a:r>
              <a:rPr lang="en-GB"/>
              <a:t>IGAD CLIMATE PREDICTION AND APPLICATIONS CENTRE (</a:t>
            </a:r>
            <a:r>
              <a:rPr b="1" lang="en-GB"/>
              <a:t>ICPAC</a:t>
            </a:r>
            <a:r>
              <a:rPr lang="en-GB"/>
              <a:t>)</a:t>
            </a:r>
            <a:endParaRPr/>
          </a:p>
        </p:txBody>
      </p:sp>
      <p:sp>
        <p:nvSpPr>
          <p:cNvPr id="163" name="Google Shape;163;p11"/>
          <p:cNvSpPr txBox="1"/>
          <p:nvPr>
            <p:ph idx="12" type="sldNum"/>
          </p:nvPr>
        </p:nvSpPr>
        <p:spPr>
          <a:xfrm>
            <a:off x="8247528" y="6487001"/>
            <a:ext cx="388471" cy="18237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pic>
        <p:nvPicPr>
          <p:cNvPr id="168" name="Google Shape;168;p12"/>
          <p:cNvPicPr preferRelativeResize="0"/>
          <p:nvPr/>
        </p:nvPicPr>
        <p:blipFill rotWithShape="1">
          <a:blip r:embed="rId3">
            <a:alphaModFix/>
          </a:blip>
          <a:srcRect b="0" l="0" r="0" t="0"/>
          <a:stretch/>
        </p:blipFill>
        <p:spPr>
          <a:xfrm>
            <a:off x="-58730" y="-112542"/>
            <a:ext cx="9990521" cy="7059810"/>
          </a:xfrm>
          <a:prstGeom prst="rect">
            <a:avLst/>
          </a:prstGeom>
          <a:noFill/>
          <a:ln>
            <a:noFill/>
          </a:ln>
        </p:spPr>
      </p:pic>
      <p:sp>
        <p:nvSpPr>
          <p:cNvPr id="169" name="Google Shape;169;p12"/>
          <p:cNvSpPr txBox="1"/>
          <p:nvPr/>
        </p:nvSpPr>
        <p:spPr>
          <a:xfrm>
            <a:off x="1676400" y="3200400"/>
            <a:ext cx="6422231" cy="10668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chemeClr val="dk1"/>
              </a:buClr>
              <a:buSzPts val="2100"/>
              <a:buFont typeface="Arial"/>
              <a:buNone/>
            </a:pPr>
            <a:r>
              <a:t/>
            </a:r>
            <a:endParaRPr b="0" i="0" sz="2100" u="none" cap="none" strike="noStrike">
              <a:solidFill>
                <a:schemeClr val="lt1"/>
              </a:solidFill>
              <a:latin typeface="Arial"/>
              <a:ea typeface="Arial"/>
              <a:cs typeface="Arial"/>
              <a:sym typeface="Arial"/>
            </a:endParaRPr>
          </a:p>
          <a:p>
            <a:pPr indent="0" lvl="0" marL="0" marR="0" rtl="0" algn="ctr">
              <a:spcBef>
                <a:spcPts val="0"/>
              </a:spcBef>
              <a:spcAft>
                <a:spcPts val="0"/>
              </a:spcAft>
              <a:buClr>
                <a:schemeClr val="accent2"/>
              </a:buClr>
              <a:buSzPts val="3200"/>
              <a:buFont typeface="Arial"/>
              <a:buNone/>
            </a:pPr>
            <a:r>
              <a:rPr b="1" i="0" lang="en-GB" sz="3200" u="none" cap="none" strike="noStrike">
                <a:solidFill>
                  <a:schemeClr val="accent2"/>
                </a:solidFill>
                <a:latin typeface="Arial"/>
                <a:ea typeface="Arial"/>
                <a:cs typeface="Arial"/>
                <a:sym typeface="Arial"/>
              </a:rPr>
              <a:t>THANK YOU!</a:t>
            </a:r>
            <a:endParaRPr/>
          </a:p>
          <a:p>
            <a:pPr indent="0" lvl="0" marL="0" marR="0" rtl="0" algn="ctr">
              <a:spcBef>
                <a:spcPts val="0"/>
              </a:spcBef>
              <a:spcAft>
                <a:spcPts val="0"/>
              </a:spcAft>
              <a:buClr>
                <a:schemeClr val="dk1"/>
              </a:buClr>
              <a:buSzPts val="2400"/>
              <a:buFont typeface="Arial"/>
              <a:buNone/>
            </a:pPr>
            <a:r>
              <a:t/>
            </a:r>
            <a:endParaRPr b="1" i="0" sz="2400" u="none" cap="none" strike="noStrike">
              <a:solidFill>
                <a:schemeClr val="accent2"/>
              </a:solidFill>
              <a:latin typeface="Arial"/>
              <a:ea typeface="Arial"/>
              <a:cs typeface="Arial"/>
              <a:sym typeface="Arial"/>
            </a:endParaRPr>
          </a:p>
          <a:p>
            <a:pPr indent="0" lvl="0" marL="0" marR="0" rtl="0" algn="ctr">
              <a:spcBef>
                <a:spcPts val="0"/>
              </a:spcBef>
              <a:spcAft>
                <a:spcPts val="0"/>
              </a:spcAft>
              <a:buClr>
                <a:schemeClr val="lt1"/>
              </a:buClr>
              <a:buSzPts val="2400"/>
              <a:buFont typeface="Arial"/>
              <a:buNone/>
            </a:pPr>
            <a:r>
              <a:rPr b="0" i="0" lang="en-GB" sz="2400" u="none" cap="none" strike="noStrike">
                <a:solidFill>
                  <a:schemeClr val="lt1"/>
                </a:solidFill>
                <a:latin typeface="Arial"/>
                <a:ea typeface="Arial"/>
                <a:cs typeface="Arial"/>
                <a:sym typeface="Arial"/>
              </a:rPr>
              <a:t>Contribute to the Conversation on Twitter</a:t>
            </a:r>
            <a:br>
              <a:rPr b="1" i="0" lang="en-GB" sz="2400" u="none" cap="none" strike="noStrike">
                <a:solidFill>
                  <a:schemeClr val="lt1"/>
                </a:solidFill>
                <a:latin typeface="Arial"/>
                <a:ea typeface="Arial"/>
                <a:cs typeface="Arial"/>
                <a:sym typeface="Arial"/>
              </a:rPr>
            </a:br>
            <a:r>
              <a:rPr b="1" i="0" lang="en-GB" sz="2400" u="none" cap="none" strike="noStrike">
                <a:solidFill>
                  <a:schemeClr val="lt1"/>
                </a:solidFill>
                <a:latin typeface="Arial"/>
                <a:ea typeface="Arial"/>
                <a:cs typeface="Arial"/>
                <a:sym typeface="Arial"/>
              </a:rPr>
              <a:t>#GHACOF57</a:t>
            </a:r>
            <a:endParaRPr/>
          </a:p>
          <a:p>
            <a:pPr indent="0" lvl="0" marL="0" marR="0" rtl="0" algn="ctr">
              <a:spcBef>
                <a:spcPts val="0"/>
              </a:spcBef>
              <a:spcAft>
                <a:spcPts val="0"/>
              </a:spcAft>
              <a:buClr>
                <a:schemeClr val="lt1"/>
              </a:buClr>
              <a:buSzPts val="2100"/>
              <a:buFont typeface="Arial"/>
              <a:buNone/>
            </a:pPr>
            <a:r>
              <a:rPr b="0" i="0" lang="en-GB" sz="2100" u="none" cap="none" strike="noStrike">
                <a:solidFill>
                  <a:schemeClr val="lt1"/>
                </a:solidFill>
                <a:latin typeface="Arial"/>
                <a:ea typeface="Arial"/>
                <a:cs typeface="Arial"/>
                <a:sym typeface="Arial"/>
              </a:rPr>
              <a:t> </a:t>
            </a:r>
            <a:endParaRPr/>
          </a:p>
          <a:p>
            <a:pPr indent="0" lvl="0" marL="0" marR="0" rtl="0" algn="ctr">
              <a:spcBef>
                <a:spcPts val="0"/>
              </a:spcBef>
              <a:spcAft>
                <a:spcPts val="0"/>
              </a:spcAft>
              <a:buClr>
                <a:schemeClr val="lt1"/>
              </a:buClr>
              <a:buSzPts val="3000"/>
              <a:buFont typeface="Arial"/>
              <a:buNone/>
            </a:pPr>
            <a:r>
              <a:rPr b="0" i="0" lang="en-GB" sz="3000" u="sng" cap="none" strike="noStrike">
                <a:solidFill>
                  <a:schemeClr val="lt1"/>
                </a:solidFill>
                <a:latin typeface="Arial"/>
                <a:ea typeface="Arial"/>
                <a:cs typeface="Arial"/>
                <a:sym typeface="Arial"/>
                <a:hlinkClick r:id="rId4">
                  <a:extLst>
                    <a:ext uri="{A12FA001-AC4F-418D-AE19-62706E023703}">
                      <ahyp:hlinkClr val="tx"/>
                    </a:ext>
                  </a:extLst>
                </a:hlinkClick>
              </a:rPr>
              <a:t>www.icpac.net</a:t>
            </a:r>
            <a:endParaRPr b="1" i="0" sz="3000" u="none" cap="none" strike="noStrike">
              <a:solidFill>
                <a:schemeClr val="lt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2"/>
          <p:cNvSpPr txBox="1"/>
          <p:nvPr>
            <p:ph type="title"/>
          </p:nvPr>
        </p:nvSpPr>
        <p:spPr>
          <a:xfrm>
            <a:off x="495300" y="274638"/>
            <a:ext cx="8915400" cy="79216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00833F"/>
              </a:buClr>
              <a:buSzPts val="2400"/>
              <a:buFont typeface="Arial"/>
              <a:buNone/>
            </a:pPr>
            <a:r>
              <a:rPr lang="en-GB"/>
              <a:t>SUMMARY</a:t>
            </a:r>
            <a:endParaRPr/>
          </a:p>
        </p:txBody>
      </p:sp>
      <p:sp>
        <p:nvSpPr>
          <p:cNvPr id="74" name="Google Shape;74;p2"/>
          <p:cNvSpPr txBox="1"/>
          <p:nvPr>
            <p:ph idx="1" type="body"/>
          </p:nvPr>
        </p:nvSpPr>
        <p:spPr>
          <a:xfrm>
            <a:off x="495300" y="762001"/>
            <a:ext cx="8915400" cy="5008570"/>
          </a:xfrm>
          <a:prstGeom prst="rect">
            <a:avLst/>
          </a:prstGeom>
          <a:noFill/>
          <a:ln>
            <a:noFill/>
          </a:ln>
        </p:spPr>
        <p:txBody>
          <a:bodyPr anchorCtr="0" anchor="t" bIns="45700" lIns="91425" spcFirstLastPara="1" rIns="91425" wrap="square" tIns="45700">
            <a:normAutofit lnSpcReduction="10000"/>
          </a:bodyPr>
          <a:lstStyle/>
          <a:p>
            <a:pPr indent="-342900" lvl="0" marL="342900" rtl="0" algn="l">
              <a:spcBef>
                <a:spcPts val="0"/>
              </a:spcBef>
              <a:spcAft>
                <a:spcPts val="0"/>
              </a:spcAft>
              <a:buClr>
                <a:schemeClr val="dk1"/>
              </a:buClr>
              <a:buSzPts val="2400"/>
              <a:buChar char="•"/>
            </a:pPr>
            <a:r>
              <a:rPr lang="en-GB"/>
              <a:t>It is not a main rainy season in most pastoral areas in Ethiopia, Kenya </a:t>
            </a:r>
            <a:endParaRPr/>
          </a:p>
          <a:p>
            <a:pPr indent="-342900" lvl="0" marL="342900" rtl="0" algn="l">
              <a:spcBef>
                <a:spcPts val="480"/>
              </a:spcBef>
              <a:spcAft>
                <a:spcPts val="0"/>
              </a:spcAft>
              <a:buClr>
                <a:schemeClr val="dk1"/>
              </a:buClr>
              <a:buSzPts val="2400"/>
              <a:buChar char="•"/>
            </a:pPr>
            <a:r>
              <a:rPr lang="en-GB"/>
              <a:t>Main season in Djibouti and Sudan</a:t>
            </a:r>
            <a:endParaRPr/>
          </a:p>
          <a:p>
            <a:pPr indent="-342900" lvl="0" marL="342900" rtl="0" algn="l">
              <a:spcBef>
                <a:spcPts val="480"/>
              </a:spcBef>
              <a:spcAft>
                <a:spcPts val="0"/>
              </a:spcAft>
              <a:buClr>
                <a:schemeClr val="dk1"/>
              </a:buClr>
              <a:buSzPts val="2400"/>
              <a:buChar char="•"/>
            </a:pPr>
            <a:r>
              <a:rPr lang="en-GB"/>
              <a:t>Initializing conditions are good in Uganda, parts of Ethiopia, Kenya, Somalia after the MAM rains</a:t>
            </a:r>
            <a:endParaRPr/>
          </a:p>
          <a:p>
            <a:pPr indent="-342900" lvl="0" marL="342900" rtl="0" algn="l">
              <a:spcBef>
                <a:spcPts val="480"/>
              </a:spcBef>
              <a:spcAft>
                <a:spcPts val="0"/>
              </a:spcAft>
              <a:buClr>
                <a:schemeClr val="dk1"/>
              </a:buClr>
              <a:buSzPts val="2400"/>
              <a:buChar char="•"/>
            </a:pPr>
            <a:r>
              <a:rPr lang="en-GB"/>
              <a:t>Areas of concern are </a:t>
            </a:r>
            <a:endParaRPr/>
          </a:p>
          <a:p>
            <a:pPr indent="-285750" lvl="1" marL="742950" rtl="0" algn="l">
              <a:spcBef>
                <a:spcPts val="400"/>
              </a:spcBef>
              <a:spcAft>
                <a:spcPts val="0"/>
              </a:spcAft>
              <a:buClr>
                <a:schemeClr val="dk1"/>
              </a:buClr>
              <a:buSzPts val="2000"/>
              <a:buChar char="–"/>
            </a:pPr>
            <a:r>
              <a:rPr lang="en-GB"/>
              <a:t>Borena and Somali region in Ethiopia</a:t>
            </a:r>
            <a:endParaRPr/>
          </a:p>
          <a:p>
            <a:pPr indent="-285750" lvl="1" marL="742950" rtl="0" algn="l">
              <a:spcBef>
                <a:spcPts val="400"/>
              </a:spcBef>
              <a:spcAft>
                <a:spcPts val="0"/>
              </a:spcAft>
              <a:buClr>
                <a:schemeClr val="dk1"/>
              </a:buClr>
              <a:buSzPts val="2000"/>
              <a:buChar char="–"/>
            </a:pPr>
            <a:r>
              <a:rPr lang="en-GB"/>
              <a:t>North eastern Kenya (poor OND, late MAM)</a:t>
            </a:r>
            <a:endParaRPr/>
          </a:p>
          <a:p>
            <a:pPr indent="-285750" lvl="1" marL="742950" rtl="0" algn="l">
              <a:spcBef>
                <a:spcPts val="400"/>
              </a:spcBef>
              <a:spcAft>
                <a:spcPts val="0"/>
              </a:spcAft>
              <a:buClr>
                <a:schemeClr val="dk1"/>
              </a:buClr>
              <a:buSzPts val="2000"/>
              <a:buChar char="–"/>
            </a:pPr>
            <a:r>
              <a:rPr lang="en-GB"/>
              <a:t>Most of Somalia (Gu rains should be ongoing to June)</a:t>
            </a:r>
            <a:endParaRPr/>
          </a:p>
          <a:p>
            <a:pPr indent="-342900" lvl="0" marL="342900" rtl="0" algn="l">
              <a:spcBef>
                <a:spcPts val="480"/>
              </a:spcBef>
              <a:spcAft>
                <a:spcPts val="0"/>
              </a:spcAft>
              <a:buClr>
                <a:schemeClr val="dk1"/>
              </a:buClr>
              <a:buSzPts val="2400"/>
              <a:buChar char="•"/>
            </a:pPr>
            <a:r>
              <a:rPr lang="en-GB"/>
              <a:t>Zone 3 (</a:t>
            </a:r>
            <a:r>
              <a:rPr lang="en-GB">
                <a:solidFill>
                  <a:srgbClr val="FF0000"/>
                </a:solidFill>
              </a:rPr>
              <a:t>40</a:t>
            </a:r>
            <a:r>
              <a:rPr lang="en-GB"/>
              <a:t>,</a:t>
            </a:r>
            <a:r>
              <a:rPr lang="en-GB">
                <a:solidFill>
                  <a:srgbClr val="E09D0D"/>
                </a:solidFill>
              </a:rPr>
              <a:t>20</a:t>
            </a:r>
            <a:r>
              <a:rPr lang="en-GB"/>
              <a:t>,</a:t>
            </a:r>
            <a:r>
              <a:rPr lang="en-GB">
                <a:solidFill>
                  <a:srgbClr val="FF0000"/>
                </a:solidFill>
              </a:rPr>
              <a:t>35</a:t>
            </a:r>
            <a:r>
              <a:rPr lang="en-GB"/>
              <a:t>) almost equal chance of above normal as below normal. Double planning, using downscaled country forecasts as well as monitoring of seasonal performance is key. </a:t>
            </a:r>
            <a:endParaRPr/>
          </a:p>
        </p:txBody>
      </p:sp>
      <p:sp>
        <p:nvSpPr>
          <p:cNvPr id="75" name="Google Shape;75;p2"/>
          <p:cNvSpPr txBox="1"/>
          <p:nvPr>
            <p:ph idx="10" type="dt"/>
          </p:nvPr>
        </p:nvSpPr>
        <p:spPr>
          <a:xfrm>
            <a:off x="495300" y="6487001"/>
            <a:ext cx="2311400" cy="182373"/>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GB"/>
              <a:t>Thursday, May 27, 2021</a:t>
            </a:r>
            <a:endParaRPr/>
          </a:p>
        </p:txBody>
      </p:sp>
      <p:sp>
        <p:nvSpPr>
          <p:cNvPr id="76" name="Google Shape;76;p2"/>
          <p:cNvSpPr txBox="1"/>
          <p:nvPr>
            <p:ph idx="11" type="ftr"/>
          </p:nvPr>
        </p:nvSpPr>
        <p:spPr>
          <a:xfrm>
            <a:off x="2971800" y="6487000"/>
            <a:ext cx="4311650" cy="182373"/>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46463"/>
              </a:buClr>
              <a:buSzPts val="1000"/>
              <a:buFont typeface="Arial"/>
              <a:buNone/>
            </a:pPr>
            <a:r>
              <a:rPr lang="en-GB"/>
              <a:t>IGAD CLIMATE PREDICTION AND APPLICATIONS CENTRE (</a:t>
            </a:r>
            <a:r>
              <a:rPr b="1" lang="en-GB"/>
              <a:t>ICPAC</a:t>
            </a:r>
            <a:r>
              <a:rPr lang="en-GB"/>
              <a:t>)</a:t>
            </a:r>
            <a:endParaRPr/>
          </a:p>
        </p:txBody>
      </p:sp>
      <p:sp>
        <p:nvSpPr>
          <p:cNvPr id="77" name="Google Shape;77;p2"/>
          <p:cNvSpPr txBox="1"/>
          <p:nvPr>
            <p:ph idx="12" type="sldNum"/>
          </p:nvPr>
        </p:nvSpPr>
        <p:spPr>
          <a:xfrm>
            <a:off x="8247528" y="6487001"/>
            <a:ext cx="388471" cy="18237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3"/>
          <p:cNvSpPr txBox="1"/>
          <p:nvPr>
            <p:ph type="title"/>
          </p:nvPr>
        </p:nvSpPr>
        <p:spPr>
          <a:xfrm>
            <a:off x="495300" y="274638"/>
            <a:ext cx="8915400" cy="79216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00833F"/>
              </a:buClr>
              <a:buSzPts val="2400"/>
              <a:buFont typeface="Arial"/>
              <a:buNone/>
            </a:pPr>
            <a:r>
              <a:rPr lang="en-GB"/>
              <a:t>THE FORECAST</a:t>
            </a:r>
            <a:endParaRPr/>
          </a:p>
        </p:txBody>
      </p:sp>
      <p:pic>
        <p:nvPicPr>
          <p:cNvPr id="83" name="Google Shape;83;p3"/>
          <p:cNvPicPr preferRelativeResize="0"/>
          <p:nvPr>
            <p:ph idx="1" type="body"/>
          </p:nvPr>
        </p:nvPicPr>
        <p:blipFill rotWithShape="1">
          <a:blip r:embed="rId3">
            <a:alphaModFix/>
          </a:blip>
          <a:srcRect b="0" l="0" r="0" t="0"/>
          <a:stretch/>
        </p:blipFill>
        <p:spPr>
          <a:xfrm>
            <a:off x="0" y="1066800"/>
            <a:ext cx="3635417" cy="4525963"/>
          </a:xfrm>
          <a:prstGeom prst="rect">
            <a:avLst/>
          </a:prstGeom>
          <a:noFill/>
          <a:ln>
            <a:noFill/>
          </a:ln>
        </p:spPr>
      </p:pic>
      <p:sp>
        <p:nvSpPr>
          <p:cNvPr id="84" name="Google Shape;84;p3"/>
          <p:cNvSpPr txBox="1"/>
          <p:nvPr>
            <p:ph idx="10" type="dt"/>
          </p:nvPr>
        </p:nvSpPr>
        <p:spPr>
          <a:xfrm>
            <a:off x="495300" y="6487001"/>
            <a:ext cx="2311400" cy="182373"/>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GB"/>
              <a:t>Thursday, May 27, 2021</a:t>
            </a:r>
            <a:endParaRPr/>
          </a:p>
        </p:txBody>
      </p:sp>
      <p:sp>
        <p:nvSpPr>
          <p:cNvPr id="85" name="Google Shape;85;p3"/>
          <p:cNvSpPr txBox="1"/>
          <p:nvPr>
            <p:ph idx="11" type="ftr"/>
          </p:nvPr>
        </p:nvSpPr>
        <p:spPr>
          <a:xfrm>
            <a:off x="2971800" y="6487000"/>
            <a:ext cx="4311650" cy="182373"/>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46463"/>
              </a:buClr>
              <a:buSzPts val="1000"/>
              <a:buFont typeface="Arial"/>
              <a:buNone/>
            </a:pPr>
            <a:r>
              <a:rPr lang="en-GB"/>
              <a:t>IGAD CLIMATE PREDICTION AND APPLICATIONS CENTRE (</a:t>
            </a:r>
            <a:r>
              <a:rPr b="1" lang="en-GB"/>
              <a:t>ICPAC</a:t>
            </a:r>
            <a:r>
              <a:rPr lang="en-GB"/>
              <a:t>)</a:t>
            </a:r>
            <a:endParaRPr/>
          </a:p>
        </p:txBody>
      </p:sp>
      <p:sp>
        <p:nvSpPr>
          <p:cNvPr id="86" name="Google Shape;86;p3"/>
          <p:cNvSpPr txBox="1"/>
          <p:nvPr>
            <p:ph idx="12" type="sldNum"/>
          </p:nvPr>
        </p:nvSpPr>
        <p:spPr>
          <a:xfrm>
            <a:off x="8247528" y="6487001"/>
            <a:ext cx="388471" cy="18237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GB"/>
              <a:t>‹#›</a:t>
            </a:fld>
            <a:endParaRPr/>
          </a:p>
        </p:txBody>
      </p:sp>
      <p:pic>
        <p:nvPicPr>
          <p:cNvPr id="87" name="Google Shape;87;p3"/>
          <p:cNvPicPr preferRelativeResize="0"/>
          <p:nvPr/>
        </p:nvPicPr>
        <p:blipFill rotWithShape="1">
          <a:blip r:embed="rId4">
            <a:alphaModFix/>
          </a:blip>
          <a:srcRect b="0" l="0" r="0" t="0"/>
          <a:stretch/>
        </p:blipFill>
        <p:spPr>
          <a:xfrm>
            <a:off x="3581400" y="1394656"/>
            <a:ext cx="3488787" cy="3101144"/>
          </a:xfrm>
          <a:prstGeom prst="rect">
            <a:avLst/>
          </a:prstGeom>
          <a:noFill/>
          <a:ln>
            <a:noFill/>
          </a:ln>
        </p:spPr>
      </p:pic>
      <p:pic>
        <p:nvPicPr>
          <p:cNvPr id="88" name="Google Shape;88;p3"/>
          <p:cNvPicPr preferRelativeResize="0"/>
          <p:nvPr/>
        </p:nvPicPr>
        <p:blipFill rotWithShape="1">
          <a:blip r:embed="rId5">
            <a:alphaModFix/>
          </a:blip>
          <a:srcRect b="0" l="0" r="0" t="0"/>
          <a:stretch/>
        </p:blipFill>
        <p:spPr>
          <a:xfrm>
            <a:off x="6902132" y="914400"/>
            <a:ext cx="2809010" cy="34290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4"/>
          <p:cNvSpPr txBox="1"/>
          <p:nvPr>
            <p:ph idx="1" type="body"/>
          </p:nvPr>
        </p:nvSpPr>
        <p:spPr>
          <a:xfrm>
            <a:off x="495300" y="1244607"/>
            <a:ext cx="8915400" cy="4525963"/>
          </a:xfrm>
          <a:prstGeom prst="rect">
            <a:avLst/>
          </a:prstGeom>
          <a:noFill/>
          <a:ln>
            <a:noFill/>
          </a:ln>
        </p:spPr>
        <p:txBody>
          <a:bodyPr anchorCtr="0" anchor="t" bIns="45700" lIns="91425" spcFirstLastPara="1" rIns="91425" wrap="square" tIns="45700">
            <a:normAutofit fontScale="62500" lnSpcReduction="20000"/>
          </a:bodyPr>
          <a:lstStyle/>
          <a:p>
            <a:pPr indent="0" lvl="0" marL="0" rtl="0" algn="just">
              <a:spcBef>
                <a:spcPts val="0"/>
              </a:spcBef>
              <a:spcAft>
                <a:spcPts val="0"/>
              </a:spcAft>
              <a:buClr>
                <a:schemeClr val="dk1"/>
              </a:buClr>
              <a:buSzPct val="100000"/>
              <a:buNone/>
            </a:pPr>
            <a:r>
              <a:rPr b="1" lang="en-GB"/>
              <a:t>Djibouti</a:t>
            </a:r>
            <a:endParaRPr/>
          </a:p>
          <a:p>
            <a:pPr indent="-342900" lvl="0" marL="342900" rtl="0" algn="just">
              <a:spcBef>
                <a:spcPts val="300"/>
              </a:spcBef>
              <a:spcAft>
                <a:spcPts val="0"/>
              </a:spcAft>
              <a:buClr>
                <a:schemeClr val="dk1"/>
              </a:buClr>
              <a:buSzPct val="100000"/>
              <a:buChar char="•"/>
            </a:pPr>
            <a:r>
              <a:rPr lang="en-GB"/>
              <a:t>Regeneration in water and pasture conditions. Less livestock displacement and  reduced livestock pressure around water points/ this implies less spread of animal diseases </a:t>
            </a:r>
            <a:endParaRPr/>
          </a:p>
          <a:p>
            <a:pPr indent="-342900" lvl="0" marL="342900" rtl="0" algn="just">
              <a:spcBef>
                <a:spcPts val="300"/>
              </a:spcBef>
              <a:spcAft>
                <a:spcPts val="0"/>
              </a:spcAft>
              <a:buClr>
                <a:schemeClr val="dk1"/>
              </a:buClr>
              <a:buSzPct val="100000"/>
              <a:buChar char="•"/>
            </a:pPr>
            <a:r>
              <a:rPr lang="en-GB"/>
              <a:t>Availability of Milk &amp; Meat for pastoralists/ so there will be improvement of their Food Security</a:t>
            </a:r>
            <a:endParaRPr/>
          </a:p>
          <a:p>
            <a:pPr indent="-247650" lvl="0" marL="342900" rtl="0" algn="just">
              <a:spcBef>
                <a:spcPts val="300"/>
              </a:spcBef>
              <a:spcAft>
                <a:spcPts val="0"/>
              </a:spcAft>
              <a:buClr>
                <a:schemeClr val="dk1"/>
              </a:buClr>
              <a:buSzPct val="100000"/>
              <a:buNone/>
            </a:pPr>
            <a:r>
              <a:t/>
            </a:r>
            <a:endParaRPr b="1"/>
          </a:p>
          <a:p>
            <a:pPr indent="0" lvl="0" marL="0" rtl="0" algn="just">
              <a:spcBef>
                <a:spcPts val="300"/>
              </a:spcBef>
              <a:spcAft>
                <a:spcPts val="0"/>
              </a:spcAft>
              <a:buClr>
                <a:schemeClr val="dk1"/>
              </a:buClr>
              <a:buSzPct val="100000"/>
              <a:buNone/>
            </a:pPr>
            <a:r>
              <a:rPr b="1" lang="en-GB"/>
              <a:t>Ethiopia</a:t>
            </a:r>
            <a:endParaRPr/>
          </a:p>
          <a:p>
            <a:pPr indent="-342900" lvl="0" marL="342900" rtl="0" algn="just">
              <a:spcBef>
                <a:spcPts val="300"/>
              </a:spcBef>
              <a:spcAft>
                <a:spcPts val="0"/>
              </a:spcAft>
              <a:buClr>
                <a:schemeClr val="dk1"/>
              </a:buClr>
              <a:buSzPct val="100000"/>
              <a:buChar char="•"/>
            </a:pPr>
            <a:r>
              <a:rPr lang="en-GB"/>
              <a:t>Focus on production in good rainfall area for fodder production and preservation, good milk production</a:t>
            </a:r>
            <a:endParaRPr/>
          </a:p>
          <a:p>
            <a:pPr indent="-247650" lvl="0" marL="342900" rtl="0" algn="just">
              <a:spcBef>
                <a:spcPts val="300"/>
              </a:spcBef>
              <a:spcAft>
                <a:spcPts val="0"/>
              </a:spcAft>
              <a:buClr>
                <a:schemeClr val="dk1"/>
              </a:buClr>
              <a:buSzPct val="100000"/>
              <a:buNone/>
            </a:pPr>
            <a:r>
              <a:t/>
            </a:r>
            <a:endParaRPr/>
          </a:p>
          <a:p>
            <a:pPr indent="0" lvl="0" marL="0" rtl="0" algn="just">
              <a:spcBef>
                <a:spcPts val="300"/>
              </a:spcBef>
              <a:spcAft>
                <a:spcPts val="0"/>
              </a:spcAft>
              <a:buClr>
                <a:schemeClr val="dk1"/>
              </a:buClr>
              <a:buSzPct val="100000"/>
              <a:buNone/>
            </a:pPr>
            <a:r>
              <a:rPr b="1" lang="en-GB"/>
              <a:t>Somalia</a:t>
            </a:r>
            <a:endParaRPr b="1"/>
          </a:p>
          <a:p>
            <a:pPr indent="-342900" lvl="0" marL="342900" rtl="0" algn="just">
              <a:spcBef>
                <a:spcPts val="300"/>
              </a:spcBef>
              <a:spcAft>
                <a:spcPts val="0"/>
              </a:spcAft>
              <a:buClr>
                <a:schemeClr val="dk1"/>
              </a:buClr>
              <a:buSzPct val="100000"/>
              <a:buChar char="•"/>
            </a:pPr>
            <a:r>
              <a:rPr lang="en-GB"/>
              <a:t> Increased livestock export due to the Hajj</a:t>
            </a:r>
            <a:endParaRPr/>
          </a:p>
          <a:p>
            <a:pPr indent="-342900" lvl="0" marL="342900" rtl="0" algn="just">
              <a:spcBef>
                <a:spcPts val="300"/>
              </a:spcBef>
              <a:spcAft>
                <a:spcPts val="0"/>
              </a:spcAft>
              <a:buClr>
                <a:schemeClr val="dk1"/>
              </a:buClr>
              <a:buSzPct val="100000"/>
              <a:buChar char="•"/>
            </a:pPr>
            <a:r>
              <a:rPr lang="en-GB"/>
              <a:t>Increase animal price in markets due to coming Hajj, </a:t>
            </a:r>
            <a:endParaRPr/>
          </a:p>
          <a:p>
            <a:pPr indent="0" lvl="0" marL="0" rtl="0" algn="just">
              <a:spcBef>
                <a:spcPts val="300"/>
              </a:spcBef>
              <a:spcAft>
                <a:spcPts val="0"/>
              </a:spcAft>
              <a:buClr>
                <a:schemeClr val="dk1"/>
              </a:buClr>
              <a:buSzPct val="100000"/>
              <a:buNone/>
            </a:pPr>
            <a:r>
              <a:rPr b="1" lang="en-GB"/>
              <a:t>Sudan</a:t>
            </a:r>
            <a:endParaRPr b="1"/>
          </a:p>
          <a:p>
            <a:pPr indent="-342900" lvl="0" marL="342900" rtl="0" algn="just">
              <a:spcBef>
                <a:spcPts val="300"/>
              </a:spcBef>
              <a:spcAft>
                <a:spcPts val="0"/>
              </a:spcAft>
              <a:buClr>
                <a:schemeClr val="dk1"/>
              </a:buClr>
              <a:buSzPct val="100000"/>
              <a:buChar char="•"/>
            </a:pPr>
            <a:r>
              <a:rPr lang="en-GB"/>
              <a:t>Improved pastures regeneration and water harvesting</a:t>
            </a:r>
            <a:endParaRPr/>
          </a:p>
          <a:p>
            <a:pPr indent="0" lvl="0" marL="0" rtl="0" algn="just">
              <a:spcBef>
                <a:spcPts val="300"/>
              </a:spcBef>
              <a:spcAft>
                <a:spcPts val="0"/>
              </a:spcAft>
              <a:buClr>
                <a:schemeClr val="dk1"/>
              </a:buClr>
              <a:buSzPct val="100000"/>
              <a:buNone/>
            </a:pPr>
            <a:r>
              <a:rPr b="1" lang="en-GB"/>
              <a:t>Uganda</a:t>
            </a:r>
            <a:endParaRPr/>
          </a:p>
          <a:p>
            <a:pPr indent="-342900" lvl="0" marL="342900" rtl="0" algn="just">
              <a:spcBef>
                <a:spcPts val="300"/>
              </a:spcBef>
              <a:spcAft>
                <a:spcPts val="0"/>
              </a:spcAft>
              <a:buClr>
                <a:schemeClr val="dk1"/>
              </a:buClr>
              <a:buSzPct val="100000"/>
              <a:buChar char="•"/>
            </a:pPr>
            <a:r>
              <a:rPr lang="en-GB"/>
              <a:t>Good pastures  to prevail as well as good animal body conditions</a:t>
            </a:r>
            <a:endParaRPr/>
          </a:p>
          <a:p>
            <a:pPr indent="-342900" lvl="0" marL="342900" rtl="0" algn="just">
              <a:spcBef>
                <a:spcPts val="300"/>
              </a:spcBef>
              <a:spcAft>
                <a:spcPts val="0"/>
              </a:spcAft>
              <a:buClr>
                <a:schemeClr val="dk1"/>
              </a:buClr>
              <a:buSzPct val="100000"/>
              <a:buChar char="•"/>
            </a:pPr>
            <a:r>
              <a:rPr lang="en-GB"/>
              <a:t>Water harvesting good</a:t>
            </a:r>
            <a:endParaRPr/>
          </a:p>
          <a:p>
            <a:pPr indent="-342900" lvl="0" marL="342900" rtl="0" algn="just">
              <a:spcBef>
                <a:spcPts val="300"/>
              </a:spcBef>
              <a:spcAft>
                <a:spcPts val="0"/>
              </a:spcAft>
              <a:buClr>
                <a:schemeClr val="dk1"/>
              </a:buClr>
              <a:buSzPct val="100000"/>
              <a:buChar char="•"/>
            </a:pPr>
            <a:r>
              <a:rPr lang="en-GB"/>
              <a:t>Honey production increase (adequate flowers and water)</a:t>
            </a:r>
            <a:endParaRPr/>
          </a:p>
          <a:p>
            <a:pPr indent="-247650" lvl="0" marL="342900" rtl="0" algn="just">
              <a:spcBef>
                <a:spcPts val="300"/>
              </a:spcBef>
              <a:spcAft>
                <a:spcPts val="0"/>
              </a:spcAft>
              <a:buClr>
                <a:schemeClr val="dk1"/>
              </a:buClr>
              <a:buSzPct val="100000"/>
              <a:buNone/>
            </a:pPr>
            <a:r>
              <a:t/>
            </a:r>
            <a:endParaRPr/>
          </a:p>
          <a:p>
            <a:pPr indent="-247650" lvl="0" marL="342900" rtl="0" algn="just">
              <a:spcBef>
                <a:spcPts val="300"/>
              </a:spcBef>
              <a:spcAft>
                <a:spcPts val="0"/>
              </a:spcAft>
              <a:buClr>
                <a:schemeClr val="dk1"/>
              </a:buClr>
              <a:buSzPct val="100000"/>
              <a:buNone/>
            </a:pPr>
            <a:r>
              <a:t/>
            </a:r>
            <a:endParaRPr/>
          </a:p>
          <a:p>
            <a:pPr indent="-247650" lvl="0" marL="342900" rtl="0" algn="just">
              <a:spcBef>
                <a:spcPts val="300"/>
              </a:spcBef>
              <a:spcAft>
                <a:spcPts val="0"/>
              </a:spcAft>
              <a:buClr>
                <a:schemeClr val="dk1"/>
              </a:buClr>
              <a:buSzPct val="100000"/>
              <a:buNone/>
            </a:pPr>
            <a:r>
              <a:t/>
            </a:r>
            <a:endParaRPr/>
          </a:p>
        </p:txBody>
      </p:sp>
      <p:sp>
        <p:nvSpPr>
          <p:cNvPr id="95" name="Google Shape;95;p4"/>
          <p:cNvSpPr txBox="1"/>
          <p:nvPr>
            <p:ph idx="10" type="dt"/>
          </p:nvPr>
        </p:nvSpPr>
        <p:spPr>
          <a:xfrm>
            <a:off x="495300" y="6487001"/>
            <a:ext cx="2311400" cy="182373"/>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GB"/>
              <a:t>Thursday, May 27, 2021</a:t>
            </a:r>
            <a:endParaRPr/>
          </a:p>
        </p:txBody>
      </p:sp>
      <p:sp>
        <p:nvSpPr>
          <p:cNvPr id="96" name="Google Shape;96;p4"/>
          <p:cNvSpPr txBox="1"/>
          <p:nvPr>
            <p:ph idx="11" type="ftr"/>
          </p:nvPr>
        </p:nvSpPr>
        <p:spPr>
          <a:xfrm>
            <a:off x="2971800" y="6487000"/>
            <a:ext cx="4311650" cy="182373"/>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46463"/>
              </a:buClr>
              <a:buSzPts val="1000"/>
              <a:buFont typeface="Arial"/>
              <a:buNone/>
            </a:pPr>
            <a:r>
              <a:rPr lang="en-GB"/>
              <a:t>IGAD CLIMATE PREDICTION AND APPLICATIONS CENTRE (</a:t>
            </a:r>
            <a:r>
              <a:rPr b="1" lang="en-GB"/>
              <a:t>ICPAC</a:t>
            </a:r>
            <a:r>
              <a:rPr lang="en-GB"/>
              <a:t>)</a:t>
            </a:r>
            <a:endParaRPr/>
          </a:p>
        </p:txBody>
      </p:sp>
      <p:sp>
        <p:nvSpPr>
          <p:cNvPr id="97" name="Google Shape;97;p4"/>
          <p:cNvSpPr txBox="1"/>
          <p:nvPr>
            <p:ph idx="12" type="sldNum"/>
          </p:nvPr>
        </p:nvSpPr>
        <p:spPr>
          <a:xfrm>
            <a:off x="8247528" y="6487001"/>
            <a:ext cx="388471" cy="18237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GB"/>
              <a:t>‹#›</a:t>
            </a:fld>
            <a:endParaRPr/>
          </a:p>
        </p:txBody>
      </p:sp>
      <p:sp>
        <p:nvSpPr>
          <p:cNvPr id="98" name="Google Shape;98;p4"/>
          <p:cNvSpPr txBox="1"/>
          <p:nvPr>
            <p:ph type="title"/>
          </p:nvPr>
        </p:nvSpPr>
        <p:spPr>
          <a:xfrm>
            <a:off x="495300" y="274638"/>
            <a:ext cx="8915400" cy="79216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00833F"/>
              </a:buClr>
              <a:buSzPts val="2400"/>
              <a:buFont typeface="Arial"/>
              <a:buNone/>
            </a:pPr>
            <a:r>
              <a:rPr b="1" lang="en-GB"/>
              <a:t>EXPECTED POSITIVE SECTORAL IMPACTS FOR JJAS 2021</a:t>
            </a:r>
            <a:br>
              <a:rPr b="1" lang="en-GB"/>
            </a:b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5"/>
          <p:cNvSpPr txBox="1"/>
          <p:nvPr>
            <p:ph type="title"/>
          </p:nvPr>
        </p:nvSpPr>
        <p:spPr>
          <a:xfrm>
            <a:off x="495300" y="274638"/>
            <a:ext cx="8915400" cy="79216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00833F"/>
              </a:buClr>
              <a:buSzPct val="100000"/>
              <a:buFont typeface="Arial"/>
              <a:buNone/>
            </a:pPr>
            <a:r>
              <a:rPr b="1" lang="en-GB"/>
              <a:t>EXPECTED NEGATIVE SECTORAL IMPACTS FOR JJAS 2021</a:t>
            </a:r>
            <a:endParaRPr/>
          </a:p>
        </p:txBody>
      </p:sp>
      <p:sp>
        <p:nvSpPr>
          <p:cNvPr id="105" name="Google Shape;105;p5"/>
          <p:cNvSpPr txBox="1"/>
          <p:nvPr>
            <p:ph idx="1" type="body"/>
          </p:nvPr>
        </p:nvSpPr>
        <p:spPr>
          <a:xfrm>
            <a:off x="495300" y="914401"/>
            <a:ext cx="8915400" cy="485617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spcBef>
                <a:spcPts val="0"/>
              </a:spcBef>
              <a:spcAft>
                <a:spcPts val="0"/>
              </a:spcAft>
              <a:buClr>
                <a:schemeClr val="dk1"/>
              </a:buClr>
              <a:buSzPct val="100000"/>
              <a:buNone/>
            </a:pPr>
            <a:r>
              <a:rPr b="1" lang="en-GB"/>
              <a:t>Desert Locusts invasion</a:t>
            </a:r>
            <a:endParaRPr/>
          </a:p>
          <a:p>
            <a:pPr indent="-342900" lvl="0" marL="342900" rtl="0" algn="l">
              <a:spcBef>
                <a:spcPts val="444"/>
              </a:spcBef>
              <a:spcAft>
                <a:spcPts val="0"/>
              </a:spcAft>
              <a:buClr>
                <a:schemeClr val="dk1"/>
              </a:buClr>
              <a:buSzPct val="100000"/>
              <a:buChar char="•"/>
            </a:pPr>
            <a:r>
              <a:rPr lang="en-GB"/>
              <a:t>Desert locust monitoring, in Ethiopia and Somalia , </a:t>
            </a:r>
            <a:r>
              <a:rPr lang="en-GB">
                <a:solidFill>
                  <a:srgbClr val="FF0000"/>
                </a:solidFill>
              </a:rPr>
              <a:t>Kenya??</a:t>
            </a:r>
            <a:endParaRPr/>
          </a:p>
          <a:p>
            <a:pPr indent="0" lvl="0" marL="0" rtl="0" algn="l">
              <a:spcBef>
                <a:spcPts val="444"/>
              </a:spcBef>
              <a:spcAft>
                <a:spcPts val="0"/>
              </a:spcAft>
              <a:buClr>
                <a:schemeClr val="dk1"/>
              </a:buClr>
              <a:buSzPct val="100000"/>
              <a:buNone/>
            </a:pPr>
            <a:r>
              <a:rPr b="1" lang="en-GB"/>
              <a:t>Poor pasture conditions </a:t>
            </a:r>
            <a:endParaRPr/>
          </a:p>
          <a:p>
            <a:pPr indent="-342900" lvl="0" marL="342900" rtl="0" algn="l">
              <a:spcBef>
                <a:spcPts val="444"/>
              </a:spcBef>
              <a:spcAft>
                <a:spcPts val="0"/>
              </a:spcAft>
              <a:buClr>
                <a:schemeClr val="dk1"/>
              </a:buClr>
              <a:buSzPct val="100000"/>
              <a:buChar char="•"/>
            </a:pPr>
            <a:r>
              <a:rPr b="1" lang="en-GB"/>
              <a:t>Ethiopia;</a:t>
            </a:r>
            <a:r>
              <a:rPr lang="en-GB"/>
              <a:t> Attention for Borena area and Somali region, already in the red </a:t>
            </a:r>
            <a:endParaRPr/>
          </a:p>
          <a:p>
            <a:pPr indent="-342900" lvl="0" marL="342900" rtl="0" algn="just">
              <a:spcBef>
                <a:spcPts val="444"/>
              </a:spcBef>
              <a:spcAft>
                <a:spcPts val="0"/>
              </a:spcAft>
              <a:buClr>
                <a:schemeClr val="dk1"/>
              </a:buClr>
              <a:buSzPct val="100000"/>
              <a:buChar char="•"/>
            </a:pPr>
            <a:r>
              <a:rPr b="1" lang="en-GB"/>
              <a:t>Kenya;</a:t>
            </a:r>
            <a:r>
              <a:rPr lang="en-GB"/>
              <a:t> Pastures and fodder production will go down, animal body conditions expected to decline, </a:t>
            </a:r>
            <a:endParaRPr/>
          </a:p>
          <a:p>
            <a:pPr indent="-342900" lvl="0" marL="342900" rtl="0" algn="just">
              <a:spcBef>
                <a:spcPts val="444"/>
              </a:spcBef>
              <a:spcAft>
                <a:spcPts val="0"/>
              </a:spcAft>
              <a:buClr>
                <a:schemeClr val="dk1"/>
              </a:buClr>
              <a:buSzPct val="100000"/>
              <a:buChar char="•"/>
            </a:pPr>
            <a:r>
              <a:rPr b="1" lang="en-GB"/>
              <a:t>Somalia</a:t>
            </a:r>
            <a:r>
              <a:rPr lang="en-GB"/>
              <a:t>; animal movements to occur in some areas due to inadequate water and pasture</a:t>
            </a:r>
            <a:endParaRPr/>
          </a:p>
          <a:p>
            <a:pPr indent="0" lvl="0" marL="0" rtl="0" algn="just">
              <a:spcBef>
                <a:spcPts val="444"/>
              </a:spcBef>
              <a:spcAft>
                <a:spcPts val="0"/>
              </a:spcAft>
              <a:buClr>
                <a:schemeClr val="dk1"/>
              </a:buClr>
              <a:buSzPct val="100000"/>
              <a:buNone/>
            </a:pPr>
            <a:r>
              <a:rPr b="1" lang="en-GB"/>
              <a:t>Flooding</a:t>
            </a:r>
            <a:endParaRPr b="1"/>
          </a:p>
          <a:p>
            <a:pPr indent="-342900" lvl="0" marL="342900" rtl="0" algn="just">
              <a:spcBef>
                <a:spcPts val="444"/>
              </a:spcBef>
              <a:spcAft>
                <a:spcPts val="0"/>
              </a:spcAft>
              <a:buClr>
                <a:schemeClr val="dk1"/>
              </a:buClr>
              <a:buSzPct val="100000"/>
              <a:buChar char="•"/>
            </a:pPr>
            <a:r>
              <a:rPr b="1" lang="en-GB"/>
              <a:t>Djibouti;</a:t>
            </a:r>
            <a:r>
              <a:rPr lang="en-GB"/>
              <a:t> heavy rains means in Djibouti flash floods &gt;Loss of animals especially those in dry river beds </a:t>
            </a:r>
            <a:endParaRPr/>
          </a:p>
          <a:p>
            <a:pPr indent="-342900" lvl="0" marL="342900" rtl="0" algn="just">
              <a:spcBef>
                <a:spcPts val="444"/>
              </a:spcBef>
              <a:spcAft>
                <a:spcPts val="0"/>
              </a:spcAft>
              <a:buClr>
                <a:schemeClr val="dk1"/>
              </a:buClr>
              <a:buSzPct val="100000"/>
              <a:buChar char="•"/>
            </a:pPr>
            <a:r>
              <a:rPr b="1" lang="en-GB"/>
              <a:t>Ethiopia; </a:t>
            </a:r>
            <a:r>
              <a:rPr lang="en-GB"/>
              <a:t>may face also flooding especially in Zone 1&amp; 2. </a:t>
            </a:r>
            <a:endParaRPr/>
          </a:p>
          <a:p>
            <a:pPr indent="-342900" lvl="0" marL="342900" rtl="0" algn="just">
              <a:spcBef>
                <a:spcPts val="444"/>
              </a:spcBef>
              <a:spcAft>
                <a:spcPts val="0"/>
              </a:spcAft>
              <a:buClr>
                <a:schemeClr val="dk1"/>
              </a:buClr>
              <a:buSzPct val="100000"/>
              <a:buChar char="•"/>
            </a:pPr>
            <a:r>
              <a:rPr lang="en-GB"/>
              <a:t>Somalia; flooding in Beledweyne, could lead to water borne disease, displacement of pastoralists, outbreak of endemic disease</a:t>
            </a:r>
            <a:endParaRPr/>
          </a:p>
          <a:p>
            <a:pPr indent="-201930" lvl="0" marL="342900" rtl="0" algn="just">
              <a:spcBef>
                <a:spcPts val="444"/>
              </a:spcBef>
              <a:spcAft>
                <a:spcPts val="0"/>
              </a:spcAft>
              <a:buClr>
                <a:schemeClr val="dk1"/>
              </a:buClr>
              <a:buSzPct val="100000"/>
              <a:buNone/>
            </a:pPr>
            <a:r>
              <a:t/>
            </a:r>
            <a:endParaRPr/>
          </a:p>
          <a:p>
            <a:pPr indent="-201930" lvl="0" marL="342900" rtl="0" algn="l">
              <a:spcBef>
                <a:spcPts val="444"/>
              </a:spcBef>
              <a:spcAft>
                <a:spcPts val="0"/>
              </a:spcAft>
              <a:buClr>
                <a:schemeClr val="dk1"/>
              </a:buClr>
              <a:buSzPct val="100000"/>
              <a:buNone/>
            </a:pPr>
            <a:r>
              <a:t/>
            </a:r>
            <a:endParaRPr/>
          </a:p>
        </p:txBody>
      </p:sp>
      <p:sp>
        <p:nvSpPr>
          <p:cNvPr id="106" name="Google Shape;106;p5"/>
          <p:cNvSpPr txBox="1"/>
          <p:nvPr>
            <p:ph idx="10" type="dt"/>
          </p:nvPr>
        </p:nvSpPr>
        <p:spPr>
          <a:xfrm>
            <a:off x="495300" y="6487001"/>
            <a:ext cx="2311400" cy="182373"/>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GB"/>
              <a:t>Thursday, May 27, 2021</a:t>
            </a:r>
            <a:endParaRPr/>
          </a:p>
        </p:txBody>
      </p:sp>
      <p:sp>
        <p:nvSpPr>
          <p:cNvPr id="107" name="Google Shape;107;p5"/>
          <p:cNvSpPr txBox="1"/>
          <p:nvPr>
            <p:ph idx="11" type="ftr"/>
          </p:nvPr>
        </p:nvSpPr>
        <p:spPr>
          <a:xfrm>
            <a:off x="2971800" y="6487000"/>
            <a:ext cx="4311650" cy="182373"/>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46463"/>
              </a:buClr>
              <a:buSzPts val="1000"/>
              <a:buFont typeface="Arial"/>
              <a:buNone/>
            </a:pPr>
            <a:r>
              <a:rPr lang="en-GB"/>
              <a:t>IGAD CLIMATE PREDICTION AND APPLICATIONS CENTRE (</a:t>
            </a:r>
            <a:r>
              <a:rPr b="1" lang="en-GB"/>
              <a:t>ICPAC</a:t>
            </a:r>
            <a:r>
              <a:rPr lang="en-GB"/>
              <a:t>)</a:t>
            </a:r>
            <a:endParaRPr/>
          </a:p>
        </p:txBody>
      </p:sp>
      <p:sp>
        <p:nvSpPr>
          <p:cNvPr id="108" name="Google Shape;108;p5"/>
          <p:cNvSpPr txBox="1"/>
          <p:nvPr>
            <p:ph idx="12" type="sldNum"/>
          </p:nvPr>
        </p:nvSpPr>
        <p:spPr>
          <a:xfrm>
            <a:off x="8247528" y="6487001"/>
            <a:ext cx="388471" cy="18237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6"/>
          <p:cNvSpPr txBox="1"/>
          <p:nvPr>
            <p:ph type="title"/>
          </p:nvPr>
        </p:nvSpPr>
        <p:spPr>
          <a:xfrm>
            <a:off x="495300" y="274638"/>
            <a:ext cx="8915400" cy="79216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00833F"/>
              </a:buClr>
              <a:buSzPct val="100000"/>
              <a:buFont typeface="Arial"/>
              <a:buNone/>
            </a:pPr>
            <a:r>
              <a:rPr b="1" lang="en-GB"/>
              <a:t>EXPECTED NEGATIVE SECTORAL IMPACTS FOR JJAS 2021</a:t>
            </a:r>
            <a:endParaRPr/>
          </a:p>
        </p:txBody>
      </p:sp>
      <p:sp>
        <p:nvSpPr>
          <p:cNvPr id="114" name="Google Shape;114;p6"/>
          <p:cNvSpPr txBox="1"/>
          <p:nvPr>
            <p:ph idx="1" type="body"/>
          </p:nvPr>
        </p:nvSpPr>
        <p:spPr>
          <a:xfrm>
            <a:off x="495300" y="762001"/>
            <a:ext cx="8915400" cy="500857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just">
              <a:spcBef>
                <a:spcPts val="0"/>
              </a:spcBef>
              <a:spcAft>
                <a:spcPts val="0"/>
              </a:spcAft>
              <a:buClr>
                <a:schemeClr val="dk1"/>
              </a:buClr>
              <a:buSzPct val="100000"/>
              <a:buNone/>
            </a:pPr>
            <a:r>
              <a:rPr b="1" lang="en-GB"/>
              <a:t>Animal diseases outbreaks </a:t>
            </a:r>
            <a:endParaRPr/>
          </a:p>
          <a:p>
            <a:pPr indent="-342900" lvl="0" marL="342900" rtl="0" algn="just">
              <a:spcBef>
                <a:spcPts val="444"/>
              </a:spcBef>
              <a:spcAft>
                <a:spcPts val="0"/>
              </a:spcAft>
              <a:buClr>
                <a:schemeClr val="dk1"/>
              </a:buClr>
              <a:buSzPct val="100000"/>
              <a:buChar char="•"/>
            </a:pPr>
            <a:r>
              <a:rPr b="1" lang="en-GB"/>
              <a:t>Uganda, Sudan, South Sudan</a:t>
            </a:r>
            <a:r>
              <a:rPr lang="en-GB"/>
              <a:t>; Diseases associated with wet condition in areas expected to have above normal rainfall, parasitic diseases , tse tse and ticks  expected to prevail </a:t>
            </a:r>
            <a:endParaRPr/>
          </a:p>
          <a:p>
            <a:pPr indent="-342900" lvl="0" marL="342900" rtl="0" algn="just">
              <a:spcBef>
                <a:spcPts val="444"/>
              </a:spcBef>
              <a:spcAft>
                <a:spcPts val="0"/>
              </a:spcAft>
              <a:buClr>
                <a:schemeClr val="dk1"/>
              </a:buClr>
              <a:buSzPct val="100000"/>
              <a:buChar char="•"/>
            </a:pPr>
            <a:r>
              <a:rPr b="1" lang="en-GB"/>
              <a:t>Kenya, Ethiopia, Somalia; </a:t>
            </a:r>
            <a:r>
              <a:rPr lang="en-GB"/>
              <a:t>There are high chances of more animal migrations in the region. With this comes conflict and disease sharing among herds, Poor animal body conditions mean lower immunity and hence higher susceptibility to infections</a:t>
            </a:r>
            <a:endParaRPr/>
          </a:p>
          <a:p>
            <a:pPr indent="-342900" lvl="0" marL="342900" rtl="0" algn="just">
              <a:spcBef>
                <a:spcPts val="444"/>
              </a:spcBef>
              <a:spcAft>
                <a:spcPts val="0"/>
              </a:spcAft>
              <a:buClr>
                <a:schemeClr val="dk1"/>
              </a:buClr>
              <a:buSzPct val="100000"/>
              <a:buChar char="•"/>
            </a:pPr>
            <a:r>
              <a:rPr b="1" lang="en-GB"/>
              <a:t>Djibouti;</a:t>
            </a:r>
            <a:r>
              <a:rPr lang="en-GB"/>
              <a:t> Heavy rains accompanied by strong winds can cause pneumonia and mortalities especially in goats, heavy rains also increase the risk of Rift Valley Fever </a:t>
            </a:r>
            <a:endParaRPr/>
          </a:p>
          <a:p>
            <a:pPr indent="-342900" lvl="0" marL="342900" rtl="0" algn="l">
              <a:spcBef>
                <a:spcPts val="444"/>
              </a:spcBef>
              <a:spcAft>
                <a:spcPts val="0"/>
              </a:spcAft>
              <a:buClr>
                <a:schemeClr val="dk1"/>
              </a:buClr>
              <a:buSzPct val="100000"/>
              <a:buChar char="•"/>
            </a:pPr>
            <a:r>
              <a:rPr b="1" lang="en-GB"/>
              <a:t>Sudan; </a:t>
            </a:r>
            <a:r>
              <a:rPr lang="en-GB"/>
              <a:t>Seasonal Animal movement expected from South Sudan to southern part of Sudan (South and East Darfur, South Kordofan, white Nile, Blue Nile and Sinnar)  up to central states(North Kordofan, Gadarif and Kassala states)  to avoid flies and mosquitoes </a:t>
            </a:r>
            <a:r>
              <a:rPr lang="en-GB">
                <a:solidFill>
                  <a:srgbClr val="956909"/>
                </a:solidFill>
              </a:rPr>
              <a:t>&gt;&gt;disease sharing among herds</a:t>
            </a:r>
            <a:endParaRPr>
              <a:solidFill>
                <a:srgbClr val="956909"/>
              </a:solidFill>
            </a:endParaRPr>
          </a:p>
          <a:p>
            <a:pPr indent="-201930" lvl="0" marL="342900" rtl="0" algn="just">
              <a:spcBef>
                <a:spcPts val="444"/>
              </a:spcBef>
              <a:spcAft>
                <a:spcPts val="0"/>
              </a:spcAft>
              <a:buClr>
                <a:schemeClr val="dk1"/>
              </a:buClr>
              <a:buSzPct val="100000"/>
              <a:buNone/>
            </a:pPr>
            <a:r>
              <a:t/>
            </a:r>
            <a:endParaRPr>
              <a:solidFill>
                <a:srgbClr val="956909"/>
              </a:solidFill>
            </a:endParaRPr>
          </a:p>
          <a:p>
            <a:pPr indent="-201930" lvl="0" marL="342900" rtl="0" algn="l">
              <a:spcBef>
                <a:spcPts val="444"/>
              </a:spcBef>
              <a:spcAft>
                <a:spcPts val="0"/>
              </a:spcAft>
              <a:buClr>
                <a:schemeClr val="dk1"/>
              </a:buClr>
              <a:buSzPct val="100000"/>
              <a:buNone/>
            </a:pPr>
            <a:r>
              <a:t/>
            </a:r>
            <a:endParaRPr/>
          </a:p>
        </p:txBody>
      </p:sp>
      <p:sp>
        <p:nvSpPr>
          <p:cNvPr id="115" name="Google Shape;115;p6"/>
          <p:cNvSpPr txBox="1"/>
          <p:nvPr>
            <p:ph idx="10" type="dt"/>
          </p:nvPr>
        </p:nvSpPr>
        <p:spPr>
          <a:xfrm>
            <a:off x="495300" y="6487001"/>
            <a:ext cx="2311400" cy="182373"/>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GB"/>
              <a:t>Thursday, May 27, 2021</a:t>
            </a:r>
            <a:endParaRPr/>
          </a:p>
        </p:txBody>
      </p:sp>
      <p:sp>
        <p:nvSpPr>
          <p:cNvPr id="116" name="Google Shape;116;p6"/>
          <p:cNvSpPr txBox="1"/>
          <p:nvPr>
            <p:ph idx="11" type="ftr"/>
          </p:nvPr>
        </p:nvSpPr>
        <p:spPr>
          <a:xfrm>
            <a:off x="2971800" y="6487000"/>
            <a:ext cx="4311650" cy="182373"/>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46463"/>
              </a:buClr>
              <a:buSzPts val="1000"/>
              <a:buFont typeface="Arial"/>
              <a:buNone/>
            </a:pPr>
            <a:r>
              <a:rPr lang="en-GB"/>
              <a:t>IGAD CLIMATE PREDICTION AND APPLICATIONS CENTRE (</a:t>
            </a:r>
            <a:r>
              <a:rPr b="1" lang="en-GB"/>
              <a:t>ICPAC</a:t>
            </a:r>
            <a:r>
              <a:rPr lang="en-GB"/>
              <a:t>)</a:t>
            </a:r>
            <a:endParaRPr/>
          </a:p>
        </p:txBody>
      </p:sp>
      <p:sp>
        <p:nvSpPr>
          <p:cNvPr id="117" name="Google Shape;117;p6"/>
          <p:cNvSpPr txBox="1"/>
          <p:nvPr>
            <p:ph idx="12" type="sldNum"/>
          </p:nvPr>
        </p:nvSpPr>
        <p:spPr>
          <a:xfrm>
            <a:off x="8247528" y="6487001"/>
            <a:ext cx="388471" cy="18237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7"/>
          <p:cNvSpPr txBox="1"/>
          <p:nvPr>
            <p:ph type="title"/>
          </p:nvPr>
        </p:nvSpPr>
        <p:spPr>
          <a:xfrm>
            <a:off x="495300" y="235450"/>
            <a:ext cx="8915400" cy="79216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00833F"/>
              </a:buClr>
              <a:buSzPts val="2400"/>
              <a:buFont typeface="Arial"/>
              <a:buNone/>
            </a:pPr>
            <a:r>
              <a:rPr b="1" lang="en-GB"/>
              <a:t>KEY RESPONSE MEASURES / ADVISORIES</a:t>
            </a:r>
            <a:endParaRPr b="1"/>
          </a:p>
        </p:txBody>
      </p:sp>
      <p:sp>
        <p:nvSpPr>
          <p:cNvPr id="124" name="Google Shape;124;p7"/>
          <p:cNvSpPr txBox="1"/>
          <p:nvPr>
            <p:ph idx="1" type="body"/>
          </p:nvPr>
        </p:nvSpPr>
        <p:spPr>
          <a:xfrm>
            <a:off x="495300" y="1244607"/>
            <a:ext cx="8915400" cy="4525963"/>
          </a:xfrm>
          <a:prstGeom prst="rect">
            <a:avLst/>
          </a:prstGeom>
          <a:noFill/>
          <a:ln>
            <a:noFill/>
          </a:ln>
        </p:spPr>
        <p:txBody>
          <a:bodyPr anchorCtr="0" anchor="t" bIns="45700" lIns="91425" spcFirstLastPara="1" rIns="91425" wrap="square" tIns="45700">
            <a:normAutofit fontScale="92500" lnSpcReduction="20000"/>
          </a:bodyPr>
          <a:lstStyle/>
          <a:p>
            <a:pPr indent="-342900" lvl="0" marL="342900" rtl="0" algn="l">
              <a:spcBef>
                <a:spcPts val="0"/>
              </a:spcBef>
              <a:spcAft>
                <a:spcPts val="0"/>
              </a:spcAft>
              <a:buClr>
                <a:schemeClr val="dk1"/>
              </a:buClr>
              <a:buSzPct val="100000"/>
              <a:buChar char="•"/>
            </a:pPr>
            <a:r>
              <a:rPr lang="en-GB"/>
              <a:t>Close monitoring of seasonal performance </a:t>
            </a:r>
            <a:endParaRPr/>
          </a:p>
          <a:p>
            <a:pPr indent="-342900" lvl="0" marL="342900" rtl="0" algn="l">
              <a:spcBef>
                <a:spcPts val="444"/>
              </a:spcBef>
              <a:spcAft>
                <a:spcPts val="0"/>
              </a:spcAft>
              <a:buClr>
                <a:schemeClr val="dk1"/>
              </a:buClr>
              <a:buSzPct val="100000"/>
              <a:buChar char="•"/>
            </a:pPr>
            <a:r>
              <a:rPr lang="en-GB"/>
              <a:t>Conservation of water and pastures/fodder in the areas receiving good rains during this season</a:t>
            </a:r>
            <a:endParaRPr/>
          </a:p>
          <a:p>
            <a:pPr indent="-342900" lvl="0" marL="342900" rtl="0" algn="l">
              <a:spcBef>
                <a:spcPts val="444"/>
              </a:spcBef>
              <a:spcAft>
                <a:spcPts val="0"/>
              </a:spcAft>
              <a:buClr>
                <a:schemeClr val="dk1"/>
              </a:buClr>
              <a:buSzPct val="100000"/>
              <a:buChar char="•"/>
            </a:pPr>
            <a:r>
              <a:rPr lang="en-GB"/>
              <a:t>Control of vector-borne diseases, deworming , vaccinations</a:t>
            </a:r>
            <a:endParaRPr/>
          </a:p>
          <a:p>
            <a:pPr indent="-342900" lvl="0" marL="342900" rtl="0" algn="l">
              <a:spcBef>
                <a:spcPts val="444"/>
              </a:spcBef>
              <a:spcAft>
                <a:spcPts val="0"/>
              </a:spcAft>
              <a:buClr>
                <a:schemeClr val="dk1"/>
              </a:buClr>
              <a:buSzPct val="100000"/>
              <a:buChar char="•"/>
            </a:pPr>
            <a:r>
              <a:rPr lang="en-GB"/>
              <a:t>Routine control Trans-boundary Animal diseases (TADs)</a:t>
            </a:r>
            <a:endParaRPr/>
          </a:p>
          <a:p>
            <a:pPr indent="-342900" lvl="0" marL="342900" rtl="0" algn="l">
              <a:spcBef>
                <a:spcPts val="444"/>
              </a:spcBef>
              <a:spcAft>
                <a:spcPts val="0"/>
              </a:spcAft>
              <a:buClr>
                <a:schemeClr val="dk1"/>
              </a:buClr>
              <a:buSzPct val="100000"/>
              <a:buChar char="•"/>
            </a:pPr>
            <a:r>
              <a:rPr lang="en-GB"/>
              <a:t>African Swine Fever, CBPP, PPR Foot and Mouth Disease control measures to continue</a:t>
            </a:r>
            <a:endParaRPr/>
          </a:p>
          <a:p>
            <a:pPr indent="-342900" lvl="0" marL="342900" rtl="0" algn="just">
              <a:spcBef>
                <a:spcPts val="444"/>
              </a:spcBef>
              <a:spcAft>
                <a:spcPts val="0"/>
              </a:spcAft>
              <a:buClr>
                <a:schemeClr val="dk1"/>
              </a:buClr>
              <a:buSzPct val="100000"/>
              <a:buChar char="•"/>
            </a:pPr>
            <a:r>
              <a:rPr lang="en-GB"/>
              <a:t>Flood control in flood prone areas</a:t>
            </a:r>
            <a:endParaRPr/>
          </a:p>
          <a:p>
            <a:pPr indent="-342900" lvl="0" marL="342900" rtl="0" algn="just">
              <a:spcBef>
                <a:spcPts val="444"/>
              </a:spcBef>
              <a:spcAft>
                <a:spcPts val="0"/>
              </a:spcAft>
              <a:buClr>
                <a:schemeClr val="dk1"/>
              </a:buClr>
              <a:buSzPct val="100000"/>
              <a:buChar char="•"/>
            </a:pPr>
            <a:r>
              <a:rPr lang="en-GB"/>
              <a:t>Zones 1 &amp; 2 Poultry disease control to be intensified especially Gumboro and coccidiosis</a:t>
            </a:r>
            <a:endParaRPr/>
          </a:p>
          <a:p>
            <a:pPr indent="-342900" lvl="0" marL="342900" rtl="0" algn="just">
              <a:spcBef>
                <a:spcPts val="444"/>
              </a:spcBef>
              <a:spcAft>
                <a:spcPts val="0"/>
              </a:spcAft>
              <a:buClr>
                <a:schemeClr val="dk1"/>
              </a:buClr>
              <a:buSzPct val="100000"/>
              <a:buChar char="•"/>
            </a:pPr>
            <a:r>
              <a:rPr lang="en-GB"/>
              <a:t> Awareness-raising campaign, as soon as possible to avoid those negative impacts</a:t>
            </a:r>
            <a:endParaRPr/>
          </a:p>
          <a:p>
            <a:pPr indent="-342900" lvl="0" marL="342900" rtl="0" algn="just">
              <a:spcBef>
                <a:spcPts val="444"/>
              </a:spcBef>
              <a:spcAft>
                <a:spcPts val="0"/>
              </a:spcAft>
              <a:buClr>
                <a:schemeClr val="dk1"/>
              </a:buClr>
              <a:buSzPct val="100000"/>
              <a:buChar char="•"/>
            </a:pPr>
            <a:r>
              <a:rPr lang="en-GB"/>
              <a:t>Restocking especially in Djibouti </a:t>
            </a:r>
            <a:endParaRPr/>
          </a:p>
          <a:p>
            <a:pPr indent="-201930" lvl="0" marL="342900" rtl="0" algn="just">
              <a:spcBef>
                <a:spcPts val="444"/>
              </a:spcBef>
              <a:spcAft>
                <a:spcPts val="0"/>
              </a:spcAft>
              <a:buClr>
                <a:schemeClr val="dk1"/>
              </a:buClr>
              <a:buSzPct val="100000"/>
              <a:buNone/>
            </a:pPr>
            <a:r>
              <a:t/>
            </a:r>
            <a:endParaRPr/>
          </a:p>
          <a:p>
            <a:pPr indent="-201930" lvl="0" marL="342900" rtl="0" algn="just">
              <a:spcBef>
                <a:spcPts val="444"/>
              </a:spcBef>
              <a:spcAft>
                <a:spcPts val="0"/>
              </a:spcAft>
              <a:buClr>
                <a:schemeClr val="dk1"/>
              </a:buClr>
              <a:buSzPct val="100000"/>
              <a:buNone/>
            </a:pPr>
            <a:r>
              <a:t/>
            </a:r>
            <a:endParaRPr/>
          </a:p>
          <a:p>
            <a:pPr indent="-201930" lvl="0" marL="342900" rtl="0" algn="just">
              <a:spcBef>
                <a:spcPts val="444"/>
              </a:spcBef>
              <a:spcAft>
                <a:spcPts val="0"/>
              </a:spcAft>
              <a:buClr>
                <a:schemeClr val="dk1"/>
              </a:buClr>
              <a:buSzPct val="100000"/>
              <a:buNone/>
            </a:pPr>
            <a:r>
              <a:t/>
            </a:r>
            <a:endParaRPr/>
          </a:p>
          <a:p>
            <a:pPr indent="-201930" lvl="0" marL="342900" rtl="0" algn="l">
              <a:spcBef>
                <a:spcPts val="444"/>
              </a:spcBef>
              <a:spcAft>
                <a:spcPts val="0"/>
              </a:spcAft>
              <a:buClr>
                <a:schemeClr val="dk1"/>
              </a:buClr>
              <a:buSzPct val="100000"/>
              <a:buNone/>
            </a:pPr>
            <a:r>
              <a:t/>
            </a:r>
            <a:endParaRPr/>
          </a:p>
          <a:p>
            <a:pPr indent="-201930" lvl="0" marL="342900" rtl="0" algn="l">
              <a:spcBef>
                <a:spcPts val="444"/>
              </a:spcBef>
              <a:spcAft>
                <a:spcPts val="0"/>
              </a:spcAft>
              <a:buClr>
                <a:schemeClr val="dk1"/>
              </a:buClr>
              <a:buSzPct val="100000"/>
              <a:buNone/>
            </a:pPr>
            <a:r>
              <a:t/>
            </a:r>
            <a:endParaRPr/>
          </a:p>
          <a:p>
            <a:pPr indent="-201930" lvl="0" marL="342900" rtl="0" algn="l">
              <a:spcBef>
                <a:spcPts val="444"/>
              </a:spcBef>
              <a:spcAft>
                <a:spcPts val="0"/>
              </a:spcAft>
              <a:buClr>
                <a:schemeClr val="dk1"/>
              </a:buClr>
              <a:buSzPct val="100000"/>
              <a:buNone/>
            </a:pPr>
            <a:r>
              <a:t/>
            </a:r>
            <a:endParaRPr/>
          </a:p>
          <a:p>
            <a:pPr indent="-201930" lvl="0" marL="342900" rtl="0" algn="l">
              <a:spcBef>
                <a:spcPts val="444"/>
              </a:spcBef>
              <a:spcAft>
                <a:spcPts val="0"/>
              </a:spcAft>
              <a:buClr>
                <a:schemeClr val="dk1"/>
              </a:buClr>
              <a:buSzPct val="100000"/>
              <a:buNone/>
            </a:pPr>
            <a:r>
              <a:t/>
            </a:r>
            <a:endParaRPr/>
          </a:p>
        </p:txBody>
      </p:sp>
      <p:sp>
        <p:nvSpPr>
          <p:cNvPr id="125" name="Google Shape;125;p7"/>
          <p:cNvSpPr txBox="1"/>
          <p:nvPr>
            <p:ph idx="10" type="dt"/>
          </p:nvPr>
        </p:nvSpPr>
        <p:spPr>
          <a:xfrm>
            <a:off x="495300" y="6487001"/>
            <a:ext cx="2311400" cy="182373"/>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GB"/>
              <a:t>Thursday, May 27, 2021</a:t>
            </a:r>
            <a:endParaRPr/>
          </a:p>
        </p:txBody>
      </p:sp>
      <p:sp>
        <p:nvSpPr>
          <p:cNvPr id="126" name="Google Shape;126;p7"/>
          <p:cNvSpPr txBox="1"/>
          <p:nvPr>
            <p:ph idx="11" type="ftr"/>
          </p:nvPr>
        </p:nvSpPr>
        <p:spPr>
          <a:xfrm>
            <a:off x="2971800" y="6487000"/>
            <a:ext cx="4311650" cy="182373"/>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46463"/>
              </a:buClr>
              <a:buSzPts val="1000"/>
              <a:buFont typeface="Arial"/>
              <a:buNone/>
            </a:pPr>
            <a:r>
              <a:rPr lang="en-GB"/>
              <a:t>IGAD CLIMATE PREDICTION AND APPLICATIONS CENTRE (</a:t>
            </a:r>
            <a:r>
              <a:rPr b="1" lang="en-GB"/>
              <a:t>ICPAC</a:t>
            </a:r>
            <a:r>
              <a:rPr lang="en-GB"/>
              <a:t>)</a:t>
            </a:r>
            <a:endParaRPr/>
          </a:p>
        </p:txBody>
      </p:sp>
      <p:sp>
        <p:nvSpPr>
          <p:cNvPr id="127" name="Google Shape;127;p7"/>
          <p:cNvSpPr txBox="1"/>
          <p:nvPr>
            <p:ph idx="12" type="sldNum"/>
          </p:nvPr>
        </p:nvSpPr>
        <p:spPr>
          <a:xfrm>
            <a:off x="8247528" y="6487001"/>
            <a:ext cx="388471" cy="18237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8"/>
          <p:cNvSpPr txBox="1"/>
          <p:nvPr>
            <p:ph type="title"/>
          </p:nvPr>
        </p:nvSpPr>
        <p:spPr>
          <a:xfrm>
            <a:off x="495300" y="274638"/>
            <a:ext cx="8915400" cy="79216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00833F"/>
              </a:buClr>
              <a:buSzPts val="2400"/>
              <a:buFont typeface="Arial"/>
              <a:buNone/>
            </a:pPr>
            <a:r>
              <a:rPr b="1" lang="en-GB"/>
              <a:t>KEY RESPONSE MEASURES / ADVISORIES</a:t>
            </a:r>
            <a:endParaRPr/>
          </a:p>
        </p:txBody>
      </p:sp>
      <p:sp>
        <p:nvSpPr>
          <p:cNvPr id="133" name="Google Shape;133;p8"/>
          <p:cNvSpPr txBox="1"/>
          <p:nvPr>
            <p:ph idx="1" type="body"/>
          </p:nvPr>
        </p:nvSpPr>
        <p:spPr>
          <a:xfrm>
            <a:off x="495300" y="1244607"/>
            <a:ext cx="89154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2400"/>
              <a:buChar char="•"/>
            </a:pPr>
            <a:r>
              <a:rPr lang="en-GB"/>
              <a:t>Close coordination with Ministry of Health to insure One Health activities especially for hemorrhagic Fevers.</a:t>
            </a:r>
            <a:endParaRPr/>
          </a:p>
          <a:p>
            <a:pPr indent="-342900" lvl="0" marL="342900" rtl="0" algn="l">
              <a:spcBef>
                <a:spcPts val="480"/>
              </a:spcBef>
              <a:spcAft>
                <a:spcPts val="0"/>
              </a:spcAft>
              <a:buClr>
                <a:schemeClr val="dk1"/>
              </a:buClr>
              <a:buSzPts val="2400"/>
              <a:buChar char="•"/>
            </a:pPr>
            <a:r>
              <a:rPr lang="en-GB"/>
              <a:t>Strengthen Veterinary Surveillance against the risk of Rift Valley Fever to insure safety of public health and to secure animal exportation</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p:txBody>
      </p:sp>
      <p:sp>
        <p:nvSpPr>
          <p:cNvPr id="134" name="Google Shape;134;p8"/>
          <p:cNvSpPr txBox="1"/>
          <p:nvPr>
            <p:ph idx="10" type="dt"/>
          </p:nvPr>
        </p:nvSpPr>
        <p:spPr>
          <a:xfrm>
            <a:off x="495300" y="6487001"/>
            <a:ext cx="2311400" cy="182373"/>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GB"/>
              <a:t>Thursday, May 27, 2021</a:t>
            </a:r>
            <a:endParaRPr/>
          </a:p>
        </p:txBody>
      </p:sp>
      <p:sp>
        <p:nvSpPr>
          <p:cNvPr id="135" name="Google Shape;135;p8"/>
          <p:cNvSpPr txBox="1"/>
          <p:nvPr>
            <p:ph idx="11" type="ftr"/>
          </p:nvPr>
        </p:nvSpPr>
        <p:spPr>
          <a:xfrm>
            <a:off x="2971800" y="6487000"/>
            <a:ext cx="4311650" cy="182373"/>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46463"/>
              </a:buClr>
              <a:buSzPts val="1000"/>
              <a:buFont typeface="Arial"/>
              <a:buNone/>
            </a:pPr>
            <a:r>
              <a:rPr lang="en-GB"/>
              <a:t>IGAD CLIMATE PREDICTION AND APPLICATIONS CENTRE (</a:t>
            </a:r>
            <a:r>
              <a:rPr b="1" lang="en-GB"/>
              <a:t>ICPAC</a:t>
            </a:r>
            <a:r>
              <a:rPr lang="en-GB"/>
              <a:t>)</a:t>
            </a:r>
            <a:endParaRPr/>
          </a:p>
        </p:txBody>
      </p:sp>
      <p:sp>
        <p:nvSpPr>
          <p:cNvPr id="136" name="Google Shape;136;p8"/>
          <p:cNvSpPr txBox="1"/>
          <p:nvPr>
            <p:ph idx="12" type="sldNum"/>
          </p:nvPr>
        </p:nvSpPr>
        <p:spPr>
          <a:xfrm>
            <a:off x="8247528" y="6487001"/>
            <a:ext cx="388471" cy="18237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9"/>
          <p:cNvSpPr txBox="1"/>
          <p:nvPr>
            <p:ph type="title"/>
          </p:nvPr>
        </p:nvSpPr>
        <p:spPr>
          <a:xfrm>
            <a:off x="495300" y="274638"/>
            <a:ext cx="8915400" cy="792162"/>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00833F"/>
              </a:buClr>
              <a:buSzPct val="100000"/>
              <a:buFont typeface="Arial"/>
              <a:buNone/>
            </a:pPr>
            <a:r>
              <a:rPr lang="en-GB"/>
              <a:t>FORECASTED FORAGE AMOUNTS IN IGAD CLUSTERS 1,2 &amp;3</a:t>
            </a:r>
            <a:endParaRPr/>
          </a:p>
        </p:txBody>
      </p:sp>
      <p:pic>
        <p:nvPicPr>
          <p:cNvPr id="142" name="Google Shape;142;p9"/>
          <p:cNvPicPr preferRelativeResize="0"/>
          <p:nvPr>
            <p:ph idx="1" type="body"/>
          </p:nvPr>
        </p:nvPicPr>
        <p:blipFill rotWithShape="1">
          <a:blip r:embed="rId3">
            <a:alphaModFix/>
          </a:blip>
          <a:srcRect b="0" l="0" r="0" t="0"/>
          <a:stretch/>
        </p:blipFill>
        <p:spPr>
          <a:xfrm>
            <a:off x="495300" y="1066800"/>
            <a:ext cx="8915400" cy="4378911"/>
          </a:xfrm>
          <a:prstGeom prst="rect">
            <a:avLst/>
          </a:prstGeom>
          <a:noFill/>
          <a:ln>
            <a:noFill/>
          </a:ln>
        </p:spPr>
      </p:pic>
      <p:sp>
        <p:nvSpPr>
          <p:cNvPr id="143" name="Google Shape;143;p9"/>
          <p:cNvSpPr txBox="1"/>
          <p:nvPr>
            <p:ph idx="10" type="dt"/>
          </p:nvPr>
        </p:nvSpPr>
        <p:spPr>
          <a:xfrm>
            <a:off x="495300" y="6487001"/>
            <a:ext cx="2311400" cy="182373"/>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GB"/>
              <a:t>Thursday, May 27, 2021</a:t>
            </a:r>
            <a:endParaRPr/>
          </a:p>
        </p:txBody>
      </p:sp>
      <p:sp>
        <p:nvSpPr>
          <p:cNvPr id="144" name="Google Shape;144;p9"/>
          <p:cNvSpPr txBox="1"/>
          <p:nvPr>
            <p:ph idx="11" type="ftr"/>
          </p:nvPr>
        </p:nvSpPr>
        <p:spPr>
          <a:xfrm>
            <a:off x="2971800" y="6487000"/>
            <a:ext cx="4311650" cy="182373"/>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46463"/>
              </a:buClr>
              <a:buSzPts val="1000"/>
              <a:buFont typeface="Arial"/>
              <a:buNone/>
            </a:pPr>
            <a:r>
              <a:rPr lang="en-GB"/>
              <a:t>IGAD CLIMATE PREDICTION AND APPLICATIONS CENTRE (</a:t>
            </a:r>
            <a:r>
              <a:rPr b="1" lang="en-GB"/>
              <a:t>ICPAC</a:t>
            </a:r>
            <a:r>
              <a:rPr lang="en-GB"/>
              <a:t>)</a:t>
            </a:r>
            <a:endParaRPr/>
          </a:p>
        </p:txBody>
      </p:sp>
      <p:sp>
        <p:nvSpPr>
          <p:cNvPr id="145" name="Google Shape;145;p9"/>
          <p:cNvSpPr txBox="1"/>
          <p:nvPr>
            <p:ph idx="12" type="sldNum"/>
          </p:nvPr>
        </p:nvSpPr>
        <p:spPr>
          <a:xfrm>
            <a:off x="8247528" y="6487001"/>
            <a:ext cx="388471" cy="18237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IGAD PPT Template">
  <a:themeElements>
    <a:clrScheme name="IGAD">
      <a:dk1>
        <a:srgbClr val="000000"/>
      </a:dk1>
      <a:lt1>
        <a:srgbClr val="FFFFFF"/>
      </a:lt1>
      <a:dk2>
        <a:srgbClr val="646463"/>
      </a:dk2>
      <a:lt2>
        <a:srgbClr val="D0D0D0"/>
      </a:lt2>
      <a:accent1>
        <a:srgbClr val="00833F"/>
      </a:accent1>
      <a:accent2>
        <a:srgbClr val="F4BE49"/>
      </a:accent2>
      <a:accent3>
        <a:srgbClr val="004080"/>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2014-11-18T09:33:09Z</dcterms:created>
  <dc:creator>Apple Macintosh</dc:creator>
</cp:coreProperties>
</file>