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0" r:id="rId2"/>
    <p:sldId id="265" r:id="rId3"/>
    <p:sldId id="266" r:id="rId4"/>
    <p:sldId id="268" r:id="rId5"/>
    <p:sldId id="271" r:id="rId6"/>
    <p:sldId id="260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88398" autoAdjust="0"/>
  </p:normalViewPr>
  <p:slideViewPr>
    <p:cSldViewPr snapToObjects="1">
      <p:cViewPr varScale="1">
        <p:scale>
          <a:sx n="102" d="100"/>
          <a:sy n="102" d="100"/>
        </p:scale>
        <p:origin x="164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most significant positive impacts for the sector and from good practices, for both seasons </a:t>
            </a:r>
          </a:p>
          <a:p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any unusual weather and climate events or trends that impacted the sector in March to May that are not normally experienced</a:t>
            </a:r>
          </a:p>
          <a:p>
            <a:endParaRPr lang="en-GB" dirty="0"/>
          </a:p>
          <a:p>
            <a:r>
              <a:rPr lang="en-GB" b="1" dirty="0"/>
              <a:t>For Example, this could relate to: </a:t>
            </a:r>
            <a:r>
              <a:rPr lang="en-GB" dirty="0"/>
              <a:t>Late/delayed or early onset, Short duration (early withdrawal); Prolonged dry spells; Hotter than usual; Seasonal shift;  More stormy weather (rainfall events); Unusually windy; Extreme storms etc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examples showing how climate information products, services and advisories were used by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response strategies taken and their impact, for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good practices for climate services.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 experienced in applying the forecast in MAM 2021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8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-7620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2" y="1752600"/>
            <a:ext cx="9228667" cy="16763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Livestock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(regional consolidated )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march-may (mam) 2021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6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58344"/>
            <a:ext cx="8915400" cy="422805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GB" b="1" dirty="0" smtClean="0"/>
              <a:t>Djibouti</a:t>
            </a:r>
          </a:p>
          <a:p>
            <a:pPr algn="just"/>
            <a:r>
              <a:rPr lang="en-US" dirty="0"/>
              <a:t>MAM </a:t>
            </a:r>
            <a:r>
              <a:rPr lang="en-US" b="1" dirty="0"/>
              <a:t>is not </a:t>
            </a:r>
            <a:r>
              <a:rPr lang="en-US" dirty="0"/>
              <a:t>Djibouti main rainy season but its performance was </a:t>
            </a:r>
            <a:r>
              <a:rPr lang="en-US" dirty="0" smtClean="0"/>
              <a:t>good. Pastures have regenerated and water sources restored</a:t>
            </a:r>
            <a:endParaRPr lang="en-GB" b="1" dirty="0" smtClean="0"/>
          </a:p>
          <a:p>
            <a:pPr marL="0" indent="0" algn="just">
              <a:buNone/>
            </a:pPr>
            <a:r>
              <a:rPr lang="en-GB" b="1" dirty="0" smtClean="0"/>
              <a:t>Ethiopia</a:t>
            </a:r>
            <a:endParaRPr lang="en-GB" b="1" dirty="0"/>
          </a:p>
          <a:p>
            <a:pPr algn="just"/>
            <a:r>
              <a:rPr lang="en-GB" dirty="0"/>
              <a:t>Good prospects for good pastures in areas that have received good rains</a:t>
            </a:r>
          </a:p>
          <a:p>
            <a:pPr marL="0" indent="0" algn="just">
              <a:buNone/>
            </a:pPr>
            <a:r>
              <a:rPr lang="en-GB" b="1" dirty="0" smtClean="0"/>
              <a:t>Kenya</a:t>
            </a:r>
            <a:r>
              <a:rPr lang="en-GB" dirty="0" smtClean="0"/>
              <a:t> </a:t>
            </a:r>
          </a:p>
          <a:p>
            <a:pPr marL="0" indent="0" algn="just">
              <a:buNone/>
            </a:pPr>
            <a:r>
              <a:rPr lang="en-GB" dirty="0" smtClean="0"/>
              <a:t>Slight improvement in pastures and water</a:t>
            </a:r>
          </a:p>
          <a:p>
            <a:pPr marL="0" indent="0" algn="just">
              <a:buNone/>
            </a:pPr>
            <a:r>
              <a:rPr lang="en-GB" b="1" dirty="0"/>
              <a:t>Somalia </a:t>
            </a:r>
            <a:endParaRPr lang="en-GB" b="1" dirty="0" smtClean="0"/>
          </a:p>
          <a:p>
            <a:pPr marL="0" indent="0" algn="just">
              <a:buNone/>
            </a:pPr>
            <a:r>
              <a:rPr lang="en-GB" dirty="0" smtClean="0"/>
              <a:t>Slight improvement in pastures and water </a:t>
            </a:r>
            <a:r>
              <a:rPr lang="en-GB" b="1" dirty="0" smtClean="0"/>
              <a:t>Sudan</a:t>
            </a:r>
          </a:p>
          <a:p>
            <a:pPr marL="0" indent="0" algn="just">
              <a:buNone/>
            </a:pPr>
            <a:r>
              <a:rPr lang="en-GB" dirty="0" smtClean="0"/>
              <a:t>No much disease outbreaks because there were no animal movements</a:t>
            </a:r>
            <a:endParaRPr lang="en-GB" dirty="0"/>
          </a:p>
          <a:p>
            <a:pPr marL="0" indent="0" algn="just">
              <a:buNone/>
            </a:pPr>
            <a:r>
              <a:rPr lang="en-GB" b="1" dirty="0" smtClean="0"/>
              <a:t>Uganda</a:t>
            </a:r>
            <a:endParaRPr lang="en-GB" b="1" dirty="0"/>
          </a:p>
          <a:p>
            <a:pPr algn="just"/>
            <a:r>
              <a:rPr lang="en-GB" dirty="0"/>
              <a:t>Adequate pastures in all country</a:t>
            </a:r>
          </a:p>
          <a:p>
            <a:pPr algn="just"/>
            <a:r>
              <a:rPr lang="en-GB" dirty="0" smtClean="0"/>
              <a:t>Good </a:t>
            </a:r>
            <a:r>
              <a:rPr lang="en-GB" dirty="0"/>
              <a:t>pastures harvesting and preservation 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mam 2021 summary of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/>
              <a:t> IMPACTS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2C62-FF3C-485E-8D9F-BA2A86123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en-GB" b="1" dirty="0" smtClean="0"/>
              <a:t>Djibouti</a:t>
            </a:r>
          </a:p>
          <a:p>
            <a:pPr algn="just"/>
            <a:r>
              <a:rPr lang="en-GB" dirty="0" smtClean="0"/>
              <a:t>Live </a:t>
            </a:r>
            <a:r>
              <a:rPr lang="en-GB" dirty="0"/>
              <a:t>animal supply chain </a:t>
            </a:r>
            <a:r>
              <a:rPr lang="en-GB" dirty="0" smtClean="0"/>
              <a:t>disruption, Djibouti's </a:t>
            </a:r>
            <a:r>
              <a:rPr lang="en-GB" dirty="0"/>
              <a:t>main Livestock market is empty. This has caused the price of livestock to rise </a:t>
            </a:r>
            <a:r>
              <a:rPr lang="en-GB" dirty="0" smtClean="0"/>
              <a:t>(most of the livestock is sourced from Ethiopia and Sudan)</a:t>
            </a:r>
            <a:endParaRPr lang="en-GB" dirty="0"/>
          </a:p>
          <a:p>
            <a:pPr marL="0" indent="0" algn="just">
              <a:buNone/>
            </a:pPr>
            <a:r>
              <a:rPr lang="en-GB" b="1" dirty="0" smtClean="0"/>
              <a:t>Ethiopia </a:t>
            </a:r>
          </a:p>
          <a:p>
            <a:pPr algn="just"/>
            <a:r>
              <a:rPr lang="en-GB" dirty="0" err="1" smtClean="0"/>
              <a:t>Borena</a:t>
            </a:r>
            <a:r>
              <a:rPr lang="en-GB" dirty="0" smtClean="0"/>
              <a:t> </a:t>
            </a:r>
            <a:r>
              <a:rPr lang="en-GB" dirty="0"/>
              <a:t>zone is of concern </a:t>
            </a:r>
            <a:r>
              <a:rPr lang="en-GB" dirty="0" smtClean="0"/>
              <a:t>– poor pastures, death of livestock and wildlife </a:t>
            </a:r>
            <a:endParaRPr lang="en-GB" dirty="0"/>
          </a:p>
          <a:p>
            <a:pPr algn="just"/>
            <a:r>
              <a:rPr lang="en-GB" dirty="0" smtClean="0"/>
              <a:t>Poor pastures </a:t>
            </a:r>
            <a:r>
              <a:rPr lang="en-GB" dirty="0"/>
              <a:t>in </a:t>
            </a:r>
            <a:r>
              <a:rPr lang="en-GB" dirty="0" smtClean="0"/>
              <a:t>Afar, </a:t>
            </a:r>
            <a:r>
              <a:rPr lang="en-GB" dirty="0" err="1" smtClean="0"/>
              <a:t>Easterm</a:t>
            </a:r>
            <a:r>
              <a:rPr lang="en-GB" dirty="0" smtClean="0"/>
              <a:t> Amhara, </a:t>
            </a:r>
            <a:r>
              <a:rPr lang="en-GB" dirty="0" err="1" smtClean="0"/>
              <a:t>Gambella</a:t>
            </a:r>
            <a:r>
              <a:rPr lang="en-GB" dirty="0" smtClean="0"/>
              <a:t>/ dry conditions</a:t>
            </a:r>
          </a:p>
          <a:p>
            <a:pPr algn="just"/>
            <a:r>
              <a:rPr lang="en-GB" dirty="0" smtClean="0"/>
              <a:t>Flooding in </a:t>
            </a:r>
            <a:r>
              <a:rPr lang="en-GB" dirty="0" err="1" smtClean="0"/>
              <a:t>jigjiga</a:t>
            </a:r>
            <a:r>
              <a:rPr lang="en-GB" dirty="0" smtClean="0"/>
              <a:t>, Dire </a:t>
            </a:r>
            <a:r>
              <a:rPr lang="en-GB" dirty="0" err="1" smtClean="0"/>
              <a:t>dawa</a:t>
            </a:r>
            <a:r>
              <a:rPr lang="en-GB" dirty="0" smtClean="0"/>
              <a:t>, SNNPR, </a:t>
            </a:r>
            <a:r>
              <a:rPr lang="en-GB" dirty="0" err="1" smtClean="0"/>
              <a:t>Sawula</a:t>
            </a:r>
            <a:endParaRPr lang="en-GB" dirty="0" smtClean="0"/>
          </a:p>
          <a:p>
            <a:pPr algn="just"/>
            <a:r>
              <a:rPr lang="en-US" dirty="0"/>
              <a:t>There is desert locust in 3 districts</a:t>
            </a:r>
            <a:endParaRPr lang="en-GB" dirty="0"/>
          </a:p>
          <a:p>
            <a:pPr marL="0" indent="0" algn="just">
              <a:buNone/>
            </a:pPr>
            <a:r>
              <a:rPr lang="en-GB" b="1" dirty="0" smtClean="0"/>
              <a:t>Kenya  </a:t>
            </a:r>
            <a:endParaRPr lang="en-GB" b="1" dirty="0"/>
          </a:p>
          <a:p>
            <a:pPr algn="just"/>
            <a:r>
              <a:rPr lang="en-GB" dirty="0" smtClean="0"/>
              <a:t>Resource </a:t>
            </a:r>
            <a:r>
              <a:rPr lang="en-GB" dirty="0"/>
              <a:t>based conflicts reported in </a:t>
            </a:r>
            <a:r>
              <a:rPr lang="en-GB" dirty="0" smtClean="0"/>
              <a:t>Turkana </a:t>
            </a:r>
            <a:r>
              <a:rPr lang="en-GB" dirty="0"/>
              <a:t>East</a:t>
            </a:r>
          </a:p>
          <a:p>
            <a:pPr algn="just"/>
            <a:r>
              <a:rPr lang="en-GB" dirty="0"/>
              <a:t>Extreme </a:t>
            </a:r>
            <a:r>
              <a:rPr lang="en-GB" dirty="0" smtClean="0"/>
              <a:t>rainfall events leading to flooding </a:t>
            </a:r>
            <a:r>
              <a:rPr lang="en-GB" dirty="0"/>
              <a:t>in </a:t>
            </a:r>
            <a:r>
              <a:rPr lang="en-GB" dirty="0" smtClean="0"/>
              <a:t>15 counties, 7 severely</a:t>
            </a:r>
            <a:endParaRPr lang="en-GB" dirty="0"/>
          </a:p>
          <a:p>
            <a:pPr algn="just"/>
            <a:r>
              <a:rPr lang="en-GB" dirty="0"/>
              <a:t>Livestock deaths, </a:t>
            </a:r>
            <a:endParaRPr lang="en-GB" dirty="0" smtClean="0"/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b="1" dirty="0" smtClean="0"/>
              <a:t>Somalia</a:t>
            </a:r>
            <a:r>
              <a:rPr lang="en-GB" dirty="0" smtClean="0"/>
              <a:t> </a:t>
            </a:r>
            <a:endParaRPr lang="en-GB" dirty="0"/>
          </a:p>
          <a:p>
            <a:pPr algn="just"/>
            <a:r>
              <a:rPr lang="en-GB" dirty="0"/>
              <a:t>Cereal production expected to below 20_40</a:t>
            </a:r>
            <a:r>
              <a:rPr lang="en-GB" dirty="0" smtClean="0"/>
              <a:t>% leading </a:t>
            </a:r>
            <a:r>
              <a:rPr lang="en-GB" dirty="0"/>
              <a:t>to food insecurity </a:t>
            </a:r>
            <a:endParaRPr lang="en-GB" dirty="0" smtClean="0"/>
          </a:p>
          <a:p>
            <a:pPr algn="just"/>
            <a:r>
              <a:rPr lang="en-GB" dirty="0" smtClean="0"/>
              <a:t>Desert locust threat is still existent</a:t>
            </a:r>
          </a:p>
          <a:p>
            <a:pPr algn="just"/>
            <a:r>
              <a:rPr lang="en-GB" dirty="0"/>
              <a:t>(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GB" dirty="0">
                <a:solidFill>
                  <a:srgbClr val="FF0000"/>
                </a:solidFill>
              </a:rPr>
              <a:t>high alert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moderate to severe drought as a result of below-average </a:t>
            </a:r>
            <a:r>
              <a:rPr lang="en-US" dirty="0" err="1"/>
              <a:t>Deyr</a:t>
            </a:r>
            <a:r>
              <a:rPr lang="en-US" dirty="0"/>
              <a:t> season rainfall from October to December 2020, warmer-than-normal temperatures during the January to March 2021 </a:t>
            </a:r>
            <a:r>
              <a:rPr lang="en-US" dirty="0" err="1"/>
              <a:t>Jilaal</a:t>
            </a:r>
            <a:r>
              <a:rPr lang="en-US" dirty="0"/>
              <a:t> season and a delayed, poor start and performance of 2021 </a:t>
            </a:r>
            <a:r>
              <a:rPr lang="en-US" dirty="0" err="1"/>
              <a:t>Gu</a:t>
            </a:r>
            <a:r>
              <a:rPr lang="en-US" dirty="0"/>
              <a:t> (March/April to June) season rainfall))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endParaRPr lang="en-GB" dirty="0" smtClean="0"/>
          </a:p>
          <a:p>
            <a:pPr marL="0" indent="0" algn="just">
              <a:buNone/>
            </a:pPr>
            <a:r>
              <a:rPr lang="en-GB" b="1" dirty="0" smtClean="0"/>
              <a:t>Sudan</a:t>
            </a:r>
          </a:p>
          <a:p>
            <a:pPr algn="just"/>
            <a:r>
              <a:rPr lang="en-GB" dirty="0" smtClean="0"/>
              <a:t>Not active season</a:t>
            </a:r>
          </a:p>
          <a:p>
            <a:pPr algn="just"/>
            <a:r>
              <a:rPr lang="en-GB" dirty="0" smtClean="0"/>
              <a:t>High prices of fodder due to the dry conditions.</a:t>
            </a:r>
          </a:p>
          <a:p>
            <a:pPr marL="0" indent="0" algn="just">
              <a:buNone/>
            </a:pPr>
            <a:r>
              <a:rPr lang="en-GB" b="1" dirty="0"/>
              <a:t>Uganda</a:t>
            </a:r>
          </a:p>
          <a:p>
            <a:pPr algn="just"/>
            <a:r>
              <a:rPr lang="en-GB" dirty="0"/>
              <a:t>Outbreak of African swine </a:t>
            </a:r>
            <a:r>
              <a:rPr lang="en-GB" dirty="0" smtClean="0"/>
              <a:t>fever in central Uganda</a:t>
            </a:r>
            <a:endParaRPr lang="en-GB" dirty="0"/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mam 2021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endParaRPr lang="x-non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2061925"/>
            <a:ext cx="2651990" cy="14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summary long term observed seasonal changes 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Occurrence of extreme rainfall events that have led to flooding in many area</a:t>
            </a:r>
          </a:p>
          <a:p>
            <a:r>
              <a:rPr lang="en-GB" dirty="0" smtClean="0"/>
              <a:t>Late onset  of MAM in most of the region</a:t>
            </a:r>
          </a:p>
          <a:p>
            <a:r>
              <a:rPr lang="en-GB" dirty="0" smtClean="0"/>
              <a:t>Longer than usual dry spells</a:t>
            </a:r>
          </a:p>
          <a:p>
            <a:endParaRPr lang="en-GB" dirty="0" smtClean="0"/>
          </a:p>
          <a:p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7DFD0-28A0-4C96-9F27-C67A20843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52445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implementation and IMPACT of Climate services and ADVISORIES in MAM 2021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AAE58-0B48-4AA5-B1B3-6093019A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b="1" dirty="0" smtClean="0"/>
              <a:t>Kenya;</a:t>
            </a:r>
            <a:r>
              <a:rPr lang="en-GB" dirty="0" smtClean="0"/>
              <a:t> active surveillance of Rift Valley Fever</a:t>
            </a:r>
            <a:endParaRPr lang="en-GB" dirty="0"/>
          </a:p>
          <a:p>
            <a:endParaRPr lang="en-GB" dirty="0" smtClean="0"/>
          </a:p>
          <a:p>
            <a:r>
              <a:rPr lang="en-GB" b="1" dirty="0" smtClean="0"/>
              <a:t>Ethiopia;</a:t>
            </a:r>
            <a:r>
              <a:rPr lang="en-GB" dirty="0" smtClean="0"/>
              <a:t> challenges in getting feedback from </a:t>
            </a:r>
            <a:r>
              <a:rPr lang="en-GB" dirty="0"/>
              <a:t>the </a:t>
            </a:r>
            <a:r>
              <a:rPr lang="en-GB" dirty="0" smtClean="0"/>
              <a:t>field. Response </a:t>
            </a:r>
            <a:r>
              <a:rPr lang="en-GB" dirty="0"/>
              <a:t>to report also very </a:t>
            </a:r>
            <a:r>
              <a:rPr lang="en-GB" dirty="0" smtClean="0"/>
              <a:t>weak, action from other actors also low..</a:t>
            </a:r>
            <a:endParaRPr lang="en-GB" dirty="0"/>
          </a:p>
          <a:p>
            <a:r>
              <a:rPr lang="en-GB" b="1" dirty="0" smtClean="0"/>
              <a:t>Uganda;</a:t>
            </a:r>
            <a:r>
              <a:rPr lang="en-GB" dirty="0" smtClean="0"/>
              <a:t> Trade </a:t>
            </a:r>
            <a:r>
              <a:rPr lang="en-GB" dirty="0"/>
              <a:t>restrictions between </a:t>
            </a:r>
            <a:r>
              <a:rPr lang="en-GB" dirty="0" smtClean="0"/>
              <a:t> Uganda and Kenya </a:t>
            </a:r>
            <a:r>
              <a:rPr lang="en-GB" dirty="0"/>
              <a:t>and Rwanda impacted negatively on trade in livestock products (non climate related)</a:t>
            </a:r>
          </a:p>
          <a:p>
            <a:r>
              <a:rPr lang="en-US" dirty="0"/>
              <a:t>TADs Vaccination and treatment conducted in </a:t>
            </a:r>
            <a:r>
              <a:rPr lang="en-US" dirty="0" smtClean="0"/>
              <a:t>cross border zones </a:t>
            </a:r>
            <a:r>
              <a:rPr lang="en-US" dirty="0"/>
              <a:t>and other regions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F7247-A3D7-40FB-8874-EEF44BD41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DC172-7797-4261-B7FB-CE56A4BA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28A6A-AEC2-4B25-BDF9-7365FD07F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53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#GHACOF58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73561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5760</TotalTime>
  <Words>607</Words>
  <Application>Microsoft Office PowerPoint</Application>
  <PresentationFormat>A4 Paper (210x297 mm)</PresentationFormat>
  <Paragraphs>85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IGAD PPT Template</vt:lpstr>
      <vt:lpstr>SECTOR (Livestock)  Country (regional consolidated )  Seasonal analysis of the impacts of march-may (mam) 2021    </vt:lpstr>
      <vt:lpstr> mam 2021 summary of positive IMPACTS</vt:lpstr>
      <vt:lpstr> mam 2021 NEGATIVE IMPACTS</vt:lpstr>
      <vt:lpstr> summary long term observed seasonal changes </vt:lpstr>
      <vt:lpstr>implementation and IMPACT of Climate services and ADVISORIES in MAM 2021</vt:lpstr>
      <vt:lpstr>PowerPoint Presentation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Caroline Kirungu</cp:lastModifiedBy>
  <cp:revision>201</cp:revision>
  <dcterms:created xsi:type="dcterms:W3CDTF">2014-11-18T09:33:09Z</dcterms:created>
  <dcterms:modified xsi:type="dcterms:W3CDTF">2021-05-26T18:59:36Z</dcterms:modified>
</cp:coreProperties>
</file>