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198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88D6D23-4DCC-4386-A408-3AA53A225076}" type="datetimeFigureOut">
              <a:rPr lang="en-US" smtClean="0"/>
              <a:pPr/>
              <a:t>5/24/2021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08A6B954-1143-4652-A217-40836ED6881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88D6D23-4DCC-4386-A408-3AA53A225076}" type="datetimeFigureOut">
              <a:rPr lang="en-US" smtClean="0"/>
              <a:pPr/>
              <a:t>5/24/2021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8A6B954-1143-4652-A217-40836ED6881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88D6D23-4DCC-4386-A408-3AA53A225076}" type="datetimeFigureOut">
              <a:rPr lang="en-US" smtClean="0"/>
              <a:pPr/>
              <a:t>5/24/2021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8A6B954-1143-4652-A217-40836ED6881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88D6D23-4DCC-4386-A408-3AA53A225076}" type="datetimeFigureOut">
              <a:rPr lang="en-US" smtClean="0"/>
              <a:pPr/>
              <a:t>5/24/2021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8A6B954-1143-4652-A217-40836ED6881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88D6D23-4DCC-4386-A408-3AA53A225076}" type="datetimeFigureOut">
              <a:rPr lang="en-US" smtClean="0"/>
              <a:pPr/>
              <a:t>5/24/2021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8A6B954-1143-4652-A217-40836ED6881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88D6D23-4DCC-4386-A408-3AA53A225076}" type="datetimeFigureOut">
              <a:rPr lang="en-US" smtClean="0"/>
              <a:pPr/>
              <a:t>5/24/2021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8A6B954-1143-4652-A217-40836ED6881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88D6D23-4DCC-4386-A408-3AA53A225076}" type="datetimeFigureOut">
              <a:rPr lang="en-US" smtClean="0"/>
              <a:pPr/>
              <a:t>5/24/2021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8A6B954-1143-4652-A217-40836ED6881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88D6D23-4DCC-4386-A408-3AA53A225076}" type="datetimeFigureOut">
              <a:rPr lang="en-US" smtClean="0"/>
              <a:pPr/>
              <a:t>5/24/2021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8A6B954-1143-4652-A217-40836ED6881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88D6D23-4DCC-4386-A408-3AA53A225076}" type="datetimeFigureOut">
              <a:rPr lang="en-US" smtClean="0"/>
              <a:pPr/>
              <a:t>5/24/2021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8A6B954-1143-4652-A217-40836ED6881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788D6D23-4DCC-4386-A408-3AA53A225076}" type="datetimeFigureOut">
              <a:rPr lang="en-US" smtClean="0"/>
              <a:pPr/>
              <a:t>5/24/2021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8A6B954-1143-4652-A217-40836ED6881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88D6D23-4DCC-4386-A408-3AA53A225076}" type="datetimeFigureOut">
              <a:rPr lang="en-US" smtClean="0"/>
              <a:pPr/>
              <a:t>5/24/2021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08A6B954-1143-4652-A217-40836ED6881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788D6D23-4DCC-4386-A408-3AA53A225076}" type="datetimeFigureOut">
              <a:rPr lang="en-US" smtClean="0"/>
              <a:pPr/>
              <a:t>5/24/2021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08A6B954-1143-4652-A217-40836ED6881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" y="1219200"/>
            <a:ext cx="7772400" cy="1829761"/>
          </a:xfrm>
        </p:spPr>
        <p:txBody>
          <a:bodyPr/>
          <a:lstStyle/>
          <a:p>
            <a:r>
              <a:rPr lang="en-US" dirty="0" smtClean="0">
                <a:solidFill>
                  <a:srgbClr val="002060"/>
                </a:solidFill>
                <a:latin typeface="Arial Rounded MT Bold" pitchFamily="34" charset="0"/>
              </a:rPr>
              <a:t>Broadcasting weather and climate information</a:t>
            </a:r>
            <a:endParaRPr lang="en-US" dirty="0">
              <a:solidFill>
                <a:srgbClr val="002060"/>
              </a:solidFill>
              <a:latin typeface="Arial Rounded MT Bold" pitchFamily="34" charset="0"/>
            </a:endParaRPr>
          </a:p>
        </p:txBody>
      </p:sp>
      <p:pic>
        <p:nvPicPr>
          <p:cNvPr id="4" name="Picture 3" descr="415638_386508944696144_367591366_o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8600" y="5562600"/>
            <a:ext cx="1479177" cy="1143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791200" y="6324600"/>
            <a:ext cx="3200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haroni" pitchFamily="2" charset="-79"/>
                <a:cs typeface="Aharoni" pitchFamily="2" charset="-79"/>
              </a:rPr>
              <a:t>Alexander</a:t>
            </a:r>
            <a:r>
              <a:rPr lang="en-US" dirty="0" smtClean="0"/>
              <a:t> </a:t>
            </a:r>
            <a:r>
              <a:rPr lang="en-US" dirty="0">
                <a:latin typeface="Aharoni" pitchFamily="2" charset="-79"/>
                <a:cs typeface="Aharoni" pitchFamily="2" charset="-79"/>
              </a:rPr>
              <a:t>K</a:t>
            </a:r>
            <a:r>
              <a:rPr lang="en-US" dirty="0" smtClean="0">
                <a:latin typeface="Aharoni" pitchFamily="2" charset="-79"/>
                <a:cs typeface="Aharoni" pitchFamily="2" charset="-79"/>
              </a:rPr>
              <a:t>ememwa</a:t>
            </a:r>
            <a:endParaRPr lang="en-US" dirty="0">
              <a:latin typeface="Aharoni" pitchFamily="2" charset="-79"/>
              <a:cs typeface="Aharoni" pitchFamily="2" charset="-79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819400" y="2362200"/>
            <a:ext cx="43434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 smtClean="0">
                <a:solidFill>
                  <a:schemeClr val="accent1"/>
                </a:solidFill>
              </a:rPr>
              <a:t>Questions, Comments?</a:t>
            </a:r>
            <a:endParaRPr lang="en-US" sz="4400" b="1" dirty="0">
              <a:solidFill>
                <a:schemeClr val="accent1"/>
              </a:solidFill>
            </a:endParaRPr>
          </a:p>
        </p:txBody>
      </p:sp>
      <p:pic>
        <p:nvPicPr>
          <p:cNvPr id="5" name="Picture 4" descr="415638_386508944696144_367591366_o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893423" y="304800"/>
            <a:ext cx="887506" cy="685800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858000" y="6172200"/>
            <a:ext cx="2286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i="1" dirty="0" smtClean="0">
                <a:latin typeface="Arial Rounded MT Bold" pitchFamily="34" charset="0"/>
              </a:rPr>
              <a:t>The end</a:t>
            </a:r>
            <a:endParaRPr lang="en-US" sz="3200" b="1" i="1" dirty="0">
              <a:latin typeface="Arial Rounded MT Bold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95600" y="2743200"/>
            <a:ext cx="2590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latin typeface="Arial Rounded MT Bold" pitchFamily="34" charset="0"/>
              </a:rPr>
              <a:t>AHSANTE!</a:t>
            </a:r>
            <a:endParaRPr lang="en-US" sz="3600" b="1" dirty="0">
              <a:latin typeface="Arial Rounded MT Bold" pitchFamily="34" charset="0"/>
            </a:endParaRPr>
          </a:p>
        </p:txBody>
      </p:sp>
      <p:pic>
        <p:nvPicPr>
          <p:cNvPr id="7" name="Picture 6" descr="415638_386508944696144_367591366_o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848600" y="228600"/>
            <a:ext cx="923365" cy="713509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415638_386508944696144_367591366_o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7696200" y="228600"/>
            <a:ext cx="947364" cy="732054"/>
          </a:xfr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533400" y="152400"/>
            <a:ext cx="8229600" cy="1143000"/>
          </a:xfrm>
        </p:spPr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  <a:latin typeface="Arial Rounded MT Bold" pitchFamily="34" charset="0"/>
                <a:cs typeface="Aharoni" pitchFamily="2" charset="-79"/>
              </a:rPr>
              <a:t>Pamoja</a:t>
            </a:r>
            <a:r>
              <a:rPr lang="en-US" dirty="0" smtClean="0">
                <a:solidFill>
                  <a:srgbClr val="FF0000"/>
                </a:solidFill>
                <a:latin typeface="Arial Rounded MT Bold" pitchFamily="34" charset="0"/>
                <a:cs typeface="Aharoni" pitchFamily="2" charset="-79"/>
              </a:rPr>
              <a:t> FM</a:t>
            </a:r>
            <a:endParaRPr lang="en-US" dirty="0">
              <a:solidFill>
                <a:srgbClr val="FF0000"/>
              </a:solidFill>
              <a:latin typeface="Arial Rounded MT Bold" pitchFamily="34" charset="0"/>
              <a:cs typeface="Aharoni" pitchFamily="2" charset="-79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09600" y="1143000"/>
            <a:ext cx="7391400" cy="50475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sz="2300" dirty="0" err="1">
                <a:latin typeface="Calibri" pitchFamily="34" charset="0"/>
              </a:rPr>
              <a:t>Pamoja</a:t>
            </a:r>
            <a:r>
              <a:rPr lang="en-US" sz="2300" dirty="0">
                <a:latin typeface="Calibri" pitchFamily="34" charset="0"/>
              </a:rPr>
              <a:t> is a Swahili word meaning Together </a:t>
            </a:r>
            <a:endParaRPr lang="en-US" sz="2300" dirty="0" smtClean="0">
              <a:latin typeface="Calibri" pitchFamily="34" charset="0"/>
            </a:endParaRPr>
          </a:p>
          <a:p>
            <a:pPr>
              <a:buFont typeface="Wingdings" pitchFamily="2" charset="2"/>
              <a:buChar char="Ø"/>
            </a:pPr>
            <a:r>
              <a:rPr lang="en-US" sz="2300" dirty="0" err="1" smtClean="0">
                <a:latin typeface="Calibri" pitchFamily="34" charset="0"/>
              </a:rPr>
              <a:t>Pamoja</a:t>
            </a:r>
            <a:r>
              <a:rPr lang="en-US" sz="2300" dirty="0" smtClean="0">
                <a:latin typeface="Calibri" pitchFamily="34" charset="0"/>
              </a:rPr>
              <a:t> </a:t>
            </a:r>
            <a:r>
              <a:rPr lang="en-US" sz="2300" dirty="0">
                <a:latin typeface="Calibri" pitchFamily="34" charset="0"/>
              </a:rPr>
              <a:t>FM </a:t>
            </a:r>
            <a:r>
              <a:rPr lang="en-US" sz="2300" dirty="0" smtClean="0">
                <a:latin typeface="Calibri" pitchFamily="34" charset="0"/>
              </a:rPr>
              <a:t>is a community </a:t>
            </a:r>
            <a:r>
              <a:rPr lang="en-US" sz="2300" dirty="0">
                <a:latin typeface="Calibri" pitchFamily="34" charset="0"/>
              </a:rPr>
              <a:t>radio station </a:t>
            </a:r>
            <a:r>
              <a:rPr lang="en-US" sz="2300" dirty="0" smtClean="0">
                <a:latin typeface="Calibri" pitchFamily="34" charset="0"/>
              </a:rPr>
              <a:t>based in </a:t>
            </a:r>
            <a:r>
              <a:rPr lang="en-US" sz="2300" dirty="0" err="1" smtClean="0">
                <a:latin typeface="Calibri" pitchFamily="34" charset="0"/>
              </a:rPr>
              <a:t>Kibra</a:t>
            </a:r>
            <a:r>
              <a:rPr lang="en-US" sz="2300" dirty="0" smtClean="0">
                <a:latin typeface="Calibri" pitchFamily="34" charset="0"/>
              </a:rPr>
              <a:t>/</a:t>
            </a:r>
            <a:r>
              <a:rPr lang="en-US" sz="2300" dirty="0" err="1" smtClean="0">
                <a:latin typeface="Calibri" pitchFamily="34" charset="0"/>
              </a:rPr>
              <a:t>Kibera</a:t>
            </a:r>
            <a:r>
              <a:rPr lang="en-US" sz="2300" dirty="0" smtClean="0">
                <a:latin typeface="Calibri" pitchFamily="34" charset="0"/>
              </a:rPr>
              <a:t>.</a:t>
            </a:r>
          </a:p>
          <a:p>
            <a:pPr>
              <a:buFont typeface="Wingdings" pitchFamily="2" charset="2"/>
              <a:buChar char="Ø"/>
            </a:pPr>
            <a:r>
              <a:rPr lang="en-US" sz="2300" dirty="0" smtClean="0">
                <a:latin typeface="Calibri" pitchFamily="34" charset="0"/>
              </a:rPr>
              <a:t>Founded in 2007 to empower the people of </a:t>
            </a:r>
            <a:r>
              <a:rPr lang="en-US" sz="2300" dirty="0" err="1" smtClean="0">
                <a:latin typeface="Calibri" pitchFamily="34" charset="0"/>
              </a:rPr>
              <a:t>Kibera</a:t>
            </a:r>
            <a:r>
              <a:rPr lang="en-US" sz="2300" dirty="0" smtClean="0">
                <a:latin typeface="Calibri" pitchFamily="34" charset="0"/>
              </a:rPr>
              <a:t> and its environs through education, information and entertainment. </a:t>
            </a:r>
          </a:p>
          <a:p>
            <a:pPr>
              <a:buFont typeface="Wingdings" pitchFamily="2" charset="2"/>
              <a:buChar char="Ø"/>
            </a:pPr>
            <a:r>
              <a:rPr lang="en-US" sz="2300" dirty="0" smtClean="0">
                <a:latin typeface="Calibri" pitchFamily="34" charset="0"/>
              </a:rPr>
              <a:t>The Radio is significant source of information for people living in the informal settlement as they have limited access to TV or newspapers due to a number of factors including illiteracy and poverty.</a:t>
            </a:r>
          </a:p>
          <a:p>
            <a:pPr>
              <a:buFont typeface="Wingdings" pitchFamily="2" charset="2"/>
              <a:buChar char="Ø"/>
            </a:pPr>
            <a:r>
              <a:rPr lang="en-US" sz="2300" dirty="0" smtClean="0">
                <a:latin typeface="Calibri" pitchFamily="34" charset="0"/>
              </a:rPr>
              <a:t>In </a:t>
            </a:r>
            <a:r>
              <a:rPr lang="en-US" sz="2300" dirty="0">
                <a:latin typeface="Calibri" pitchFamily="34" charset="0"/>
              </a:rPr>
              <a:t>a nutshell, </a:t>
            </a:r>
            <a:r>
              <a:rPr lang="en-US" sz="2300" dirty="0" err="1" smtClean="0">
                <a:latin typeface="Calibri" pitchFamily="34" charset="0"/>
              </a:rPr>
              <a:t>Pamoja</a:t>
            </a:r>
            <a:r>
              <a:rPr lang="en-US" sz="2300" dirty="0" smtClean="0">
                <a:latin typeface="Calibri" pitchFamily="34" charset="0"/>
              </a:rPr>
              <a:t> FM Radio </a:t>
            </a:r>
            <a:r>
              <a:rPr lang="en-US" sz="2300" dirty="0">
                <a:latin typeface="Calibri" pitchFamily="34" charset="0"/>
              </a:rPr>
              <a:t>99.9 FM is an instrument of peace and a medium of community development</a:t>
            </a:r>
            <a:r>
              <a:rPr lang="en-US" sz="2300" dirty="0" smtClean="0">
                <a:latin typeface="Calibri" pitchFamily="34" charset="0"/>
              </a:rPr>
              <a:t>. We have an estimated listenership of about 100,000 people in </a:t>
            </a:r>
            <a:r>
              <a:rPr lang="en-US" sz="2300" dirty="0" err="1" smtClean="0">
                <a:latin typeface="Calibri" pitchFamily="34" charset="0"/>
              </a:rPr>
              <a:t>Kibra</a:t>
            </a:r>
            <a:r>
              <a:rPr lang="en-US" sz="2300" dirty="0" smtClean="0">
                <a:latin typeface="Calibri" pitchFamily="34" charset="0"/>
              </a:rPr>
              <a:t> alone.</a:t>
            </a:r>
            <a:endParaRPr lang="en-US" sz="2300" dirty="0">
              <a:latin typeface="Calibri" pitchFamily="34" charset="0"/>
            </a:endParaRPr>
          </a:p>
          <a:p>
            <a:endParaRPr lang="en-US" sz="2300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953000"/>
          </a:xfr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>
              <a:buNone/>
            </a:pPr>
            <a:r>
              <a:rPr lang="en-US" sz="2400" dirty="0" smtClean="0">
                <a:latin typeface="Calibri" pitchFamily="34" charset="0"/>
              </a:rPr>
              <a:t>	Weather and climate reporting could be different in an urban setting, especially informal settlement where we have limited agricultural activities</a:t>
            </a:r>
          </a:p>
          <a:p>
            <a:r>
              <a:rPr lang="en-US" sz="2400" dirty="0" smtClean="0">
                <a:latin typeface="Calibri" pitchFamily="34" charset="0"/>
              </a:rPr>
              <a:t>The driving factors for weather/climate related risks and hazards in informal settlements would include; </a:t>
            </a:r>
          </a:p>
          <a:p>
            <a:pPr lvl="1">
              <a:buFont typeface="Wingdings" pitchFamily="2" charset="2"/>
              <a:buChar char="§"/>
            </a:pPr>
            <a:r>
              <a:rPr lang="en-US" sz="1800" dirty="0" smtClean="0">
                <a:latin typeface="Calibri" pitchFamily="34" charset="0"/>
              </a:rPr>
              <a:t>Increasing temperatures</a:t>
            </a:r>
          </a:p>
          <a:p>
            <a:pPr lvl="1">
              <a:buFont typeface="Wingdings" pitchFamily="2" charset="2"/>
              <a:buChar char="§"/>
            </a:pPr>
            <a:r>
              <a:rPr lang="en-US" sz="1800" dirty="0" smtClean="0">
                <a:latin typeface="Calibri" pitchFamily="34" charset="0"/>
              </a:rPr>
              <a:t>Extreme/inconsistent rainfall</a:t>
            </a:r>
          </a:p>
          <a:p>
            <a:pPr lvl="1">
              <a:buFont typeface="Wingdings" pitchFamily="2" charset="2"/>
              <a:buChar char="§"/>
            </a:pPr>
            <a:r>
              <a:rPr lang="en-US" sz="1800" dirty="0" smtClean="0">
                <a:latin typeface="Calibri" pitchFamily="34" charset="0"/>
              </a:rPr>
              <a:t>Long dry spells</a:t>
            </a:r>
          </a:p>
          <a:p>
            <a:pPr>
              <a:buNone/>
            </a:pPr>
            <a:r>
              <a:rPr lang="en-US" sz="2400" dirty="0" smtClean="0">
                <a:latin typeface="Calibri" pitchFamily="34" charset="0"/>
              </a:rPr>
              <a:t>	These may be contributed by;</a:t>
            </a:r>
          </a:p>
          <a:p>
            <a:pPr lvl="1">
              <a:buFont typeface="Wingdings" pitchFamily="2" charset="2"/>
              <a:buChar char="§"/>
            </a:pPr>
            <a:r>
              <a:rPr lang="en-US" sz="1800" dirty="0" smtClean="0">
                <a:latin typeface="Calibri" pitchFamily="34" charset="0"/>
              </a:rPr>
              <a:t>Density</a:t>
            </a:r>
          </a:p>
          <a:p>
            <a:pPr lvl="1">
              <a:buFont typeface="Wingdings" pitchFamily="2" charset="2"/>
              <a:buChar char="§"/>
            </a:pPr>
            <a:r>
              <a:rPr lang="en-US" sz="1800" dirty="0" smtClean="0">
                <a:latin typeface="Calibri" pitchFamily="34" charset="0"/>
              </a:rPr>
              <a:t>Settlement structure/limited air ventilation</a:t>
            </a:r>
          </a:p>
          <a:p>
            <a:pPr lvl="1">
              <a:buFont typeface="Wingdings" pitchFamily="2" charset="2"/>
              <a:buChar char="§"/>
            </a:pPr>
            <a:r>
              <a:rPr lang="en-US" sz="1800" dirty="0" smtClean="0">
                <a:latin typeface="Calibri" pitchFamily="34" charset="0"/>
              </a:rPr>
              <a:t>Lack of vegetation</a:t>
            </a:r>
          </a:p>
          <a:p>
            <a:pPr lvl="1">
              <a:buFont typeface="Wingdings" pitchFamily="2" charset="2"/>
              <a:buChar char="§"/>
            </a:pPr>
            <a:r>
              <a:rPr lang="en-US" sz="1800" dirty="0" smtClean="0">
                <a:latin typeface="Calibri" pitchFamily="34" charset="0"/>
              </a:rPr>
              <a:t>Building materials</a:t>
            </a:r>
          </a:p>
          <a:p>
            <a:pPr lvl="1">
              <a:buFont typeface="Wingdings" pitchFamily="2" charset="2"/>
              <a:buChar char="§"/>
            </a:pPr>
            <a:r>
              <a:rPr lang="en-US" sz="1800" dirty="0" smtClean="0">
                <a:latin typeface="Calibri" pitchFamily="34" charset="0"/>
              </a:rPr>
              <a:t>Inadequate sanitation and solid waste management</a:t>
            </a:r>
          </a:p>
          <a:p>
            <a:endParaRPr lang="en-US" sz="2400" dirty="0" smtClean="0">
              <a:latin typeface="Calibri" pitchFamily="34" charset="0"/>
            </a:endParaRPr>
          </a:p>
          <a:p>
            <a:endParaRPr lang="en-US" sz="2400" dirty="0">
              <a:latin typeface="Calibri" pitchFamily="34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6096000" cy="1143000"/>
          </a:xfrm>
        </p:spPr>
        <p:txBody>
          <a:bodyPr>
            <a:noAutofit/>
          </a:bodyPr>
          <a:lstStyle/>
          <a:p>
            <a:r>
              <a:rPr lang="en-US" sz="2800" dirty="0" smtClean="0">
                <a:solidFill>
                  <a:srgbClr val="FF0000"/>
                </a:solidFill>
                <a:latin typeface="Arial Rounded MT Bold" pitchFamily="34" charset="0"/>
              </a:rPr>
              <a:t>Weather and Climate Reporting in Urban Setting </a:t>
            </a:r>
            <a:endParaRPr lang="en-US" sz="2800" dirty="0">
              <a:solidFill>
                <a:srgbClr val="FF0000"/>
              </a:solidFill>
              <a:latin typeface="Arial Rounded MT Bold" pitchFamily="34" charset="0"/>
            </a:endParaRPr>
          </a:p>
        </p:txBody>
      </p:sp>
      <p:pic>
        <p:nvPicPr>
          <p:cNvPr id="4" name="Picture 3" descr="415638_386508944696144_367591366_o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848600" y="228600"/>
            <a:ext cx="990600" cy="76546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n-US" sz="2400" dirty="0" smtClean="0"/>
              <a:t>We broadcast daily, weekly, seasonal weather forecast information and warnings and advisories in the following formats</a:t>
            </a:r>
          </a:p>
          <a:p>
            <a:pPr lvl="1">
              <a:buFont typeface="Wingdings" pitchFamily="2" charset="2"/>
              <a:buChar char="§"/>
            </a:pPr>
            <a:r>
              <a:rPr lang="en-US" sz="1600" dirty="0" smtClean="0"/>
              <a:t>Daily forecast (</a:t>
            </a:r>
            <a:r>
              <a:rPr lang="en-US" sz="1600" dirty="0" err="1" smtClean="0"/>
              <a:t>utabiri</a:t>
            </a:r>
            <a:r>
              <a:rPr lang="en-US" sz="1600" dirty="0" smtClean="0"/>
              <a:t> </a:t>
            </a:r>
            <a:r>
              <a:rPr lang="en-US" sz="1600" dirty="0" err="1" smtClean="0"/>
              <a:t>wa</a:t>
            </a:r>
            <a:r>
              <a:rPr lang="en-US" sz="1600" dirty="0" smtClean="0"/>
              <a:t> </a:t>
            </a:r>
            <a:r>
              <a:rPr lang="en-US" sz="1600" dirty="0" err="1" smtClean="0"/>
              <a:t>hali</a:t>
            </a:r>
            <a:r>
              <a:rPr lang="en-US" sz="1600" dirty="0" smtClean="0"/>
              <a:t> </a:t>
            </a:r>
            <a:r>
              <a:rPr lang="en-US" sz="1600" dirty="0" err="1" smtClean="0"/>
              <a:t>ya</a:t>
            </a:r>
            <a:r>
              <a:rPr lang="en-US" sz="1600" dirty="0" smtClean="0"/>
              <a:t> </a:t>
            </a:r>
            <a:r>
              <a:rPr lang="en-US" sz="1600" dirty="0" err="1" smtClean="0"/>
              <a:t>hewa</a:t>
            </a:r>
            <a:r>
              <a:rPr lang="en-US" sz="1600" dirty="0" smtClean="0"/>
              <a:t>)</a:t>
            </a:r>
          </a:p>
          <a:p>
            <a:pPr lvl="1">
              <a:buFont typeface="Wingdings" pitchFamily="2" charset="2"/>
              <a:buChar char="§"/>
            </a:pPr>
            <a:r>
              <a:rPr lang="en-US" sz="1600" dirty="0" smtClean="0"/>
              <a:t>Special weather features</a:t>
            </a:r>
          </a:p>
          <a:p>
            <a:pPr lvl="1">
              <a:buFont typeface="Wingdings" pitchFamily="2" charset="2"/>
              <a:buChar char="§"/>
            </a:pPr>
            <a:r>
              <a:rPr lang="en-US" sz="1600" dirty="0" smtClean="0"/>
              <a:t>Live talk shows</a:t>
            </a:r>
          </a:p>
          <a:p>
            <a:pPr lvl="1">
              <a:buFont typeface="Wingdings" pitchFamily="2" charset="2"/>
              <a:buChar char="§"/>
            </a:pPr>
            <a:r>
              <a:rPr lang="en-US" sz="1600" dirty="0" smtClean="0"/>
              <a:t>Presenter mentions (in cases of warnings, emergency alerts, advisories, </a:t>
            </a:r>
            <a:r>
              <a:rPr lang="en-US" sz="1600" dirty="0" err="1" smtClean="0">
                <a:solidFill>
                  <a:srgbClr val="FF0000"/>
                </a:solidFill>
              </a:rPr>
              <a:t>nowcasting</a:t>
            </a:r>
            <a:r>
              <a:rPr lang="en-US" sz="1600" dirty="0" smtClean="0"/>
              <a:t>) </a:t>
            </a:r>
          </a:p>
          <a:p>
            <a:pPr lvl="1">
              <a:buFont typeface="Wingdings" pitchFamily="2" charset="2"/>
              <a:buChar char="§"/>
            </a:pPr>
            <a:r>
              <a:rPr lang="en-US" sz="1600" dirty="0" smtClean="0"/>
              <a:t>Social media posts</a:t>
            </a:r>
          </a:p>
          <a:p>
            <a:pPr lvl="1">
              <a:buFont typeface="Wingdings" pitchFamily="2" charset="2"/>
              <a:buChar char="§"/>
            </a:pPr>
            <a:r>
              <a:rPr lang="en-US" sz="1600" dirty="0" smtClean="0"/>
              <a:t>Website</a:t>
            </a:r>
          </a:p>
          <a:p>
            <a:pPr lvl="1">
              <a:buFont typeface="Wingdings" pitchFamily="2" charset="2"/>
              <a:buChar char="§"/>
            </a:pPr>
            <a:r>
              <a:rPr lang="en-US" sz="1600" dirty="0" smtClean="0"/>
              <a:t>Radio drama</a:t>
            </a:r>
          </a:p>
          <a:p>
            <a:pPr lvl="1">
              <a:buFont typeface="Wingdings" pitchFamily="2" charset="2"/>
              <a:buChar char="§"/>
            </a:pPr>
            <a:r>
              <a:rPr lang="en-US" sz="1600" dirty="0" smtClean="0"/>
              <a:t>Radio spots</a:t>
            </a:r>
          </a:p>
          <a:p>
            <a:pPr lvl="1">
              <a:buFont typeface="Wingdings" pitchFamily="2" charset="2"/>
              <a:buChar char="§"/>
            </a:pPr>
            <a:r>
              <a:rPr lang="en-US" sz="1600" dirty="0" err="1" smtClean="0"/>
              <a:t>Vox</a:t>
            </a:r>
            <a:r>
              <a:rPr lang="en-US" sz="1600" dirty="0" smtClean="0"/>
              <a:t> pops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>
                <a:solidFill>
                  <a:srgbClr val="FF0000"/>
                </a:solidFill>
                <a:latin typeface="Arial Rounded MT Bold" pitchFamily="34" charset="0"/>
              </a:rPr>
              <a:t>What we do</a:t>
            </a:r>
            <a:endParaRPr lang="en-US" sz="3600" dirty="0">
              <a:solidFill>
                <a:srgbClr val="FF0000"/>
              </a:solidFill>
              <a:latin typeface="Arial Rounded MT Bold" pitchFamily="34" charset="0"/>
            </a:endParaRPr>
          </a:p>
        </p:txBody>
      </p:sp>
      <p:pic>
        <p:nvPicPr>
          <p:cNvPr id="4" name="Picture 3" descr="415638_386508944696144_367591366_o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848600" y="304800"/>
            <a:ext cx="990600" cy="76546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28600" y="152400"/>
            <a:ext cx="7086600" cy="563562"/>
          </a:xfrm>
        </p:spPr>
        <p:txBody>
          <a:bodyPr>
            <a:noAutofit/>
          </a:bodyPr>
          <a:lstStyle/>
          <a:p>
            <a:r>
              <a:rPr lang="en-US" sz="2800" dirty="0" smtClean="0">
                <a:solidFill>
                  <a:srgbClr val="FF0000"/>
                </a:solidFill>
                <a:latin typeface="Arial Rounded MT Bold" pitchFamily="34" charset="0"/>
              </a:rPr>
              <a:t>Social media posts</a:t>
            </a:r>
            <a:endParaRPr lang="en-US" sz="2800" dirty="0">
              <a:solidFill>
                <a:srgbClr val="FF0000"/>
              </a:solidFill>
              <a:latin typeface="Arial Rounded MT Bold" pitchFamily="34" charset="0"/>
            </a:endParaRPr>
          </a:p>
        </p:txBody>
      </p:sp>
      <p:pic>
        <p:nvPicPr>
          <p:cNvPr id="10" name="Content Placeholder 9" descr="post 1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105400" y="457200"/>
            <a:ext cx="3810000" cy="51054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2" name="Picture 11" descr="post5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8600" y="685800"/>
            <a:ext cx="3962400" cy="4953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3" name="Picture 12" descr="post4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24200" y="1676400"/>
            <a:ext cx="4267200" cy="4953000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457200" y="6400800"/>
            <a:ext cx="1905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i="1" dirty="0" smtClean="0"/>
              <a:t>Heavy rain advisory</a:t>
            </a:r>
            <a:endParaRPr lang="en-US" sz="1400" b="1" i="1" dirty="0"/>
          </a:p>
        </p:txBody>
      </p:sp>
      <p:sp>
        <p:nvSpPr>
          <p:cNvPr id="17" name="TextBox 16"/>
          <p:cNvSpPr txBox="1"/>
          <p:nvPr/>
        </p:nvSpPr>
        <p:spPr>
          <a:xfrm>
            <a:off x="3429000" y="6550223"/>
            <a:ext cx="2514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i="1" dirty="0" smtClean="0"/>
              <a:t>Post on cold weather</a:t>
            </a:r>
            <a:endParaRPr lang="en-US" sz="1400" b="1" i="1" dirty="0"/>
          </a:p>
        </p:txBody>
      </p:sp>
      <p:sp>
        <p:nvSpPr>
          <p:cNvPr id="19" name="Freeform 18"/>
          <p:cNvSpPr/>
          <p:nvPr/>
        </p:nvSpPr>
        <p:spPr>
          <a:xfrm>
            <a:off x="3051159" y="5845846"/>
            <a:ext cx="2820447" cy="462590"/>
          </a:xfrm>
          <a:custGeom>
            <a:avLst/>
            <a:gdLst>
              <a:gd name="connsiteX0" fmla="*/ 347823 w 2820447"/>
              <a:gd name="connsiteY0" fmla="*/ 360990 h 462590"/>
              <a:gd name="connsiteX1" fmla="*/ 477132 w 2820447"/>
              <a:gd name="connsiteY1" fmla="*/ 342518 h 462590"/>
              <a:gd name="connsiteX2" fmla="*/ 514077 w 2820447"/>
              <a:gd name="connsiteY2" fmla="*/ 333281 h 462590"/>
              <a:gd name="connsiteX3" fmla="*/ 597205 w 2820447"/>
              <a:gd name="connsiteY3" fmla="*/ 314809 h 462590"/>
              <a:gd name="connsiteX4" fmla="*/ 671096 w 2820447"/>
              <a:gd name="connsiteY4" fmla="*/ 333281 h 462590"/>
              <a:gd name="connsiteX5" fmla="*/ 717277 w 2820447"/>
              <a:gd name="connsiteY5" fmla="*/ 342518 h 462590"/>
              <a:gd name="connsiteX6" fmla="*/ 818877 w 2820447"/>
              <a:gd name="connsiteY6" fmla="*/ 370227 h 462590"/>
              <a:gd name="connsiteX7" fmla="*/ 791168 w 2820447"/>
              <a:gd name="connsiteY7" fmla="*/ 360990 h 462590"/>
              <a:gd name="connsiteX8" fmla="*/ 865059 w 2820447"/>
              <a:gd name="connsiteY8" fmla="*/ 370227 h 462590"/>
              <a:gd name="connsiteX9" fmla="*/ 966659 w 2820447"/>
              <a:gd name="connsiteY9" fmla="*/ 379463 h 462590"/>
              <a:gd name="connsiteX10" fmla="*/ 781932 w 2820447"/>
              <a:gd name="connsiteY10" fmla="*/ 370227 h 462590"/>
              <a:gd name="connsiteX11" fmla="*/ 828114 w 2820447"/>
              <a:gd name="connsiteY11" fmla="*/ 360990 h 462590"/>
              <a:gd name="connsiteX12" fmla="*/ 1022077 w 2820447"/>
              <a:gd name="connsiteY12" fmla="*/ 342518 h 462590"/>
              <a:gd name="connsiteX13" fmla="*/ 1280696 w 2820447"/>
              <a:gd name="connsiteY13" fmla="*/ 342518 h 462590"/>
              <a:gd name="connsiteX14" fmla="*/ 1049786 w 2820447"/>
              <a:gd name="connsiteY14" fmla="*/ 333281 h 462590"/>
              <a:gd name="connsiteX15" fmla="*/ 929714 w 2820447"/>
              <a:gd name="connsiteY15" fmla="*/ 324045 h 462590"/>
              <a:gd name="connsiteX16" fmla="*/ 865059 w 2820447"/>
              <a:gd name="connsiteY16" fmla="*/ 314809 h 462590"/>
              <a:gd name="connsiteX17" fmla="*/ 1169859 w 2820447"/>
              <a:gd name="connsiteY17" fmla="*/ 333281 h 462590"/>
              <a:gd name="connsiteX18" fmla="*/ 1234514 w 2820447"/>
              <a:gd name="connsiteY18" fmla="*/ 342518 h 462590"/>
              <a:gd name="connsiteX19" fmla="*/ 1262223 w 2820447"/>
              <a:gd name="connsiteY19" fmla="*/ 351754 h 462590"/>
              <a:gd name="connsiteX20" fmla="*/ 1151386 w 2820447"/>
              <a:gd name="connsiteY20" fmla="*/ 342518 h 462590"/>
              <a:gd name="connsiteX21" fmla="*/ 1012841 w 2820447"/>
              <a:gd name="connsiteY21" fmla="*/ 324045 h 462590"/>
              <a:gd name="connsiteX22" fmla="*/ 920477 w 2820447"/>
              <a:gd name="connsiteY22" fmla="*/ 314809 h 462590"/>
              <a:gd name="connsiteX23" fmla="*/ 1179096 w 2820447"/>
              <a:gd name="connsiteY23" fmla="*/ 324045 h 462590"/>
              <a:gd name="connsiteX24" fmla="*/ 495605 w 2820447"/>
              <a:gd name="connsiteY24" fmla="*/ 342518 h 462590"/>
              <a:gd name="connsiteX25" fmla="*/ 458659 w 2820447"/>
              <a:gd name="connsiteY25" fmla="*/ 351754 h 462590"/>
              <a:gd name="connsiteX26" fmla="*/ 809641 w 2820447"/>
              <a:gd name="connsiteY26" fmla="*/ 360990 h 462590"/>
              <a:gd name="connsiteX27" fmla="*/ 754223 w 2820447"/>
              <a:gd name="connsiteY27" fmla="*/ 370227 h 462590"/>
              <a:gd name="connsiteX28" fmla="*/ 578732 w 2820447"/>
              <a:gd name="connsiteY28" fmla="*/ 379463 h 462590"/>
              <a:gd name="connsiteX29" fmla="*/ 865059 w 2820447"/>
              <a:gd name="connsiteY29" fmla="*/ 370227 h 462590"/>
              <a:gd name="connsiteX30" fmla="*/ 717277 w 2820447"/>
              <a:gd name="connsiteY30" fmla="*/ 360990 h 462590"/>
              <a:gd name="connsiteX31" fmla="*/ 615677 w 2820447"/>
              <a:gd name="connsiteY31" fmla="*/ 351754 h 462590"/>
              <a:gd name="connsiteX32" fmla="*/ 421714 w 2820447"/>
              <a:gd name="connsiteY32" fmla="*/ 342518 h 462590"/>
              <a:gd name="connsiteX33" fmla="*/ 347823 w 2820447"/>
              <a:gd name="connsiteY33" fmla="*/ 333281 h 462590"/>
              <a:gd name="connsiteX34" fmla="*/ 384768 w 2820447"/>
              <a:gd name="connsiteY34" fmla="*/ 314809 h 462590"/>
              <a:gd name="connsiteX35" fmla="*/ 412477 w 2820447"/>
              <a:gd name="connsiteY35" fmla="*/ 296336 h 462590"/>
              <a:gd name="connsiteX36" fmla="*/ 809641 w 2820447"/>
              <a:gd name="connsiteY36" fmla="*/ 305572 h 462590"/>
              <a:gd name="connsiteX37" fmla="*/ 911241 w 2820447"/>
              <a:gd name="connsiteY37" fmla="*/ 324045 h 462590"/>
              <a:gd name="connsiteX38" fmla="*/ 1077496 w 2820447"/>
              <a:gd name="connsiteY38" fmla="*/ 360990 h 462590"/>
              <a:gd name="connsiteX39" fmla="*/ 1105205 w 2820447"/>
              <a:gd name="connsiteY39" fmla="*/ 370227 h 462590"/>
              <a:gd name="connsiteX40" fmla="*/ 1216041 w 2820447"/>
              <a:gd name="connsiteY40" fmla="*/ 397936 h 462590"/>
              <a:gd name="connsiteX41" fmla="*/ 1289932 w 2820447"/>
              <a:gd name="connsiteY41" fmla="*/ 407172 h 462590"/>
              <a:gd name="connsiteX42" fmla="*/ 1354586 w 2820447"/>
              <a:gd name="connsiteY42" fmla="*/ 416409 h 462590"/>
              <a:gd name="connsiteX43" fmla="*/ 1391532 w 2820447"/>
              <a:gd name="connsiteY43" fmla="*/ 425645 h 462590"/>
              <a:gd name="connsiteX44" fmla="*/ 1437714 w 2820447"/>
              <a:gd name="connsiteY44" fmla="*/ 434881 h 462590"/>
              <a:gd name="connsiteX45" fmla="*/ 1465423 w 2820447"/>
              <a:gd name="connsiteY45" fmla="*/ 444118 h 462590"/>
              <a:gd name="connsiteX46" fmla="*/ 1299168 w 2820447"/>
              <a:gd name="connsiteY46" fmla="*/ 434881 h 462590"/>
              <a:gd name="connsiteX47" fmla="*/ 1234514 w 2820447"/>
              <a:gd name="connsiteY47" fmla="*/ 416409 h 462590"/>
              <a:gd name="connsiteX48" fmla="*/ 1169859 w 2820447"/>
              <a:gd name="connsiteY48" fmla="*/ 407172 h 462590"/>
              <a:gd name="connsiteX49" fmla="*/ 1206805 w 2820447"/>
              <a:gd name="connsiteY49" fmla="*/ 397936 h 462590"/>
              <a:gd name="connsiteX50" fmla="*/ 1271459 w 2820447"/>
              <a:gd name="connsiteY50" fmla="*/ 388699 h 462590"/>
              <a:gd name="connsiteX51" fmla="*/ 1391532 w 2820447"/>
              <a:gd name="connsiteY51" fmla="*/ 379463 h 462590"/>
              <a:gd name="connsiteX52" fmla="*/ 1345350 w 2820447"/>
              <a:gd name="connsiteY52" fmla="*/ 370227 h 462590"/>
              <a:gd name="connsiteX53" fmla="*/ 1373059 w 2820447"/>
              <a:gd name="connsiteY53" fmla="*/ 351754 h 462590"/>
              <a:gd name="connsiteX54" fmla="*/ 1289932 w 2820447"/>
              <a:gd name="connsiteY54" fmla="*/ 342518 h 462590"/>
              <a:gd name="connsiteX55" fmla="*/ 1382296 w 2820447"/>
              <a:gd name="connsiteY55" fmla="*/ 333281 h 462590"/>
              <a:gd name="connsiteX56" fmla="*/ 1437714 w 2820447"/>
              <a:gd name="connsiteY56" fmla="*/ 324045 h 462590"/>
              <a:gd name="connsiteX57" fmla="*/ 1677859 w 2820447"/>
              <a:gd name="connsiteY57" fmla="*/ 314809 h 462590"/>
              <a:gd name="connsiteX58" fmla="*/ 1770223 w 2820447"/>
              <a:gd name="connsiteY58" fmla="*/ 305572 h 462590"/>
              <a:gd name="connsiteX59" fmla="*/ 1991896 w 2820447"/>
              <a:gd name="connsiteY59" fmla="*/ 287099 h 462590"/>
              <a:gd name="connsiteX60" fmla="*/ 1243750 w 2820447"/>
              <a:gd name="connsiteY60" fmla="*/ 277863 h 462590"/>
              <a:gd name="connsiteX61" fmla="*/ 1280696 w 2820447"/>
              <a:gd name="connsiteY61" fmla="*/ 268627 h 462590"/>
              <a:gd name="connsiteX62" fmla="*/ 1530077 w 2820447"/>
              <a:gd name="connsiteY62" fmla="*/ 250154 h 462590"/>
              <a:gd name="connsiteX63" fmla="*/ 1289932 w 2820447"/>
              <a:gd name="connsiteY63" fmla="*/ 240918 h 462590"/>
              <a:gd name="connsiteX64" fmla="*/ 1169859 w 2820447"/>
              <a:gd name="connsiteY64" fmla="*/ 259390 h 462590"/>
              <a:gd name="connsiteX65" fmla="*/ 1234514 w 2820447"/>
              <a:gd name="connsiteY65" fmla="*/ 277863 h 462590"/>
              <a:gd name="connsiteX66" fmla="*/ 1326877 w 2820447"/>
              <a:gd name="connsiteY66" fmla="*/ 296336 h 462590"/>
              <a:gd name="connsiteX67" fmla="*/ 1419241 w 2820447"/>
              <a:gd name="connsiteY67" fmla="*/ 333281 h 462590"/>
              <a:gd name="connsiteX68" fmla="*/ 1511605 w 2820447"/>
              <a:gd name="connsiteY68" fmla="*/ 360990 h 462590"/>
              <a:gd name="connsiteX69" fmla="*/ 1567023 w 2820447"/>
              <a:gd name="connsiteY69" fmla="*/ 370227 h 462590"/>
              <a:gd name="connsiteX70" fmla="*/ 1373059 w 2820447"/>
              <a:gd name="connsiteY70" fmla="*/ 370227 h 462590"/>
              <a:gd name="connsiteX71" fmla="*/ 1428477 w 2820447"/>
              <a:gd name="connsiteY71" fmla="*/ 360990 h 462590"/>
              <a:gd name="connsiteX72" fmla="*/ 1345350 w 2820447"/>
              <a:gd name="connsiteY72" fmla="*/ 351754 h 462590"/>
              <a:gd name="connsiteX73" fmla="*/ 1243750 w 2820447"/>
              <a:gd name="connsiteY73" fmla="*/ 342518 h 462590"/>
              <a:gd name="connsiteX74" fmla="*/ 1142150 w 2820447"/>
              <a:gd name="connsiteY74" fmla="*/ 324045 h 462590"/>
              <a:gd name="connsiteX75" fmla="*/ 1059023 w 2820447"/>
              <a:gd name="connsiteY75" fmla="*/ 314809 h 462590"/>
              <a:gd name="connsiteX76" fmla="*/ 1520841 w 2820447"/>
              <a:gd name="connsiteY76" fmla="*/ 333281 h 462590"/>
              <a:gd name="connsiteX77" fmla="*/ 1613205 w 2820447"/>
              <a:gd name="connsiteY77" fmla="*/ 351754 h 462590"/>
              <a:gd name="connsiteX78" fmla="*/ 1650150 w 2820447"/>
              <a:gd name="connsiteY78" fmla="*/ 360990 h 462590"/>
              <a:gd name="connsiteX79" fmla="*/ 1724041 w 2820447"/>
              <a:gd name="connsiteY79" fmla="*/ 370227 h 462590"/>
              <a:gd name="connsiteX80" fmla="*/ 1770223 w 2820447"/>
              <a:gd name="connsiteY80" fmla="*/ 379463 h 462590"/>
              <a:gd name="connsiteX81" fmla="*/ 1918005 w 2820447"/>
              <a:gd name="connsiteY81" fmla="*/ 388699 h 462590"/>
              <a:gd name="connsiteX82" fmla="*/ 1585496 w 2820447"/>
              <a:gd name="connsiteY82" fmla="*/ 379463 h 462590"/>
              <a:gd name="connsiteX83" fmla="*/ 1539314 w 2820447"/>
              <a:gd name="connsiteY83" fmla="*/ 370227 h 462590"/>
              <a:gd name="connsiteX84" fmla="*/ 1964186 w 2820447"/>
              <a:gd name="connsiteY84" fmla="*/ 407172 h 462590"/>
              <a:gd name="connsiteX85" fmla="*/ 2047314 w 2820447"/>
              <a:gd name="connsiteY85" fmla="*/ 416409 h 462590"/>
              <a:gd name="connsiteX86" fmla="*/ 1613205 w 2820447"/>
              <a:gd name="connsiteY86" fmla="*/ 416409 h 462590"/>
              <a:gd name="connsiteX87" fmla="*/ 1502368 w 2820447"/>
              <a:gd name="connsiteY87" fmla="*/ 379463 h 462590"/>
              <a:gd name="connsiteX88" fmla="*/ 1465423 w 2820447"/>
              <a:gd name="connsiteY88" fmla="*/ 370227 h 462590"/>
              <a:gd name="connsiteX89" fmla="*/ 1419241 w 2820447"/>
              <a:gd name="connsiteY89" fmla="*/ 360990 h 462590"/>
              <a:gd name="connsiteX90" fmla="*/ 1668623 w 2820447"/>
              <a:gd name="connsiteY90" fmla="*/ 370227 h 462590"/>
              <a:gd name="connsiteX91" fmla="*/ 1724041 w 2820447"/>
              <a:gd name="connsiteY91" fmla="*/ 397936 h 462590"/>
              <a:gd name="connsiteX92" fmla="*/ 1751750 w 2820447"/>
              <a:gd name="connsiteY92" fmla="*/ 407172 h 462590"/>
              <a:gd name="connsiteX93" fmla="*/ 1705568 w 2820447"/>
              <a:gd name="connsiteY93" fmla="*/ 397936 h 462590"/>
              <a:gd name="connsiteX94" fmla="*/ 1520841 w 2820447"/>
              <a:gd name="connsiteY94" fmla="*/ 351754 h 462590"/>
              <a:gd name="connsiteX95" fmla="*/ 1456186 w 2820447"/>
              <a:gd name="connsiteY95" fmla="*/ 333281 h 462590"/>
              <a:gd name="connsiteX96" fmla="*/ 1410005 w 2820447"/>
              <a:gd name="connsiteY96" fmla="*/ 314809 h 462590"/>
              <a:gd name="connsiteX97" fmla="*/ 1548550 w 2820447"/>
              <a:gd name="connsiteY97" fmla="*/ 333281 h 462590"/>
              <a:gd name="connsiteX98" fmla="*/ 1881059 w 2820447"/>
              <a:gd name="connsiteY98" fmla="*/ 324045 h 462590"/>
              <a:gd name="connsiteX99" fmla="*/ 1945714 w 2820447"/>
              <a:gd name="connsiteY99" fmla="*/ 314809 h 462590"/>
              <a:gd name="connsiteX100" fmla="*/ 1853350 w 2820447"/>
              <a:gd name="connsiteY100" fmla="*/ 324045 h 462590"/>
              <a:gd name="connsiteX101" fmla="*/ 2176623 w 2820447"/>
              <a:gd name="connsiteY101" fmla="*/ 342518 h 462590"/>
              <a:gd name="connsiteX102" fmla="*/ 2010368 w 2820447"/>
              <a:gd name="connsiteY102" fmla="*/ 333281 h 462590"/>
              <a:gd name="connsiteX103" fmla="*/ 1936477 w 2820447"/>
              <a:gd name="connsiteY103" fmla="*/ 305572 h 462590"/>
              <a:gd name="connsiteX104" fmla="*/ 1908768 w 2820447"/>
              <a:gd name="connsiteY104" fmla="*/ 296336 h 462590"/>
              <a:gd name="connsiteX105" fmla="*/ 1945714 w 2820447"/>
              <a:gd name="connsiteY105" fmla="*/ 314809 h 462590"/>
              <a:gd name="connsiteX106" fmla="*/ 2010368 w 2820447"/>
              <a:gd name="connsiteY106" fmla="*/ 360990 h 462590"/>
              <a:gd name="connsiteX107" fmla="*/ 2185859 w 2820447"/>
              <a:gd name="connsiteY107" fmla="*/ 416409 h 462590"/>
              <a:gd name="connsiteX108" fmla="*/ 2250514 w 2820447"/>
              <a:gd name="connsiteY108" fmla="*/ 425645 h 462590"/>
              <a:gd name="connsiteX109" fmla="*/ 2019605 w 2820447"/>
              <a:gd name="connsiteY109" fmla="*/ 416409 h 462590"/>
              <a:gd name="connsiteX110" fmla="*/ 1945714 w 2820447"/>
              <a:gd name="connsiteY110" fmla="*/ 388699 h 462590"/>
              <a:gd name="connsiteX111" fmla="*/ 1918005 w 2820447"/>
              <a:gd name="connsiteY111" fmla="*/ 370227 h 462590"/>
              <a:gd name="connsiteX112" fmla="*/ 2028841 w 2820447"/>
              <a:gd name="connsiteY112" fmla="*/ 388699 h 462590"/>
              <a:gd name="connsiteX113" fmla="*/ 2222805 w 2820447"/>
              <a:gd name="connsiteY113" fmla="*/ 407172 h 462590"/>
              <a:gd name="connsiteX114" fmla="*/ 2121205 w 2820447"/>
              <a:gd name="connsiteY114" fmla="*/ 416409 h 462590"/>
              <a:gd name="connsiteX115" fmla="*/ 1945714 w 2820447"/>
              <a:gd name="connsiteY115" fmla="*/ 397936 h 462590"/>
              <a:gd name="connsiteX116" fmla="*/ 1733277 w 2820447"/>
              <a:gd name="connsiteY116" fmla="*/ 360990 h 462590"/>
              <a:gd name="connsiteX117" fmla="*/ 1668623 w 2820447"/>
              <a:gd name="connsiteY117" fmla="*/ 333281 h 462590"/>
              <a:gd name="connsiteX118" fmla="*/ 1603968 w 2820447"/>
              <a:gd name="connsiteY118" fmla="*/ 314809 h 462590"/>
              <a:gd name="connsiteX119" fmla="*/ 1770223 w 2820447"/>
              <a:gd name="connsiteY119" fmla="*/ 287099 h 462590"/>
              <a:gd name="connsiteX120" fmla="*/ 2767750 w 2820447"/>
              <a:gd name="connsiteY120" fmla="*/ 296336 h 462590"/>
              <a:gd name="connsiteX121" fmla="*/ 2610732 w 2820447"/>
              <a:gd name="connsiteY121" fmla="*/ 277863 h 462590"/>
              <a:gd name="connsiteX122" fmla="*/ 2342877 w 2820447"/>
              <a:gd name="connsiteY122" fmla="*/ 231681 h 462590"/>
              <a:gd name="connsiteX123" fmla="*/ 1844114 w 2820447"/>
              <a:gd name="connsiteY123" fmla="*/ 148554 h 462590"/>
              <a:gd name="connsiteX124" fmla="*/ 1622441 w 2820447"/>
              <a:gd name="connsiteY124" fmla="*/ 102372 h 462590"/>
              <a:gd name="connsiteX125" fmla="*/ 1465423 w 2820447"/>
              <a:gd name="connsiteY125" fmla="*/ 65427 h 462590"/>
              <a:gd name="connsiteX126" fmla="*/ 2389059 w 2820447"/>
              <a:gd name="connsiteY126" fmla="*/ 65427 h 462590"/>
              <a:gd name="connsiteX127" fmla="*/ 2204332 w 2820447"/>
              <a:gd name="connsiteY127" fmla="*/ 83899 h 462590"/>
              <a:gd name="connsiteX128" fmla="*/ 2268986 w 2820447"/>
              <a:gd name="connsiteY128" fmla="*/ 93136 h 462590"/>
              <a:gd name="connsiteX129" fmla="*/ 2342877 w 2820447"/>
              <a:gd name="connsiteY129" fmla="*/ 102372 h 462590"/>
              <a:gd name="connsiteX130" fmla="*/ 2407532 w 2820447"/>
              <a:gd name="connsiteY130" fmla="*/ 120845 h 462590"/>
              <a:gd name="connsiteX131" fmla="*/ 2444477 w 2820447"/>
              <a:gd name="connsiteY131" fmla="*/ 130081 h 462590"/>
              <a:gd name="connsiteX132" fmla="*/ 2416768 w 2820447"/>
              <a:gd name="connsiteY132" fmla="*/ 139318 h 462590"/>
              <a:gd name="connsiteX133" fmla="*/ 2287459 w 2820447"/>
              <a:gd name="connsiteY133" fmla="*/ 130081 h 462590"/>
              <a:gd name="connsiteX134" fmla="*/ 2472186 w 2820447"/>
              <a:gd name="connsiteY134" fmla="*/ 157790 h 462590"/>
              <a:gd name="connsiteX135" fmla="*/ 2324405 w 2820447"/>
              <a:gd name="connsiteY135" fmla="*/ 185499 h 462590"/>
              <a:gd name="connsiteX136" fmla="*/ 2158150 w 2820447"/>
              <a:gd name="connsiteY136" fmla="*/ 194736 h 462590"/>
              <a:gd name="connsiteX137" fmla="*/ 2139677 w 2820447"/>
              <a:gd name="connsiteY137" fmla="*/ 222445 h 462590"/>
              <a:gd name="connsiteX138" fmla="*/ 2148914 w 2820447"/>
              <a:gd name="connsiteY138" fmla="*/ 250154 h 462590"/>
              <a:gd name="connsiteX139" fmla="*/ 2195096 w 2820447"/>
              <a:gd name="connsiteY139" fmla="*/ 259390 h 462590"/>
              <a:gd name="connsiteX140" fmla="*/ 2259750 w 2820447"/>
              <a:gd name="connsiteY140" fmla="*/ 268627 h 462590"/>
              <a:gd name="connsiteX141" fmla="*/ 2333641 w 2820447"/>
              <a:gd name="connsiteY141" fmla="*/ 287099 h 462590"/>
              <a:gd name="connsiteX142" fmla="*/ 2555314 w 2820447"/>
              <a:gd name="connsiteY142" fmla="*/ 305572 h 462590"/>
              <a:gd name="connsiteX143" fmla="*/ 2444477 w 2820447"/>
              <a:gd name="connsiteY143" fmla="*/ 314809 h 462590"/>
              <a:gd name="connsiteX144" fmla="*/ 2278223 w 2820447"/>
              <a:gd name="connsiteY144" fmla="*/ 287099 h 462590"/>
              <a:gd name="connsiteX145" fmla="*/ 2148914 w 2820447"/>
              <a:gd name="connsiteY145" fmla="*/ 240918 h 462590"/>
              <a:gd name="connsiteX146" fmla="*/ 2084259 w 2820447"/>
              <a:gd name="connsiteY146" fmla="*/ 231681 h 462590"/>
              <a:gd name="connsiteX147" fmla="*/ 2028841 w 2820447"/>
              <a:gd name="connsiteY147" fmla="*/ 222445 h 462590"/>
              <a:gd name="connsiteX148" fmla="*/ 1982659 w 2820447"/>
              <a:gd name="connsiteY148" fmla="*/ 231681 h 462590"/>
              <a:gd name="connsiteX149" fmla="*/ 1687096 w 2820447"/>
              <a:gd name="connsiteY149" fmla="*/ 240918 h 462590"/>
              <a:gd name="connsiteX150" fmla="*/ 1779459 w 2820447"/>
              <a:gd name="connsiteY150" fmla="*/ 259390 h 462590"/>
              <a:gd name="connsiteX151" fmla="*/ 1797932 w 2820447"/>
              <a:gd name="connsiteY151" fmla="*/ 287099 h 462590"/>
              <a:gd name="connsiteX152" fmla="*/ 1779459 w 2820447"/>
              <a:gd name="connsiteY152" fmla="*/ 314809 h 462590"/>
              <a:gd name="connsiteX153" fmla="*/ 1631677 w 2820447"/>
              <a:gd name="connsiteY153" fmla="*/ 397936 h 462590"/>
              <a:gd name="connsiteX154" fmla="*/ 1557786 w 2820447"/>
              <a:gd name="connsiteY154" fmla="*/ 425645 h 462590"/>
              <a:gd name="connsiteX155" fmla="*/ 1530077 w 2820447"/>
              <a:gd name="connsiteY155" fmla="*/ 444118 h 462590"/>
              <a:gd name="connsiteX156" fmla="*/ 1493132 w 2820447"/>
              <a:gd name="connsiteY156" fmla="*/ 462590 h 462590"/>
              <a:gd name="connsiteX157" fmla="*/ 1954950 w 2820447"/>
              <a:gd name="connsiteY157" fmla="*/ 453354 h 462590"/>
              <a:gd name="connsiteX158" fmla="*/ 2619968 w 2820447"/>
              <a:gd name="connsiteY158" fmla="*/ 444118 h 462590"/>
              <a:gd name="connsiteX159" fmla="*/ 2536841 w 2820447"/>
              <a:gd name="connsiteY159" fmla="*/ 434881 h 462590"/>
              <a:gd name="connsiteX160" fmla="*/ 2305932 w 2820447"/>
              <a:gd name="connsiteY160" fmla="*/ 407172 h 462590"/>
              <a:gd name="connsiteX161" fmla="*/ 2167386 w 2820447"/>
              <a:gd name="connsiteY161" fmla="*/ 379463 h 462590"/>
              <a:gd name="connsiteX162" fmla="*/ 1991896 w 2820447"/>
              <a:gd name="connsiteY162" fmla="*/ 360990 h 462590"/>
              <a:gd name="connsiteX163" fmla="*/ 1853350 w 2820447"/>
              <a:gd name="connsiteY163" fmla="*/ 333281 h 462590"/>
              <a:gd name="connsiteX164" fmla="*/ 1733277 w 2820447"/>
              <a:gd name="connsiteY164" fmla="*/ 324045 h 462590"/>
              <a:gd name="connsiteX165" fmla="*/ 1474659 w 2820447"/>
              <a:gd name="connsiteY165" fmla="*/ 305572 h 462590"/>
              <a:gd name="connsiteX166" fmla="*/ 2010368 w 2820447"/>
              <a:gd name="connsiteY166" fmla="*/ 287099 h 462590"/>
              <a:gd name="connsiteX167" fmla="*/ 2084259 w 2820447"/>
              <a:gd name="connsiteY167" fmla="*/ 277863 h 462590"/>
              <a:gd name="connsiteX168" fmla="*/ 1834877 w 2820447"/>
              <a:gd name="connsiteY168" fmla="*/ 268627 h 462590"/>
              <a:gd name="connsiteX169" fmla="*/ 2075023 w 2820447"/>
              <a:gd name="connsiteY169" fmla="*/ 240918 h 462590"/>
              <a:gd name="connsiteX170" fmla="*/ 2259750 w 2820447"/>
              <a:gd name="connsiteY170" fmla="*/ 250154 h 462590"/>
              <a:gd name="connsiteX171" fmla="*/ 2398296 w 2820447"/>
              <a:gd name="connsiteY171" fmla="*/ 259390 h 462590"/>
              <a:gd name="connsiteX172" fmla="*/ 2352114 w 2820447"/>
              <a:gd name="connsiteY172" fmla="*/ 268627 h 462590"/>
              <a:gd name="connsiteX173" fmla="*/ 2185859 w 2820447"/>
              <a:gd name="connsiteY173" fmla="*/ 287099 h 462590"/>
              <a:gd name="connsiteX174" fmla="*/ 2102732 w 2820447"/>
              <a:gd name="connsiteY174" fmla="*/ 296336 h 462590"/>
              <a:gd name="connsiteX175" fmla="*/ 1834877 w 2820447"/>
              <a:gd name="connsiteY175" fmla="*/ 324045 h 462590"/>
              <a:gd name="connsiteX176" fmla="*/ 2075023 w 2820447"/>
              <a:gd name="connsiteY176" fmla="*/ 351754 h 462590"/>
              <a:gd name="connsiteX177" fmla="*/ 2268986 w 2820447"/>
              <a:gd name="connsiteY177" fmla="*/ 379463 h 462590"/>
              <a:gd name="connsiteX178" fmla="*/ 2102732 w 2820447"/>
              <a:gd name="connsiteY178" fmla="*/ 397936 h 462590"/>
              <a:gd name="connsiteX179" fmla="*/ 1631677 w 2820447"/>
              <a:gd name="connsiteY179" fmla="*/ 388699 h 462590"/>
              <a:gd name="connsiteX180" fmla="*/ 1853350 w 2820447"/>
              <a:gd name="connsiteY180" fmla="*/ 370227 h 462590"/>
              <a:gd name="connsiteX181" fmla="*/ 1991896 w 2820447"/>
              <a:gd name="connsiteY181" fmla="*/ 342518 h 462590"/>
              <a:gd name="connsiteX182" fmla="*/ 2093496 w 2820447"/>
              <a:gd name="connsiteY182" fmla="*/ 333281 h 462590"/>
              <a:gd name="connsiteX183" fmla="*/ 2352114 w 2820447"/>
              <a:gd name="connsiteY183" fmla="*/ 333281 h 462590"/>
              <a:gd name="connsiteX184" fmla="*/ 2296696 w 2820447"/>
              <a:gd name="connsiteY184" fmla="*/ 342518 h 462590"/>
              <a:gd name="connsiteX185" fmla="*/ 2435241 w 2820447"/>
              <a:gd name="connsiteY185" fmla="*/ 351754 h 462590"/>
              <a:gd name="connsiteX186" fmla="*/ 2250514 w 2820447"/>
              <a:gd name="connsiteY186" fmla="*/ 342518 h 462590"/>
              <a:gd name="connsiteX187" fmla="*/ 2185859 w 2820447"/>
              <a:gd name="connsiteY187" fmla="*/ 333281 h 462590"/>
              <a:gd name="connsiteX188" fmla="*/ 2111968 w 2820447"/>
              <a:gd name="connsiteY188" fmla="*/ 324045 h 462590"/>
              <a:gd name="connsiteX189" fmla="*/ 2075023 w 2820447"/>
              <a:gd name="connsiteY189" fmla="*/ 314809 h 462590"/>
              <a:gd name="connsiteX190" fmla="*/ 2241277 w 2820447"/>
              <a:gd name="connsiteY190" fmla="*/ 296336 h 462590"/>
              <a:gd name="connsiteX191" fmla="*/ 2204332 w 2820447"/>
              <a:gd name="connsiteY191" fmla="*/ 287099 h 462590"/>
              <a:gd name="connsiteX192" fmla="*/ 2019605 w 2820447"/>
              <a:gd name="connsiteY192" fmla="*/ 250154 h 462590"/>
              <a:gd name="connsiteX193" fmla="*/ 1991896 w 2820447"/>
              <a:gd name="connsiteY193" fmla="*/ 231681 h 462590"/>
              <a:gd name="connsiteX194" fmla="*/ 1964186 w 2820447"/>
              <a:gd name="connsiteY194" fmla="*/ 222445 h 462590"/>
              <a:gd name="connsiteX195" fmla="*/ 1853350 w 2820447"/>
              <a:gd name="connsiteY195" fmla="*/ 203972 h 462590"/>
              <a:gd name="connsiteX196" fmla="*/ 1557786 w 2820447"/>
              <a:gd name="connsiteY196" fmla="*/ 222445 h 462590"/>
              <a:gd name="connsiteX197" fmla="*/ 1548550 w 2820447"/>
              <a:gd name="connsiteY197" fmla="*/ 277863 h 462590"/>
              <a:gd name="connsiteX198" fmla="*/ 1613205 w 2820447"/>
              <a:gd name="connsiteY198" fmla="*/ 296336 h 462590"/>
              <a:gd name="connsiteX199" fmla="*/ 1825641 w 2820447"/>
              <a:gd name="connsiteY199" fmla="*/ 342518 h 462590"/>
              <a:gd name="connsiteX200" fmla="*/ 1899532 w 2820447"/>
              <a:gd name="connsiteY200" fmla="*/ 351754 h 462590"/>
              <a:gd name="connsiteX201" fmla="*/ 2084259 w 2820447"/>
              <a:gd name="connsiteY201" fmla="*/ 407172 h 462590"/>
              <a:gd name="connsiteX202" fmla="*/ 2130441 w 2820447"/>
              <a:gd name="connsiteY202" fmla="*/ 425645 h 462590"/>
              <a:gd name="connsiteX203" fmla="*/ 2158150 w 2820447"/>
              <a:gd name="connsiteY203" fmla="*/ 434881 h 462590"/>
              <a:gd name="connsiteX204" fmla="*/ 2047314 w 2820447"/>
              <a:gd name="connsiteY204" fmla="*/ 425645 h 462590"/>
              <a:gd name="connsiteX205" fmla="*/ 1973423 w 2820447"/>
              <a:gd name="connsiteY205" fmla="*/ 407172 h 462590"/>
              <a:gd name="connsiteX206" fmla="*/ 1927241 w 2820447"/>
              <a:gd name="connsiteY206" fmla="*/ 397936 h 462590"/>
              <a:gd name="connsiteX207" fmla="*/ 2195096 w 2820447"/>
              <a:gd name="connsiteY207" fmla="*/ 407172 h 462590"/>
              <a:gd name="connsiteX208" fmla="*/ 1825641 w 2820447"/>
              <a:gd name="connsiteY208" fmla="*/ 397936 h 462590"/>
              <a:gd name="connsiteX209" fmla="*/ 1742514 w 2820447"/>
              <a:gd name="connsiteY209" fmla="*/ 379463 h 462590"/>
              <a:gd name="connsiteX210" fmla="*/ 1585496 w 2820447"/>
              <a:gd name="connsiteY210" fmla="*/ 342518 h 462590"/>
              <a:gd name="connsiteX211" fmla="*/ 1520841 w 2820447"/>
              <a:gd name="connsiteY211" fmla="*/ 333281 h 462590"/>
              <a:gd name="connsiteX212" fmla="*/ 1474659 w 2820447"/>
              <a:gd name="connsiteY212" fmla="*/ 324045 h 462590"/>
              <a:gd name="connsiteX213" fmla="*/ 1354586 w 2820447"/>
              <a:gd name="connsiteY213" fmla="*/ 314809 h 462590"/>
              <a:gd name="connsiteX214" fmla="*/ 1280696 w 2820447"/>
              <a:gd name="connsiteY214" fmla="*/ 305572 h 462590"/>
              <a:gd name="connsiteX215" fmla="*/ 1197568 w 2820447"/>
              <a:gd name="connsiteY215" fmla="*/ 296336 h 462590"/>
              <a:gd name="connsiteX216" fmla="*/ 1012841 w 2820447"/>
              <a:gd name="connsiteY216" fmla="*/ 324045 h 462590"/>
              <a:gd name="connsiteX217" fmla="*/ 1049786 w 2820447"/>
              <a:gd name="connsiteY217" fmla="*/ 351754 h 462590"/>
              <a:gd name="connsiteX218" fmla="*/ 1132914 w 2820447"/>
              <a:gd name="connsiteY218" fmla="*/ 370227 h 462590"/>
              <a:gd name="connsiteX219" fmla="*/ 708041 w 2820447"/>
              <a:gd name="connsiteY219" fmla="*/ 379463 h 462590"/>
              <a:gd name="connsiteX220" fmla="*/ 772696 w 2820447"/>
              <a:gd name="connsiteY220" fmla="*/ 397936 h 462590"/>
              <a:gd name="connsiteX221" fmla="*/ 708041 w 2820447"/>
              <a:gd name="connsiteY221" fmla="*/ 370227 h 462590"/>
              <a:gd name="connsiteX222" fmla="*/ 615677 w 2820447"/>
              <a:gd name="connsiteY222" fmla="*/ 351754 h 462590"/>
              <a:gd name="connsiteX223" fmla="*/ 643386 w 2820447"/>
              <a:gd name="connsiteY223" fmla="*/ 342518 h 462590"/>
              <a:gd name="connsiteX224" fmla="*/ 874296 w 2820447"/>
              <a:gd name="connsiteY224" fmla="*/ 351754 h 462590"/>
              <a:gd name="connsiteX225" fmla="*/ 661859 w 2820447"/>
              <a:gd name="connsiteY225" fmla="*/ 333281 h 462590"/>
              <a:gd name="connsiteX226" fmla="*/ 975896 w 2820447"/>
              <a:gd name="connsiteY226" fmla="*/ 333281 h 462590"/>
              <a:gd name="connsiteX227" fmla="*/ 1003605 w 2820447"/>
              <a:gd name="connsiteY227" fmla="*/ 324045 h 462590"/>
              <a:gd name="connsiteX228" fmla="*/ 1151386 w 2820447"/>
              <a:gd name="connsiteY228" fmla="*/ 305572 h 462590"/>
              <a:gd name="connsiteX229" fmla="*/ 1040550 w 2820447"/>
              <a:gd name="connsiteY229" fmla="*/ 296336 h 462590"/>
              <a:gd name="connsiteX230" fmla="*/ 1068259 w 2820447"/>
              <a:gd name="connsiteY230" fmla="*/ 305572 h 462590"/>
              <a:gd name="connsiteX231" fmla="*/ 957423 w 2820447"/>
              <a:gd name="connsiteY231" fmla="*/ 333281 h 462590"/>
              <a:gd name="connsiteX232" fmla="*/ 800405 w 2820447"/>
              <a:gd name="connsiteY232" fmla="*/ 342518 h 462590"/>
              <a:gd name="connsiteX233" fmla="*/ 1022077 w 2820447"/>
              <a:gd name="connsiteY233" fmla="*/ 351754 h 462590"/>
              <a:gd name="connsiteX234" fmla="*/ 957423 w 2820447"/>
              <a:gd name="connsiteY234" fmla="*/ 360990 h 462590"/>
              <a:gd name="connsiteX235" fmla="*/ 449423 w 2820447"/>
              <a:gd name="connsiteY235" fmla="*/ 370227 h 462590"/>
              <a:gd name="connsiteX236" fmla="*/ 292405 w 2820447"/>
              <a:gd name="connsiteY236" fmla="*/ 370227 h 462590"/>
              <a:gd name="connsiteX237" fmla="*/ 347823 w 2820447"/>
              <a:gd name="connsiteY237" fmla="*/ 360990 h 462590"/>
              <a:gd name="connsiteX238" fmla="*/ 477132 w 2820447"/>
              <a:gd name="connsiteY238" fmla="*/ 351754 h 462590"/>
              <a:gd name="connsiteX239" fmla="*/ 541786 w 2820447"/>
              <a:gd name="connsiteY239" fmla="*/ 342518 h 462590"/>
              <a:gd name="connsiteX240" fmla="*/ 597205 w 2820447"/>
              <a:gd name="connsiteY240" fmla="*/ 324045 h 462590"/>
              <a:gd name="connsiteX241" fmla="*/ 430950 w 2820447"/>
              <a:gd name="connsiteY241" fmla="*/ 333281 h 462590"/>
              <a:gd name="connsiteX242" fmla="*/ 384768 w 2820447"/>
              <a:gd name="connsiteY242" fmla="*/ 324045 h 462590"/>
              <a:gd name="connsiteX243" fmla="*/ 477132 w 2820447"/>
              <a:gd name="connsiteY243" fmla="*/ 314809 h 462590"/>
              <a:gd name="connsiteX244" fmla="*/ 560259 w 2820447"/>
              <a:gd name="connsiteY244" fmla="*/ 305572 h 462590"/>
              <a:gd name="connsiteX245" fmla="*/ 652623 w 2820447"/>
              <a:gd name="connsiteY245" fmla="*/ 296336 h 462590"/>
              <a:gd name="connsiteX246" fmla="*/ 726514 w 2820447"/>
              <a:gd name="connsiteY246" fmla="*/ 287099 h 462590"/>
              <a:gd name="connsiteX247" fmla="*/ 273932 w 2820447"/>
              <a:gd name="connsiteY247" fmla="*/ 305572 h 462590"/>
              <a:gd name="connsiteX248" fmla="*/ 200041 w 2820447"/>
              <a:gd name="connsiteY248" fmla="*/ 324045 h 462590"/>
              <a:gd name="connsiteX249" fmla="*/ 421714 w 2820447"/>
              <a:gd name="connsiteY249" fmla="*/ 342518 h 462590"/>
              <a:gd name="connsiteX250" fmla="*/ 384768 w 2820447"/>
              <a:gd name="connsiteY250" fmla="*/ 351754 h 462590"/>
              <a:gd name="connsiteX251" fmla="*/ 449423 w 2820447"/>
              <a:gd name="connsiteY251" fmla="*/ 370227 h 462590"/>
              <a:gd name="connsiteX252" fmla="*/ 569496 w 2820447"/>
              <a:gd name="connsiteY252" fmla="*/ 379463 h 462590"/>
              <a:gd name="connsiteX253" fmla="*/ 606441 w 2820447"/>
              <a:gd name="connsiteY253" fmla="*/ 388699 h 462590"/>
              <a:gd name="connsiteX254" fmla="*/ 172332 w 2820447"/>
              <a:gd name="connsiteY254" fmla="*/ 360990 h 462590"/>
              <a:gd name="connsiteX255" fmla="*/ 403241 w 2820447"/>
              <a:gd name="connsiteY255" fmla="*/ 360990 h 462590"/>
              <a:gd name="connsiteX256" fmla="*/ 449423 w 2820447"/>
              <a:gd name="connsiteY256" fmla="*/ 342518 h 462590"/>
              <a:gd name="connsiteX257" fmla="*/ 477132 w 2820447"/>
              <a:gd name="connsiteY257" fmla="*/ 333281 h 462590"/>
              <a:gd name="connsiteX258" fmla="*/ 329350 w 2820447"/>
              <a:gd name="connsiteY258" fmla="*/ 324045 h 462590"/>
              <a:gd name="connsiteX259" fmla="*/ 292405 w 2820447"/>
              <a:gd name="connsiteY259" fmla="*/ 314809 h 462590"/>
              <a:gd name="connsiteX260" fmla="*/ 624914 w 2820447"/>
              <a:gd name="connsiteY260" fmla="*/ 305572 h 462590"/>
              <a:gd name="connsiteX261" fmla="*/ 430950 w 2820447"/>
              <a:gd name="connsiteY261" fmla="*/ 296336 h 462590"/>
              <a:gd name="connsiteX262" fmla="*/ 375532 w 2820447"/>
              <a:gd name="connsiteY262" fmla="*/ 287099 h 462590"/>
              <a:gd name="connsiteX263" fmla="*/ 1733277 w 2820447"/>
              <a:gd name="connsiteY263" fmla="*/ 296336 h 462590"/>
              <a:gd name="connsiteX264" fmla="*/ 1567023 w 2820447"/>
              <a:gd name="connsiteY264" fmla="*/ 305572 h 462590"/>
              <a:gd name="connsiteX265" fmla="*/ 1474659 w 2820447"/>
              <a:gd name="connsiteY265" fmla="*/ 314809 h 462590"/>
              <a:gd name="connsiteX266" fmla="*/ 1345350 w 2820447"/>
              <a:gd name="connsiteY266" fmla="*/ 324045 h 462590"/>
              <a:gd name="connsiteX267" fmla="*/ 1391532 w 2820447"/>
              <a:gd name="connsiteY267" fmla="*/ 342518 h 462590"/>
              <a:gd name="connsiteX268" fmla="*/ 2315168 w 2820447"/>
              <a:gd name="connsiteY268" fmla="*/ 351754 h 462590"/>
              <a:gd name="connsiteX269" fmla="*/ 2241277 w 2820447"/>
              <a:gd name="connsiteY269" fmla="*/ 360990 h 462590"/>
              <a:gd name="connsiteX270" fmla="*/ 2213568 w 2820447"/>
              <a:gd name="connsiteY270" fmla="*/ 370227 h 462590"/>
              <a:gd name="connsiteX271" fmla="*/ 1557786 w 2820447"/>
              <a:gd name="connsiteY271" fmla="*/ 379463 h 462590"/>
              <a:gd name="connsiteX272" fmla="*/ 1650150 w 2820447"/>
              <a:gd name="connsiteY272" fmla="*/ 379463 h 462590"/>
              <a:gd name="connsiteX273" fmla="*/ 1696332 w 2820447"/>
              <a:gd name="connsiteY273" fmla="*/ 370227 h 462590"/>
              <a:gd name="connsiteX274" fmla="*/ 1724041 w 2820447"/>
              <a:gd name="connsiteY274" fmla="*/ 360990 h 462590"/>
              <a:gd name="connsiteX275" fmla="*/ 1225277 w 2820447"/>
              <a:gd name="connsiteY275" fmla="*/ 379463 h 462590"/>
              <a:gd name="connsiteX276" fmla="*/ 1336114 w 2820447"/>
              <a:gd name="connsiteY276" fmla="*/ 379463 h 462590"/>
              <a:gd name="connsiteX277" fmla="*/ 1345350 w 2820447"/>
              <a:gd name="connsiteY277" fmla="*/ 379463 h 462590"/>
              <a:gd name="connsiteX278" fmla="*/ 1650150 w 2820447"/>
              <a:gd name="connsiteY278" fmla="*/ 370227 h 462590"/>
              <a:gd name="connsiteX279" fmla="*/ 1539314 w 2820447"/>
              <a:gd name="connsiteY279" fmla="*/ 360990 h 462590"/>
              <a:gd name="connsiteX280" fmla="*/ 1363823 w 2820447"/>
              <a:gd name="connsiteY280" fmla="*/ 342518 h 462590"/>
              <a:gd name="connsiteX281" fmla="*/ 1179096 w 2820447"/>
              <a:gd name="connsiteY281" fmla="*/ 333281 h 462590"/>
              <a:gd name="connsiteX282" fmla="*/ 1132914 w 2820447"/>
              <a:gd name="connsiteY282" fmla="*/ 324045 h 462590"/>
              <a:gd name="connsiteX283" fmla="*/ 837350 w 2820447"/>
              <a:gd name="connsiteY283" fmla="*/ 305572 h 462590"/>
              <a:gd name="connsiteX284" fmla="*/ 1188332 w 2820447"/>
              <a:gd name="connsiteY284" fmla="*/ 287099 h 462590"/>
              <a:gd name="connsiteX285" fmla="*/ 1280696 w 2820447"/>
              <a:gd name="connsiteY285" fmla="*/ 277863 h 462590"/>
              <a:gd name="connsiteX286" fmla="*/ 1234514 w 2820447"/>
              <a:gd name="connsiteY286" fmla="*/ 287099 h 462590"/>
              <a:gd name="connsiteX287" fmla="*/ 1493132 w 2820447"/>
              <a:gd name="connsiteY287" fmla="*/ 287099 h 462590"/>
              <a:gd name="connsiteX288" fmla="*/ 1345350 w 2820447"/>
              <a:gd name="connsiteY288" fmla="*/ 296336 h 462590"/>
              <a:gd name="connsiteX289" fmla="*/ 1317641 w 2820447"/>
              <a:gd name="connsiteY289" fmla="*/ 296336 h 4625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</a:cxnLst>
            <a:rect l="l" t="t" r="r" b="b"/>
            <a:pathLst>
              <a:path w="2820447" h="462590">
                <a:moveTo>
                  <a:pt x="347823" y="360990"/>
                </a:moveTo>
                <a:cubicBezTo>
                  <a:pt x="390926" y="354833"/>
                  <a:pt x="434184" y="349676"/>
                  <a:pt x="477132" y="342518"/>
                </a:cubicBezTo>
                <a:cubicBezTo>
                  <a:pt x="489653" y="340431"/>
                  <a:pt x="501685" y="336035"/>
                  <a:pt x="514077" y="333281"/>
                </a:cubicBezTo>
                <a:cubicBezTo>
                  <a:pt x="619667" y="309816"/>
                  <a:pt x="507056" y="337345"/>
                  <a:pt x="597205" y="314809"/>
                </a:cubicBezTo>
                <a:cubicBezTo>
                  <a:pt x="767365" y="348840"/>
                  <a:pt x="557522" y="304887"/>
                  <a:pt x="671096" y="333281"/>
                </a:cubicBezTo>
                <a:cubicBezTo>
                  <a:pt x="686326" y="337089"/>
                  <a:pt x="702132" y="338387"/>
                  <a:pt x="717277" y="342518"/>
                </a:cubicBezTo>
                <a:cubicBezTo>
                  <a:pt x="743830" y="349760"/>
                  <a:pt x="788881" y="370227"/>
                  <a:pt x="818877" y="370227"/>
                </a:cubicBezTo>
                <a:cubicBezTo>
                  <a:pt x="828613" y="370227"/>
                  <a:pt x="781432" y="360990"/>
                  <a:pt x="791168" y="360990"/>
                </a:cubicBezTo>
                <a:cubicBezTo>
                  <a:pt x="815990" y="360990"/>
                  <a:pt x="840373" y="367628"/>
                  <a:pt x="865059" y="370227"/>
                </a:cubicBezTo>
                <a:cubicBezTo>
                  <a:pt x="898878" y="373787"/>
                  <a:pt x="1000665" y="379463"/>
                  <a:pt x="966659" y="379463"/>
                </a:cubicBezTo>
                <a:cubicBezTo>
                  <a:pt x="905006" y="379463"/>
                  <a:pt x="843508" y="373306"/>
                  <a:pt x="781932" y="370227"/>
                </a:cubicBezTo>
                <a:cubicBezTo>
                  <a:pt x="797326" y="367148"/>
                  <a:pt x="812437" y="361815"/>
                  <a:pt x="828114" y="360990"/>
                </a:cubicBezTo>
                <a:cubicBezTo>
                  <a:pt x="1113824" y="345952"/>
                  <a:pt x="1254688" y="361901"/>
                  <a:pt x="1022077" y="342518"/>
                </a:cubicBezTo>
                <a:cubicBezTo>
                  <a:pt x="884544" y="308132"/>
                  <a:pt x="1010975" y="342518"/>
                  <a:pt x="1280696" y="342518"/>
                </a:cubicBezTo>
                <a:cubicBezTo>
                  <a:pt x="1357728" y="342518"/>
                  <a:pt x="1126711" y="337330"/>
                  <a:pt x="1049786" y="333281"/>
                </a:cubicBezTo>
                <a:cubicBezTo>
                  <a:pt x="1009699" y="331171"/>
                  <a:pt x="969657" y="328039"/>
                  <a:pt x="929714" y="324045"/>
                </a:cubicBezTo>
                <a:cubicBezTo>
                  <a:pt x="908052" y="321879"/>
                  <a:pt x="843305" y="313972"/>
                  <a:pt x="865059" y="314809"/>
                </a:cubicBezTo>
                <a:cubicBezTo>
                  <a:pt x="966770" y="318721"/>
                  <a:pt x="1068259" y="327124"/>
                  <a:pt x="1169859" y="333281"/>
                </a:cubicBezTo>
                <a:cubicBezTo>
                  <a:pt x="1191411" y="336360"/>
                  <a:pt x="1213166" y="338248"/>
                  <a:pt x="1234514" y="342518"/>
                </a:cubicBezTo>
                <a:cubicBezTo>
                  <a:pt x="1244061" y="344427"/>
                  <a:pt x="1271959" y="351754"/>
                  <a:pt x="1262223" y="351754"/>
                </a:cubicBezTo>
                <a:cubicBezTo>
                  <a:pt x="1225149" y="351754"/>
                  <a:pt x="1188276" y="346207"/>
                  <a:pt x="1151386" y="342518"/>
                </a:cubicBezTo>
                <a:cubicBezTo>
                  <a:pt x="1045892" y="331968"/>
                  <a:pt x="1110841" y="335574"/>
                  <a:pt x="1012841" y="324045"/>
                </a:cubicBezTo>
                <a:cubicBezTo>
                  <a:pt x="982111" y="320430"/>
                  <a:pt x="951249" y="318048"/>
                  <a:pt x="920477" y="314809"/>
                </a:cubicBezTo>
                <a:cubicBezTo>
                  <a:pt x="701500" y="291759"/>
                  <a:pt x="901440" y="309036"/>
                  <a:pt x="1179096" y="324045"/>
                </a:cubicBezTo>
                <a:cubicBezTo>
                  <a:pt x="1480905" y="374345"/>
                  <a:pt x="1208256" y="325550"/>
                  <a:pt x="495605" y="342518"/>
                </a:cubicBezTo>
                <a:cubicBezTo>
                  <a:pt x="482914" y="342820"/>
                  <a:pt x="470974" y="348675"/>
                  <a:pt x="458659" y="351754"/>
                </a:cubicBezTo>
                <a:cubicBezTo>
                  <a:pt x="575653" y="354833"/>
                  <a:pt x="692834" y="353689"/>
                  <a:pt x="809641" y="360990"/>
                </a:cubicBezTo>
                <a:cubicBezTo>
                  <a:pt x="828332" y="362158"/>
                  <a:pt x="772891" y="368734"/>
                  <a:pt x="754223" y="370227"/>
                </a:cubicBezTo>
                <a:cubicBezTo>
                  <a:pt x="695832" y="374898"/>
                  <a:pt x="520154" y="379463"/>
                  <a:pt x="578732" y="379463"/>
                </a:cubicBezTo>
                <a:cubicBezTo>
                  <a:pt x="674224" y="379463"/>
                  <a:pt x="769617" y="373306"/>
                  <a:pt x="865059" y="370227"/>
                </a:cubicBezTo>
                <a:lnTo>
                  <a:pt x="717277" y="360990"/>
                </a:lnTo>
                <a:cubicBezTo>
                  <a:pt x="683364" y="358478"/>
                  <a:pt x="649617" y="353875"/>
                  <a:pt x="615677" y="351754"/>
                </a:cubicBezTo>
                <a:cubicBezTo>
                  <a:pt x="551075" y="347717"/>
                  <a:pt x="486368" y="345597"/>
                  <a:pt x="421714" y="342518"/>
                </a:cubicBezTo>
                <a:cubicBezTo>
                  <a:pt x="397084" y="339439"/>
                  <a:pt x="367681" y="348174"/>
                  <a:pt x="347823" y="333281"/>
                </a:cubicBezTo>
                <a:cubicBezTo>
                  <a:pt x="336808" y="325020"/>
                  <a:pt x="372814" y="321640"/>
                  <a:pt x="384768" y="314809"/>
                </a:cubicBezTo>
                <a:cubicBezTo>
                  <a:pt x="394406" y="309302"/>
                  <a:pt x="403241" y="302494"/>
                  <a:pt x="412477" y="296336"/>
                </a:cubicBezTo>
                <a:cubicBezTo>
                  <a:pt x="544865" y="299415"/>
                  <a:pt x="677421" y="298226"/>
                  <a:pt x="809641" y="305572"/>
                </a:cubicBezTo>
                <a:cubicBezTo>
                  <a:pt x="844010" y="307481"/>
                  <a:pt x="877533" y="317071"/>
                  <a:pt x="911241" y="324045"/>
                </a:cubicBezTo>
                <a:cubicBezTo>
                  <a:pt x="966834" y="335547"/>
                  <a:pt x="1022078" y="348675"/>
                  <a:pt x="1077496" y="360990"/>
                </a:cubicBezTo>
                <a:cubicBezTo>
                  <a:pt x="1087000" y="363102"/>
                  <a:pt x="1095798" y="367718"/>
                  <a:pt x="1105205" y="370227"/>
                </a:cubicBezTo>
                <a:cubicBezTo>
                  <a:pt x="1142001" y="380040"/>
                  <a:pt x="1178698" y="390468"/>
                  <a:pt x="1216041" y="397936"/>
                </a:cubicBezTo>
                <a:cubicBezTo>
                  <a:pt x="1240381" y="402804"/>
                  <a:pt x="1265328" y="403891"/>
                  <a:pt x="1289932" y="407172"/>
                </a:cubicBezTo>
                <a:cubicBezTo>
                  <a:pt x="1311511" y="410049"/>
                  <a:pt x="1333167" y="412515"/>
                  <a:pt x="1354586" y="416409"/>
                </a:cubicBezTo>
                <a:cubicBezTo>
                  <a:pt x="1367076" y="418680"/>
                  <a:pt x="1379140" y="422891"/>
                  <a:pt x="1391532" y="425645"/>
                </a:cubicBezTo>
                <a:cubicBezTo>
                  <a:pt x="1406857" y="429050"/>
                  <a:pt x="1422484" y="431073"/>
                  <a:pt x="1437714" y="434881"/>
                </a:cubicBezTo>
                <a:cubicBezTo>
                  <a:pt x="1447159" y="437242"/>
                  <a:pt x="1475159" y="444118"/>
                  <a:pt x="1465423" y="444118"/>
                </a:cubicBezTo>
                <a:cubicBezTo>
                  <a:pt x="1409919" y="444118"/>
                  <a:pt x="1354586" y="437960"/>
                  <a:pt x="1299168" y="434881"/>
                </a:cubicBezTo>
                <a:cubicBezTo>
                  <a:pt x="1277617" y="428724"/>
                  <a:pt x="1256430" y="421105"/>
                  <a:pt x="1234514" y="416409"/>
                </a:cubicBezTo>
                <a:cubicBezTo>
                  <a:pt x="1213227" y="411847"/>
                  <a:pt x="1187973" y="419248"/>
                  <a:pt x="1169859" y="407172"/>
                </a:cubicBezTo>
                <a:cubicBezTo>
                  <a:pt x="1159297" y="400130"/>
                  <a:pt x="1194315" y="400207"/>
                  <a:pt x="1206805" y="397936"/>
                </a:cubicBezTo>
                <a:cubicBezTo>
                  <a:pt x="1228224" y="394042"/>
                  <a:pt x="1249797" y="390865"/>
                  <a:pt x="1271459" y="388699"/>
                </a:cubicBezTo>
                <a:cubicBezTo>
                  <a:pt x="1311402" y="384705"/>
                  <a:pt x="1351508" y="382542"/>
                  <a:pt x="1391532" y="379463"/>
                </a:cubicBezTo>
                <a:cubicBezTo>
                  <a:pt x="1376138" y="376384"/>
                  <a:pt x="1354058" y="383289"/>
                  <a:pt x="1345350" y="370227"/>
                </a:cubicBezTo>
                <a:cubicBezTo>
                  <a:pt x="1339192" y="360991"/>
                  <a:pt x="1382988" y="356718"/>
                  <a:pt x="1373059" y="351754"/>
                </a:cubicBezTo>
                <a:cubicBezTo>
                  <a:pt x="1348123" y="339286"/>
                  <a:pt x="1317641" y="345597"/>
                  <a:pt x="1289932" y="342518"/>
                </a:cubicBezTo>
                <a:cubicBezTo>
                  <a:pt x="1320720" y="339439"/>
                  <a:pt x="1351593" y="337119"/>
                  <a:pt x="1382296" y="333281"/>
                </a:cubicBezTo>
                <a:cubicBezTo>
                  <a:pt x="1400879" y="330958"/>
                  <a:pt x="1419023" y="325213"/>
                  <a:pt x="1437714" y="324045"/>
                </a:cubicBezTo>
                <a:cubicBezTo>
                  <a:pt x="1517666" y="319048"/>
                  <a:pt x="1597811" y="317888"/>
                  <a:pt x="1677859" y="314809"/>
                </a:cubicBezTo>
                <a:cubicBezTo>
                  <a:pt x="1708647" y="311730"/>
                  <a:pt x="1739360" y="307777"/>
                  <a:pt x="1770223" y="305572"/>
                </a:cubicBezTo>
                <a:cubicBezTo>
                  <a:pt x="1986005" y="290159"/>
                  <a:pt x="1871327" y="307195"/>
                  <a:pt x="1991896" y="287099"/>
                </a:cubicBezTo>
                <a:lnTo>
                  <a:pt x="1243750" y="277863"/>
                </a:lnTo>
                <a:cubicBezTo>
                  <a:pt x="1231060" y="277533"/>
                  <a:pt x="1268061" y="269850"/>
                  <a:pt x="1280696" y="268627"/>
                </a:cubicBezTo>
                <a:cubicBezTo>
                  <a:pt x="1363663" y="260598"/>
                  <a:pt x="1446950" y="256312"/>
                  <a:pt x="1530077" y="250154"/>
                </a:cubicBezTo>
                <a:cubicBezTo>
                  <a:pt x="1450029" y="247075"/>
                  <a:pt x="1370013" y="238865"/>
                  <a:pt x="1289932" y="240918"/>
                </a:cubicBezTo>
                <a:cubicBezTo>
                  <a:pt x="1249450" y="241956"/>
                  <a:pt x="1203553" y="236927"/>
                  <a:pt x="1169859" y="259390"/>
                </a:cubicBezTo>
                <a:cubicBezTo>
                  <a:pt x="1151209" y="271823"/>
                  <a:pt x="1212696" y="272729"/>
                  <a:pt x="1234514" y="277863"/>
                </a:cubicBezTo>
                <a:cubicBezTo>
                  <a:pt x="1265077" y="285054"/>
                  <a:pt x="1296804" y="287314"/>
                  <a:pt x="1326877" y="296336"/>
                </a:cubicBezTo>
                <a:cubicBezTo>
                  <a:pt x="1358638" y="305864"/>
                  <a:pt x="1388193" y="321638"/>
                  <a:pt x="1419241" y="333281"/>
                </a:cubicBezTo>
                <a:cubicBezTo>
                  <a:pt x="1446179" y="343383"/>
                  <a:pt x="1482187" y="355106"/>
                  <a:pt x="1511605" y="360990"/>
                </a:cubicBezTo>
                <a:cubicBezTo>
                  <a:pt x="1529969" y="364663"/>
                  <a:pt x="1548550" y="367148"/>
                  <a:pt x="1567023" y="370227"/>
                </a:cubicBezTo>
                <a:cubicBezTo>
                  <a:pt x="1493518" y="394728"/>
                  <a:pt x="1509927" y="393039"/>
                  <a:pt x="1373059" y="370227"/>
                </a:cubicBezTo>
                <a:lnTo>
                  <a:pt x="1428477" y="360990"/>
                </a:lnTo>
                <a:lnTo>
                  <a:pt x="1345350" y="351754"/>
                </a:lnTo>
                <a:cubicBezTo>
                  <a:pt x="1311512" y="348370"/>
                  <a:pt x="1277444" y="347113"/>
                  <a:pt x="1243750" y="342518"/>
                </a:cubicBezTo>
                <a:cubicBezTo>
                  <a:pt x="1209644" y="337867"/>
                  <a:pt x="1176191" y="329151"/>
                  <a:pt x="1142150" y="324045"/>
                </a:cubicBezTo>
                <a:cubicBezTo>
                  <a:pt x="1114579" y="319909"/>
                  <a:pt x="1031152" y="314129"/>
                  <a:pt x="1059023" y="314809"/>
                </a:cubicBezTo>
                <a:cubicBezTo>
                  <a:pt x="1213040" y="318565"/>
                  <a:pt x="1366902" y="327124"/>
                  <a:pt x="1520841" y="333281"/>
                </a:cubicBezTo>
                <a:cubicBezTo>
                  <a:pt x="1606638" y="354732"/>
                  <a:pt x="1499997" y="329113"/>
                  <a:pt x="1613205" y="351754"/>
                </a:cubicBezTo>
                <a:cubicBezTo>
                  <a:pt x="1625653" y="354243"/>
                  <a:pt x="1637629" y="358903"/>
                  <a:pt x="1650150" y="360990"/>
                </a:cubicBezTo>
                <a:cubicBezTo>
                  <a:pt x="1674634" y="365071"/>
                  <a:pt x="1699508" y="366453"/>
                  <a:pt x="1724041" y="370227"/>
                </a:cubicBezTo>
                <a:cubicBezTo>
                  <a:pt x="1739557" y="372614"/>
                  <a:pt x="1754595" y="377975"/>
                  <a:pt x="1770223" y="379463"/>
                </a:cubicBezTo>
                <a:cubicBezTo>
                  <a:pt x="1819357" y="384142"/>
                  <a:pt x="1967362" y="388699"/>
                  <a:pt x="1918005" y="388699"/>
                </a:cubicBezTo>
                <a:cubicBezTo>
                  <a:pt x="1807126" y="388699"/>
                  <a:pt x="1696332" y="382542"/>
                  <a:pt x="1585496" y="379463"/>
                </a:cubicBezTo>
                <a:cubicBezTo>
                  <a:pt x="1570102" y="376384"/>
                  <a:pt x="1523630" y="369545"/>
                  <a:pt x="1539314" y="370227"/>
                </a:cubicBezTo>
                <a:cubicBezTo>
                  <a:pt x="1723693" y="378243"/>
                  <a:pt x="1795814" y="388463"/>
                  <a:pt x="1964186" y="407172"/>
                </a:cubicBezTo>
                <a:lnTo>
                  <a:pt x="2047314" y="416409"/>
                </a:lnTo>
                <a:cubicBezTo>
                  <a:pt x="1885764" y="426505"/>
                  <a:pt x="1791109" y="437096"/>
                  <a:pt x="1613205" y="416409"/>
                </a:cubicBezTo>
                <a:cubicBezTo>
                  <a:pt x="1574521" y="411911"/>
                  <a:pt x="1540149" y="388908"/>
                  <a:pt x="1502368" y="379463"/>
                </a:cubicBezTo>
                <a:cubicBezTo>
                  <a:pt x="1490053" y="376384"/>
                  <a:pt x="1477815" y="372981"/>
                  <a:pt x="1465423" y="370227"/>
                </a:cubicBezTo>
                <a:cubicBezTo>
                  <a:pt x="1450098" y="366821"/>
                  <a:pt x="1403542" y="360990"/>
                  <a:pt x="1419241" y="360990"/>
                </a:cubicBezTo>
                <a:cubicBezTo>
                  <a:pt x="1502425" y="360990"/>
                  <a:pt x="1585496" y="367148"/>
                  <a:pt x="1668623" y="370227"/>
                </a:cubicBezTo>
                <a:cubicBezTo>
                  <a:pt x="1687096" y="379463"/>
                  <a:pt x="1705168" y="389548"/>
                  <a:pt x="1724041" y="397936"/>
                </a:cubicBezTo>
                <a:cubicBezTo>
                  <a:pt x="1732938" y="401890"/>
                  <a:pt x="1761486" y="407172"/>
                  <a:pt x="1751750" y="407172"/>
                </a:cubicBezTo>
                <a:cubicBezTo>
                  <a:pt x="1736051" y="407172"/>
                  <a:pt x="1720833" y="401600"/>
                  <a:pt x="1705568" y="397936"/>
                </a:cubicBezTo>
                <a:cubicBezTo>
                  <a:pt x="1643850" y="383124"/>
                  <a:pt x="1581870" y="369191"/>
                  <a:pt x="1520841" y="351754"/>
                </a:cubicBezTo>
                <a:cubicBezTo>
                  <a:pt x="1499289" y="345596"/>
                  <a:pt x="1477450" y="340369"/>
                  <a:pt x="1456186" y="333281"/>
                </a:cubicBezTo>
                <a:cubicBezTo>
                  <a:pt x="1440457" y="328038"/>
                  <a:pt x="1393426" y="314809"/>
                  <a:pt x="1410005" y="314809"/>
                </a:cubicBezTo>
                <a:cubicBezTo>
                  <a:pt x="1456595" y="314809"/>
                  <a:pt x="1502368" y="327124"/>
                  <a:pt x="1548550" y="333281"/>
                </a:cubicBezTo>
                <a:lnTo>
                  <a:pt x="1881059" y="324045"/>
                </a:lnTo>
                <a:cubicBezTo>
                  <a:pt x="1902806" y="323034"/>
                  <a:pt x="1967484" y="314809"/>
                  <a:pt x="1945714" y="314809"/>
                </a:cubicBezTo>
                <a:cubicBezTo>
                  <a:pt x="1914772" y="314809"/>
                  <a:pt x="1884138" y="320966"/>
                  <a:pt x="1853350" y="324045"/>
                </a:cubicBezTo>
                <a:cubicBezTo>
                  <a:pt x="1983805" y="338539"/>
                  <a:pt x="2001399" y="342518"/>
                  <a:pt x="2176623" y="342518"/>
                </a:cubicBezTo>
                <a:cubicBezTo>
                  <a:pt x="2232127" y="342518"/>
                  <a:pt x="2010368" y="333281"/>
                  <a:pt x="2010368" y="333281"/>
                </a:cubicBezTo>
                <a:cubicBezTo>
                  <a:pt x="1921267" y="315461"/>
                  <a:pt x="1999900" y="337283"/>
                  <a:pt x="1936477" y="305572"/>
                </a:cubicBezTo>
                <a:cubicBezTo>
                  <a:pt x="1927769" y="301218"/>
                  <a:pt x="1901884" y="289452"/>
                  <a:pt x="1908768" y="296336"/>
                </a:cubicBezTo>
                <a:cubicBezTo>
                  <a:pt x="1918504" y="306072"/>
                  <a:pt x="1934098" y="307417"/>
                  <a:pt x="1945714" y="314809"/>
                </a:cubicBezTo>
                <a:cubicBezTo>
                  <a:pt x="1968058" y="329028"/>
                  <a:pt x="1986257" y="350031"/>
                  <a:pt x="2010368" y="360990"/>
                </a:cubicBezTo>
                <a:cubicBezTo>
                  <a:pt x="2013310" y="362327"/>
                  <a:pt x="2140189" y="408105"/>
                  <a:pt x="2185859" y="416409"/>
                </a:cubicBezTo>
                <a:cubicBezTo>
                  <a:pt x="2207278" y="420303"/>
                  <a:pt x="2228962" y="422566"/>
                  <a:pt x="2250514" y="425645"/>
                </a:cubicBezTo>
                <a:cubicBezTo>
                  <a:pt x="2162900" y="454849"/>
                  <a:pt x="2200241" y="446515"/>
                  <a:pt x="2019605" y="416409"/>
                </a:cubicBezTo>
                <a:cubicBezTo>
                  <a:pt x="1993658" y="412084"/>
                  <a:pt x="1969661" y="399584"/>
                  <a:pt x="1945714" y="388699"/>
                </a:cubicBezTo>
                <a:cubicBezTo>
                  <a:pt x="1935608" y="384106"/>
                  <a:pt x="1906904" y="370227"/>
                  <a:pt x="1918005" y="370227"/>
                </a:cubicBezTo>
                <a:cubicBezTo>
                  <a:pt x="1955460" y="370227"/>
                  <a:pt x="1991800" y="383143"/>
                  <a:pt x="2028841" y="388699"/>
                </a:cubicBezTo>
                <a:cubicBezTo>
                  <a:pt x="2103674" y="399924"/>
                  <a:pt x="2140877" y="400870"/>
                  <a:pt x="2222805" y="407172"/>
                </a:cubicBezTo>
                <a:cubicBezTo>
                  <a:pt x="2173765" y="439866"/>
                  <a:pt x="2207626" y="426012"/>
                  <a:pt x="2121205" y="416409"/>
                </a:cubicBezTo>
                <a:lnTo>
                  <a:pt x="1945714" y="397936"/>
                </a:lnTo>
                <a:cubicBezTo>
                  <a:pt x="1874700" y="386840"/>
                  <a:pt x="1733277" y="360990"/>
                  <a:pt x="1733277" y="360990"/>
                </a:cubicBezTo>
                <a:cubicBezTo>
                  <a:pt x="1711726" y="351754"/>
                  <a:pt x="1690704" y="341167"/>
                  <a:pt x="1668623" y="333281"/>
                </a:cubicBezTo>
                <a:cubicBezTo>
                  <a:pt x="1647515" y="325742"/>
                  <a:pt x="1590520" y="332740"/>
                  <a:pt x="1603968" y="314809"/>
                </a:cubicBezTo>
                <a:cubicBezTo>
                  <a:pt x="1611211" y="305151"/>
                  <a:pt x="1751713" y="289413"/>
                  <a:pt x="1770223" y="287099"/>
                </a:cubicBezTo>
                <a:cubicBezTo>
                  <a:pt x="2102732" y="290178"/>
                  <a:pt x="2435247" y="299990"/>
                  <a:pt x="2767750" y="296336"/>
                </a:cubicBezTo>
                <a:cubicBezTo>
                  <a:pt x="2820447" y="295757"/>
                  <a:pt x="2662833" y="285791"/>
                  <a:pt x="2610732" y="277863"/>
                </a:cubicBezTo>
                <a:cubicBezTo>
                  <a:pt x="2521161" y="264233"/>
                  <a:pt x="2432247" y="246576"/>
                  <a:pt x="2342877" y="231681"/>
                </a:cubicBezTo>
                <a:cubicBezTo>
                  <a:pt x="2226857" y="212344"/>
                  <a:pt x="1951257" y="170876"/>
                  <a:pt x="1844114" y="148554"/>
                </a:cubicBezTo>
                <a:lnTo>
                  <a:pt x="1622441" y="102372"/>
                </a:lnTo>
                <a:cubicBezTo>
                  <a:pt x="1338858" y="39353"/>
                  <a:pt x="1613882" y="95117"/>
                  <a:pt x="1465423" y="65427"/>
                </a:cubicBezTo>
                <a:cubicBezTo>
                  <a:pt x="1792539" y="0"/>
                  <a:pt x="1605583" y="34088"/>
                  <a:pt x="2389059" y="65427"/>
                </a:cubicBezTo>
                <a:cubicBezTo>
                  <a:pt x="2450892" y="67900"/>
                  <a:pt x="2204332" y="83899"/>
                  <a:pt x="2204332" y="83899"/>
                </a:cubicBezTo>
                <a:lnTo>
                  <a:pt x="2268986" y="93136"/>
                </a:lnTo>
                <a:cubicBezTo>
                  <a:pt x="2293590" y="96417"/>
                  <a:pt x="2318537" y="97504"/>
                  <a:pt x="2342877" y="102372"/>
                </a:cubicBezTo>
                <a:cubicBezTo>
                  <a:pt x="2364856" y="106768"/>
                  <a:pt x="2385908" y="114947"/>
                  <a:pt x="2407532" y="120845"/>
                </a:cubicBezTo>
                <a:cubicBezTo>
                  <a:pt x="2419779" y="124185"/>
                  <a:pt x="2432162" y="127002"/>
                  <a:pt x="2444477" y="130081"/>
                </a:cubicBezTo>
                <a:cubicBezTo>
                  <a:pt x="2435241" y="133160"/>
                  <a:pt x="2426504" y="139318"/>
                  <a:pt x="2416768" y="139318"/>
                </a:cubicBezTo>
                <a:cubicBezTo>
                  <a:pt x="2373555" y="139318"/>
                  <a:pt x="2326110" y="110756"/>
                  <a:pt x="2287459" y="130081"/>
                </a:cubicBezTo>
                <a:cubicBezTo>
                  <a:pt x="2278436" y="134592"/>
                  <a:pt x="2456786" y="155865"/>
                  <a:pt x="2472186" y="157790"/>
                </a:cubicBezTo>
                <a:cubicBezTo>
                  <a:pt x="2411824" y="198032"/>
                  <a:pt x="2452844" y="177212"/>
                  <a:pt x="2324405" y="185499"/>
                </a:cubicBezTo>
                <a:lnTo>
                  <a:pt x="2158150" y="194736"/>
                </a:lnTo>
                <a:cubicBezTo>
                  <a:pt x="2151992" y="203972"/>
                  <a:pt x="2141502" y="211495"/>
                  <a:pt x="2139677" y="222445"/>
                </a:cubicBezTo>
                <a:cubicBezTo>
                  <a:pt x="2138076" y="232049"/>
                  <a:pt x="2140813" y="244754"/>
                  <a:pt x="2148914" y="250154"/>
                </a:cubicBezTo>
                <a:cubicBezTo>
                  <a:pt x="2161976" y="258862"/>
                  <a:pt x="2179611" y="256809"/>
                  <a:pt x="2195096" y="259390"/>
                </a:cubicBezTo>
                <a:cubicBezTo>
                  <a:pt x="2216570" y="262969"/>
                  <a:pt x="2238403" y="264358"/>
                  <a:pt x="2259750" y="268627"/>
                </a:cubicBezTo>
                <a:cubicBezTo>
                  <a:pt x="2284645" y="273606"/>
                  <a:pt x="2308598" y="282925"/>
                  <a:pt x="2333641" y="287099"/>
                </a:cubicBezTo>
                <a:cubicBezTo>
                  <a:pt x="2374262" y="293869"/>
                  <a:pt x="2527457" y="303582"/>
                  <a:pt x="2555314" y="305572"/>
                </a:cubicBezTo>
                <a:cubicBezTo>
                  <a:pt x="2689017" y="338998"/>
                  <a:pt x="2654562" y="325313"/>
                  <a:pt x="2444477" y="314809"/>
                </a:cubicBezTo>
                <a:cubicBezTo>
                  <a:pt x="2381722" y="307836"/>
                  <a:pt x="2339102" y="306124"/>
                  <a:pt x="2278223" y="287099"/>
                </a:cubicBezTo>
                <a:cubicBezTo>
                  <a:pt x="2158549" y="249701"/>
                  <a:pt x="2269013" y="266654"/>
                  <a:pt x="2148914" y="240918"/>
                </a:cubicBezTo>
                <a:cubicBezTo>
                  <a:pt x="2127627" y="236356"/>
                  <a:pt x="2105776" y="234991"/>
                  <a:pt x="2084259" y="231681"/>
                </a:cubicBezTo>
                <a:cubicBezTo>
                  <a:pt x="2065749" y="228833"/>
                  <a:pt x="2047314" y="225524"/>
                  <a:pt x="2028841" y="222445"/>
                </a:cubicBezTo>
                <a:cubicBezTo>
                  <a:pt x="2013447" y="225524"/>
                  <a:pt x="1998335" y="230834"/>
                  <a:pt x="1982659" y="231681"/>
                </a:cubicBezTo>
                <a:cubicBezTo>
                  <a:pt x="1884234" y="237001"/>
                  <a:pt x="1784761" y="227600"/>
                  <a:pt x="1687096" y="240918"/>
                </a:cubicBezTo>
                <a:cubicBezTo>
                  <a:pt x="1655987" y="245160"/>
                  <a:pt x="1779459" y="259390"/>
                  <a:pt x="1779459" y="259390"/>
                </a:cubicBezTo>
                <a:cubicBezTo>
                  <a:pt x="1785617" y="268626"/>
                  <a:pt x="1797932" y="275998"/>
                  <a:pt x="1797932" y="287099"/>
                </a:cubicBezTo>
                <a:cubicBezTo>
                  <a:pt x="1797932" y="298200"/>
                  <a:pt x="1788340" y="308148"/>
                  <a:pt x="1779459" y="314809"/>
                </a:cubicBezTo>
                <a:cubicBezTo>
                  <a:pt x="1754565" y="333479"/>
                  <a:pt x="1670212" y="381421"/>
                  <a:pt x="1631677" y="397936"/>
                </a:cubicBezTo>
                <a:cubicBezTo>
                  <a:pt x="1607499" y="408298"/>
                  <a:pt x="1581733" y="414760"/>
                  <a:pt x="1557786" y="425645"/>
                </a:cubicBezTo>
                <a:cubicBezTo>
                  <a:pt x="1547680" y="430239"/>
                  <a:pt x="1539715" y="438611"/>
                  <a:pt x="1530077" y="444118"/>
                </a:cubicBezTo>
                <a:cubicBezTo>
                  <a:pt x="1518123" y="450949"/>
                  <a:pt x="1479367" y="462291"/>
                  <a:pt x="1493132" y="462590"/>
                </a:cubicBezTo>
                <a:lnTo>
                  <a:pt x="1954950" y="453354"/>
                </a:lnTo>
                <a:lnTo>
                  <a:pt x="2619968" y="444118"/>
                </a:lnTo>
                <a:lnTo>
                  <a:pt x="2536841" y="434881"/>
                </a:lnTo>
                <a:cubicBezTo>
                  <a:pt x="2425621" y="423759"/>
                  <a:pt x="2425703" y="427822"/>
                  <a:pt x="2305932" y="407172"/>
                </a:cubicBezTo>
                <a:cubicBezTo>
                  <a:pt x="2259520" y="399170"/>
                  <a:pt x="2213981" y="386315"/>
                  <a:pt x="2167386" y="379463"/>
                </a:cubicBezTo>
                <a:cubicBezTo>
                  <a:pt x="2109192" y="370905"/>
                  <a:pt x="2050090" y="369548"/>
                  <a:pt x="1991896" y="360990"/>
                </a:cubicBezTo>
                <a:cubicBezTo>
                  <a:pt x="1945301" y="354138"/>
                  <a:pt x="1899973" y="339941"/>
                  <a:pt x="1853350" y="333281"/>
                </a:cubicBezTo>
                <a:cubicBezTo>
                  <a:pt x="1813611" y="327604"/>
                  <a:pt x="1773239" y="327851"/>
                  <a:pt x="1733277" y="324045"/>
                </a:cubicBezTo>
                <a:cubicBezTo>
                  <a:pt x="1509338" y="302718"/>
                  <a:pt x="1904915" y="327086"/>
                  <a:pt x="1474659" y="305572"/>
                </a:cubicBezTo>
                <a:cubicBezTo>
                  <a:pt x="1684922" y="263521"/>
                  <a:pt x="1463090" y="305043"/>
                  <a:pt x="2010368" y="287099"/>
                </a:cubicBezTo>
                <a:cubicBezTo>
                  <a:pt x="2035177" y="286286"/>
                  <a:pt x="2059629" y="280942"/>
                  <a:pt x="2084259" y="277863"/>
                </a:cubicBezTo>
                <a:cubicBezTo>
                  <a:pt x="2001132" y="274784"/>
                  <a:pt x="1915130" y="290514"/>
                  <a:pt x="1834877" y="268627"/>
                </a:cubicBezTo>
                <a:cubicBezTo>
                  <a:pt x="1822902" y="265361"/>
                  <a:pt x="2051968" y="243223"/>
                  <a:pt x="2075023" y="240918"/>
                </a:cubicBezTo>
                <a:lnTo>
                  <a:pt x="2259750" y="250154"/>
                </a:lnTo>
                <a:cubicBezTo>
                  <a:pt x="2305959" y="252794"/>
                  <a:pt x="2352910" y="250313"/>
                  <a:pt x="2398296" y="259390"/>
                </a:cubicBezTo>
                <a:cubicBezTo>
                  <a:pt x="2413690" y="262469"/>
                  <a:pt x="2367630" y="266240"/>
                  <a:pt x="2352114" y="268627"/>
                </a:cubicBezTo>
                <a:cubicBezTo>
                  <a:pt x="2299453" y="276729"/>
                  <a:pt x="2238186" y="281591"/>
                  <a:pt x="2185859" y="287099"/>
                </a:cubicBezTo>
                <a:lnTo>
                  <a:pt x="2102732" y="296336"/>
                </a:lnTo>
                <a:cubicBezTo>
                  <a:pt x="1794486" y="328225"/>
                  <a:pt x="2022660" y="303181"/>
                  <a:pt x="1834877" y="324045"/>
                </a:cubicBezTo>
                <a:cubicBezTo>
                  <a:pt x="1968381" y="362189"/>
                  <a:pt x="1844417" y="331988"/>
                  <a:pt x="2075023" y="351754"/>
                </a:cubicBezTo>
                <a:cubicBezTo>
                  <a:pt x="2182223" y="360943"/>
                  <a:pt x="2191884" y="364043"/>
                  <a:pt x="2268986" y="379463"/>
                </a:cubicBezTo>
                <a:cubicBezTo>
                  <a:pt x="2239527" y="383145"/>
                  <a:pt x="2126136" y="397936"/>
                  <a:pt x="2102732" y="397936"/>
                </a:cubicBezTo>
                <a:cubicBezTo>
                  <a:pt x="1945683" y="397936"/>
                  <a:pt x="1788695" y="391778"/>
                  <a:pt x="1631677" y="388699"/>
                </a:cubicBezTo>
                <a:cubicBezTo>
                  <a:pt x="1745413" y="365953"/>
                  <a:pt x="1624444" y="387835"/>
                  <a:pt x="1853350" y="370227"/>
                </a:cubicBezTo>
                <a:cubicBezTo>
                  <a:pt x="1962682" y="361817"/>
                  <a:pt x="1874093" y="361118"/>
                  <a:pt x="1991896" y="342518"/>
                </a:cubicBezTo>
                <a:cubicBezTo>
                  <a:pt x="2025486" y="337214"/>
                  <a:pt x="2059629" y="336360"/>
                  <a:pt x="2093496" y="333281"/>
                </a:cubicBezTo>
                <a:cubicBezTo>
                  <a:pt x="2194452" y="308043"/>
                  <a:pt x="2162829" y="312249"/>
                  <a:pt x="2352114" y="333281"/>
                </a:cubicBezTo>
                <a:cubicBezTo>
                  <a:pt x="2370727" y="335349"/>
                  <a:pt x="2315169" y="339439"/>
                  <a:pt x="2296696" y="342518"/>
                </a:cubicBezTo>
                <a:cubicBezTo>
                  <a:pt x="2342878" y="345597"/>
                  <a:pt x="2481525" y="351754"/>
                  <a:pt x="2435241" y="351754"/>
                </a:cubicBezTo>
                <a:cubicBezTo>
                  <a:pt x="2373588" y="351754"/>
                  <a:pt x="2311998" y="347072"/>
                  <a:pt x="2250514" y="342518"/>
                </a:cubicBezTo>
                <a:cubicBezTo>
                  <a:pt x="2228803" y="340910"/>
                  <a:pt x="2207439" y="336158"/>
                  <a:pt x="2185859" y="333281"/>
                </a:cubicBezTo>
                <a:lnTo>
                  <a:pt x="2111968" y="324045"/>
                </a:lnTo>
                <a:cubicBezTo>
                  <a:pt x="2099653" y="320966"/>
                  <a:pt x="2062416" y="316292"/>
                  <a:pt x="2075023" y="314809"/>
                </a:cubicBezTo>
                <a:cubicBezTo>
                  <a:pt x="2173435" y="303231"/>
                  <a:pt x="2346227" y="326322"/>
                  <a:pt x="2241277" y="296336"/>
                </a:cubicBezTo>
                <a:cubicBezTo>
                  <a:pt x="2229071" y="292849"/>
                  <a:pt x="2216647" y="290178"/>
                  <a:pt x="2204332" y="287099"/>
                </a:cubicBezTo>
                <a:cubicBezTo>
                  <a:pt x="2119702" y="223628"/>
                  <a:pt x="2209036" y="280064"/>
                  <a:pt x="2019605" y="250154"/>
                </a:cubicBezTo>
                <a:cubicBezTo>
                  <a:pt x="2008640" y="248423"/>
                  <a:pt x="2001825" y="236645"/>
                  <a:pt x="1991896" y="231681"/>
                </a:cubicBezTo>
                <a:cubicBezTo>
                  <a:pt x="1983188" y="227327"/>
                  <a:pt x="1973733" y="224354"/>
                  <a:pt x="1964186" y="222445"/>
                </a:cubicBezTo>
                <a:cubicBezTo>
                  <a:pt x="1927458" y="215100"/>
                  <a:pt x="1853350" y="203972"/>
                  <a:pt x="1853350" y="203972"/>
                </a:cubicBezTo>
                <a:cubicBezTo>
                  <a:pt x="1754829" y="210130"/>
                  <a:pt x="1655507" y="208485"/>
                  <a:pt x="1557786" y="222445"/>
                </a:cubicBezTo>
                <a:cubicBezTo>
                  <a:pt x="1519510" y="227913"/>
                  <a:pt x="1525141" y="264858"/>
                  <a:pt x="1548550" y="277863"/>
                </a:cubicBezTo>
                <a:cubicBezTo>
                  <a:pt x="1568143" y="288748"/>
                  <a:pt x="1591460" y="290900"/>
                  <a:pt x="1613205" y="296336"/>
                </a:cubicBezTo>
                <a:cubicBezTo>
                  <a:pt x="1659685" y="307956"/>
                  <a:pt x="1772636" y="333684"/>
                  <a:pt x="1825641" y="342518"/>
                </a:cubicBezTo>
                <a:cubicBezTo>
                  <a:pt x="1850125" y="346599"/>
                  <a:pt x="1874902" y="348675"/>
                  <a:pt x="1899532" y="351754"/>
                </a:cubicBezTo>
                <a:cubicBezTo>
                  <a:pt x="1972107" y="369898"/>
                  <a:pt x="2009309" y="377192"/>
                  <a:pt x="2084259" y="407172"/>
                </a:cubicBezTo>
                <a:cubicBezTo>
                  <a:pt x="2099653" y="413330"/>
                  <a:pt x="2114917" y="419823"/>
                  <a:pt x="2130441" y="425645"/>
                </a:cubicBezTo>
                <a:cubicBezTo>
                  <a:pt x="2139557" y="429063"/>
                  <a:pt x="2167886" y="434881"/>
                  <a:pt x="2158150" y="434881"/>
                </a:cubicBezTo>
                <a:cubicBezTo>
                  <a:pt x="2121077" y="434881"/>
                  <a:pt x="2084259" y="428724"/>
                  <a:pt x="2047314" y="425645"/>
                </a:cubicBezTo>
                <a:lnTo>
                  <a:pt x="1973423" y="407172"/>
                </a:lnTo>
                <a:cubicBezTo>
                  <a:pt x="1958126" y="403642"/>
                  <a:pt x="1911542" y="397936"/>
                  <a:pt x="1927241" y="397936"/>
                </a:cubicBezTo>
                <a:cubicBezTo>
                  <a:pt x="2016579" y="397936"/>
                  <a:pt x="2284434" y="407172"/>
                  <a:pt x="2195096" y="407172"/>
                </a:cubicBezTo>
                <a:cubicBezTo>
                  <a:pt x="2071906" y="407172"/>
                  <a:pt x="1948793" y="401015"/>
                  <a:pt x="1825641" y="397936"/>
                </a:cubicBezTo>
                <a:lnTo>
                  <a:pt x="1742514" y="379463"/>
                </a:lnTo>
                <a:cubicBezTo>
                  <a:pt x="1679980" y="364749"/>
                  <a:pt x="1649922" y="354598"/>
                  <a:pt x="1585496" y="342518"/>
                </a:cubicBezTo>
                <a:cubicBezTo>
                  <a:pt x="1564098" y="338506"/>
                  <a:pt x="1542315" y="336860"/>
                  <a:pt x="1520841" y="333281"/>
                </a:cubicBezTo>
                <a:cubicBezTo>
                  <a:pt x="1505356" y="330700"/>
                  <a:pt x="1490262" y="325779"/>
                  <a:pt x="1474659" y="324045"/>
                </a:cubicBezTo>
                <a:cubicBezTo>
                  <a:pt x="1434762" y="319612"/>
                  <a:pt x="1394548" y="318615"/>
                  <a:pt x="1354586" y="314809"/>
                </a:cubicBezTo>
                <a:cubicBezTo>
                  <a:pt x="1329876" y="312456"/>
                  <a:pt x="1305348" y="308472"/>
                  <a:pt x="1280696" y="305572"/>
                </a:cubicBezTo>
                <a:lnTo>
                  <a:pt x="1197568" y="296336"/>
                </a:lnTo>
                <a:cubicBezTo>
                  <a:pt x="1037190" y="316384"/>
                  <a:pt x="1097948" y="302769"/>
                  <a:pt x="1012841" y="324045"/>
                </a:cubicBezTo>
                <a:cubicBezTo>
                  <a:pt x="1025156" y="333281"/>
                  <a:pt x="1036017" y="344870"/>
                  <a:pt x="1049786" y="351754"/>
                </a:cubicBezTo>
                <a:cubicBezTo>
                  <a:pt x="1058478" y="356100"/>
                  <a:pt x="1128061" y="369256"/>
                  <a:pt x="1132914" y="370227"/>
                </a:cubicBezTo>
                <a:cubicBezTo>
                  <a:pt x="991290" y="373306"/>
                  <a:pt x="849282" y="368598"/>
                  <a:pt x="708041" y="379463"/>
                </a:cubicBezTo>
                <a:cubicBezTo>
                  <a:pt x="685693" y="381182"/>
                  <a:pt x="793298" y="406765"/>
                  <a:pt x="772696" y="397936"/>
                </a:cubicBezTo>
                <a:cubicBezTo>
                  <a:pt x="751144" y="388700"/>
                  <a:pt x="730536" y="376843"/>
                  <a:pt x="708041" y="370227"/>
                </a:cubicBezTo>
                <a:cubicBezTo>
                  <a:pt x="677919" y="361368"/>
                  <a:pt x="615677" y="351754"/>
                  <a:pt x="615677" y="351754"/>
                </a:cubicBezTo>
                <a:cubicBezTo>
                  <a:pt x="624913" y="348675"/>
                  <a:pt x="633650" y="342518"/>
                  <a:pt x="643386" y="342518"/>
                </a:cubicBezTo>
                <a:cubicBezTo>
                  <a:pt x="720418" y="342518"/>
                  <a:pt x="805398" y="386205"/>
                  <a:pt x="874296" y="351754"/>
                </a:cubicBezTo>
                <a:cubicBezTo>
                  <a:pt x="937871" y="319965"/>
                  <a:pt x="732608" y="340128"/>
                  <a:pt x="661859" y="333281"/>
                </a:cubicBezTo>
                <a:cubicBezTo>
                  <a:pt x="381399" y="306140"/>
                  <a:pt x="970760" y="333159"/>
                  <a:pt x="975896" y="333281"/>
                </a:cubicBezTo>
                <a:cubicBezTo>
                  <a:pt x="985132" y="330202"/>
                  <a:pt x="993988" y="325563"/>
                  <a:pt x="1003605" y="324045"/>
                </a:cubicBezTo>
                <a:cubicBezTo>
                  <a:pt x="1052641" y="316302"/>
                  <a:pt x="1111671" y="335358"/>
                  <a:pt x="1151386" y="305572"/>
                </a:cubicBezTo>
                <a:cubicBezTo>
                  <a:pt x="1181045" y="283328"/>
                  <a:pt x="1077495" y="299415"/>
                  <a:pt x="1040550" y="296336"/>
                </a:cubicBezTo>
                <a:cubicBezTo>
                  <a:pt x="1049786" y="299415"/>
                  <a:pt x="1075143" y="298688"/>
                  <a:pt x="1068259" y="305572"/>
                </a:cubicBezTo>
                <a:cubicBezTo>
                  <a:pt x="1055284" y="318547"/>
                  <a:pt x="974141" y="331827"/>
                  <a:pt x="957423" y="333281"/>
                </a:cubicBezTo>
                <a:cubicBezTo>
                  <a:pt x="905190" y="337823"/>
                  <a:pt x="852744" y="339439"/>
                  <a:pt x="800405" y="342518"/>
                </a:cubicBezTo>
                <a:cubicBezTo>
                  <a:pt x="874296" y="345597"/>
                  <a:pt x="948629" y="343113"/>
                  <a:pt x="1022077" y="351754"/>
                </a:cubicBezTo>
                <a:cubicBezTo>
                  <a:pt x="1043698" y="354298"/>
                  <a:pt x="979182" y="360288"/>
                  <a:pt x="957423" y="360990"/>
                </a:cubicBezTo>
                <a:cubicBezTo>
                  <a:pt x="788150" y="366451"/>
                  <a:pt x="618756" y="367148"/>
                  <a:pt x="449423" y="370227"/>
                </a:cubicBezTo>
                <a:cubicBezTo>
                  <a:pt x="404060" y="376707"/>
                  <a:pt x="335479" y="391765"/>
                  <a:pt x="292405" y="370227"/>
                </a:cubicBezTo>
                <a:cubicBezTo>
                  <a:pt x="275655" y="361852"/>
                  <a:pt x="329188" y="362853"/>
                  <a:pt x="347823" y="360990"/>
                </a:cubicBezTo>
                <a:cubicBezTo>
                  <a:pt x="390821" y="356690"/>
                  <a:pt x="434029" y="354833"/>
                  <a:pt x="477132" y="351754"/>
                </a:cubicBezTo>
                <a:cubicBezTo>
                  <a:pt x="498683" y="348675"/>
                  <a:pt x="520149" y="344922"/>
                  <a:pt x="541786" y="342518"/>
                </a:cubicBezTo>
                <a:cubicBezTo>
                  <a:pt x="651409" y="330337"/>
                  <a:pt x="680246" y="340653"/>
                  <a:pt x="597205" y="324045"/>
                </a:cubicBezTo>
                <a:cubicBezTo>
                  <a:pt x="541787" y="327124"/>
                  <a:pt x="486454" y="333281"/>
                  <a:pt x="430950" y="333281"/>
                </a:cubicBezTo>
                <a:cubicBezTo>
                  <a:pt x="415251" y="333281"/>
                  <a:pt x="370192" y="329875"/>
                  <a:pt x="384768" y="324045"/>
                </a:cubicBezTo>
                <a:cubicBezTo>
                  <a:pt x="413497" y="312554"/>
                  <a:pt x="446360" y="318048"/>
                  <a:pt x="477132" y="314809"/>
                </a:cubicBezTo>
                <a:lnTo>
                  <a:pt x="560259" y="305572"/>
                </a:lnTo>
                <a:lnTo>
                  <a:pt x="652623" y="296336"/>
                </a:lnTo>
                <a:cubicBezTo>
                  <a:pt x="677293" y="293595"/>
                  <a:pt x="751329" y="286494"/>
                  <a:pt x="726514" y="287099"/>
                </a:cubicBezTo>
                <a:cubicBezTo>
                  <a:pt x="575573" y="290780"/>
                  <a:pt x="273932" y="305572"/>
                  <a:pt x="273932" y="305572"/>
                </a:cubicBezTo>
                <a:cubicBezTo>
                  <a:pt x="249302" y="311730"/>
                  <a:pt x="175955" y="316017"/>
                  <a:pt x="200041" y="324045"/>
                </a:cubicBezTo>
                <a:cubicBezTo>
                  <a:pt x="289157" y="353749"/>
                  <a:pt x="218025" y="332818"/>
                  <a:pt x="421714" y="342518"/>
                </a:cubicBezTo>
                <a:cubicBezTo>
                  <a:pt x="409399" y="345597"/>
                  <a:pt x="375792" y="342778"/>
                  <a:pt x="384768" y="351754"/>
                </a:cubicBezTo>
                <a:cubicBezTo>
                  <a:pt x="400617" y="367603"/>
                  <a:pt x="427257" y="366902"/>
                  <a:pt x="449423" y="370227"/>
                </a:cubicBezTo>
                <a:cubicBezTo>
                  <a:pt x="489121" y="376182"/>
                  <a:pt x="529472" y="376384"/>
                  <a:pt x="569496" y="379463"/>
                </a:cubicBezTo>
                <a:cubicBezTo>
                  <a:pt x="581811" y="382542"/>
                  <a:pt x="619132" y="388975"/>
                  <a:pt x="606441" y="388699"/>
                </a:cubicBezTo>
                <a:cubicBezTo>
                  <a:pt x="110646" y="377921"/>
                  <a:pt x="0" y="418438"/>
                  <a:pt x="172332" y="360990"/>
                </a:cubicBezTo>
                <a:cubicBezTo>
                  <a:pt x="253415" y="365495"/>
                  <a:pt x="325574" y="380407"/>
                  <a:pt x="403241" y="360990"/>
                </a:cubicBezTo>
                <a:cubicBezTo>
                  <a:pt x="419326" y="356969"/>
                  <a:pt x="433899" y="348340"/>
                  <a:pt x="449423" y="342518"/>
                </a:cubicBezTo>
                <a:cubicBezTo>
                  <a:pt x="458539" y="339099"/>
                  <a:pt x="467896" y="336360"/>
                  <a:pt x="477132" y="333281"/>
                </a:cubicBezTo>
                <a:cubicBezTo>
                  <a:pt x="427871" y="330202"/>
                  <a:pt x="378462" y="328956"/>
                  <a:pt x="329350" y="324045"/>
                </a:cubicBezTo>
                <a:cubicBezTo>
                  <a:pt x="316719" y="322782"/>
                  <a:pt x="279736" y="315601"/>
                  <a:pt x="292405" y="314809"/>
                </a:cubicBezTo>
                <a:cubicBezTo>
                  <a:pt x="403068" y="307892"/>
                  <a:pt x="514078" y="308651"/>
                  <a:pt x="624914" y="305572"/>
                </a:cubicBezTo>
                <a:cubicBezTo>
                  <a:pt x="560259" y="302493"/>
                  <a:pt x="495501" y="301118"/>
                  <a:pt x="430950" y="296336"/>
                </a:cubicBezTo>
                <a:cubicBezTo>
                  <a:pt x="412274" y="294953"/>
                  <a:pt x="356804" y="287099"/>
                  <a:pt x="375532" y="287099"/>
                </a:cubicBezTo>
                <a:lnTo>
                  <a:pt x="1733277" y="296336"/>
                </a:lnTo>
                <a:lnTo>
                  <a:pt x="1567023" y="305572"/>
                </a:lnTo>
                <a:cubicBezTo>
                  <a:pt x="1536160" y="307777"/>
                  <a:pt x="1505494" y="312239"/>
                  <a:pt x="1474659" y="314809"/>
                </a:cubicBezTo>
                <a:cubicBezTo>
                  <a:pt x="1431595" y="318398"/>
                  <a:pt x="1388453" y="320966"/>
                  <a:pt x="1345350" y="324045"/>
                </a:cubicBezTo>
                <a:cubicBezTo>
                  <a:pt x="1289375" y="335239"/>
                  <a:pt x="1243048" y="339818"/>
                  <a:pt x="1391532" y="342518"/>
                </a:cubicBezTo>
                <a:lnTo>
                  <a:pt x="2315168" y="351754"/>
                </a:lnTo>
                <a:cubicBezTo>
                  <a:pt x="2290538" y="354833"/>
                  <a:pt x="2265699" y="356550"/>
                  <a:pt x="2241277" y="360990"/>
                </a:cubicBezTo>
                <a:cubicBezTo>
                  <a:pt x="2231698" y="362732"/>
                  <a:pt x="2223300" y="369964"/>
                  <a:pt x="2213568" y="370227"/>
                </a:cubicBezTo>
                <a:cubicBezTo>
                  <a:pt x="1995032" y="376133"/>
                  <a:pt x="1776380" y="376384"/>
                  <a:pt x="1557786" y="379463"/>
                </a:cubicBezTo>
                <a:cubicBezTo>
                  <a:pt x="1488667" y="396742"/>
                  <a:pt x="1474992" y="397900"/>
                  <a:pt x="1650150" y="379463"/>
                </a:cubicBezTo>
                <a:cubicBezTo>
                  <a:pt x="1665763" y="377820"/>
                  <a:pt x="1681102" y="374035"/>
                  <a:pt x="1696332" y="370227"/>
                </a:cubicBezTo>
                <a:cubicBezTo>
                  <a:pt x="1705777" y="367866"/>
                  <a:pt x="1733775" y="360799"/>
                  <a:pt x="1724041" y="360990"/>
                </a:cubicBezTo>
                <a:cubicBezTo>
                  <a:pt x="1557704" y="364251"/>
                  <a:pt x="1225277" y="379463"/>
                  <a:pt x="1225277" y="379463"/>
                </a:cubicBezTo>
                <a:cubicBezTo>
                  <a:pt x="1139655" y="400868"/>
                  <a:pt x="1178748" y="388719"/>
                  <a:pt x="1336114" y="379463"/>
                </a:cubicBezTo>
                <a:cubicBezTo>
                  <a:pt x="1339187" y="379282"/>
                  <a:pt x="1342273" y="379556"/>
                  <a:pt x="1345350" y="379463"/>
                </a:cubicBezTo>
                <a:lnTo>
                  <a:pt x="1650150" y="370227"/>
                </a:lnTo>
                <a:lnTo>
                  <a:pt x="1539314" y="360990"/>
                </a:lnTo>
                <a:cubicBezTo>
                  <a:pt x="1480767" y="355324"/>
                  <a:pt x="1422470" y="347029"/>
                  <a:pt x="1363823" y="342518"/>
                </a:cubicBezTo>
                <a:cubicBezTo>
                  <a:pt x="1302352" y="337789"/>
                  <a:pt x="1240672" y="336360"/>
                  <a:pt x="1179096" y="333281"/>
                </a:cubicBezTo>
                <a:cubicBezTo>
                  <a:pt x="1163702" y="330202"/>
                  <a:pt x="1148505" y="325879"/>
                  <a:pt x="1132914" y="324045"/>
                </a:cubicBezTo>
                <a:cubicBezTo>
                  <a:pt x="1048032" y="314059"/>
                  <a:pt x="913770" y="309393"/>
                  <a:pt x="837350" y="305572"/>
                </a:cubicBezTo>
                <a:cubicBezTo>
                  <a:pt x="1020962" y="282621"/>
                  <a:pt x="819345" y="305549"/>
                  <a:pt x="1188332" y="287099"/>
                </a:cubicBezTo>
                <a:cubicBezTo>
                  <a:pt x="1219235" y="285554"/>
                  <a:pt x="1249754" y="277863"/>
                  <a:pt x="1280696" y="277863"/>
                </a:cubicBezTo>
                <a:cubicBezTo>
                  <a:pt x="1296395" y="277863"/>
                  <a:pt x="1249908" y="284020"/>
                  <a:pt x="1234514" y="287099"/>
                </a:cubicBezTo>
                <a:cubicBezTo>
                  <a:pt x="1338950" y="321914"/>
                  <a:pt x="1223618" y="287099"/>
                  <a:pt x="1493132" y="287099"/>
                </a:cubicBezTo>
                <a:cubicBezTo>
                  <a:pt x="1542489" y="287099"/>
                  <a:pt x="1394639" y="293742"/>
                  <a:pt x="1345350" y="296336"/>
                </a:cubicBezTo>
                <a:cubicBezTo>
                  <a:pt x="1336126" y="296821"/>
                  <a:pt x="1326877" y="296336"/>
                  <a:pt x="1317641" y="296336"/>
                </a:cubicBez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n-US" sz="2400" dirty="0" smtClean="0">
                <a:latin typeface="Calibri" pitchFamily="34" charset="0"/>
              </a:rPr>
              <a:t>Our newsroom, the editors and a number of our journalists are part of KMD mailing list</a:t>
            </a:r>
          </a:p>
          <a:p>
            <a:r>
              <a:rPr lang="en-US" sz="2400" dirty="0" smtClean="0">
                <a:latin typeface="Calibri" pitchFamily="34" charset="0"/>
              </a:rPr>
              <a:t>Apart from KMD mail, we have contact with the department in case we need further clarification and/or an expert for our talk shows or features.</a:t>
            </a:r>
          </a:p>
          <a:p>
            <a:r>
              <a:rPr lang="en-US" sz="2400" dirty="0" smtClean="0">
                <a:latin typeface="Calibri" pitchFamily="34" charset="0"/>
              </a:rPr>
              <a:t>KMD website &amp; Social Media pages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>
                <a:solidFill>
                  <a:srgbClr val="FF0000"/>
                </a:solidFill>
                <a:latin typeface="Arial Rounded MT Bold" pitchFamily="34" charset="0"/>
              </a:rPr>
              <a:t>How we get WCI from Met</a:t>
            </a:r>
            <a:endParaRPr lang="en-US" sz="3200" dirty="0">
              <a:solidFill>
                <a:srgbClr val="FF0000"/>
              </a:solidFill>
              <a:latin typeface="Arial Rounded MT Bold" pitchFamily="34" charset="0"/>
            </a:endParaRPr>
          </a:p>
        </p:txBody>
      </p:sp>
      <p:pic>
        <p:nvPicPr>
          <p:cNvPr id="4" name="Picture 3" descr="415638_386508944696144_367591366_o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947212" y="152400"/>
            <a:ext cx="887506" cy="685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WhatsApp Image 2021-05-22 at 13.51.34.jpe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8600" y="990599"/>
            <a:ext cx="4191000" cy="5593345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81000" y="152400"/>
            <a:ext cx="4114800" cy="609600"/>
          </a:xfrm>
        </p:spPr>
        <p:txBody>
          <a:bodyPr>
            <a:normAutofit/>
          </a:bodyPr>
          <a:lstStyle/>
          <a:p>
            <a:r>
              <a:rPr lang="en-US" sz="2800" dirty="0" smtClean="0">
                <a:solidFill>
                  <a:srgbClr val="FF0000"/>
                </a:solidFill>
                <a:latin typeface="Arial Rounded MT Bold" pitchFamily="34" charset="0"/>
              </a:rPr>
              <a:t>KMD Nairobi forecasts</a:t>
            </a:r>
            <a:endParaRPr lang="en-US" sz="2800" dirty="0">
              <a:solidFill>
                <a:srgbClr val="FF0000"/>
              </a:solidFill>
              <a:latin typeface="Arial Rounded MT Bold" pitchFamily="34" charset="0"/>
            </a:endParaRPr>
          </a:p>
        </p:txBody>
      </p:sp>
      <p:pic>
        <p:nvPicPr>
          <p:cNvPr id="5" name="Picture 4" descr="WhatsApp Image 2021-05-22 at 13.51.34 (1).jpe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95800" y="685800"/>
            <a:ext cx="4126523" cy="6019800"/>
          </a:xfrm>
          <a:prstGeom prst="rect">
            <a:avLst/>
          </a:prstGeom>
        </p:spPr>
      </p:pic>
      <p:pic>
        <p:nvPicPr>
          <p:cNvPr id="6" name="Picture 5" descr="415638_386508944696144_367591366_o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8153400" y="228600"/>
            <a:ext cx="703729" cy="54379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WhatsApp Image 2021-05-22 at 13.51.35.jpe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2400" y="990600"/>
            <a:ext cx="4037353" cy="5334000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81000" y="152400"/>
            <a:ext cx="3810000" cy="762000"/>
          </a:xfrm>
        </p:spPr>
        <p:txBody>
          <a:bodyPr>
            <a:normAutofit/>
          </a:bodyPr>
          <a:lstStyle/>
          <a:p>
            <a:r>
              <a:rPr lang="en-US" sz="3600" dirty="0" smtClean="0">
                <a:solidFill>
                  <a:srgbClr val="FF0000"/>
                </a:solidFill>
                <a:latin typeface="Arial Rounded MT Bold" pitchFamily="34" charset="0"/>
              </a:rPr>
              <a:t>Weekly forecast</a:t>
            </a:r>
            <a:endParaRPr lang="en-US" sz="3600" dirty="0">
              <a:solidFill>
                <a:srgbClr val="FF0000"/>
              </a:solidFill>
              <a:latin typeface="Arial Rounded MT Bold" pitchFamily="34" charset="0"/>
            </a:endParaRPr>
          </a:p>
        </p:txBody>
      </p:sp>
      <p:pic>
        <p:nvPicPr>
          <p:cNvPr id="5" name="Picture 4" descr="WhatsApp Image 2021-05-22 at 13.51.35 (1).jpe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19600" y="914400"/>
            <a:ext cx="4337584" cy="5562600"/>
          </a:xfrm>
          <a:prstGeom prst="rect">
            <a:avLst/>
          </a:prstGeom>
        </p:spPr>
      </p:pic>
      <p:pic>
        <p:nvPicPr>
          <p:cNvPr id="6" name="Picture 5" descr="415638_386508944696144_367591366_o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749988" y="152400"/>
            <a:ext cx="887506" cy="68580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normAutofit fontScale="92500" lnSpcReduction="20000"/>
          </a:bodyPr>
          <a:lstStyle/>
          <a:p>
            <a:r>
              <a:rPr lang="en-US" sz="2400" dirty="0" smtClean="0">
                <a:latin typeface="Calibri" pitchFamily="34" charset="0"/>
              </a:rPr>
              <a:t>We receive feedback from our audience through our social media channels, </a:t>
            </a:r>
            <a:r>
              <a:rPr lang="en-US" sz="2400" dirty="0" err="1" smtClean="0">
                <a:latin typeface="Calibri" pitchFamily="34" charset="0"/>
              </a:rPr>
              <a:t>sms</a:t>
            </a:r>
            <a:r>
              <a:rPr lang="en-US" sz="2400" dirty="0" smtClean="0">
                <a:latin typeface="Calibri" pitchFamily="34" charset="0"/>
              </a:rPr>
              <a:t> and call ins. Most are in regard to the time we broadcast our forecasts and warnings. A few pay us physical visits</a:t>
            </a:r>
          </a:p>
          <a:p>
            <a:r>
              <a:rPr lang="en-US" sz="2400" dirty="0" smtClean="0">
                <a:latin typeface="Calibri" pitchFamily="34" charset="0"/>
              </a:rPr>
              <a:t>From us to KMD we can always use the </a:t>
            </a:r>
            <a:r>
              <a:rPr lang="en-US" sz="2400" dirty="0" smtClean="0">
                <a:latin typeface="Calibri" pitchFamily="34" charset="0"/>
              </a:rPr>
              <a:t>mail</a:t>
            </a:r>
          </a:p>
          <a:p>
            <a:r>
              <a:rPr lang="en-US" sz="2400" dirty="0" smtClean="0">
                <a:latin typeface="Calibri" pitchFamily="34" charset="0"/>
              </a:rPr>
              <a:t>Understanding of the forecasts from KMD has generally improved, thanks to co-production of the products involving community (Weather </a:t>
            </a:r>
            <a:r>
              <a:rPr lang="en-US" sz="2400" dirty="0" err="1" smtClean="0">
                <a:latin typeface="Calibri" pitchFamily="34" charset="0"/>
              </a:rPr>
              <a:t>Mtaani</a:t>
            </a:r>
            <a:r>
              <a:rPr lang="en-US" sz="2400" dirty="0" smtClean="0">
                <a:latin typeface="Calibri" pitchFamily="34" charset="0"/>
              </a:rPr>
              <a:t>)</a:t>
            </a:r>
            <a:endParaRPr lang="en-US" sz="2400" dirty="0" smtClean="0">
              <a:latin typeface="Calibri" pitchFamily="34" charset="0"/>
            </a:endParaRPr>
          </a:p>
          <a:p>
            <a:r>
              <a:rPr lang="en-US" sz="2400" dirty="0" smtClean="0">
                <a:latin typeface="Calibri" pitchFamily="34" charset="0"/>
              </a:rPr>
              <a:t>We have had concerns from our audience regarding the accuracy of the forecasts, timeliness and practicability of the advisories</a:t>
            </a:r>
          </a:p>
          <a:p>
            <a:r>
              <a:rPr lang="en-US" sz="2400" dirty="0" smtClean="0">
                <a:latin typeface="Calibri" pitchFamily="34" charset="0"/>
              </a:rPr>
              <a:t>Do the advisories reach concerned authorities? E.g. NCC/NMS. What actions do they take? Almost none is seen in </a:t>
            </a:r>
            <a:r>
              <a:rPr lang="en-US" sz="2400" dirty="0" err="1" smtClean="0">
                <a:latin typeface="Calibri" pitchFamily="34" charset="0"/>
              </a:rPr>
              <a:t>Kibra</a:t>
            </a:r>
            <a:endParaRPr lang="en-US" sz="2400" dirty="0" smtClean="0">
              <a:latin typeface="Calibri" pitchFamily="34" charset="0"/>
            </a:endParaRPr>
          </a:p>
          <a:p>
            <a:r>
              <a:rPr lang="en-US" sz="2400" dirty="0" smtClean="0">
                <a:latin typeface="Calibri" pitchFamily="34" charset="0"/>
              </a:rPr>
              <a:t>Does KMD share their forecasts and other relevant data to contractors working on various development projects?</a:t>
            </a:r>
          </a:p>
          <a:p>
            <a:r>
              <a:rPr lang="en-US" sz="2400" dirty="0" smtClean="0">
                <a:latin typeface="Calibri" pitchFamily="34" charset="0"/>
              </a:rPr>
              <a:t>What are long term solutions to the flooding problem or rather drainage problem in informal settlements.</a:t>
            </a:r>
          </a:p>
          <a:p>
            <a:endParaRPr lang="en-US" sz="2400" dirty="0" smtClean="0">
              <a:latin typeface="Calibri" pitchFamily="34" charset="0"/>
            </a:endParaRPr>
          </a:p>
          <a:p>
            <a:endParaRPr lang="en-US" sz="2400" dirty="0" smtClean="0">
              <a:latin typeface="Calibri" pitchFamily="34" charset="0"/>
            </a:endParaRPr>
          </a:p>
          <a:p>
            <a:endParaRPr lang="en-US" sz="2400" dirty="0" smtClean="0">
              <a:latin typeface="Calibri" pitchFamily="34" charset="0"/>
            </a:endParaRPr>
          </a:p>
          <a:p>
            <a:pPr>
              <a:buNone/>
            </a:pPr>
            <a:endParaRPr lang="en-US" sz="2400" dirty="0" smtClean="0">
              <a:latin typeface="Calibri" pitchFamily="34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  <a:latin typeface="Arial Rounded MT Bold" pitchFamily="34" charset="0"/>
              </a:rPr>
              <a:t>Feedback</a:t>
            </a:r>
            <a:endParaRPr lang="en-US" dirty="0">
              <a:solidFill>
                <a:srgbClr val="FF0000"/>
              </a:solidFill>
              <a:latin typeface="Arial Rounded MT Bold" pitchFamily="34" charset="0"/>
            </a:endParaRPr>
          </a:p>
        </p:txBody>
      </p:sp>
      <p:pic>
        <p:nvPicPr>
          <p:cNvPr id="4" name="Picture 3" descr="415638_386508944696144_367591366_o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902388" y="304800"/>
            <a:ext cx="788894" cy="609600"/>
          </a:xfrm>
          <a:prstGeom prst="rect">
            <a:avLst/>
          </a:prstGeo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ustom 1">
      <a:dk1>
        <a:sysClr val="windowText" lastClr="000000"/>
      </a:dk1>
      <a:lt1>
        <a:sysClr val="window" lastClr="FFFFFF"/>
      </a:lt1>
      <a:dk2>
        <a:srgbClr val="04617B"/>
      </a:dk2>
      <a:lt2>
        <a:srgbClr val="76D9E8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174</TotalTime>
  <Words>408</Words>
  <Application>Microsoft Office PowerPoint</Application>
  <PresentationFormat>On-screen Show (4:3)</PresentationFormat>
  <Paragraphs>53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Concourse</vt:lpstr>
      <vt:lpstr>Broadcasting weather and climate information</vt:lpstr>
      <vt:lpstr>Pamoja FM</vt:lpstr>
      <vt:lpstr>Weather and Climate Reporting in Urban Setting </vt:lpstr>
      <vt:lpstr>What we do</vt:lpstr>
      <vt:lpstr>Social media posts</vt:lpstr>
      <vt:lpstr>How we get WCI from Met</vt:lpstr>
      <vt:lpstr>KMD Nairobi forecasts</vt:lpstr>
      <vt:lpstr>Weekly forecast</vt:lpstr>
      <vt:lpstr>Feedback</vt:lpstr>
      <vt:lpstr>Slide 10</vt:lpstr>
      <vt:lpstr>Slide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Broadcasting weather and climate information</dc:title>
  <dc:creator>Alexander Kememwa</dc:creator>
  <cp:lastModifiedBy>Alexander Kememwa</cp:lastModifiedBy>
  <cp:revision>19</cp:revision>
  <dcterms:created xsi:type="dcterms:W3CDTF">2021-05-22T08:46:22Z</dcterms:created>
  <dcterms:modified xsi:type="dcterms:W3CDTF">2021-05-24T08:30:20Z</dcterms:modified>
</cp:coreProperties>
</file>