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82" r:id="rId2"/>
    <p:sldId id="291" r:id="rId3"/>
    <p:sldId id="292" r:id="rId4"/>
    <p:sldId id="294" r:id="rId5"/>
    <p:sldId id="271"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89508" autoAdjust="0"/>
  </p:normalViewPr>
  <p:slideViewPr>
    <p:cSldViewPr snapToObjects="1">
      <p:cViewPr varScale="1">
        <p:scale>
          <a:sx n="77" d="100"/>
          <a:sy n="77" d="100"/>
        </p:scale>
        <p:origin x="1435" y="6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lison Lore" userId="147544d068e370df" providerId="LiveId" clId="{2AF7296F-37EE-434B-A819-7420B5845B41}"/>
    <pc:docChg chg="custSel modSld">
      <pc:chgData name="Collison Lore" userId="147544d068e370df" providerId="LiveId" clId="{2AF7296F-37EE-434B-A819-7420B5845B41}" dt="2021-05-24T06:29:17.316" v="682" actId="20577"/>
      <pc:docMkLst>
        <pc:docMk/>
      </pc:docMkLst>
      <pc:sldChg chg="modSp">
        <pc:chgData name="Collison Lore" userId="147544d068e370df" providerId="LiveId" clId="{2AF7296F-37EE-434B-A819-7420B5845B41}" dt="2021-05-24T06:23:36.648" v="2" actId="1076"/>
        <pc:sldMkLst>
          <pc:docMk/>
          <pc:sldMk cId="925746788" sldId="282"/>
        </pc:sldMkLst>
        <pc:spChg chg="mod">
          <ac:chgData name="Collison Lore" userId="147544d068e370df" providerId="LiveId" clId="{2AF7296F-37EE-434B-A819-7420B5845B41}" dt="2021-05-24T06:23:31.340" v="1" actId="14100"/>
          <ac:spMkLst>
            <pc:docMk/>
            <pc:sldMk cId="925746788" sldId="282"/>
            <ac:spMk id="2" creationId="{56EB9CCF-8920-FE41-92FE-31F0C3FAC91E}"/>
          </ac:spMkLst>
        </pc:spChg>
        <pc:spChg chg="mod">
          <ac:chgData name="Collison Lore" userId="147544d068e370df" providerId="LiveId" clId="{2AF7296F-37EE-434B-A819-7420B5845B41}" dt="2021-05-24T06:23:36.648" v="2" actId="1076"/>
          <ac:spMkLst>
            <pc:docMk/>
            <pc:sldMk cId="925746788" sldId="282"/>
            <ac:spMk id="3" creationId="{292A2A80-BEE1-C947-AB24-ABFACD886D0A}"/>
          </ac:spMkLst>
        </pc:spChg>
      </pc:sldChg>
      <pc:sldChg chg="modSp">
        <pc:chgData name="Collison Lore" userId="147544d068e370df" providerId="LiveId" clId="{2AF7296F-37EE-434B-A819-7420B5845B41}" dt="2021-05-24T06:25:34.404" v="172" actId="20577"/>
        <pc:sldMkLst>
          <pc:docMk/>
          <pc:sldMk cId="1858978357" sldId="291"/>
        </pc:sldMkLst>
        <pc:spChg chg="mod">
          <ac:chgData name="Collison Lore" userId="147544d068e370df" providerId="LiveId" clId="{2AF7296F-37EE-434B-A819-7420B5845B41}" dt="2021-05-24T06:23:57.897" v="5" actId="113"/>
          <ac:spMkLst>
            <pc:docMk/>
            <pc:sldMk cId="1858978357" sldId="291"/>
            <ac:spMk id="7" creationId="{A7EEE85C-A840-4357-9FFA-76EA0F5B0189}"/>
          </ac:spMkLst>
        </pc:spChg>
        <pc:spChg chg="mod">
          <ac:chgData name="Collison Lore" userId="147544d068e370df" providerId="LiveId" clId="{2AF7296F-37EE-434B-A819-7420B5845B41}" dt="2021-05-24T06:25:34.404" v="172" actId="20577"/>
          <ac:spMkLst>
            <pc:docMk/>
            <pc:sldMk cId="1858978357" sldId="291"/>
            <ac:spMk id="8" creationId="{3F827876-8434-4390-9BA1-7D381F6847E4}"/>
          </ac:spMkLst>
        </pc:spChg>
      </pc:sldChg>
      <pc:sldChg chg="modSp">
        <pc:chgData name="Collison Lore" userId="147544d068e370df" providerId="LiveId" clId="{2AF7296F-37EE-434B-A819-7420B5845B41}" dt="2021-05-24T06:27:08.623" v="402" actId="20577"/>
        <pc:sldMkLst>
          <pc:docMk/>
          <pc:sldMk cId="2572508123" sldId="292"/>
        </pc:sldMkLst>
        <pc:spChg chg="mod">
          <ac:chgData name="Collison Lore" userId="147544d068e370df" providerId="LiveId" clId="{2AF7296F-37EE-434B-A819-7420B5845B41}" dt="2021-05-24T06:24:03.761" v="7" actId="27636"/>
          <ac:spMkLst>
            <pc:docMk/>
            <pc:sldMk cId="2572508123" sldId="292"/>
            <ac:spMk id="7" creationId="{A7EEE85C-A840-4357-9FFA-76EA0F5B0189}"/>
          </ac:spMkLst>
        </pc:spChg>
        <pc:spChg chg="mod">
          <ac:chgData name="Collison Lore" userId="147544d068e370df" providerId="LiveId" clId="{2AF7296F-37EE-434B-A819-7420B5845B41}" dt="2021-05-24T06:27:08.623" v="402" actId="20577"/>
          <ac:spMkLst>
            <pc:docMk/>
            <pc:sldMk cId="2572508123" sldId="292"/>
            <ac:spMk id="8" creationId="{3F827876-8434-4390-9BA1-7D381F6847E4}"/>
          </ac:spMkLst>
        </pc:spChg>
      </pc:sldChg>
      <pc:sldChg chg="modSp">
        <pc:chgData name="Collison Lore" userId="147544d068e370df" providerId="LiveId" clId="{2AF7296F-37EE-434B-A819-7420B5845B41}" dt="2021-05-24T06:29:17.316" v="682" actId="20577"/>
        <pc:sldMkLst>
          <pc:docMk/>
          <pc:sldMk cId="3981232056" sldId="294"/>
        </pc:sldMkLst>
        <pc:spChg chg="mod">
          <ac:chgData name="Collison Lore" userId="147544d068e370df" providerId="LiveId" clId="{2AF7296F-37EE-434B-A819-7420B5845B41}" dt="2021-05-24T06:24:10.003" v="9" actId="27636"/>
          <ac:spMkLst>
            <pc:docMk/>
            <pc:sldMk cId="3981232056" sldId="294"/>
            <ac:spMk id="7" creationId="{A7EEE85C-A840-4357-9FFA-76EA0F5B0189}"/>
          </ac:spMkLst>
        </pc:spChg>
        <pc:spChg chg="mod">
          <ac:chgData name="Collison Lore" userId="147544d068e370df" providerId="LiveId" clId="{2AF7296F-37EE-434B-A819-7420B5845B41}" dt="2021-05-24T06:29:17.316" v="682" actId="20577"/>
          <ac:spMkLst>
            <pc:docMk/>
            <pc:sldMk cId="3981232056" sldId="294"/>
            <ac:spMk id="8" creationId="{3F827876-8434-4390-9BA1-7D381F6847E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5/24/2021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5/24/2021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Monday, May 24,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rcRect/>
          <a:stretch/>
        </p:blipFill>
        <p:spPr>
          <a:xfrm>
            <a:off x="4175146" y="228600"/>
            <a:ext cx="1221239"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rcRect/>
          <a:stretch/>
        </p:blipFill>
        <p:spPr>
          <a:xfrm>
            <a:off x="8991991" y="5854009"/>
            <a:ext cx="685017"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Monday, May 24,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Monday, May 24,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Monday, May 24,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accent2"/>
                </a:solidFill>
              </a:defRPr>
            </a:lvl1pPr>
          </a:lstStyle>
          <a:p>
            <a:r>
              <a:rPr lang="en-GB" dirty="0"/>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2"/>
          <p:cNvPicPr>
            <a:picLocks noChangeAspect="1" noChangeArrowheads="1"/>
          </p:cNvPicPr>
          <p:nvPr userDrawn="1"/>
        </p:nvPicPr>
        <p:blipFill>
          <a:blip r:embed="rId2"/>
          <a:srcRect/>
          <a:stretch/>
        </p:blipFill>
        <p:spPr bwMode="auto">
          <a:xfrm>
            <a:off x="9043072" y="5908491"/>
            <a:ext cx="659055"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Monday, May 24,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Monday, May 24,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Monday, May 24,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Monday, May 24,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rcRect/>
          <a:stretch/>
        </p:blipFill>
        <p:spPr>
          <a:xfrm>
            <a:off x="8747172" y="5855689"/>
            <a:ext cx="767132"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icpac.ne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B9CCF-8920-FE41-92FE-31F0C3FAC91E}"/>
              </a:ext>
            </a:extLst>
          </p:cNvPr>
          <p:cNvSpPr>
            <a:spLocks noGrp="1"/>
          </p:cNvSpPr>
          <p:nvPr>
            <p:ph type="ctrTitle"/>
          </p:nvPr>
        </p:nvSpPr>
        <p:spPr>
          <a:xfrm>
            <a:off x="478366" y="2130426"/>
            <a:ext cx="8420100" cy="773383"/>
          </a:xfrm>
        </p:spPr>
        <p:txBody>
          <a:bodyPr>
            <a:normAutofit fontScale="90000"/>
          </a:bodyPr>
          <a:lstStyle/>
          <a:p>
            <a:r>
              <a:rPr lang="en-US" dirty="0"/>
              <a:t>Formats of Communicating Climate Information</a:t>
            </a:r>
            <a:br>
              <a:rPr lang="en-US" dirty="0"/>
            </a:br>
            <a:r>
              <a:rPr lang="en-US" dirty="0"/>
              <a:t>in East Africa </a:t>
            </a:r>
            <a:endParaRPr lang="en-KE" dirty="0"/>
          </a:p>
        </p:txBody>
      </p:sp>
      <p:sp>
        <p:nvSpPr>
          <p:cNvPr id="3" name="Subtitle 2">
            <a:extLst>
              <a:ext uri="{FF2B5EF4-FFF2-40B4-BE49-F238E27FC236}">
                <a16:creationId xmlns:a16="http://schemas.microsoft.com/office/drawing/2014/main" id="{292A2A80-BEE1-C947-AB24-ABFACD886D0A}"/>
              </a:ext>
            </a:extLst>
          </p:cNvPr>
          <p:cNvSpPr>
            <a:spLocks noGrp="1"/>
          </p:cNvSpPr>
          <p:nvPr>
            <p:ph type="subTitle" idx="1"/>
          </p:nvPr>
        </p:nvSpPr>
        <p:spPr>
          <a:xfrm>
            <a:off x="498244" y="2903810"/>
            <a:ext cx="8420100" cy="338891"/>
          </a:xfrm>
        </p:spPr>
        <p:txBody>
          <a:bodyPr/>
          <a:lstStyle/>
          <a:p>
            <a:r>
              <a:rPr lang="en-US" b="1" dirty="0"/>
              <a:t>DISCUSSION</a:t>
            </a:r>
            <a:endParaRPr lang="en-KE" b="1" dirty="0"/>
          </a:p>
        </p:txBody>
      </p:sp>
    </p:spTree>
    <p:extLst>
      <p:ext uri="{BB962C8B-B14F-4D97-AF65-F5344CB8AC3E}">
        <p14:creationId xmlns:p14="http://schemas.microsoft.com/office/powerpoint/2010/main" val="925746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normAutofit fontScale="90000"/>
          </a:bodyPr>
          <a:lstStyle/>
          <a:p>
            <a:pPr algn="ctr"/>
            <a:r>
              <a:rPr lang="en-US" b="1" dirty="0"/>
              <a:t>Formats of Communicating Climate Information</a:t>
            </a:r>
            <a:br>
              <a:rPr lang="en-US" b="1" dirty="0"/>
            </a:br>
            <a:r>
              <a:rPr lang="en-US" b="1" dirty="0"/>
              <a:t>in East Africa </a:t>
            </a:r>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a:bodyPr>
          <a:lstStyle/>
          <a:p>
            <a:pPr marL="0" indent="0">
              <a:buNone/>
            </a:pPr>
            <a:r>
              <a:rPr lang="en-US" b="1" dirty="0"/>
              <a:t>Discussion</a:t>
            </a:r>
          </a:p>
          <a:p>
            <a:pPr marL="0" lvl="0" indent="0">
              <a:buNone/>
            </a:pPr>
            <a:endParaRPr lang="en-US" dirty="0"/>
          </a:p>
          <a:p>
            <a:pPr marL="0" lvl="0" indent="0">
              <a:buNone/>
            </a:pPr>
            <a:endParaRPr lang="en-US" dirty="0"/>
          </a:p>
          <a:p>
            <a:pPr marL="0" lvl="0" indent="0">
              <a:buNone/>
            </a:pPr>
            <a:r>
              <a:rPr lang="en-US" dirty="0"/>
              <a:t>1. Radio is one of the leading forms of communication, how do the regional meteorological agencies work with radio to enhance weather and climate communication?</a:t>
            </a:r>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Monday, May 24,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2</a:t>
            </a:fld>
            <a:endParaRPr lang="en-US"/>
          </a:p>
        </p:txBody>
      </p:sp>
    </p:spTree>
    <p:extLst>
      <p:ext uri="{BB962C8B-B14F-4D97-AF65-F5344CB8AC3E}">
        <p14:creationId xmlns:p14="http://schemas.microsoft.com/office/powerpoint/2010/main" val="1858978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normAutofit fontScale="90000"/>
          </a:bodyPr>
          <a:lstStyle/>
          <a:p>
            <a:pPr algn="ctr"/>
            <a:r>
              <a:rPr lang="en-US" b="1" dirty="0"/>
              <a:t>Formats of Communicating Climate Information</a:t>
            </a:r>
            <a:br>
              <a:rPr lang="en-US" b="1" dirty="0"/>
            </a:br>
            <a:r>
              <a:rPr lang="en-US" b="1" dirty="0"/>
              <a:t>in East Africa </a:t>
            </a:r>
            <a:endParaRPr lang="en-US" dirty="0"/>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a:bodyPr>
          <a:lstStyle/>
          <a:p>
            <a:pPr marL="0" indent="0">
              <a:buNone/>
            </a:pPr>
            <a:r>
              <a:rPr lang="en-US" b="1" dirty="0"/>
              <a:t>Discussion</a:t>
            </a:r>
          </a:p>
          <a:p>
            <a:pPr marL="0" indent="0">
              <a:buNone/>
            </a:pPr>
            <a:endParaRPr lang="en-US" b="1" dirty="0"/>
          </a:p>
          <a:p>
            <a:pPr marL="0" indent="0">
              <a:buNone/>
            </a:pPr>
            <a:endParaRPr lang="en-US" b="1" dirty="0"/>
          </a:p>
          <a:p>
            <a:pPr marL="0" lvl="0" indent="0">
              <a:buNone/>
            </a:pPr>
            <a:r>
              <a:rPr lang="en-US" dirty="0"/>
              <a:t>2. Meteorological terminologies remain a major challenge for the media in the region. How are meteorological authorities making the definition of these terminologies a joint enterprise with the media and other stakeholders?</a:t>
            </a:r>
          </a:p>
          <a:p>
            <a:pPr marL="0" lv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Monday, May 24,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3</a:t>
            </a:fld>
            <a:endParaRPr lang="en-US"/>
          </a:p>
        </p:txBody>
      </p:sp>
    </p:spTree>
    <p:extLst>
      <p:ext uri="{BB962C8B-B14F-4D97-AF65-F5344CB8AC3E}">
        <p14:creationId xmlns:p14="http://schemas.microsoft.com/office/powerpoint/2010/main" val="2572508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EE85C-A840-4357-9FFA-76EA0F5B0189}"/>
              </a:ext>
            </a:extLst>
          </p:cNvPr>
          <p:cNvSpPr>
            <a:spLocks noGrp="1"/>
          </p:cNvSpPr>
          <p:nvPr>
            <p:ph type="title"/>
          </p:nvPr>
        </p:nvSpPr>
        <p:spPr/>
        <p:txBody>
          <a:bodyPr>
            <a:normAutofit fontScale="90000"/>
          </a:bodyPr>
          <a:lstStyle/>
          <a:p>
            <a:pPr algn="ctr"/>
            <a:r>
              <a:rPr lang="en-US" b="1" dirty="0"/>
              <a:t>Formats of Communicating Climate Information</a:t>
            </a:r>
            <a:br>
              <a:rPr lang="en-US" b="1" dirty="0"/>
            </a:br>
            <a:r>
              <a:rPr lang="en-US" b="1" dirty="0"/>
              <a:t>in East Africa </a:t>
            </a:r>
            <a:endParaRPr lang="en-US" dirty="0"/>
          </a:p>
        </p:txBody>
      </p:sp>
      <p:sp>
        <p:nvSpPr>
          <p:cNvPr id="8" name="Content Placeholder 7">
            <a:extLst>
              <a:ext uri="{FF2B5EF4-FFF2-40B4-BE49-F238E27FC236}">
                <a16:creationId xmlns:a16="http://schemas.microsoft.com/office/drawing/2014/main" id="{3F827876-8434-4390-9BA1-7D381F6847E4}"/>
              </a:ext>
            </a:extLst>
          </p:cNvPr>
          <p:cNvSpPr>
            <a:spLocks noGrp="1"/>
          </p:cNvSpPr>
          <p:nvPr>
            <p:ph idx="1"/>
          </p:nvPr>
        </p:nvSpPr>
        <p:spPr/>
        <p:txBody>
          <a:bodyPr>
            <a:normAutofit/>
          </a:bodyPr>
          <a:lstStyle/>
          <a:p>
            <a:pPr marL="0" indent="0">
              <a:buNone/>
            </a:pPr>
            <a:r>
              <a:rPr lang="en-US" b="1" dirty="0"/>
              <a:t>Discussion</a:t>
            </a:r>
          </a:p>
          <a:p>
            <a:pPr marL="0" indent="0">
              <a:buNone/>
            </a:pPr>
            <a:endParaRPr lang="en-US" b="1" dirty="0"/>
          </a:p>
          <a:p>
            <a:pPr marL="0" lvl="0" indent="0">
              <a:buNone/>
            </a:pPr>
            <a:r>
              <a:rPr lang="en-US" dirty="0"/>
              <a:t>3. Use of local languages in promoting the ownership of weather and climate information is essential. How are the various meteorological authorities supporting community quest for weather and climate information through local languages in the region?</a:t>
            </a:r>
          </a:p>
          <a:p>
            <a:pPr marL="0" lvl="0" indent="0">
              <a:buNone/>
            </a:pPr>
            <a:endParaRPr lang="en-US" dirty="0"/>
          </a:p>
          <a:p>
            <a:pPr marL="0" lv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6A0811E8-AA4E-4782-A5F3-80386CDC03ED}"/>
              </a:ext>
            </a:extLst>
          </p:cNvPr>
          <p:cNvSpPr>
            <a:spLocks noGrp="1"/>
          </p:cNvSpPr>
          <p:nvPr>
            <p:ph type="dt" sz="half" idx="10"/>
          </p:nvPr>
        </p:nvSpPr>
        <p:spPr/>
        <p:txBody>
          <a:bodyPr/>
          <a:lstStyle/>
          <a:p>
            <a:fld id="{DE19D8FE-7506-41EF-B335-8CA99EA3EAA9}" type="datetime2">
              <a:rPr lang="en-US" smtClean="0"/>
              <a:pPr/>
              <a:t>Monday, May 24, 2021</a:t>
            </a:fld>
            <a:endParaRPr lang="en-US"/>
          </a:p>
        </p:txBody>
      </p:sp>
      <p:sp>
        <p:nvSpPr>
          <p:cNvPr id="5" name="Footer Placeholder 4">
            <a:extLst>
              <a:ext uri="{FF2B5EF4-FFF2-40B4-BE49-F238E27FC236}">
                <a16:creationId xmlns:a16="http://schemas.microsoft.com/office/drawing/2014/main" id="{27531B5A-1ADD-4C3D-A111-DCF25EE64AA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DBD7A98-6C31-4928-A8BB-DA55201A7C90}"/>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3981232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58479D-6230-C544-9C1D-4F5F9835402C}"/>
              </a:ext>
            </a:extLst>
          </p:cNvPr>
          <p:cNvSpPr>
            <a:spLocks noGrp="1"/>
          </p:cNvSpPr>
          <p:nvPr>
            <p:ph type="dt" sz="half" idx="10"/>
          </p:nvPr>
        </p:nvSpPr>
        <p:spPr/>
        <p:txBody>
          <a:bodyPr/>
          <a:lstStyle/>
          <a:p>
            <a:fld id="{D37B99F6-96F9-438A-A3A7-D9984BABFD8E}" type="datetime2">
              <a:rPr lang="en-US" smtClean="0"/>
              <a:pPr/>
              <a:t>Monday, May 24, 2021</a:t>
            </a:fld>
            <a:endParaRPr lang="en-US" dirty="0"/>
          </a:p>
        </p:txBody>
      </p:sp>
      <p:sp>
        <p:nvSpPr>
          <p:cNvPr id="3" name="Footer Placeholder 2">
            <a:extLst>
              <a:ext uri="{FF2B5EF4-FFF2-40B4-BE49-F238E27FC236}">
                <a16:creationId xmlns:a16="http://schemas.microsoft.com/office/drawing/2014/main" id="{343E1597-E59D-6F48-86E2-DC10A21ECF32}"/>
              </a:ext>
            </a:extLst>
          </p:cNvPr>
          <p:cNvSpPr>
            <a:spLocks noGrp="1"/>
          </p:cNvSpPr>
          <p:nvPr>
            <p:ph type="ftr" sz="quarter" idx="11"/>
          </p:nvPr>
        </p:nvSpPr>
        <p:spPr/>
        <p:txBody>
          <a:bodyPr/>
          <a:lstStyle/>
          <a:p>
            <a:r>
              <a:rPr lang="en-US"/>
              <a:t>IGAD CLIMATE PREDICTION AND APPLICATIONS CENTRE (</a:t>
            </a:r>
            <a:r>
              <a:rPr lang="en-US" b="1"/>
              <a:t>ICPAC</a:t>
            </a:r>
            <a:r>
              <a:rPr lang="en-US"/>
              <a:t>)</a:t>
            </a:r>
            <a:endParaRPr lang="en-US" dirty="0"/>
          </a:p>
        </p:txBody>
      </p:sp>
      <p:sp>
        <p:nvSpPr>
          <p:cNvPr id="4" name="Slide Number Placeholder 3">
            <a:extLst>
              <a:ext uri="{FF2B5EF4-FFF2-40B4-BE49-F238E27FC236}">
                <a16:creationId xmlns:a16="http://schemas.microsoft.com/office/drawing/2014/main" id="{6E9FD72C-DA1F-174E-9EF9-1FD366A866A6}"/>
              </a:ext>
            </a:extLst>
          </p:cNvPr>
          <p:cNvSpPr>
            <a:spLocks noGrp="1"/>
          </p:cNvSpPr>
          <p:nvPr>
            <p:ph type="sldNum" sz="quarter" idx="12"/>
          </p:nvPr>
        </p:nvSpPr>
        <p:spPr/>
        <p:txBody>
          <a:bodyPr/>
          <a:lstStyle/>
          <a:p>
            <a:fld id="{B1DB7362-2002-504E-9846-FFD55AE08938}" type="slidenum">
              <a:rPr lang="en-US" smtClean="0"/>
              <a:pPr/>
              <a:t>5</a:t>
            </a:fld>
            <a:endParaRPr lang="en-US"/>
          </a:p>
        </p:txBody>
      </p:sp>
      <p:sp>
        <p:nvSpPr>
          <p:cNvPr id="5" name="Title 4">
            <a:extLst>
              <a:ext uri="{FF2B5EF4-FFF2-40B4-BE49-F238E27FC236}">
                <a16:creationId xmlns:a16="http://schemas.microsoft.com/office/drawing/2014/main" id="{0E07EC62-FF70-9943-B6E8-6925BDBEE3C8}"/>
              </a:ext>
            </a:extLst>
          </p:cNvPr>
          <p:cNvSpPr>
            <a:spLocks noGrp="1"/>
          </p:cNvSpPr>
          <p:nvPr>
            <p:ph type="title"/>
          </p:nvPr>
        </p:nvSpPr>
        <p:spPr/>
        <p:txBody>
          <a:bodyPr>
            <a:normAutofit fontScale="90000"/>
          </a:bodyPr>
          <a:lstStyle/>
          <a:p>
            <a:pPr algn="ctr"/>
            <a:r>
              <a:rPr lang="en-GB" dirty="0">
                <a:solidFill>
                  <a:schemeClr val="accent2"/>
                </a:solidFill>
              </a:rPr>
              <a:t>T</a:t>
            </a:r>
            <a:r>
              <a:rPr lang="en-KE" dirty="0">
                <a:solidFill>
                  <a:schemeClr val="accent2"/>
                </a:solidFill>
              </a:rPr>
              <a:t>hank you! </a:t>
            </a:r>
          </a:p>
        </p:txBody>
      </p:sp>
      <p:sp>
        <p:nvSpPr>
          <p:cNvPr id="6" name="Text Placeholder 5">
            <a:extLst>
              <a:ext uri="{FF2B5EF4-FFF2-40B4-BE49-F238E27FC236}">
                <a16:creationId xmlns:a16="http://schemas.microsoft.com/office/drawing/2014/main" id="{572CE41B-76AC-A74F-AE2C-F58509850C5A}"/>
              </a:ext>
            </a:extLst>
          </p:cNvPr>
          <p:cNvSpPr>
            <a:spLocks noGrp="1"/>
          </p:cNvSpPr>
          <p:nvPr>
            <p:ph type="body" idx="1"/>
          </p:nvPr>
        </p:nvSpPr>
        <p:spPr/>
        <p:txBody>
          <a:bodyPr/>
          <a:lstStyle/>
          <a:p>
            <a:pPr algn="ctr"/>
            <a:r>
              <a:rPr lang="en-GB" dirty="0">
                <a:solidFill>
                  <a:schemeClr val="bg1"/>
                </a:solidFill>
                <a:latin typeface="Arial" panose="020B0604020202020204" pitchFamily="34" charset="0"/>
                <a:cs typeface="Arial" panose="020B0604020202020204" pitchFamily="34" charset="0"/>
              </a:rPr>
              <a:t>Contribute to the Conversation on Twitter</a:t>
            </a:r>
            <a:br>
              <a:rPr lang="en-GB" b="1" dirty="0">
                <a:solidFill>
                  <a:schemeClr val="bg1"/>
                </a:solidFill>
                <a:latin typeface="Arial" panose="020B0604020202020204" pitchFamily="34" charset="0"/>
                <a:cs typeface="Arial" panose="020B0604020202020204" pitchFamily="34" charset="0"/>
              </a:rPr>
            </a:br>
            <a:r>
              <a:rPr lang="en-GB" b="1" dirty="0">
                <a:solidFill>
                  <a:schemeClr val="bg1"/>
                </a:solidFill>
                <a:latin typeface="Arial" panose="020B0604020202020204" pitchFamily="34" charset="0"/>
                <a:cs typeface="Arial" panose="020B0604020202020204" pitchFamily="34" charset="0"/>
              </a:rPr>
              <a:t>#GHACOF58</a:t>
            </a:r>
          </a:p>
          <a:p>
            <a:pPr algn="ctr"/>
            <a:endParaRPr lang="en-GB" b="1" dirty="0">
              <a:solidFill>
                <a:schemeClr val="bg1"/>
              </a:solidFill>
              <a:latin typeface="Arial" panose="020B0604020202020204" pitchFamily="34" charset="0"/>
              <a:cs typeface="Arial" panose="020B0604020202020204" pitchFamily="34" charset="0"/>
            </a:endParaRPr>
          </a:p>
          <a:p>
            <a:pPr algn="ctr"/>
            <a:r>
              <a:rPr lang="en-GB" u="sng"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www.icpac.net</a:t>
            </a:r>
            <a:endParaRPr lang="en-US" b="1" dirty="0">
              <a:solidFill>
                <a:schemeClr val="bg1"/>
              </a:solidFill>
              <a:latin typeface="Arial" panose="020B0604020202020204" pitchFamily="34" charset="0"/>
              <a:cs typeface="Arial" panose="020B0604020202020204" pitchFamily="34" charset="0"/>
            </a:endParaRPr>
          </a:p>
          <a:p>
            <a:pPr algn="ctr"/>
            <a:endParaRPr lang="en-GB" b="1" dirty="0">
              <a:solidFill>
                <a:schemeClr val="bg1"/>
              </a:solidFill>
              <a:latin typeface="Arial" panose="020B0604020202020204" pitchFamily="34" charset="0"/>
              <a:cs typeface="Arial" panose="020B0604020202020204" pitchFamily="34" charset="0"/>
            </a:endParaRPr>
          </a:p>
          <a:p>
            <a:pPr algn="ctr"/>
            <a:endParaRPr lang="en-KE" dirty="0"/>
          </a:p>
        </p:txBody>
      </p:sp>
    </p:spTree>
    <p:extLst>
      <p:ext uri="{BB962C8B-B14F-4D97-AF65-F5344CB8AC3E}">
        <p14:creationId xmlns:p14="http://schemas.microsoft.com/office/powerpoint/2010/main" val="3251770574"/>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5501</TotalTime>
  <Words>180</Words>
  <Application>Microsoft Office PowerPoint</Application>
  <PresentationFormat>A4 Paper (210x297 mm)</PresentationFormat>
  <Paragraphs>33</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IGAD PPT Template</vt:lpstr>
      <vt:lpstr>Formats of Communicating Climate Information in East Africa </vt:lpstr>
      <vt:lpstr>Formats of Communicating Climate Information in East Africa </vt:lpstr>
      <vt:lpstr>Formats of Communicating Climate Information in East Africa </vt:lpstr>
      <vt:lpstr>Formats of Communicating Climate Information in East Africa </vt:lpstr>
      <vt:lpstr>Thank you! </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Collison Lore</cp:lastModifiedBy>
  <cp:revision>221</cp:revision>
  <dcterms:created xsi:type="dcterms:W3CDTF">2014-11-18T09:33:09Z</dcterms:created>
  <dcterms:modified xsi:type="dcterms:W3CDTF">2021-05-24T06:29:23Z</dcterms:modified>
</cp:coreProperties>
</file>