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0"/>
  </p:notesMasterIdLst>
  <p:handoutMasterIdLst>
    <p:handoutMasterId r:id="rId21"/>
  </p:handoutMasterIdLst>
  <p:sldIdLst>
    <p:sldId id="284" r:id="rId2"/>
    <p:sldId id="285" r:id="rId3"/>
    <p:sldId id="286" r:id="rId4"/>
    <p:sldId id="287" r:id="rId5"/>
    <p:sldId id="288" r:id="rId6"/>
    <p:sldId id="289" r:id="rId7"/>
    <p:sldId id="290" r:id="rId8"/>
    <p:sldId id="291" r:id="rId9"/>
    <p:sldId id="292" r:id="rId10"/>
    <p:sldId id="293" r:id="rId11"/>
    <p:sldId id="294" r:id="rId12"/>
    <p:sldId id="295" r:id="rId13"/>
    <p:sldId id="296" r:id="rId14"/>
    <p:sldId id="297" r:id="rId15"/>
    <p:sldId id="298" r:id="rId16"/>
    <p:sldId id="299" r:id="rId17"/>
    <p:sldId id="300" r:id="rId18"/>
    <p:sldId id="271" r:id="rId19"/>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autoAdjust="0"/>
    <p:restoredTop sz="85996" autoAdjust="0"/>
  </p:normalViewPr>
  <p:slideViewPr>
    <p:cSldViewPr snapToObjects="1">
      <p:cViewPr varScale="1">
        <p:scale>
          <a:sx n="64" d="100"/>
          <a:sy n="64" d="100"/>
        </p:scale>
        <p:origin x="1410" y="66"/>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p:scale>
          <a:sx n="167" d="100"/>
          <a:sy n="167" d="100"/>
        </p:scale>
        <p:origin x="1520" y="14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8A6F43F-70E8-4100-B44F-41CDB929F999}" type="datetimeFigureOut">
              <a:rPr lang="en-US" smtClean="0"/>
              <a:pPr/>
              <a:t>5/24/2021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53BFD2F-AF53-4A35-8C5B-7EDD9F04BDDD}" type="slidenum">
              <a:rPr lang="en-US" smtClean="0"/>
              <a:pPr/>
              <a:t>‹#›</a:t>
            </a:fld>
            <a:endParaRPr lang="en-US"/>
          </a:p>
        </p:txBody>
      </p:sp>
    </p:spTree>
    <p:extLst>
      <p:ext uri="{BB962C8B-B14F-4D97-AF65-F5344CB8AC3E}">
        <p14:creationId xmlns:p14="http://schemas.microsoft.com/office/powerpoint/2010/main" val="12037935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7F0A4F-9DF3-4D87-BA8C-3D59ACAE155F}" type="datetimeFigureOut">
              <a:rPr lang="en-US" smtClean="0"/>
              <a:pPr/>
              <a:t>5/24/2021</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654EE4-CDB4-4DB5-8E7E-FB133D2C7C82}" type="slidenum">
              <a:rPr lang="en-US" smtClean="0"/>
              <a:pPr/>
              <a:t>‹#›</a:t>
            </a:fld>
            <a:endParaRPr lang="en-US"/>
          </a:p>
        </p:txBody>
      </p:sp>
    </p:spTree>
    <p:extLst>
      <p:ext uri="{BB962C8B-B14F-4D97-AF65-F5344CB8AC3E}">
        <p14:creationId xmlns:p14="http://schemas.microsoft.com/office/powerpoint/2010/main" val="24625800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b8a9e98163_2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C00000"/>
                </a:solidFill>
              </a:rPr>
              <a:t>(Sector heads to fill in the details below) </a:t>
            </a:r>
          </a:p>
          <a:p>
            <a:pPr marL="0" lvl="0" indent="0" algn="l" rtl="0">
              <a:spcBef>
                <a:spcPts val="0"/>
              </a:spcBef>
              <a:spcAft>
                <a:spcPts val="0"/>
              </a:spcAft>
              <a:buNone/>
            </a:pPr>
            <a:endParaRPr lang="en-GB" dirty="0"/>
          </a:p>
        </p:txBody>
      </p:sp>
      <p:sp>
        <p:nvSpPr>
          <p:cNvPr id="127" name="Google Shape;127;gb8a9e98163_2_75:notes"/>
          <p:cNvSpPr>
            <a:spLocks noGrp="1" noRot="1" noChangeAspect="1"/>
          </p:cNvSpPr>
          <p:nvPr>
            <p:ph type="sldImg" idx="2"/>
          </p:nvPr>
        </p:nvSpPr>
        <p:spPr>
          <a:xfrm>
            <a:off x="952500" y="685800"/>
            <a:ext cx="4953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23675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9F52CB-2374-4F1D-8D45-148FB76A8969}" type="slidenum">
              <a:rPr lang="en-US" smtClean="0"/>
              <a:t>10</a:t>
            </a:fld>
            <a:endParaRPr lang="en-US"/>
          </a:p>
        </p:txBody>
      </p:sp>
    </p:spTree>
    <p:extLst>
      <p:ext uri="{BB962C8B-B14F-4D97-AF65-F5344CB8AC3E}">
        <p14:creationId xmlns:p14="http://schemas.microsoft.com/office/powerpoint/2010/main" val="33697004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9F52CB-2374-4F1D-8D45-148FB76A8969}" type="slidenum">
              <a:rPr lang="en-US" smtClean="0"/>
              <a:t>11</a:t>
            </a:fld>
            <a:endParaRPr lang="en-US"/>
          </a:p>
        </p:txBody>
      </p:sp>
    </p:spTree>
    <p:extLst>
      <p:ext uri="{BB962C8B-B14F-4D97-AF65-F5344CB8AC3E}">
        <p14:creationId xmlns:p14="http://schemas.microsoft.com/office/powerpoint/2010/main" val="21065268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9F52CB-2374-4F1D-8D45-148FB76A8969}" type="slidenum">
              <a:rPr lang="en-US" smtClean="0"/>
              <a:t>12</a:t>
            </a:fld>
            <a:endParaRPr lang="en-US"/>
          </a:p>
        </p:txBody>
      </p:sp>
    </p:spTree>
    <p:extLst>
      <p:ext uri="{BB962C8B-B14F-4D97-AF65-F5344CB8AC3E}">
        <p14:creationId xmlns:p14="http://schemas.microsoft.com/office/powerpoint/2010/main" val="21541813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Please add names of the sub-sectors</a:t>
            </a:r>
            <a:r>
              <a:rPr lang="en-GB" baseline="0" dirty="0" smtClean="0"/>
              <a:t> in advance or during the Activity. You can remove the slides from presentation mode and edit them as you go along to discuss the sub sectors. Keep in mind that different countries might have different sub-sectors. So it is important to explain what we mean by sub sectors. </a:t>
            </a:r>
            <a:endParaRPr lang="en-GB" dirty="0"/>
          </a:p>
        </p:txBody>
      </p:sp>
      <p:sp>
        <p:nvSpPr>
          <p:cNvPr id="4" name="Slide Number Placeholder 3"/>
          <p:cNvSpPr>
            <a:spLocks noGrp="1"/>
          </p:cNvSpPr>
          <p:nvPr>
            <p:ph type="sldNum" sz="quarter" idx="5"/>
          </p:nvPr>
        </p:nvSpPr>
        <p:spPr/>
        <p:txBody>
          <a:bodyPr/>
          <a:lstStyle/>
          <a:p>
            <a:fld id="{B39F52CB-2374-4F1D-8D45-148FB76A8969}" type="slidenum">
              <a:rPr lang="en-US" smtClean="0"/>
              <a:t>13</a:t>
            </a:fld>
            <a:endParaRPr lang="en-US"/>
          </a:p>
        </p:txBody>
      </p:sp>
    </p:spTree>
    <p:extLst>
      <p:ext uri="{BB962C8B-B14F-4D97-AF65-F5344CB8AC3E}">
        <p14:creationId xmlns:p14="http://schemas.microsoft.com/office/powerpoint/2010/main" val="34148687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9F52CB-2374-4F1D-8D45-148FB76A8969}" type="slidenum">
              <a:rPr lang="en-US" smtClean="0"/>
              <a:t>14</a:t>
            </a:fld>
            <a:endParaRPr lang="en-US"/>
          </a:p>
        </p:txBody>
      </p:sp>
    </p:spTree>
    <p:extLst>
      <p:ext uri="{BB962C8B-B14F-4D97-AF65-F5344CB8AC3E}">
        <p14:creationId xmlns:p14="http://schemas.microsoft.com/office/powerpoint/2010/main" val="24567400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9F52CB-2374-4F1D-8D45-148FB76A8969}" type="slidenum">
              <a:rPr lang="en-US" smtClean="0"/>
              <a:t>15</a:t>
            </a:fld>
            <a:endParaRPr lang="en-US"/>
          </a:p>
        </p:txBody>
      </p:sp>
    </p:spTree>
    <p:extLst>
      <p:ext uri="{BB962C8B-B14F-4D97-AF65-F5344CB8AC3E}">
        <p14:creationId xmlns:p14="http://schemas.microsoft.com/office/powerpoint/2010/main" val="245482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9F52CB-2374-4F1D-8D45-148FB76A8969}" type="slidenum">
              <a:rPr lang="en-US" smtClean="0"/>
              <a:t>17</a:t>
            </a:fld>
            <a:endParaRPr lang="en-US"/>
          </a:p>
        </p:txBody>
      </p:sp>
    </p:spTree>
    <p:extLst>
      <p:ext uri="{BB962C8B-B14F-4D97-AF65-F5344CB8AC3E}">
        <p14:creationId xmlns:p14="http://schemas.microsoft.com/office/powerpoint/2010/main" val="26373525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b8a9e98163_2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en-GB" dirty="0"/>
          </a:p>
        </p:txBody>
      </p:sp>
      <p:sp>
        <p:nvSpPr>
          <p:cNvPr id="127" name="Google Shape;127;gb8a9e98163_2_75:notes"/>
          <p:cNvSpPr>
            <a:spLocks noGrp="1" noRot="1" noChangeAspect="1"/>
          </p:cNvSpPr>
          <p:nvPr>
            <p:ph type="sldImg" idx="2"/>
          </p:nvPr>
        </p:nvSpPr>
        <p:spPr>
          <a:xfrm>
            <a:off x="952500" y="685800"/>
            <a:ext cx="4953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05422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796f672b36_0_8:notes"/>
          <p:cNvSpPr>
            <a:spLocks noGrp="1" noRot="1" noChangeAspect="1"/>
          </p:cNvSpPr>
          <p:nvPr>
            <p:ph type="sldImg" idx="2"/>
          </p:nvPr>
        </p:nvSpPr>
        <p:spPr>
          <a:xfrm>
            <a:off x="952500" y="685800"/>
            <a:ext cx="4953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796f672b36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5259561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C00000"/>
                </a:solidFill>
              </a:rPr>
              <a:t>(All participants to briefly introduce themselves orally or in the chat box in case they join late to the group starting with the facilitator)</a:t>
            </a:r>
          </a:p>
          <a:p>
            <a:endParaRPr lang="en-GB" dirty="0"/>
          </a:p>
        </p:txBody>
      </p:sp>
      <p:sp>
        <p:nvSpPr>
          <p:cNvPr id="4" name="Slide Number Placeholder 3"/>
          <p:cNvSpPr>
            <a:spLocks noGrp="1"/>
          </p:cNvSpPr>
          <p:nvPr>
            <p:ph type="sldNum" sz="quarter" idx="5"/>
          </p:nvPr>
        </p:nvSpPr>
        <p:spPr/>
        <p:txBody>
          <a:bodyPr/>
          <a:lstStyle/>
          <a:p>
            <a:fld id="{B39F52CB-2374-4F1D-8D45-148FB76A8969}" type="slidenum">
              <a:rPr lang="en-US" smtClean="0"/>
              <a:t>4</a:t>
            </a:fld>
            <a:endParaRPr lang="en-US"/>
          </a:p>
        </p:txBody>
      </p:sp>
    </p:spTree>
    <p:extLst>
      <p:ext uri="{BB962C8B-B14F-4D97-AF65-F5344CB8AC3E}">
        <p14:creationId xmlns:p14="http://schemas.microsoft.com/office/powerpoint/2010/main" val="20814870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9F52CB-2374-4F1D-8D45-148FB76A8969}" type="slidenum">
              <a:rPr lang="en-US" smtClean="0"/>
              <a:t>5</a:t>
            </a:fld>
            <a:endParaRPr lang="en-US"/>
          </a:p>
        </p:txBody>
      </p:sp>
    </p:spTree>
    <p:extLst>
      <p:ext uri="{BB962C8B-B14F-4D97-AF65-F5344CB8AC3E}">
        <p14:creationId xmlns:p14="http://schemas.microsoft.com/office/powerpoint/2010/main" val="18198035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dirty="0" smtClean="0">
                <a:solidFill>
                  <a:srgbClr val="C00000"/>
                </a:solidFill>
              </a:rPr>
              <a:t>Different sectors have to adapt this slide for your agenda: </a:t>
            </a:r>
          </a:p>
          <a:p>
            <a:pPr marL="182563" indent="-182563">
              <a:buFont typeface="Arial" panose="020B0604020202020204" pitchFamily="34" charset="0"/>
              <a:buChar char="•"/>
            </a:pPr>
            <a:r>
              <a:rPr lang="en-GB" sz="1200" b="1" dirty="0" smtClean="0">
                <a:solidFill>
                  <a:srgbClr val="C00000"/>
                </a:solidFill>
              </a:rPr>
              <a:t>DRM – discussion on ICPAC products</a:t>
            </a:r>
          </a:p>
          <a:p>
            <a:pPr marL="182563" indent="-182563">
              <a:buFont typeface="Arial" panose="020B0604020202020204" pitchFamily="34" charset="0"/>
              <a:buChar char="•"/>
            </a:pPr>
            <a:r>
              <a:rPr lang="en-GB" sz="1200" b="1" dirty="0" smtClean="0">
                <a:solidFill>
                  <a:srgbClr val="C00000"/>
                </a:solidFill>
              </a:rPr>
              <a:t>Climate change – data base and data platforms</a:t>
            </a:r>
          </a:p>
          <a:p>
            <a:pPr marL="182563" indent="-182563">
              <a:buFont typeface="Arial" panose="020B0604020202020204" pitchFamily="34" charset="0"/>
              <a:buChar char="•"/>
            </a:pPr>
            <a:r>
              <a:rPr lang="en-GB" sz="1200" b="1" dirty="0" smtClean="0">
                <a:solidFill>
                  <a:srgbClr val="C00000"/>
                </a:solidFill>
              </a:rPr>
              <a:t>Media – media platforms</a:t>
            </a:r>
          </a:p>
          <a:p>
            <a:pPr marL="182563" indent="-182563">
              <a:buFont typeface="Arial" panose="020B0604020202020204" pitchFamily="34" charset="0"/>
              <a:buChar char="•"/>
            </a:pPr>
            <a:r>
              <a:rPr lang="en-GB" sz="1200" b="1" dirty="0" smtClean="0">
                <a:solidFill>
                  <a:srgbClr val="C00000"/>
                </a:solidFill>
              </a:rPr>
              <a:t>Environment and Forestry  - discussion on ICPAC products </a:t>
            </a:r>
          </a:p>
          <a:p>
            <a:endParaRPr lang="en-GB" dirty="0"/>
          </a:p>
        </p:txBody>
      </p:sp>
      <p:sp>
        <p:nvSpPr>
          <p:cNvPr id="4" name="Slide Number Placeholder 3"/>
          <p:cNvSpPr>
            <a:spLocks noGrp="1"/>
          </p:cNvSpPr>
          <p:nvPr>
            <p:ph type="sldNum" sz="quarter" idx="5"/>
          </p:nvPr>
        </p:nvSpPr>
        <p:spPr/>
        <p:txBody>
          <a:bodyPr/>
          <a:lstStyle/>
          <a:p>
            <a:fld id="{B39F52CB-2374-4F1D-8D45-148FB76A8969}" type="slidenum">
              <a:rPr lang="en-US" smtClean="0"/>
              <a:t>6</a:t>
            </a:fld>
            <a:endParaRPr lang="en-US"/>
          </a:p>
        </p:txBody>
      </p:sp>
    </p:spTree>
    <p:extLst>
      <p:ext uri="{BB962C8B-B14F-4D97-AF65-F5344CB8AC3E}">
        <p14:creationId xmlns:p14="http://schemas.microsoft.com/office/powerpoint/2010/main" val="36253550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9F52CB-2374-4F1D-8D45-148FB76A8969}" type="slidenum">
              <a:rPr lang="en-US" smtClean="0"/>
              <a:t>7</a:t>
            </a:fld>
            <a:endParaRPr lang="en-US"/>
          </a:p>
        </p:txBody>
      </p:sp>
    </p:spTree>
    <p:extLst>
      <p:ext uri="{BB962C8B-B14F-4D97-AF65-F5344CB8AC3E}">
        <p14:creationId xmlns:p14="http://schemas.microsoft.com/office/powerpoint/2010/main" val="15119344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9F52CB-2374-4F1D-8D45-148FB76A8969}" type="slidenum">
              <a:rPr lang="en-US" smtClean="0"/>
              <a:t>8</a:t>
            </a:fld>
            <a:endParaRPr lang="en-US"/>
          </a:p>
        </p:txBody>
      </p:sp>
    </p:spTree>
    <p:extLst>
      <p:ext uri="{BB962C8B-B14F-4D97-AF65-F5344CB8AC3E}">
        <p14:creationId xmlns:p14="http://schemas.microsoft.com/office/powerpoint/2010/main" val="11453672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9F52CB-2374-4F1D-8D45-148FB76A8969}" type="slidenum">
              <a:rPr lang="en-US" smtClean="0"/>
              <a:t>9</a:t>
            </a:fld>
            <a:endParaRPr lang="en-US"/>
          </a:p>
        </p:txBody>
      </p:sp>
    </p:spTree>
    <p:extLst>
      <p:ext uri="{BB962C8B-B14F-4D97-AF65-F5344CB8AC3E}">
        <p14:creationId xmlns:p14="http://schemas.microsoft.com/office/powerpoint/2010/main" val="15456555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78366" y="2130427"/>
            <a:ext cx="8420100" cy="434478"/>
          </a:xfrm>
        </p:spPr>
        <p:txBody>
          <a:bodyPr anchor="t">
            <a:normAutofit/>
          </a:bodyPr>
          <a:lstStyle>
            <a:lvl1pPr algn="ctr">
              <a:defRPr sz="2400" cap="all">
                <a:solidFill>
                  <a:schemeClr val="accent1"/>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478366" y="2564919"/>
            <a:ext cx="8420100" cy="338891"/>
          </a:xfrm>
        </p:spPr>
        <p:txBody>
          <a:bodyPr>
            <a:noAutofit/>
          </a:bodyPr>
          <a:lstStyle>
            <a:lvl1pPr marL="0" indent="0" algn="ct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51D17487-0564-480D-8A7A-0F3868513E7E}" type="datetime2">
              <a:rPr lang="en-US" smtClean="0"/>
              <a:pPr/>
              <a:t>Monday, May 24, 2021</a:t>
            </a:fld>
            <a:endParaRPr lang="en-US"/>
          </a:p>
        </p:txBody>
      </p:sp>
      <p:sp>
        <p:nvSpPr>
          <p:cNvPr id="5" name="Footer Placeholder 4"/>
          <p:cNvSpPr>
            <a:spLocks noGrp="1"/>
          </p:cNvSpPr>
          <p:nvPr>
            <p:ph type="ftr" sz="quarter" idx="11"/>
          </p:nvPr>
        </p:nvSpPr>
        <p:spPr>
          <a:xfrm>
            <a:off x="2971800" y="6489340"/>
            <a:ext cx="4267200" cy="180020"/>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pic>
        <p:nvPicPr>
          <p:cNvPr id="8" name="Picture 7">
            <a:extLst>
              <a:ext uri="{FF2B5EF4-FFF2-40B4-BE49-F238E27FC236}">
                <a16:creationId xmlns="" xmlns:a16="http://schemas.microsoft.com/office/drawing/2014/main" id="{B4CD405B-16BA-C344-AAC4-4EF5A125711C}"/>
              </a:ext>
            </a:extLst>
          </p:cNvPr>
          <p:cNvPicPr>
            <a:picLocks noChangeAspect="1"/>
          </p:cNvPicPr>
          <p:nvPr userDrawn="1"/>
        </p:nvPicPr>
        <p:blipFill>
          <a:blip r:embed="rId2"/>
          <a:srcRect/>
          <a:stretch/>
        </p:blipFill>
        <p:spPr>
          <a:xfrm>
            <a:off x="4175146" y="228600"/>
            <a:ext cx="1221239" cy="1474325"/>
          </a:xfrm>
          <a:prstGeom prst="rect">
            <a:avLst/>
          </a:prstGeom>
        </p:spPr>
      </p:pic>
      <p:pic>
        <p:nvPicPr>
          <p:cNvPr id="11" name="Picture 10">
            <a:extLst>
              <a:ext uri="{FF2B5EF4-FFF2-40B4-BE49-F238E27FC236}">
                <a16:creationId xmlns="" xmlns:a16="http://schemas.microsoft.com/office/drawing/2014/main" id="{B0458B39-8D0F-EA40-95EE-C0D6CE6B1966}"/>
              </a:ext>
            </a:extLst>
          </p:cNvPr>
          <p:cNvPicPr>
            <a:picLocks noChangeAspect="1"/>
          </p:cNvPicPr>
          <p:nvPr userDrawn="1"/>
        </p:nvPicPr>
        <p:blipFill>
          <a:blip r:embed="rId2"/>
          <a:srcRect/>
          <a:stretch/>
        </p:blipFill>
        <p:spPr>
          <a:xfrm>
            <a:off x="8991991" y="5854009"/>
            <a:ext cx="685017" cy="826978"/>
          </a:xfrm>
          <a:prstGeom prst="rect">
            <a:avLst/>
          </a:prstGeom>
        </p:spPr>
      </p:pic>
    </p:spTree>
    <p:extLst>
      <p:ext uri="{BB962C8B-B14F-4D97-AF65-F5344CB8AC3E}">
        <p14:creationId xmlns:p14="http://schemas.microsoft.com/office/powerpoint/2010/main" val="1703303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all"/>
            </a:lvl1p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E19D8FE-7506-41EF-B335-8CA99EA3EAA9}" type="datetime2">
              <a:rPr lang="en-US" smtClean="0"/>
              <a:pPr/>
              <a:t>Monday, May 24, 2021</a:t>
            </a:fld>
            <a:endParaRPr lang="en-US"/>
          </a:p>
        </p:txBody>
      </p:sp>
      <p:sp>
        <p:nvSpPr>
          <p:cNvPr id="5" name="Footer Placeholder 4"/>
          <p:cNvSpPr>
            <a:spLocks noGrp="1"/>
          </p:cNvSpPr>
          <p:nvPr>
            <p:ph type="ftr" sz="quarter" idx="11"/>
          </p:nvPr>
        </p:nvSpPr>
        <p:spPr>
          <a:xfrm>
            <a:off x="2971800" y="6487000"/>
            <a:ext cx="4311650" cy="182373"/>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440122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95300" y="3024202"/>
            <a:ext cx="8420100" cy="442165"/>
          </a:xfrm>
        </p:spPr>
        <p:txBody>
          <a:bodyPr anchor="t">
            <a:normAutofit/>
          </a:bodyPr>
          <a:lstStyle>
            <a:lvl1pPr algn="l">
              <a:defRPr sz="2400" b="1" cap="all"/>
            </a:lvl1pPr>
          </a:lstStyle>
          <a:p>
            <a:r>
              <a:rPr lang="en-GB"/>
              <a:t>Click to edit Master title style</a:t>
            </a:r>
            <a:endParaRPr lang="en-US" dirty="0"/>
          </a:p>
        </p:txBody>
      </p:sp>
      <p:sp>
        <p:nvSpPr>
          <p:cNvPr id="3" name="Text Placeholder 2"/>
          <p:cNvSpPr>
            <a:spLocks noGrp="1"/>
          </p:cNvSpPr>
          <p:nvPr>
            <p:ph type="body" idx="1" hasCustomPrompt="1"/>
          </p:nvPr>
        </p:nvSpPr>
        <p:spPr>
          <a:xfrm>
            <a:off x="495300" y="3466359"/>
            <a:ext cx="8420100" cy="1500187"/>
          </a:xfrm>
        </p:spPr>
        <p:txBody>
          <a:bodyPr anchor="t"/>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sp>
        <p:nvSpPr>
          <p:cNvPr id="4" name="Date Placeholder 3"/>
          <p:cNvSpPr>
            <a:spLocks noGrp="1"/>
          </p:cNvSpPr>
          <p:nvPr>
            <p:ph type="dt" sz="half" idx="10"/>
          </p:nvPr>
        </p:nvSpPr>
        <p:spPr/>
        <p:txBody>
          <a:bodyPr/>
          <a:lstStyle/>
          <a:p>
            <a:fld id="{B15FCA7E-0E32-44F6-86D7-EC1D8A6CE8A6}" type="datetime2">
              <a:rPr lang="en-US" smtClean="0"/>
              <a:pPr/>
              <a:t>Monday, May 24, 2021</a:t>
            </a:fld>
            <a:endParaRPr lang="en-US"/>
          </a:p>
        </p:txBody>
      </p:sp>
      <p:sp>
        <p:nvSpPr>
          <p:cNvPr id="5" name="Footer Placeholder 4"/>
          <p:cNvSpPr>
            <a:spLocks noGrp="1"/>
          </p:cNvSpPr>
          <p:nvPr>
            <p:ph type="ftr" sz="quarter" idx="11"/>
          </p:nvPr>
        </p:nvSpPr>
        <p:spPr>
          <a:xfrm>
            <a:off x="2971800" y="6486986"/>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344134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2">
    <p:bg>
      <p:bgPr>
        <a:solidFill>
          <a:schemeClr val="accent1"/>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rgbClr val="FFFFFF"/>
                </a:solidFill>
              </a:defRPr>
            </a:lvl1pPr>
          </a:lstStyle>
          <a:p>
            <a:fld id="{D37B99F6-96F9-438A-A3A7-D9984BABFD8E}" type="datetime2">
              <a:rPr lang="en-US" smtClean="0"/>
              <a:pPr/>
              <a:t>Monday, May 24, 2021</a:t>
            </a:fld>
            <a:endParaRPr lang="en-US" dirty="0"/>
          </a:p>
        </p:txBody>
      </p:sp>
      <p:sp>
        <p:nvSpPr>
          <p:cNvPr id="4" name="Footer Placeholder 3"/>
          <p:cNvSpPr>
            <a:spLocks noGrp="1"/>
          </p:cNvSpPr>
          <p:nvPr>
            <p:ph type="ftr" sz="quarter" idx="11"/>
          </p:nvPr>
        </p:nvSpPr>
        <p:spPr>
          <a:xfrm>
            <a:off x="2971800" y="6487000"/>
            <a:ext cx="4311650" cy="182373"/>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lang="en-US" sz="1000" kern="1200" dirty="0" smtClean="0">
                <a:solidFill>
                  <a:srgbClr val="FFFFFF"/>
                </a:solidFill>
                <a:latin typeface="+mn-lt"/>
                <a:ea typeface="+mn-ea"/>
                <a:cs typeface="+mn-cs"/>
              </a:defRPr>
            </a:lvl1pPr>
          </a:lstStyle>
          <a:p>
            <a:r>
              <a:rPr lang="en-US" dirty="0"/>
              <a:t>IGAD CLIMATE PREDICTION AND APPLICATIONS CENTRE (</a:t>
            </a:r>
            <a:r>
              <a:rPr lang="en-US" b="1" dirty="0"/>
              <a:t>ICPAC</a:t>
            </a:r>
            <a:r>
              <a:rPr lang="en-US" dirty="0"/>
              <a:t>)</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1DB7362-2002-504E-9846-FFD55AE08938}" type="slidenum">
              <a:rPr lang="en-US" smtClean="0"/>
              <a:pPr/>
              <a:t>‹#›</a:t>
            </a:fld>
            <a:endParaRPr lang="en-US"/>
          </a:p>
        </p:txBody>
      </p:sp>
      <p:sp>
        <p:nvSpPr>
          <p:cNvPr id="8" name="Title 1"/>
          <p:cNvSpPr>
            <a:spLocks noGrp="1"/>
          </p:cNvSpPr>
          <p:nvPr>
            <p:ph type="title"/>
          </p:nvPr>
        </p:nvSpPr>
        <p:spPr>
          <a:xfrm>
            <a:off x="495300" y="3024202"/>
            <a:ext cx="8420100" cy="442165"/>
          </a:xfrm>
        </p:spPr>
        <p:txBody>
          <a:bodyPr anchor="t">
            <a:normAutofit/>
          </a:bodyPr>
          <a:lstStyle>
            <a:lvl1pPr algn="l">
              <a:defRPr sz="2400" b="1" cap="all">
                <a:solidFill>
                  <a:schemeClr val="accent2"/>
                </a:solidFill>
              </a:defRPr>
            </a:lvl1pPr>
          </a:lstStyle>
          <a:p>
            <a:r>
              <a:rPr lang="en-GB" dirty="0"/>
              <a:t>Click to edit Master title style</a:t>
            </a:r>
            <a:endParaRPr lang="en-US" dirty="0"/>
          </a:p>
        </p:txBody>
      </p:sp>
      <p:sp>
        <p:nvSpPr>
          <p:cNvPr id="9" name="Text Placeholder 2"/>
          <p:cNvSpPr>
            <a:spLocks noGrp="1"/>
          </p:cNvSpPr>
          <p:nvPr>
            <p:ph type="body" idx="1" hasCustomPrompt="1"/>
          </p:nvPr>
        </p:nvSpPr>
        <p:spPr>
          <a:xfrm>
            <a:off x="495300" y="3466359"/>
            <a:ext cx="8420100" cy="1500187"/>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pic>
        <p:nvPicPr>
          <p:cNvPr id="10" name="Picture 2"/>
          <p:cNvPicPr>
            <a:picLocks noChangeAspect="1" noChangeArrowheads="1"/>
          </p:cNvPicPr>
          <p:nvPr userDrawn="1"/>
        </p:nvPicPr>
        <p:blipFill>
          <a:blip r:embed="rId2"/>
          <a:srcRect/>
          <a:stretch/>
        </p:blipFill>
        <p:spPr bwMode="auto">
          <a:xfrm>
            <a:off x="9043072" y="5908491"/>
            <a:ext cx="659055" cy="801687"/>
          </a:xfrm>
          <a:prstGeom prst="rect">
            <a:avLst/>
          </a:prstGeom>
          <a:noFill/>
        </p:spPr>
      </p:pic>
    </p:spTree>
    <p:extLst>
      <p:ext uri="{BB962C8B-B14F-4D97-AF65-F5344CB8AC3E}">
        <p14:creationId xmlns:p14="http://schemas.microsoft.com/office/powerpoint/2010/main" val="582556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5C5B3724-956F-45DF-A65E-EA2718D13D7F}" type="datetime2">
              <a:rPr lang="en-US" smtClean="0"/>
              <a:pPr/>
              <a:t>Monday, May 24, 2021</a:t>
            </a:fld>
            <a:endParaRPr lang="en-US"/>
          </a:p>
        </p:txBody>
      </p:sp>
      <p:sp>
        <p:nvSpPr>
          <p:cNvPr id="4" name="Footer Placeholder 3"/>
          <p:cNvSpPr>
            <a:spLocks noGrp="1"/>
          </p:cNvSpPr>
          <p:nvPr>
            <p:ph type="ftr" sz="quarter" idx="11"/>
          </p:nvPr>
        </p:nvSpPr>
        <p:spPr>
          <a:xfrm>
            <a:off x="2971800" y="6486987"/>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5" name="Slide Number Placeholder 4"/>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1522423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B4017C-9869-486E-ADFF-B3CBA203C337}" type="datetime2">
              <a:rPr lang="en-US" smtClean="0"/>
              <a:pPr/>
              <a:t>Monday, May 24, 2021</a:t>
            </a:fld>
            <a:endParaRPr lang="en-US"/>
          </a:p>
        </p:txBody>
      </p:sp>
      <p:sp>
        <p:nvSpPr>
          <p:cNvPr id="3" name="Footer Placeholder 2"/>
          <p:cNvSpPr>
            <a:spLocks noGrp="1"/>
          </p:cNvSpPr>
          <p:nvPr>
            <p:ph type="ftr" sz="quarter" idx="11"/>
          </p:nvPr>
        </p:nvSpPr>
        <p:spPr>
          <a:xfrm>
            <a:off x="2971800" y="6487000"/>
            <a:ext cx="4232746" cy="182373"/>
          </a:xfrm>
        </p:spPr>
        <p:txBody>
          <a:bodyPr/>
          <a:lstStyle/>
          <a:p>
            <a:r>
              <a:rPr lang="en-GB" dirty="0"/>
              <a:t>IGAD CLIMATE PREDICTION AND APPLICATIONS CENTRE (</a:t>
            </a:r>
            <a:r>
              <a:rPr lang="en-GB" b="1" dirty="0"/>
              <a:t>ICPAC</a:t>
            </a:r>
            <a:r>
              <a:rPr lang="en-GB" dirty="0"/>
              <a:t>)</a:t>
            </a:r>
            <a:endParaRPr lang="en-US" dirty="0"/>
          </a:p>
        </p:txBody>
      </p:sp>
      <p:sp>
        <p:nvSpPr>
          <p:cNvPr id="4" name="Slide Number Placeholder 3"/>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1789120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14"/>
            <a:ext cx="5943600" cy="398929"/>
          </a:xfrm>
        </p:spPr>
        <p:txBody>
          <a:bodyPr anchor="t"/>
          <a:lstStyle>
            <a:lvl1pPr algn="l">
              <a:defRPr sz="2000" b="1"/>
            </a:lvl1pPr>
          </a:lstStyle>
          <a:p>
            <a:r>
              <a:rPr lang="en-GB"/>
              <a:t>Click to edit Master title style</a:t>
            </a:r>
            <a:endParaRPr lang="en-US" dirty="0"/>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Drag picture to placeholder or click icon to add</a:t>
            </a:r>
            <a:endParaRPr lang="en-US"/>
          </a:p>
        </p:txBody>
      </p:sp>
      <p:sp>
        <p:nvSpPr>
          <p:cNvPr id="4" name="Text Placeholder 3"/>
          <p:cNvSpPr>
            <a:spLocks noGrp="1"/>
          </p:cNvSpPr>
          <p:nvPr>
            <p:ph type="body" sz="half" idx="2"/>
          </p:nvPr>
        </p:nvSpPr>
        <p:spPr>
          <a:xfrm>
            <a:off x="1941645" y="5199529"/>
            <a:ext cx="5943600" cy="4781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07B0A5E0-C1B9-4867-A1E2-5B2A0C6D13BD}" type="datetime2">
              <a:rPr lang="en-US" smtClean="0"/>
              <a:pPr/>
              <a:t>Monday, May 24, 2021</a:t>
            </a:fld>
            <a:endParaRPr lang="en-US"/>
          </a:p>
        </p:txBody>
      </p:sp>
      <p:sp>
        <p:nvSpPr>
          <p:cNvPr id="6" name="Footer Placeholder 5"/>
          <p:cNvSpPr>
            <a:spLocks noGrp="1"/>
          </p:cNvSpPr>
          <p:nvPr>
            <p:ph type="ftr" sz="quarter" idx="11"/>
          </p:nvPr>
        </p:nvSpPr>
        <p:spPr>
          <a:xfrm>
            <a:off x="2971800" y="6486987"/>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7" name="Slide Number Placeholder 6"/>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961543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79216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495300" y="1244607"/>
            <a:ext cx="8915400" cy="4525963"/>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495300" y="6487001"/>
            <a:ext cx="2311400" cy="182373"/>
          </a:xfrm>
          <a:prstGeom prst="rect">
            <a:avLst/>
          </a:prstGeom>
        </p:spPr>
        <p:txBody>
          <a:bodyPr vert="horz" lIns="91440" tIns="45720" rIns="91440" bIns="45720" rtlCol="0" anchor="ctr"/>
          <a:lstStyle>
            <a:lvl1pPr algn="l">
              <a:defRPr sz="1000">
                <a:solidFill>
                  <a:srgbClr val="646463"/>
                </a:solidFill>
              </a:defRPr>
            </a:lvl1pPr>
          </a:lstStyle>
          <a:p>
            <a:fld id="{D0EE56E8-8AF9-4EAA-BC04-5929A4739BF4}" type="datetime2">
              <a:rPr lang="en-US" smtClean="0"/>
              <a:pPr/>
              <a:t>Monday, May 24, 2021</a:t>
            </a:fld>
            <a:endParaRPr lang="en-US" dirty="0"/>
          </a:p>
        </p:txBody>
      </p:sp>
      <p:sp>
        <p:nvSpPr>
          <p:cNvPr id="5" name="Footer Placeholder 4"/>
          <p:cNvSpPr>
            <a:spLocks noGrp="1"/>
          </p:cNvSpPr>
          <p:nvPr>
            <p:ph type="ftr" sz="quarter" idx="3"/>
          </p:nvPr>
        </p:nvSpPr>
        <p:spPr>
          <a:xfrm>
            <a:off x="2971800" y="6486986"/>
            <a:ext cx="4311650" cy="182374"/>
          </a:xfrm>
          <a:prstGeom prst="rect">
            <a:avLst/>
          </a:prstGeom>
        </p:spPr>
        <p:txBody>
          <a:bodyPr vert="horz" lIns="91440" tIns="45720" rIns="91440" bIns="45720" rtlCol="0" anchor="ctr"/>
          <a:lstStyle>
            <a:lvl1pPr algn="ctr">
              <a:defRPr sz="1000">
                <a:solidFill>
                  <a:srgbClr val="646463"/>
                </a:solidFill>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4"/>
          </p:nvPr>
        </p:nvSpPr>
        <p:spPr>
          <a:xfrm>
            <a:off x="8247528" y="6487001"/>
            <a:ext cx="388471" cy="182373"/>
          </a:xfrm>
          <a:prstGeom prst="rect">
            <a:avLst/>
          </a:prstGeom>
        </p:spPr>
        <p:txBody>
          <a:bodyPr vert="horz" lIns="91440" tIns="45720" rIns="91440" bIns="45720" rtlCol="0" anchor="ctr"/>
          <a:lstStyle>
            <a:lvl1pPr algn="ctr">
              <a:defRPr sz="1000">
                <a:solidFill>
                  <a:schemeClr val="tx2"/>
                </a:solidFill>
              </a:defRPr>
            </a:lvl1pPr>
          </a:lstStyle>
          <a:p>
            <a:fld id="{B1DB7362-2002-504E-9846-FFD55AE08938}" type="slidenum">
              <a:rPr lang="en-US" smtClean="0"/>
              <a:pPr/>
              <a:t>‹#›</a:t>
            </a:fld>
            <a:endParaRPr lang="en-US"/>
          </a:p>
        </p:txBody>
      </p:sp>
      <p:pic>
        <p:nvPicPr>
          <p:cNvPr id="10" name="Picture 9">
            <a:extLst>
              <a:ext uri="{FF2B5EF4-FFF2-40B4-BE49-F238E27FC236}">
                <a16:creationId xmlns="" xmlns:a16="http://schemas.microsoft.com/office/drawing/2014/main" id="{D0060509-ADA8-EA4E-BD96-2B296B5A979E}"/>
              </a:ext>
            </a:extLst>
          </p:cNvPr>
          <p:cNvPicPr>
            <a:picLocks noChangeAspect="1"/>
          </p:cNvPicPr>
          <p:nvPr userDrawn="1"/>
        </p:nvPicPr>
        <p:blipFill>
          <a:blip r:embed="rId9"/>
          <a:srcRect/>
          <a:stretch/>
        </p:blipFill>
        <p:spPr>
          <a:xfrm>
            <a:off x="8747172" y="5855689"/>
            <a:ext cx="767132" cy="926111"/>
          </a:xfrm>
          <a:prstGeom prst="rect">
            <a:avLst/>
          </a:prstGeom>
        </p:spPr>
      </p:pic>
    </p:spTree>
    <p:extLst>
      <p:ext uri="{BB962C8B-B14F-4D97-AF65-F5344CB8AC3E}">
        <p14:creationId xmlns:p14="http://schemas.microsoft.com/office/powerpoint/2010/main" val="13821324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8" r:id="rId4"/>
    <p:sldLayoutId id="2147483654" r:id="rId5"/>
    <p:sldLayoutId id="2147483655" r:id="rId6"/>
    <p:sldLayoutId id="2147483657" r:id="rId7"/>
  </p:sldLayoutIdLst>
  <p:hf hdr="0"/>
  <p:txStyles>
    <p:titleStyle>
      <a:lvl1pPr algn="l" defTabSz="457200" rtl="0" eaLnBrk="1" latinLnBrk="0" hangingPunct="1">
        <a:spcBef>
          <a:spcPct val="0"/>
        </a:spcBef>
        <a:buNone/>
        <a:defRPr sz="2400" kern="1200" cap="all">
          <a:solidFill>
            <a:srgbClr val="00833F"/>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icpac.net/"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25"/>
          <p:cNvSpPr txBox="1">
            <a:spLocks noGrp="1"/>
          </p:cNvSpPr>
          <p:nvPr>
            <p:ph type="ctrTitle"/>
          </p:nvPr>
        </p:nvSpPr>
        <p:spPr>
          <a:xfrm>
            <a:off x="582880" y="2859970"/>
            <a:ext cx="8834140" cy="2491289"/>
          </a:xfrm>
          <a:prstGeom prst="rect">
            <a:avLst/>
          </a:prstGeom>
        </p:spPr>
        <p:txBody>
          <a:bodyPr spcFirstLastPara="1" vert="horz" wrap="square" lIns="74289" tIns="37131" rIns="74289" bIns="37131" rtlCol="0" anchor="b" anchorCtr="0">
            <a:noAutofit/>
          </a:bodyPr>
          <a:lstStyle/>
          <a:p>
            <a:pPr>
              <a:spcBef>
                <a:spcPts val="0"/>
              </a:spcBef>
            </a:pPr>
            <a:r>
              <a:rPr lang="en" sz="3250" b="1" dirty="0">
                <a:latin typeface="+mn-lt"/>
              </a:rPr>
              <a:t>ICPAC</a:t>
            </a:r>
            <a:endParaRPr sz="3250" b="1" dirty="0">
              <a:latin typeface="+mn-lt"/>
            </a:endParaRPr>
          </a:p>
          <a:p>
            <a:pPr>
              <a:spcBef>
                <a:spcPts val="0"/>
              </a:spcBef>
            </a:pPr>
            <a:r>
              <a:rPr lang="en" sz="3250" b="1" dirty="0">
                <a:latin typeface="+mn-lt"/>
              </a:rPr>
              <a:t>Climate Services Co-production session</a:t>
            </a:r>
            <a:br>
              <a:rPr lang="en" sz="3250" b="1" dirty="0">
                <a:latin typeface="+mn-lt"/>
              </a:rPr>
            </a:br>
            <a:r>
              <a:rPr lang="en-GB" sz="3250" b="1" dirty="0">
                <a:latin typeface="+mn-lt"/>
              </a:rPr>
              <a:t>GHACOF58</a:t>
            </a:r>
            <a:br>
              <a:rPr lang="en-GB" sz="3250" b="1" dirty="0">
                <a:latin typeface="+mn-lt"/>
              </a:rPr>
            </a:br>
            <a:r>
              <a:rPr lang="en-GB" sz="3250" b="1" dirty="0">
                <a:latin typeface="+mn-lt"/>
              </a:rPr>
              <a:t/>
            </a:r>
            <a:br>
              <a:rPr lang="en-GB" sz="3250" b="1" dirty="0">
                <a:latin typeface="+mn-lt"/>
              </a:rPr>
            </a:br>
            <a:r>
              <a:rPr lang="en-GB" sz="3250" b="1" dirty="0">
                <a:latin typeface="+mn-lt"/>
              </a:rPr>
              <a:t>Sectoral discussions</a:t>
            </a:r>
            <a:r>
              <a:rPr lang="en" sz="3250" b="1" dirty="0">
                <a:latin typeface="+mn-lt"/>
              </a:rPr>
              <a:t/>
            </a:r>
            <a:br>
              <a:rPr lang="en" sz="3250" b="1" dirty="0">
                <a:latin typeface="+mn-lt"/>
              </a:rPr>
            </a:br>
            <a:endParaRPr sz="3250" b="1" dirty="0">
              <a:latin typeface="+mn-lt"/>
            </a:endParaRPr>
          </a:p>
        </p:txBody>
      </p:sp>
      <p:sp>
        <p:nvSpPr>
          <p:cNvPr id="130" name="Google Shape;130;p25"/>
          <p:cNvSpPr txBox="1">
            <a:spLocks noGrp="1"/>
          </p:cNvSpPr>
          <p:nvPr>
            <p:ph type="subTitle" idx="1"/>
          </p:nvPr>
        </p:nvSpPr>
        <p:spPr>
          <a:xfrm>
            <a:off x="1038225" y="4953000"/>
            <a:ext cx="7866300" cy="1430000"/>
          </a:xfrm>
          <a:prstGeom prst="rect">
            <a:avLst/>
          </a:prstGeom>
        </p:spPr>
        <p:txBody>
          <a:bodyPr spcFirstLastPara="1" vert="horz" wrap="square" lIns="74289" tIns="37131" rIns="74289" bIns="37131" rtlCol="0" anchor="t" anchorCtr="0">
            <a:noAutofit/>
          </a:bodyPr>
          <a:lstStyle/>
          <a:p>
            <a:pPr algn="l">
              <a:spcBef>
                <a:spcPts val="867"/>
              </a:spcBef>
            </a:pPr>
            <a:r>
              <a:rPr lang="en" sz="1625" b="1" dirty="0"/>
              <a:t>Sector</a:t>
            </a:r>
            <a:r>
              <a:rPr lang="en" sz="1625" b="1" dirty="0" smtClean="0"/>
              <a:t>: WATER AND ENERGY</a:t>
            </a:r>
            <a:endParaRPr lang="en" sz="1625" b="1" dirty="0"/>
          </a:p>
          <a:p>
            <a:pPr algn="l">
              <a:spcBef>
                <a:spcPts val="867"/>
              </a:spcBef>
            </a:pPr>
            <a:r>
              <a:rPr lang="en" sz="1625" b="1" dirty="0"/>
              <a:t>Host: </a:t>
            </a:r>
            <a:r>
              <a:rPr lang="en" sz="1625" b="1" dirty="0" smtClean="0"/>
              <a:t>Mohammed A Hassan</a:t>
            </a:r>
            <a:endParaRPr lang="en" sz="1625" b="1" dirty="0"/>
          </a:p>
          <a:p>
            <a:pPr algn="l">
              <a:spcBef>
                <a:spcPts val="867"/>
              </a:spcBef>
            </a:pPr>
            <a:r>
              <a:rPr lang="en" sz="1625" b="1" dirty="0" smtClean="0"/>
              <a:t>Rapporteur: igbal salah</a:t>
            </a:r>
            <a:endParaRPr sz="1625" b="1" dirty="0">
              <a:solidFill>
                <a:schemeClr val="accent6">
                  <a:lumMod val="75000"/>
                </a:schemeClr>
              </a:solidFill>
            </a:endParaRPr>
          </a:p>
        </p:txBody>
      </p:sp>
    </p:spTree>
    <p:extLst>
      <p:ext uri="{BB962C8B-B14F-4D97-AF65-F5344CB8AC3E}">
        <p14:creationId xmlns:p14="http://schemas.microsoft.com/office/powerpoint/2010/main" val="32866971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3709FF20-7C18-4467-8694-47F0A3A55C7A}"/>
              </a:ext>
            </a:extLst>
          </p:cNvPr>
          <p:cNvSpPr>
            <a:spLocks noGrp="1"/>
          </p:cNvSpPr>
          <p:nvPr>
            <p:ph idx="1"/>
          </p:nvPr>
        </p:nvSpPr>
        <p:spPr>
          <a:xfrm>
            <a:off x="743602" y="947937"/>
            <a:ext cx="8803305" cy="1088031"/>
          </a:xfrm>
        </p:spPr>
        <p:txBody>
          <a:bodyPr>
            <a:noAutofit/>
          </a:bodyPr>
          <a:lstStyle/>
          <a:p>
            <a:pPr marL="0" indent="0">
              <a:spcBef>
                <a:spcPts val="0"/>
              </a:spcBef>
              <a:spcAft>
                <a:spcPts val="975"/>
              </a:spcAft>
              <a:buNone/>
            </a:pPr>
            <a:r>
              <a:rPr lang="en-GB" sz="1788" b="1" dirty="0"/>
              <a:t>Activity 1 – </a:t>
            </a:r>
            <a:r>
              <a:rPr lang="en-GB" sz="1950" b="1" dirty="0"/>
              <a:t>Understanding the process of collecting feedback on impacts in country/sector for ‘season analysis of impacts report’</a:t>
            </a:r>
          </a:p>
          <a:p>
            <a:pPr marL="0" indent="0">
              <a:spcBef>
                <a:spcPts val="0"/>
              </a:spcBef>
              <a:spcAft>
                <a:spcPts val="975"/>
              </a:spcAft>
              <a:buNone/>
            </a:pPr>
            <a:r>
              <a:rPr lang="en-GB" sz="1788" b="1" dirty="0"/>
              <a:t>									Time: 10:15 – 11:15</a:t>
            </a:r>
          </a:p>
          <a:p>
            <a:r>
              <a:rPr lang="en-GB" sz="1788" dirty="0">
                <a:solidFill>
                  <a:schemeClr val="accent5"/>
                </a:solidFill>
              </a:rPr>
              <a:t>Open discussion with focal points</a:t>
            </a:r>
          </a:p>
          <a:p>
            <a:r>
              <a:rPr lang="en-GB" sz="1788" dirty="0">
                <a:solidFill>
                  <a:schemeClr val="accent5"/>
                </a:solidFill>
              </a:rPr>
              <a:t>Each focal point has 5 minutes to share the information they have collated in the google document  </a:t>
            </a:r>
          </a:p>
          <a:p>
            <a:pPr marL="417909" indent="-417909">
              <a:buFont typeface="+mj-lt"/>
              <a:buAutoNum type="arabicPeriod"/>
            </a:pPr>
            <a:endParaRPr lang="en-GB" sz="1788" dirty="0"/>
          </a:p>
          <a:p>
            <a:pPr marL="417909" indent="-417909">
              <a:buFont typeface="+mj-lt"/>
              <a:buAutoNum type="arabicPeriod"/>
            </a:pPr>
            <a:endParaRPr lang="en-GB" sz="1788" dirty="0"/>
          </a:p>
        </p:txBody>
      </p:sp>
      <p:sp>
        <p:nvSpPr>
          <p:cNvPr id="4" name="Content Placeholder 2">
            <a:extLst>
              <a:ext uri="{FF2B5EF4-FFF2-40B4-BE49-F238E27FC236}">
                <a16:creationId xmlns="" xmlns:a16="http://schemas.microsoft.com/office/drawing/2014/main" id="{3709FF20-7C18-4467-8694-47F0A3A55C7A}"/>
              </a:ext>
            </a:extLst>
          </p:cNvPr>
          <p:cNvSpPr txBox="1">
            <a:spLocks/>
          </p:cNvSpPr>
          <p:nvPr/>
        </p:nvSpPr>
        <p:spPr>
          <a:xfrm>
            <a:off x="743602" y="3200250"/>
            <a:ext cx="8476799" cy="2815389"/>
          </a:xfrm>
          <a:prstGeom prst="rect">
            <a:avLst/>
          </a:prstGeom>
        </p:spPr>
        <p:txBody>
          <a:bodyPr vert="horz" lIns="74295" tIns="37148" rIns="74295" bIns="37148"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975"/>
              </a:spcAft>
              <a:buNone/>
            </a:pPr>
            <a:r>
              <a:rPr lang="en-GB" sz="1788" b="1" dirty="0"/>
              <a:t>Points to cover: </a:t>
            </a:r>
          </a:p>
          <a:p>
            <a:pPr fontAlgn="ctr"/>
            <a:r>
              <a:rPr lang="en-GB" sz="1788" dirty="0"/>
              <a:t>Name of key stakeholders or groups of people consulted to gather information </a:t>
            </a:r>
          </a:p>
          <a:p>
            <a:pPr fontAlgn="ctr"/>
            <a:r>
              <a:rPr lang="en-GB" sz="1788" dirty="0"/>
              <a:t>How the stakeholders are consulted to gather relevant information (written or verbally) and through which platform (in-person, phone etc.)? </a:t>
            </a:r>
          </a:p>
          <a:p>
            <a:pPr fontAlgn="ctr"/>
            <a:r>
              <a:rPr lang="en-GB" sz="1788" dirty="0"/>
              <a:t>When do you start collecting information? e.g. immediately after the GHACOF event</a:t>
            </a:r>
          </a:p>
          <a:p>
            <a:pPr fontAlgn="ctr"/>
            <a:r>
              <a:rPr lang="en-GB" sz="1788" dirty="0"/>
              <a:t>Do you use a set of questions to gather information? </a:t>
            </a:r>
          </a:p>
          <a:p>
            <a:pPr fontAlgn="ctr"/>
            <a:r>
              <a:rPr lang="en-GB" sz="1788" dirty="0"/>
              <a:t>Please explain the process you use to collect this information? </a:t>
            </a:r>
          </a:p>
          <a:p>
            <a:pPr marL="0" indent="0">
              <a:lnSpc>
                <a:spcPct val="100000"/>
              </a:lnSpc>
              <a:spcBef>
                <a:spcPts val="0"/>
              </a:spcBef>
              <a:spcAft>
                <a:spcPts val="975"/>
              </a:spcAft>
              <a:buNone/>
            </a:pPr>
            <a:r>
              <a:rPr lang="en-GB" sz="1788" dirty="0"/>
              <a:t> </a:t>
            </a:r>
          </a:p>
        </p:txBody>
      </p:sp>
    </p:spTree>
    <p:extLst>
      <p:ext uri="{BB962C8B-B14F-4D97-AF65-F5344CB8AC3E}">
        <p14:creationId xmlns:p14="http://schemas.microsoft.com/office/powerpoint/2010/main" val="1874104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94181B0-614C-4821-988C-2CFF6FC60D17}"/>
              </a:ext>
            </a:extLst>
          </p:cNvPr>
          <p:cNvSpPr>
            <a:spLocks noGrp="1"/>
          </p:cNvSpPr>
          <p:nvPr>
            <p:ph type="title"/>
          </p:nvPr>
        </p:nvSpPr>
        <p:spPr>
          <a:xfrm>
            <a:off x="1369815" y="2666905"/>
            <a:ext cx="6769768" cy="897362"/>
          </a:xfrm>
        </p:spPr>
        <p:txBody>
          <a:bodyPr>
            <a:normAutofit/>
          </a:bodyPr>
          <a:lstStyle/>
          <a:p>
            <a:pPr algn="ctr"/>
            <a:r>
              <a:rPr lang="en-GB" sz="3250" b="1" dirty="0">
                <a:latin typeface="+mn-lt"/>
              </a:rPr>
              <a:t>Short break – 15 minutes</a:t>
            </a:r>
          </a:p>
        </p:txBody>
      </p:sp>
    </p:spTree>
    <p:extLst>
      <p:ext uri="{BB962C8B-B14F-4D97-AF65-F5344CB8AC3E}">
        <p14:creationId xmlns:p14="http://schemas.microsoft.com/office/powerpoint/2010/main" val="29261832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3709FF20-7C18-4467-8694-47F0A3A55C7A}"/>
              </a:ext>
            </a:extLst>
          </p:cNvPr>
          <p:cNvSpPr>
            <a:spLocks noGrp="1"/>
          </p:cNvSpPr>
          <p:nvPr>
            <p:ph idx="1"/>
          </p:nvPr>
        </p:nvSpPr>
        <p:spPr>
          <a:xfrm>
            <a:off x="743602" y="947938"/>
            <a:ext cx="8543925" cy="922823"/>
          </a:xfrm>
        </p:spPr>
        <p:txBody>
          <a:bodyPr>
            <a:noAutofit/>
          </a:bodyPr>
          <a:lstStyle/>
          <a:p>
            <a:pPr marL="0" indent="0">
              <a:spcBef>
                <a:spcPts val="0"/>
              </a:spcBef>
              <a:spcAft>
                <a:spcPts val="975"/>
              </a:spcAft>
              <a:buNone/>
            </a:pPr>
            <a:r>
              <a:rPr lang="en-GB" sz="1788" b="1" dirty="0"/>
              <a:t>Activity 2 – Stakeholder mapping 				Time: 11:30 – 12:30</a:t>
            </a:r>
          </a:p>
          <a:p>
            <a:pPr marL="0" indent="0">
              <a:spcBef>
                <a:spcPts val="0"/>
              </a:spcBef>
              <a:spcAft>
                <a:spcPts val="975"/>
              </a:spcAft>
              <a:buNone/>
            </a:pPr>
            <a:r>
              <a:rPr lang="en-GB" sz="1788" dirty="0">
                <a:solidFill>
                  <a:schemeClr val="accent5"/>
                </a:solidFill>
              </a:rPr>
              <a:t>Each country representatives have to work separately in the google document – link provided in the chat box </a:t>
            </a:r>
          </a:p>
          <a:p>
            <a:pPr marL="0" indent="0">
              <a:spcBef>
                <a:spcPts val="0"/>
              </a:spcBef>
              <a:spcAft>
                <a:spcPts val="975"/>
              </a:spcAft>
              <a:buNone/>
            </a:pPr>
            <a:endParaRPr lang="en-GB" sz="1788" b="1" dirty="0"/>
          </a:p>
          <a:p>
            <a:pPr marL="417909" indent="-417909">
              <a:buFont typeface="+mj-lt"/>
              <a:buAutoNum type="arabicPeriod"/>
            </a:pPr>
            <a:endParaRPr lang="en-GB" sz="1788" dirty="0"/>
          </a:p>
          <a:p>
            <a:pPr marL="417909" indent="-417909">
              <a:buFont typeface="+mj-lt"/>
              <a:buAutoNum type="arabicPeriod"/>
            </a:pPr>
            <a:endParaRPr lang="en-GB" sz="1788" dirty="0"/>
          </a:p>
        </p:txBody>
      </p:sp>
      <p:sp>
        <p:nvSpPr>
          <p:cNvPr id="4" name="Content Placeholder 2">
            <a:extLst>
              <a:ext uri="{FF2B5EF4-FFF2-40B4-BE49-F238E27FC236}">
                <a16:creationId xmlns="" xmlns:a16="http://schemas.microsoft.com/office/drawing/2014/main" id="{3709FF20-7C18-4467-8694-47F0A3A55C7A}"/>
              </a:ext>
            </a:extLst>
          </p:cNvPr>
          <p:cNvSpPr txBox="1">
            <a:spLocks/>
          </p:cNvSpPr>
          <p:nvPr/>
        </p:nvSpPr>
        <p:spPr>
          <a:xfrm>
            <a:off x="743603" y="2478024"/>
            <a:ext cx="5199998" cy="3359307"/>
          </a:xfrm>
          <a:prstGeom prst="rect">
            <a:avLst/>
          </a:prstGeom>
        </p:spPr>
        <p:txBody>
          <a:bodyPr vert="horz" lIns="74295" tIns="37148" rIns="74295" bIns="37148"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975"/>
              </a:spcAft>
              <a:buNone/>
            </a:pPr>
            <a:r>
              <a:rPr lang="en-GB" sz="1788" b="1" dirty="0"/>
              <a:t>Steps to follow -  </a:t>
            </a:r>
          </a:p>
          <a:p>
            <a:pPr marL="727472" indent="-727472">
              <a:lnSpc>
                <a:spcPct val="100000"/>
              </a:lnSpc>
              <a:spcBef>
                <a:spcPts val="0"/>
              </a:spcBef>
              <a:spcAft>
                <a:spcPts val="975"/>
              </a:spcAft>
              <a:buNone/>
            </a:pPr>
            <a:r>
              <a:rPr lang="en-GB" sz="1788" dirty="0"/>
              <a:t>Step 1: Each country representative to think about sub-sectors within their sector that use ICPAC products, and other weather and climate information products provided by agencies including NMHSs.</a:t>
            </a:r>
          </a:p>
          <a:p>
            <a:pPr marL="727472" indent="-727472">
              <a:lnSpc>
                <a:spcPct val="100000"/>
              </a:lnSpc>
              <a:spcBef>
                <a:spcPts val="0"/>
              </a:spcBef>
              <a:spcAft>
                <a:spcPts val="975"/>
              </a:spcAft>
              <a:buNone/>
            </a:pPr>
            <a:r>
              <a:rPr lang="en-GB" sz="1788" dirty="0"/>
              <a:t>Step 2: Under each sub-sector, please list stakeholders (by their names) that use these weather and climate information products and services at national and local level</a:t>
            </a:r>
          </a:p>
        </p:txBody>
      </p:sp>
      <p:sp>
        <p:nvSpPr>
          <p:cNvPr id="5" name="Rectangle 4"/>
          <p:cNvSpPr/>
          <p:nvPr/>
        </p:nvSpPr>
        <p:spPr>
          <a:xfrm>
            <a:off x="6277929" y="2478024"/>
            <a:ext cx="3214236" cy="2848475"/>
          </a:xfrm>
          <a:prstGeom prst="rect">
            <a:avLst/>
          </a:prstGeom>
          <a:solidFill>
            <a:schemeClr val="accent5">
              <a:lumMod val="7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463" dirty="0"/>
          </a:p>
          <a:p>
            <a:endParaRPr lang="en-GB" sz="1463" dirty="0"/>
          </a:p>
          <a:p>
            <a:endParaRPr lang="en-GB" sz="1463" dirty="0"/>
          </a:p>
          <a:p>
            <a:endParaRPr lang="en-GB" sz="1463" dirty="0"/>
          </a:p>
          <a:p>
            <a:endParaRPr lang="en-GB" sz="1463" dirty="0"/>
          </a:p>
          <a:p>
            <a:endParaRPr lang="en-GB" sz="1463" dirty="0"/>
          </a:p>
          <a:p>
            <a:endParaRPr lang="en-GB" sz="1463" dirty="0"/>
          </a:p>
          <a:p>
            <a:endParaRPr lang="en-GB" sz="1463" dirty="0"/>
          </a:p>
          <a:p>
            <a:endParaRPr lang="en-GB" sz="1463" dirty="0"/>
          </a:p>
          <a:p>
            <a:endParaRPr lang="en-GB" sz="1463" dirty="0"/>
          </a:p>
          <a:p>
            <a:endParaRPr lang="en-GB" sz="1463" dirty="0"/>
          </a:p>
          <a:p>
            <a:r>
              <a:rPr lang="en-GB" sz="1463" dirty="0"/>
              <a:t>Name of the sub-sector:</a:t>
            </a:r>
          </a:p>
          <a:p>
            <a:endParaRPr lang="en-GB" sz="1463" dirty="0"/>
          </a:p>
          <a:p>
            <a:r>
              <a:rPr lang="en-GB" sz="1463" dirty="0"/>
              <a:t>Examples of stakeholders: </a:t>
            </a:r>
          </a:p>
          <a:p>
            <a:pPr marL="278606" indent="-278606">
              <a:buAutoNum type="arabicPeriod"/>
            </a:pPr>
            <a:r>
              <a:rPr lang="en-GB" sz="1463" dirty="0"/>
              <a:t>Civil society organisations</a:t>
            </a:r>
          </a:p>
          <a:p>
            <a:pPr marL="278606" indent="-278606">
              <a:buAutoNum type="arabicPeriod"/>
            </a:pPr>
            <a:r>
              <a:rPr lang="en-GB" sz="1463" dirty="0"/>
              <a:t>Government ministries and agencies</a:t>
            </a:r>
          </a:p>
          <a:p>
            <a:pPr marL="278606" indent="-278606">
              <a:buAutoNum type="arabicPeriod"/>
            </a:pPr>
            <a:r>
              <a:rPr lang="en-GB" sz="1463" dirty="0"/>
              <a:t>Private sector</a:t>
            </a:r>
          </a:p>
          <a:p>
            <a:pPr marL="278606" indent="-278606">
              <a:buAutoNum type="arabicPeriod"/>
            </a:pPr>
            <a:r>
              <a:rPr lang="en-GB" sz="1463" dirty="0"/>
              <a:t>Research institutions</a:t>
            </a:r>
          </a:p>
          <a:p>
            <a:pPr marL="278606" indent="-278606">
              <a:buAutoNum type="arabicPeriod"/>
            </a:pPr>
            <a:r>
              <a:rPr lang="en-GB" sz="1463" dirty="0"/>
              <a:t>Local leaders or groups</a:t>
            </a:r>
          </a:p>
          <a:p>
            <a:pPr marL="278606" indent="-278606">
              <a:buAutoNum type="arabicPeriod"/>
            </a:pPr>
            <a:r>
              <a:rPr lang="en-GB" sz="1463" dirty="0"/>
              <a:t>Media</a:t>
            </a:r>
          </a:p>
          <a:p>
            <a:pPr marL="278606" indent="-278606">
              <a:buAutoNum type="arabicPeriod"/>
            </a:pPr>
            <a:r>
              <a:rPr lang="en-GB" sz="1463" dirty="0"/>
              <a:t>Citizen groups</a:t>
            </a:r>
          </a:p>
          <a:p>
            <a:endParaRPr lang="en-GB" sz="1463" dirty="0"/>
          </a:p>
          <a:p>
            <a:endParaRPr lang="en-GB" sz="1463" dirty="0"/>
          </a:p>
          <a:p>
            <a:endParaRPr lang="en-GB" sz="1463" dirty="0"/>
          </a:p>
          <a:p>
            <a:endParaRPr lang="en-GB" sz="1463" dirty="0"/>
          </a:p>
          <a:p>
            <a:endParaRPr lang="en-GB" sz="1463" dirty="0"/>
          </a:p>
          <a:p>
            <a:endParaRPr lang="en-GB" sz="1463" dirty="0"/>
          </a:p>
          <a:p>
            <a:endParaRPr lang="en-GB" sz="1463" dirty="0"/>
          </a:p>
          <a:p>
            <a:endParaRPr lang="en-GB" sz="1463" dirty="0"/>
          </a:p>
          <a:p>
            <a:endParaRPr lang="en-GB" sz="1463" dirty="0"/>
          </a:p>
          <a:p>
            <a:endParaRPr lang="en-GB" sz="1463" dirty="0"/>
          </a:p>
          <a:p>
            <a:r>
              <a:rPr lang="en-GB" sz="1463" dirty="0"/>
              <a:t> </a:t>
            </a:r>
          </a:p>
        </p:txBody>
      </p:sp>
    </p:spTree>
    <p:extLst>
      <p:ext uri="{BB962C8B-B14F-4D97-AF65-F5344CB8AC3E}">
        <p14:creationId xmlns:p14="http://schemas.microsoft.com/office/powerpoint/2010/main" val="21877579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289360" y="1326226"/>
          <a:ext cx="9455016" cy="4238720"/>
        </p:xfrm>
        <a:graphic>
          <a:graphicData uri="http://schemas.openxmlformats.org/drawingml/2006/table">
            <a:tbl>
              <a:tblPr>
                <a:tableStyleId>{D7AC3CCA-C797-4891-BE02-D94E43425B78}</a:tableStyleId>
              </a:tblPr>
              <a:tblGrid>
                <a:gridCol w="2814788">
                  <a:extLst>
                    <a:ext uri="{9D8B030D-6E8A-4147-A177-3AD203B41FA5}">
                      <a16:colId xmlns="" xmlns:a16="http://schemas.microsoft.com/office/drawing/2014/main" val="387049448"/>
                    </a:ext>
                  </a:extLst>
                </a:gridCol>
                <a:gridCol w="1653793">
                  <a:extLst>
                    <a:ext uri="{9D8B030D-6E8A-4147-A177-3AD203B41FA5}">
                      <a16:colId xmlns="" xmlns:a16="http://schemas.microsoft.com/office/drawing/2014/main" val="2858996198"/>
                    </a:ext>
                  </a:extLst>
                </a:gridCol>
                <a:gridCol w="1703908">
                  <a:extLst>
                    <a:ext uri="{9D8B030D-6E8A-4147-A177-3AD203B41FA5}">
                      <a16:colId xmlns="" xmlns:a16="http://schemas.microsoft.com/office/drawing/2014/main" val="2889575270"/>
                    </a:ext>
                  </a:extLst>
                </a:gridCol>
                <a:gridCol w="1695555">
                  <a:extLst>
                    <a:ext uri="{9D8B030D-6E8A-4147-A177-3AD203B41FA5}">
                      <a16:colId xmlns="" xmlns:a16="http://schemas.microsoft.com/office/drawing/2014/main" val="3692122892"/>
                    </a:ext>
                  </a:extLst>
                </a:gridCol>
                <a:gridCol w="1586972">
                  <a:extLst>
                    <a:ext uri="{9D8B030D-6E8A-4147-A177-3AD203B41FA5}">
                      <a16:colId xmlns="" xmlns:a16="http://schemas.microsoft.com/office/drawing/2014/main" val="2921725074"/>
                    </a:ext>
                  </a:extLst>
                </a:gridCol>
              </a:tblGrid>
              <a:tr h="423872">
                <a:tc>
                  <a:txBody>
                    <a:bodyPr/>
                    <a:lstStyle/>
                    <a:p>
                      <a:pPr algn="l" fontAlgn="b"/>
                      <a:r>
                        <a:rPr lang="en-GB" sz="1300" b="1" u="none" strike="noStrike" dirty="0">
                          <a:effectLst/>
                        </a:rPr>
                        <a:t> </a:t>
                      </a:r>
                      <a:endParaRPr lang="en-GB" sz="1300" b="1" i="0" u="none" strike="noStrike" dirty="0">
                        <a:solidFill>
                          <a:srgbClr val="000000"/>
                        </a:solidFill>
                        <a:effectLst/>
                        <a:latin typeface="Calibri" panose="020F0502020204030204" pitchFamily="34" charset="0"/>
                      </a:endParaRPr>
                    </a:p>
                  </a:txBody>
                  <a:tcPr marL="5159" marR="5159" marT="5159" marB="0" anchor="b"/>
                </a:tc>
                <a:tc>
                  <a:txBody>
                    <a:bodyPr/>
                    <a:lstStyle/>
                    <a:p>
                      <a:pPr algn="l" fontAlgn="b"/>
                      <a:r>
                        <a:rPr lang="en-GB" sz="1300" b="1" u="none" strike="noStrike" dirty="0">
                          <a:effectLst/>
                        </a:rPr>
                        <a:t>Sub-sector 1</a:t>
                      </a:r>
                      <a:endParaRPr lang="en-GB" sz="1300" b="1" i="0" u="none" strike="noStrike" dirty="0">
                        <a:solidFill>
                          <a:srgbClr val="000000"/>
                        </a:solidFill>
                        <a:effectLst/>
                        <a:latin typeface="Calibri" panose="020F0502020204030204" pitchFamily="34" charset="0"/>
                      </a:endParaRPr>
                    </a:p>
                  </a:txBody>
                  <a:tcPr marL="5159" marR="5159" marT="5159" marB="0" anchor="b"/>
                </a:tc>
                <a:tc>
                  <a:txBody>
                    <a:bodyPr/>
                    <a:lstStyle/>
                    <a:p>
                      <a:pPr algn="l" fontAlgn="b"/>
                      <a:r>
                        <a:rPr lang="en-GB" sz="1300" b="1" u="none" strike="noStrike" dirty="0">
                          <a:effectLst/>
                        </a:rPr>
                        <a:t>Sub-sector 2</a:t>
                      </a:r>
                      <a:endParaRPr lang="en-GB" sz="1300" b="1" i="0" u="none" strike="noStrike" dirty="0">
                        <a:solidFill>
                          <a:srgbClr val="000000"/>
                        </a:solidFill>
                        <a:effectLst/>
                        <a:latin typeface="Calibri" panose="020F0502020204030204" pitchFamily="34" charset="0"/>
                      </a:endParaRPr>
                    </a:p>
                  </a:txBody>
                  <a:tcPr marL="5159" marR="5159" marT="5159" marB="0" anchor="b"/>
                </a:tc>
                <a:tc>
                  <a:txBody>
                    <a:bodyPr/>
                    <a:lstStyle/>
                    <a:p>
                      <a:pPr algn="l" fontAlgn="b"/>
                      <a:r>
                        <a:rPr lang="en-GB" sz="1300" b="1" u="none" strike="noStrike" dirty="0">
                          <a:effectLst/>
                        </a:rPr>
                        <a:t>Sub-sector 3</a:t>
                      </a:r>
                      <a:endParaRPr lang="en-GB" sz="1300" b="1" i="0" u="none" strike="noStrike" dirty="0">
                        <a:solidFill>
                          <a:srgbClr val="000000"/>
                        </a:solidFill>
                        <a:effectLst/>
                        <a:latin typeface="Calibri" panose="020F0502020204030204" pitchFamily="34" charset="0"/>
                      </a:endParaRPr>
                    </a:p>
                  </a:txBody>
                  <a:tcPr marL="5159" marR="5159" marT="5159" marB="0" anchor="b"/>
                </a:tc>
                <a:tc>
                  <a:txBody>
                    <a:bodyPr/>
                    <a:lstStyle/>
                    <a:p>
                      <a:pPr algn="l" fontAlgn="b"/>
                      <a:r>
                        <a:rPr lang="en-GB" sz="1300" b="1" u="none" strike="noStrike" dirty="0">
                          <a:effectLst/>
                        </a:rPr>
                        <a:t>Sub-sector…</a:t>
                      </a:r>
                      <a:endParaRPr lang="en-GB" sz="1300" b="1" i="0" u="none" strike="noStrike" dirty="0">
                        <a:solidFill>
                          <a:srgbClr val="000000"/>
                        </a:solidFill>
                        <a:effectLst/>
                        <a:latin typeface="Calibri" panose="020F0502020204030204" pitchFamily="34" charset="0"/>
                      </a:endParaRPr>
                    </a:p>
                  </a:txBody>
                  <a:tcPr marL="5159" marR="5159" marT="5159" marB="0" anchor="b"/>
                </a:tc>
                <a:extLst>
                  <a:ext uri="{0D108BD9-81ED-4DB2-BD59-A6C34878D82A}">
                    <a16:rowId xmlns="" xmlns:a16="http://schemas.microsoft.com/office/drawing/2014/main" val="2023723398"/>
                  </a:ext>
                </a:extLst>
              </a:tr>
              <a:tr h="423872">
                <a:tc>
                  <a:txBody>
                    <a:bodyPr/>
                    <a:lstStyle/>
                    <a:p>
                      <a:pPr algn="l" fontAlgn="t"/>
                      <a:r>
                        <a:rPr lang="en-GB" sz="1300" b="1" u="none" strike="noStrike" dirty="0">
                          <a:effectLst/>
                        </a:rPr>
                        <a:t>Government organisations</a:t>
                      </a:r>
                      <a:endParaRPr lang="en-GB" sz="1300" b="1" i="0" u="none" strike="noStrike" dirty="0">
                        <a:solidFill>
                          <a:srgbClr val="000000"/>
                        </a:solidFill>
                        <a:effectLst/>
                        <a:latin typeface="Calibri" panose="020F0502020204030204" pitchFamily="34" charset="0"/>
                      </a:endParaRPr>
                    </a:p>
                  </a:txBody>
                  <a:tcPr marL="5159" marR="5159" marT="5159" marB="0"/>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extLst>
                  <a:ext uri="{0D108BD9-81ED-4DB2-BD59-A6C34878D82A}">
                    <a16:rowId xmlns="" xmlns:a16="http://schemas.microsoft.com/office/drawing/2014/main" val="3033120400"/>
                  </a:ext>
                </a:extLst>
              </a:tr>
              <a:tr h="423872">
                <a:tc>
                  <a:txBody>
                    <a:bodyPr/>
                    <a:lstStyle/>
                    <a:p>
                      <a:pPr algn="l" fontAlgn="t"/>
                      <a:r>
                        <a:rPr lang="en-GB" sz="1300" b="1" u="none" strike="noStrike" dirty="0">
                          <a:effectLst/>
                        </a:rPr>
                        <a:t>Civil society organisations</a:t>
                      </a:r>
                      <a:endParaRPr lang="en-GB" sz="1300" b="1" i="0" u="none" strike="noStrike" dirty="0">
                        <a:solidFill>
                          <a:srgbClr val="000000"/>
                        </a:solidFill>
                        <a:effectLst/>
                        <a:latin typeface="Calibri" panose="020F0502020204030204" pitchFamily="34" charset="0"/>
                      </a:endParaRPr>
                    </a:p>
                  </a:txBody>
                  <a:tcPr marL="5159" marR="5159" marT="5159" marB="0"/>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extLst>
                  <a:ext uri="{0D108BD9-81ED-4DB2-BD59-A6C34878D82A}">
                    <a16:rowId xmlns="" xmlns:a16="http://schemas.microsoft.com/office/drawing/2014/main" val="4095605949"/>
                  </a:ext>
                </a:extLst>
              </a:tr>
              <a:tr h="423872">
                <a:tc>
                  <a:txBody>
                    <a:bodyPr/>
                    <a:lstStyle/>
                    <a:p>
                      <a:pPr algn="l" fontAlgn="t"/>
                      <a:r>
                        <a:rPr lang="en-GB" sz="1300" b="1" u="none" strike="noStrike" dirty="0">
                          <a:effectLst/>
                        </a:rPr>
                        <a:t>Government ministries and agencies</a:t>
                      </a:r>
                      <a:endParaRPr lang="en-GB" sz="1300" b="1" i="0" u="none" strike="noStrike" dirty="0">
                        <a:solidFill>
                          <a:srgbClr val="000000"/>
                        </a:solidFill>
                        <a:effectLst/>
                        <a:latin typeface="Calibri" panose="020F0502020204030204" pitchFamily="34" charset="0"/>
                      </a:endParaRPr>
                    </a:p>
                  </a:txBody>
                  <a:tcPr marL="5159" marR="5159" marT="5159" marB="0"/>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dirty="0">
                          <a:effectLst/>
                        </a:rPr>
                        <a:t> </a:t>
                      </a:r>
                      <a:endParaRPr lang="en-GB" sz="1300" b="0" i="0" u="none" strike="noStrike" dirty="0">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extLst>
                  <a:ext uri="{0D108BD9-81ED-4DB2-BD59-A6C34878D82A}">
                    <a16:rowId xmlns="" xmlns:a16="http://schemas.microsoft.com/office/drawing/2014/main" val="2622667837"/>
                  </a:ext>
                </a:extLst>
              </a:tr>
              <a:tr h="423872">
                <a:tc>
                  <a:txBody>
                    <a:bodyPr/>
                    <a:lstStyle/>
                    <a:p>
                      <a:pPr algn="l" fontAlgn="t"/>
                      <a:r>
                        <a:rPr lang="en-GB" sz="1300" b="1" u="none" strike="noStrike" dirty="0">
                          <a:effectLst/>
                        </a:rPr>
                        <a:t>Private sector</a:t>
                      </a:r>
                      <a:endParaRPr lang="en-GB" sz="1300" b="1" i="0" u="none" strike="noStrike" dirty="0">
                        <a:solidFill>
                          <a:srgbClr val="000000"/>
                        </a:solidFill>
                        <a:effectLst/>
                        <a:latin typeface="Calibri" panose="020F0502020204030204" pitchFamily="34" charset="0"/>
                      </a:endParaRPr>
                    </a:p>
                  </a:txBody>
                  <a:tcPr marL="5159" marR="5159" marT="5159" marB="0"/>
                </a:tc>
                <a:tc>
                  <a:txBody>
                    <a:bodyPr/>
                    <a:lstStyle/>
                    <a:p>
                      <a:pPr algn="l" fontAlgn="b"/>
                      <a:r>
                        <a:rPr lang="en-GB" sz="1300" u="none" strike="noStrike" dirty="0">
                          <a:effectLst/>
                        </a:rPr>
                        <a:t> </a:t>
                      </a:r>
                      <a:endParaRPr lang="en-GB" sz="1300" b="0" i="0" u="none" strike="noStrike" dirty="0">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extLst>
                  <a:ext uri="{0D108BD9-81ED-4DB2-BD59-A6C34878D82A}">
                    <a16:rowId xmlns="" xmlns:a16="http://schemas.microsoft.com/office/drawing/2014/main" val="2159077920"/>
                  </a:ext>
                </a:extLst>
              </a:tr>
              <a:tr h="423872">
                <a:tc>
                  <a:txBody>
                    <a:bodyPr/>
                    <a:lstStyle/>
                    <a:p>
                      <a:pPr algn="l" fontAlgn="t"/>
                      <a:r>
                        <a:rPr lang="en-GB" sz="1300" b="1" u="none" strike="noStrike" dirty="0">
                          <a:effectLst/>
                        </a:rPr>
                        <a:t>Research institutions</a:t>
                      </a:r>
                      <a:endParaRPr lang="en-GB" sz="1300" b="1" i="0" u="none" strike="noStrike" dirty="0">
                        <a:solidFill>
                          <a:srgbClr val="000000"/>
                        </a:solidFill>
                        <a:effectLst/>
                        <a:latin typeface="Calibri" panose="020F0502020204030204" pitchFamily="34" charset="0"/>
                      </a:endParaRPr>
                    </a:p>
                  </a:txBody>
                  <a:tcPr marL="5159" marR="5159" marT="5159" marB="0"/>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extLst>
                  <a:ext uri="{0D108BD9-81ED-4DB2-BD59-A6C34878D82A}">
                    <a16:rowId xmlns="" xmlns:a16="http://schemas.microsoft.com/office/drawing/2014/main" val="2483922591"/>
                  </a:ext>
                </a:extLst>
              </a:tr>
              <a:tr h="423872">
                <a:tc>
                  <a:txBody>
                    <a:bodyPr/>
                    <a:lstStyle/>
                    <a:p>
                      <a:pPr algn="l" fontAlgn="t"/>
                      <a:r>
                        <a:rPr lang="en-GB" sz="1300" b="1" u="none" strike="noStrike" dirty="0">
                          <a:effectLst/>
                        </a:rPr>
                        <a:t>Local leaders or groups</a:t>
                      </a:r>
                      <a:endParaRPr lang="en-GB" sz="1300" b="1" i="0" u="none" strike="noStrike" dirty="0">
                        <a:solidFill>
                          <a:srgbClr val="000000"/>
                        </a:solidFill>
                        <a:effectLst/>
                        <a:latin typeface="Calibri" panose="020F0502020204030204" pitchFamily="34" charset="0"/>
                      </a:endParaRPr>
                    </a:p>
                  </a:txBody>
                  <a:tcPr marL="5159" marR="5159" marT="5159" marB="0"/>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extLst>
                  <a:ext uri="{0D108BD9-81ED-4DB2-BD59-A6C34878D82A}">
                    <a16:rowId xmlns="" xmlns:a16="http://schemas.microsoft.com/office/drawing/2014/main" val="1769990375"/>
                  </a:ext>
                </a:extLst>
              </a:tr>
              <a:tr h="423872">
                <a:tc>
                  <a:txBody>
                    <a:bodyPr/>
                    <a:lstStyle/>
                    <a:p>
                      <a:pPr algn="l" fontAlgn="t"/>
                      <a:r>
                        <a:rPr lang="en-GB" sz="1300" b="1" u="none" strike="noStrike" dirty="0">
                          <a:effectLst/>
                        </a:rPr>
                        <a:t>Media</a:t>
                      </a:r>
                      <a:endParaRPr lang="en-GB" sz="1300" b="1" i="0" u="none" strike="noStrike" dirty="0">
                        <a:solidFill>
                          <a:srgbClr val="000000"/>
                        </a:solidFill>
                        <a:effectLst/>
                        <a:latin typeface="Calibri" panose="020F0502020204030204" pitchFamily="34" charset="0"/>
                      </a:endParaRPr>
                    </a:p>
                  </a:txBody>
                  <a:tcPr marL="5159" marR="5159" marT="5159" marB="0"/>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extLst>
                  <a:ext uri="{0D108BD9-81ED-4DB2-BD59-A6C34878D82A}">
                    <a16:rowId xmlns="" xmlns:a16="http://schemas.microsoft.com/office/drawing/2014/main" val="2098110288"/>
                  </a:ext>
                </a:extLst>
              </a:tr>
              <a:tr h="423872">
                <a:tc>
                  <a:txBody>
                    <a:bodyPr/>
                    <a:lstStyle/>
                    <a:p>
                      <a:pPr algn="l" fontAlgn="t"/>
                      <a:r>
                        <a:rPr lang="en-GB" sz="1300" b="1" u="none" strike="noStrike" dirty="0">
                          <a:effectLst/>
                        </a:rPr>
                        <a:t>Citizen groups</a:t>
                      </a:r>
                      <a:endParaRPr lang="en-GB" sz="1300" b="1" i="0" u="none" strike="noStrike" dirty="0">
                        <a:solidFill>
                          <a:srgbClr val="000000"/>
                        </a:solidFill>
                        <a:effectLst/>
                        <a:latin typeface="Calibri" panose="020F0502020204030204" pitchFamily="34" charset="0"/>
                      </a:endParaRPr>
                    </a:p>
                  </a:txBody>
                  <a:tcPr marL="5159" marR="5159" marT="5159" marB="0"/>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extLst>
                  <a:ext uri="{0D108BD9-81ED-4DB2-BD59-A6C34878D82A}">
                    <a16:rowId xmlns="" xmlns:a16="http://schemas.microsoft.com/office/drawing/2014/main" val="2315776357"/>
                  </a:ext>
                </a:extLst>
              </a:tr>
              <a:tr h="423872">
                <a:tc>
                  <a:txBody>
                    <a:bodyPr/>
                    <a:lstStyle/>
                    <a:p>
                      <a:pPr algn="l" fontAlgn="t"/>
                      <a:r>
                        <a:rPr lang="en-GB" sz="1300" b="1" u="none" strike="noStrike" dirty="0">
                          <a:effectLst/>
                        </a:rPr>
                        <a:t>Others</a:t>
                      </a:r>
                      <a:endParaRPr lang="en-GB" sz="1300" b="1" i="0" u="none" strike="noStrike" dirty="0">
                        <a:solidFill>
                          <a:srgbClr val="000000"/>
                        </a:solidFill>
                        <a:effectLst/>
                        <a:latin typeface="Calibri" panose="020F0502020204030204" pitchFamily="34" charset="0"/>
                      </a:endParaRPr>
                    </a:p>
                  </a:txBody>
                  <a:tcPr marL="5159" marR="5159" marT="5159" marB="0"/>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dirty="0">
                          <a:effectLst/>
                        </a:rPr>
                        <a:t> </a:t>
                      </a:r>
                      <a:endParaRPr lang="en-GB" sz="1300" b="0" i="0" u="none" strike="noStrike" dirty="0">
                        <a:solidFill>
                          <a:srgbClr val="000000"/>
                        </a:solidFill>
                        <a:effectLst/>
                        <a:latin typeface="Calibri" panose="020F0502020204030204" pitchFamily="34" charset="0"/>
                      </a:endParaRPr>
                    </a:p>
                  </a:txBody>
                  <a:tcPr marL="5159" marR="5159" marT="5159" marB="0" anchor="b"/>
                </a:tc>
                <a:extLst>
                  <a:ext uri="{0D108BD9-81ED-4DB2-BD59-A6C34878D82A}">
                    <a16:rowId xmlns="" xmlns:a16="http://schemas.microsoft.com/office/drawing/2014/main" val="157782689"/>
                  </a:ext>
                </a:extLst>
              </a:tr>
            </a:tbl>
          </a:graphicData>
        </a:graphic>
      </p:graphicFrame>
    </p:spTree>
    <p:extLst>
      <p:ext uri="{BB962C8B-B14F-4D97-AF65-F5344CB8AC3E}">
        <p14:creationId xmlns:p14="http://schemas.microsoft.com/office/powerpoint/2010/main" val="8964327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94181B0-614C-4821-988C-2CFF6FC60D17}"/>
              </a:ext>
            </a:extLst>
          </p:cNvPr>
          <p:cNvSpPr>
            <a:spLocks noGrp="1"/>
          </p:cNvSpPr>
          <p:nvPr>
            <p:ph type="title"/>
          </p:nvPr>
        </p:nvSpPr>
        <p:spPr>
          <a:xfrm>
            <a:off x="1369815" y="2666905"/>
            <a:ext cx="6769768" cy="897362"/>
          </a:xfrm>
        </p:spPr>
        <p:txBody>
          <a:bodyPr>
            <a:normAutofit/>
          </a:bodyPr>
          <a:lstStyle/>
          <a:p>
            <a:pPr algn="ctr"/>
            <a:r>
              <a:rPr lang="en-GB" sz="3250" b="1" dirty="0">
                <a:latin typeface="+mn-lt"/>
              </a:rPr>
              <a:t>Short break – 15 minutes</a:t>
            </a:r>
          </a:p>
        </p:txBody>
      </p:sp>
    </p:spTree>
    <p:extLst>
      <p:ext uri="{BB962C8B-B14F-4D97-AF65-F5344CB8AC3E}">
        <p14:creationId xmlns:p14="http://schemas.microsoft.com/office/powerpoint/2010/main" val="19557677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3709FF20-7C18-4467-8694-47F0A3A55C7A}"/>
              </a:ext>
            </a:extLst>
          </p:cNvPr>
          <p:cNvSpPr>
            <a:spLocks noGrp="1"/>
          </p:cNvSpPr>
          <p:nvPr>
            <p:ph idx="1"/>
          </p:nvPr>
        </p:nvSpPr>
        <p:spPr>
          <a:xfrm>
            <a:off x="743602" y="947938"/>
            <a:ext cx="8543925" cy="922823"/>
          </a:xfrm>
        </p:spPr>
        <p:txBody>
          <a:bodyPr>
            <a:noAutofit/>
          </a:bodyPr>
          <a:lstStyle/>
          <a:p>
            <a:pPr marL="0" indent="0">
              <a:spcBef>
                <a:spcPts val="0"/>
              </a:spcBef>
              <a:spcAft>
                <a:spcPts val="975"/>
              </a:spcAft>
              <a:buNone/>
            </a:pPr>
            <a:r>
              <a:rPr lang="en-GB" sz="1788" b="1" dirty="0"/>
              <a:t>Activity 3 – Sector specific meetings with ICPAC 		Time: 12:45 – 13:20</a:t>
            </a:r>
          </a:p>
          <a:p>
            <a:r>
              <a:rPr lang="en-GB" sz="1788" dirty="0">
                <a:solidFill>
                  <a:schemeClr val="accent5"/>
                </a:solidFill>
              </a:rPr>
              <a:t>Open discussion with focal points</a:t>
            </a:r>
          </a:p>
          <a:p>
            <a:r>
              <a:rPr lang="en-GB" sz="1788" dirty="0">
                <a:solidFill>
                  <a:schemeClr val="accent5"/>
                </a:solidFill>
              </a:rPr>
              <a:t>Rapporteur to take notes to summarise and conclude Activity 3</a:t>
            </a:r>
          </a:p>
        </p:txBody>
      </p:sp>
      <p:sp>
        <p:nvSpPr>
          <p:cNvPr id="4" name="Content Placeholder 2">
            <a:extLst>
              <a:ext uri="{FF2B5EF4-FFF2-40B4-BE49-F238E27FC236}">
                <a16:creationId xmlns="" xmlns:a16="http://schemas.microsoft.com/office/drawing/2014/main" id="{3709FF20-7C18-4467-8694-47F0A3A55C7A}"/>
              </a:ext>
            </a:extLst>
          </p:cNvPr>
          <p:cNvSpPr txBox="1">
            <a:spLocks/>
          </p:cNvSpPr>
          <p:nvPr/>
        </p:nvSpPr>
        <p:spPr>
          <a:xfrm>
            <a:off x="743602" y="2578611"/>
            <a:ext cx="8647751" cy="3437029"/>
          </a:xfrm>
          <a:prstGeom prst="rect">
            <a:avLst/>
          </a:prstGeom>
        </p:spPr>
        <p:txBody>
          <a:bodyPr vert="horz" lIns="74295" tIns="37148" rIns="74295" bIns="37148"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975"/>
              </a:spcAft>
              <a:buNone/>
            </a:pPr>
            <a:r>
              <a:rPr lang="en-GB" sz="1788" b="1" dirty="0"/>
              <a:t>Key issues to discuss:</a:t>
            </a:r>
          </a:p>
          <a:p>
            <a:pPr marL="727472" indent="-727472">
              <a:lnSpc>
                <a:spcPct val="100000"/>
              </a:lnSpc>
              <a:spcBef>
                <a:spcPts val="0"/>
              </a:spcBef>
              <a:spcAft>
                <a:spcPts val="975"/>
              </a:spcAft>
              <a:buNone/>
            </a:pPr>
            <a:r>
              <a:rPr lang="en-GB" sz="1788" dirty="0"/>
              <a:t>Q 1: Do you think voluntary online meetings will be useful for you? </a:t>
            </a:r>
          </a:p>
          <a:p>
            <a:pPr marL="727472" indent="-727472">
              <a:lnSpc>
                <a:spcPct val="100000"/>
              </a:lnSpc>
              <a:spcBef>
                <a:spcPts val="0"/>
              </a:spcBef>
              <a:spcAft>
                <a:spcPts val="975"/>
              </a:spcAft>
              <a:buNone/>
            </a:pPr>
            <a:r>
              <a:rPr lang="en-GB" sz="1788" dirty="0"/>
              <a:t>Q 2: What are your ideas/concerns for organising such meetings in-between GHACOF?</a:t>
            </a:r>
          </a:p>
          <a:p>
            <a:pPr marL="727472" indent="-727472">
              <a:lnSpc>
                <a:spcPct val="100000"/>
              </a:lnSpc>
              <a:spcBef>
                <a:spcPts val="0"/>
              </a:spcBef>
              <a:spcAft>
                <a:spcPts val="975"/>
              </a:spcAft>
              <a:buNone/>
            </a:pPr>
            <a:r>
              <a:rPr lang="en-GB" sz="1788" dirty="0"/>
              <a:t>Q3: Are there other stakeholders in your country would be useful to join these discussions?</a:t>
            </a:r>
          </a:p>
          <a:p>
            <a:pPr marL="727472" indent="-727472">
              <a:lnSpc>
                <a:spcPct val="100000"/>
              </a:lnSpc>
              <a:spcBef>
                <a:spcPts val="0"/>
              </a:spcBef>
              <a:spcAft>
                <a:spcPts val="975"/>
              </a:spcAft>
              <a:buNone/>
            </a:pPr>
            <a:r>
              <a:rPr lang="en-GB" sz="1788" dirty="0"/>
              <a:t>Q 4: How often (monthly/…?) and how (Zoom/Teams/…?) do you want to have these meetings?</a:t>
            </a:r>
          </a:p>
          <a:p>
            <a:pPr marL="727472" indent="-727472">
              <a:lnSpc>
                <a:spcPct val="100000"/>
              </a:lnSpc>
              <a:spcBef>
                <a:spcPts val="0"/>
              </a:spcBef>
              <a:spcAft>
                <a:spcPts val="975"/>
              </a:spcAft>
              <a:buNone/>
            </a:pPr>
            <a:r>
              <a:rPr lang="en-GB" sz="1788" dirty="0"/>
              <a:t>Q 5: Are there immediate next steps that we can take to organise these meetings? </a:t>
            </a:r>
          </a:p>
        </p:txBody>
      </p:sp>
    </p:spTree>
    <p:extLst>
      <p:ext uri="{BB962C8B-B14F-4D97-AF65-F5344CB8AC3E}">
        <p14:creationId xmlns:p14="http://schemas.microsoft.com/office/powerpoint/2010/main" val="38153605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04DD812-247C-6C40-8A3B-98EB3ECCEC0A}"/>
              </a:ext>
            </a:extLst>
          </p:cNvPr>
          <p:cNvSpPr>
            <a:spLocks noGrp="1"/>
          </p:cNvSpPr>
          <p:nvPr>
            <p:ph type="title"/>
          </p:nvPr>
        </p:nvSpPr>
        <p:spPr>
          <a:xfrm>
            <a:off x="681038" y="903798"/>
            <a:ext cx="8543925" cy="526847"/>
          </a:xfrm>
        </p:spPr>
        <p:txBody>
          <a:bodyPr>
            <a:normAutofit fontScale="90000"/>
          </a:bodyPr>
          <a:lstStyle/>
          <a:p>
            <a:r>
              <a:rPr lang="en-US" sz="2925" dirty="0"/>
              <a:t>Final remarks</a:t>
            </a:r>
          </a:p>
        </p:txBody>
      </p:sp>
      <p:sp>
        <p:nvSpPr>
          <p:cNvPr id="3" name="Content Placeholder 2">
            <a:extLst>
              <a:ext uri="{FF2B5EF4-FFF2-40B4-BE49-F238E27FC236}">
                <a16:creationId xmlns="" xmlns:a16="http://schemas.microsoft.com/office/drawing/2014/main" id="{19511F19-47FB-6944-BBC9-398BAE5077B3}"/>
              </a:ext>
            </a:extLst>
          </p:cNvPr>
          <p:cNvSpPr>
            <a:spLocks noGrp="1"/>
          </p:cNvSpPr>
          <p:nvPr>
            <p:ph idx="1"/>
          </p:nvPr>
        </p:nvSpPr>
        <p:spPr>
          <a:xfrm>
            <a:off x="681038" y="1761838"/>
            <a:ext cx="8543925" cy="3938530"/>
          </a:xfrm>
        </p:spPr>
        <p:txBody>
          <a:bodyPr>
            <a:normAutofit fontScale="85000" lnSpcReduction="20000"/>
          </a:bodyPr>
          <a:lstStyle/>
          <a:p>
            <a:r>
              <a:rPr lang="en-GB" dirty="0"/>
              <a:t>Understanding the comprehensiveness of the process of development of previous ‘season analysis of impacts report’. </a:t>
            </a:r>
          </a:p>
          <a:p>
            <a:pPr lvl="1"/>
            <a:r>
              <a:rPr lang="en-GB" dirty="0">
                <a:solidFill>
                  <a:schemeClr val="accent5"/>
                </a:solidFill>
              </a:rPr>
              <a:t>Intended outcomes: To ensure that report received at the regional level is as comprehensive and based on wider consultations</a:t>
            </a:r>
          </a:p>
          <a:p>
            <a:endParaRPr lang="en-GB" dirty="0"/>
          </a:p>
          <a:p>
            <a:r>
              <a:rPr lang="en-GB" dirty="0"/>
              <a:t>Understanding the network of key stakeholders </a:t>
            </a:r>
          </a:p>
          <a:p>
            <a:pPr lvl="1"/>
            <a:r>
              <a:rPr lang="en-GB" dirty="0">
                <a:solidFill>
                  <a:schemeClr val="accent5"/>
                </a:solidFill>
              </a:rPr>
              <a:t>Intended outcomes: Stakeholder mapping </a:t>
            </a:r>
            <a:r>
              <a:rPr lang="en-GB" dirty="0" smtClean="0">
                <a:solidFill>
                  <a:schemeClr val="accent5"/>
                </a:solidFill>
              </a:rPr>
              <a:t>could help </a:t>
            </a:r>
            <a:r>
              <a:rPr lang="en-GB" dirty="0">
                <a:solidFill>
                  <a:schemeClr val="accent5"/>
                </a:solidFill>
              </a:rPr>
              <a:t>improve understanding of actual and potential users</a:t>
            </a:r>
            <a:endParaRPr lang="en-GB" dirty="0"/>
          </a:p>
          <a:p>
            <a:endParaRPr lang="en-GB" dirty="0"/>
          </a:p>
          <a:p>
            <a:r>
              <a:rPr lang="en-GB" dirty="0"/>
              <a:t>Organising sector specific meetings with ICPAC in-between GHACOF</a:t>
            </a:r>
          </a:p>
          <a:p>
            <a:pPr lvl="1"/>
            <a:r>
              <a:rPr lang="en-GB" dirty="0">
                <a:solidFill>
                  <a:schemeClr val="accent5"/>
                </a:solidFill>
              </a:rPr>
              <a:t>Intended outcomes: Potential options that can be explored in detail to organise future meetings</a:t>
            </a:r>
          </a:p>
          <a:p>
            <a:pPr lvl="1"/>
            <a:endParaRPr lang="en-GB" dirty="0">
              <a:solidFill>
                <a:schemeClr val="accent5"/>
              </a:solidFill>
            </a:endParaRPr>
          </a:p>
          <a:p>
            <a:r>
              <a:rPr lang="en-GB" dirty="0"/>
              <a:t>Any feedback on this session </a:t>
            </a:r>
            <a:endParaRPr lang="en-GB" dirty="0">
              <a:solidFill>
                <a:schemeClr val="accent5"/>
              </a:solidFill>
            </a:endParaRPr>
          </a:p>
          <a:p>
            <a:pPr lvl="1"/>
            <a:endParaRPr lang="en-GB" dirty="0">
              <a:solidFill>
                <a:schemeClr val="accent5"/>
              </a:solidFill>
            </a:endParaRPr>
          </a:p>
          <a:p>
            <a:pPr marL="371475" lvl="1" indent="0">
              <a:buNone/>
            </a:pPr>
            <a:endParaRPr lang="en-GB" dirty="0">
              <a:solidFill>
                <a:schemeClr val="accent5"/>
              </a:solidFill>
            </a:endParaRPr>
          </a:p>
          <a:p>
            <a:pPr lvl="1"/>
            <a:endParaRPr lang="en-GB" dirty="0">
              <a:solidFill>
                <a:schemeClr val="accent5"/>
              </a:solidFill>
            </a:endParaRPr>
          </a:p>
          <a:p>
            <a:pPr marL="371475" lvl="1" indent="0">
              <a:buNone/>
            </a:pPr>
            <a:endParaRPr lang="en-GB" dirty="0">
              <a:solidFill>
                <a:schemeClr val="accent5"/>
              </a:solidFill>
            </a:endParaRPr>
          </a:p>
          <a:p>
            <a:pPr marL="371475" lvl="1" indent="0">
              <a:buNone/>
            </a:pPr>
            <a:endParaRPr lang="en-GB" dirty="0"/>
          </a:p>
          <a:p>
            <a:endParaRPr lang="en-GB" dirty="0">
              <a:solidFill>
                <a:schemeClr val="accent5"/>
              </a:solidFill>
            </a:endParaRPr>
          </a:p>
          <a:p>
            <a:endParaRPr lang="en-GB" dirty="0">
              <a:solidFill>
                <a:schemeClr val="accent5"/>
              </a:solidFill>
            </a:endParaRPr>
          </a:p>
          <a:p>
            <a:endParaRPr lang="en-US" dirty="0"/>
          </a:p>
        </p:txBody>
      </p:sp>
    </p:spTree>
    <p:extLst>
      <p:ext uri="{BB962C8B-B14F-4D97-AF65-F5344CB8AC3E}">
        <p14:creationId xmlns:p14="http://schemas.microsoft.com/office/powerpoint/2010/main" val="12295168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94181B0-614C-4821-988C-2CFF6FC60D17}"/>
              </a:ext>
            </a:extLst>
          </p:cNvPr>
          <p:cNvSpPr>
            <a:spLocks noGrp="1"/>
          </p:cNvSpPr>
          <p:nvPr>
            <p:ph type="title"/>
          </p:nvPr>
        </p:nvSpPr>
        <p:spPr>
          <a:xfrm>
            <a:off x="1031123" y="2672607"/>
            <a:ext cx="7640497" cy="897362"/>
          </a:xfrm>
        </p:spPr>
        <p:txBody>
          <a:bodyPr>
            <a:normAutofit/>
          </a:bodyPr>
          <a:lstStyle/>
          <a:p>
            <a:pPr algn="ctr"/>
            <a:r>
              <a:rPr lang="en-GB" sz="2600" b="1" dirty="0">
                <a:latin typeface="+mn-lt"/>
              </a:rPr>
              <a:t>Thanks for attending and contributing to this session</a:t>
            </a:r>
          </a:p>
        </p:txBody>
      </p:sp>
    </p:spTree>
    <p:extLst>
      <p:ext uri="{BB962C8B-B14F-4D97-AF65-F5344CB8AC3E}">
        <p14:creationId xmlns:p14="http://schemas.microsoft.com/office/powerpoint/2010/main" val="40532301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3958479D-6230-C544-9C1D-4F5F9835402C}"/>
              </a:ext>
            </a:extLst>
          </p:cNvPr>
          <p:cNvSpPr>
            <a:spLocks noGrp="1"/>
          </p:cNvSpPr>
          <p:nvPr>
            <p:ph type="dt" sz="half" idx="10"/>
          </p:nvPr>
        </p:nvSpPr>
        <p:spPr/>
        <p:txBody>
          <a:bodyPr/>
          <a:lstStyle/>
          <a:p>
            <a:fld id="{D37B99F6-96F9-438A-A3A7-D9984BABFD8E}" type="datetime2">
              <a:rPr lang="en-US" smtClean="0"/>
              <a:pPr/>
              <a:t>Monday, May 24, 2021</a:t>
            </a:fld>
            <a:endParaRPr lang="en-US" dirty="0"/>
          </a:p>
        </p:txBody>
      </p:sp>
      <p:sp>
        <p:nvSpPr>
          <p:cNvPr id="3" name="Footer Placeholder 2">
            <a:extLst>
              <a:ext uri="{FF2B5EF4-FFF2-40B4-BE49-F238E27FC236}">
                <a16:creationId xmlns="" xmlns:a16="http://schemas.microsoft.com/office/drawing/2014/main" id="{343E1597-E59D-6F48-86E2-DC10A21ECF32}"/>
              </a:ext>
            </a:extLst>
          </p:cNvPr>
          <p:cNvSpPr>
            <a:spLocks noGrp="1"/>
          </p:cNvSpPr>
          <p:nvPr>
            <p:ph type="ftr" sz="quarter" idx="11"/>
          </p:nvPr>
        </p:nvSpPr>
        <p:spPr/>
        <p:txBody>
          <a:bodyPr/>
          <a:lstStyle/>
          <a:p>
            <a:r>
              <a:rPr lang="en-US"/>
              <a:t>IGAD CLIMATE PREDICTION AND APPLICATIONS CENTRE (</a:t>
            </a:r>
            <a:r>
              <a:rPr lang="en-US" b="1"/>
              <a:t>ICPAC</a:t>
            </a:r>
            <a:r>
              <a:rPr lang="en-US"/>
              <a:t>)</a:t>
            </a:r>
            <a:endParaRPr lang="en-US" dirty="0"/>
          </a:p>
        </p:txBody>
      </p:sp>
      <p:sp>
        <p:nvSpPr>
          <p:cNvPr id="4" name="Slide Number Placeholder 3">
            <a:extLst>
              <a:ext uri="{FF2B5EF4-FFF2-40B4-BE49-F238E27FC236}">
                <a16:creationId xmlns="" xmlns:a16="http://schemas.microsoft.com/office/drawing/2014/main" id="{6E9FD72C-DA1F-174E-9EF9-1FD366A866A6}"/>
              </a:ext>
            </a:extLst>
          </p:cNvPr>
          <p:cNvSpPr>
            <a:spLocks noGrp="1"/>
          </p:cNvSpPr>
          <p:nvPr>
            <p:ph type="sldNum" sz="quarter" idx="12"/>
          </p:nvPr>
        </p:nvSpPr>
        <p:spPr/>
        <p:txBody>
          <a:bodyPr/>
          <a:lstStyle/>
          <a:p>
            <a:fld id="{B1DB7362-2002-504E-9846-FFD55AE08938}" type="slidenum">
              <a:rPr lang="en-US" smtClean="0"/>
              <a:pPr/>
              <a:t>18</a:t>
            </a:fld>
            <a:endParaRPr lang="en-US"/>
          </a:p>
        </p:txBody>
      </p:sp>
      <p:sp>
        <p:nvSpPr>
          <p:cNvPr id="5" name="Title 4">
            <a:extLst>
              <a:ext uri="{FF2B5EF4-FFF2-40B4-BE49-F238E27FC236}">
                <a16:creationId xmlns="" xmlns:a16="http://schemas.microsoft.com/office/drawing/2014/main" id="{0E07EC62-FF70-9943-B6E8-6925BDBEE3C8}"/>
              </a:ext>
            </a:extLst>
          </p:cNvPr>
          <p:cNvSpPr>
            <a:spLocks noGrp="1"/>
          </p:cNvSpPr>
          <p:nvPr>
            <p:ph type="title"/>
          </p:nvPr>
        </p:nvSpPr>
        <p:spPr/>
        <p:txBody>
          <a:bodyPr>
            <a:normAutofit fontScale="90000"/>
          </a:bodyPr>
          <a:lstStyle/>
          <a:p>
            <a:pPr algn="ctr"/>
            <a:r>
              <a:rPr lang="en-GB" dirty="0">
                <a:solidFill>
                  <a:schemeClr val="accent2"/>
                </a:solidFill>
              </a:rPr>
              <a:t>T</a:t>
            </a:r>
            <a:r>
              <a:rPr lang="x-none" dirty="0">
                <a:solidFill>
                  <a:schemeClr val="accent2"/>
                </a:solidFill>
              </a:rPr>
              <a:t>hank you! </a:t>
            </a:r>
          </a:p>
        </p:txBody>
      </p:sp>
      <p:sp>
        <p:nvSpPr>
          <p:cNvPr id="6" name="Text Placeholder 5">
            <a:extLst>
              <a:ext uri="{FF2B5EF4-FFF2-40B4-BE49-F238E27FC236}">
                <a16:creationId xmlns="" xmlns:a16="http://schemas.microsoft.com/office/drawing/2014/main" id="{572CE41B-76AC-A74F-AE2C-F58509850C5A}"/>
              </a:ext>
            </a:extLst>
          </p:cNvPr>
          <p:cNvSpPr>
            <a:spLocks noGrp="1"/>
          </p:cNvSpPr>
          <p:nvPr>
            <p:ph type="body" idx="1"/>
          </p:nvPr>
        </p:nvSpPr>
        <p:spPr/>
        <p:txBody>
          <a:bodyPr/>
          <a:lstStyle/>
          <a:p>
            <a:pPr algn="ctr"/>
            <a:r>
              <a:rPr lang="en-GB" dirty="0">
                <a:solidFill>
                  <a:schemeClr val="bg1"/>
                </a:solidFill>
                <a:latin typeface="Arial" panose="020B0604020202020204" pitchFamily="34" charset="0"/>
                <a:cs typeface="Arial" panose="020B0604020202020204" pitchFamily="34" charset="0"/>
              </a:rPr>
              <a:t>Contribute to the Conversation on Twitter</a:t>
            </a:r>
            <a:r>
              <a:rPr lang="en-GB" b="1" dirty="0">
                <a:solidFill>
                  <a:schemeClr val="bg1"/>
                </a:solidFill>
                <a:latin typeface="Arial" panose="020B0604020202020204" pitchFamily="34" charset="0"/>
                <a:cs typeface="Arial" panose="020B0604020202020204" pitchFamily="34" charset="0"/>
              </a:rPr>
              <a:t/>
            </a:r>
            <a:br>
              <a:rPr lang="en-GB" b="1" dirty="0">
                <a:solidFill>
                  <a:schemeClr val="bg1"/>
                </a:solidFill>
                <a:latin typeface="Arial" panose="020B0604020202020204" pitchFamily="34" charset="0"/>
                <a:cs typeface="Arial" panose="020B0604020202020204" pitchFamily="34" charset="0"/>
              </a:rPr>
            </a:br>
            <a:r>
              <a:rPr lang="en-GB" b="1" dirty="0">
                <a:solidFill>
                  <a:schemeClr val="bg1"/>
                </a:solidFill>
                <a:latin typeface="Arial" panose="020B0604020202020204" pitchFamily="34" charset="0"/>
                <a:cs typeface="Arial" panose="020B0604020202020204" pitchFamily="34" charset="0"/>
              </a:rPr>
              <a:t>#GHACOF58</a:t>
            </a:r>
          </a:p>
          <a:p>
            <a:pPr algn="ctr"/>
            <a:endParaRPr lang="en-GB" b="1" dirty="0">
              <a:solidFill>
                <a:schemeClr val="bg1"/>
              </a:solidFill>
              <a:latin typeface="Arial" panose="020B0604020202020204" pitchFamily="34" charset="0"/>
              <a:cs typeface="Arial" panose="020B0604020202020204" pitchFamily="34" charset="0"/>
            </a:endParaRPr>
          </a:p>
          <a:p>
            <a:pPr algn="ctr"/>
            <a:r>
              <a:rPr lang="en-GB" u="sng" dirty="0">
                <a:solidFill>
                  <a:schemeClr val="bg1"/>
                </a:solidFill>
                <a:latin typeface="Arial" panose="020B0604020202020204" pitchFamily="34" charset="0"/>
                <a:cs typeface="Arial" panose="020B0604020202020204" pitchFamily="34" charset="0"/>
                <a:hlinkClick r:id="rId2">
                  <a:extLst>
                    <a:ext uri="{A12FA001-AC4F-418D-AE19-62706E023703}">
                      <ahyp:hlinkClr xmlns="" xmlns:ahyp="http://schemas.microsoft.com/office/drawing/2018/hyperlinkcolor" val="tx"/>
                    </a:ext>
                  </a:extLst>
                </a:hlinkClick>
              </a:rPr>
              <a:t>www.icpac.net</a:t>
            </a:r>
            <a:endParaRPr lang="en-US" b="1" dirty="0">
              <a:solidFill>
                <a:schemeClr val="bg1"/>
              </a:solidFill>
              <a:latin typeface="Arial" panose="020B0604020202020204" pitchFamily="34" charset="0"/>
              <a:cs typeface="Arial" panose="020B0604020202020204" pitchFamily="34" charset="0"/>
            </a:endParaRPr>
          </a:p>
          <a:p>
            <a:pPr algn="ctr"/>
            <a:endParaRPr lang="en-GB" b="1" dirty="0">
              <a:solidFill>
                <a:schemeClr val="bg1"/>
              </a:solidFill>
              <a:latin typeface="Arial" panose="020B0604020202020204" pitchFamily="34" charset="0"/>
              <a:cs typeface="Arial" panose="020B0604020202020204" pitchFamily="34" charset="0"/>
            </a:endParaRPr>
          </a:p>
          <a:p>
            <a:pPr algn="ctr"/>
            <a:endParaRPr lang="x-none" dirty="0"/>
          </a:p>
        </p:txBody>
      </p:sp>
    </p:spTree>
    <p:extLst>
      <p:ext uri="{BB962C8B-B14F-4D97-AF65-F5344CB8AC3E}">
        <p14:creationId xmlns:p14="http://schemas.microsoft.com/office/powerpoint/2010/main" val="3251770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25"/>
          <p:cNvSpPr txBox="1">
            <a:spLocks noGrp="1"/>
          </p:cNvSpPr>
          <p:nvPr>
            <p:ph type="ctrTitle"/>
          </p:nvPr>
        </p:nvSpPr>
        <p:spPr>
          <a:xfrm>
            <a:off x="1017687" y="967642"/>
            <a:ext cx="7429500" cy="1892537"/>
          </a:xfrm>
          <a:prstGeom prst="rect">
            <a:avLst/>
          </a:prstGeom>
        </p:spPr>
        <p:txBody>
          <a:bodyPr spcFirstLastPara="1" vert="horz" wrap="square" lIns="74289" tIns="37131" rIns="74289" bIns="37131" rtlCol="0" anchor="b" anchorCtr="0">
            <a:noAutofit/>
          </a:bodyPr>
          <a:lstStyle/>
          <a:p>
            <a:pPr>
              <a:spcBef>
                <a:spcPts val="0"/>
              </a:spcBef>
            </a:pPr>
            <a:r>
              <a:rPr lang="en-GB" sz="3250" b="1" dirty="0">
                <a:latin typeface="+mn-lt"/>
              </a:rPr>
              <a:t>Some housekeeping rules</a:t>
            </a:r>
            <a:endParaRPr sz="3250" b="1" dirty="0">
              <a:latin typeface="+mn-lt"/>
            </a:endParaRPr>
          </a:p>
        </p:txBody>
      </p:sp>
      <p:sp>
        <p:nvSpPr>
          <p:cNvPr id="5" name="TextBox 4">
            <a:extLst>
              <a:ext uri="{FF2B5EF4-FFF2-40B4-BE49-F238E27FC236}">
                <a16:creationId xmlns="" xmlns:a16="http://schemas.microsoft.com/office/drawing/2014/main" id="{33ED614E-7A43-FF45-8D00-1721902D4F54}"/>
              </a:ext>
            </a:extLst>
          </p:cNvPr>
          <p:cNvSpPr txBox="1"/>
          <p:nvPr/>
        </p:nvSpPr>
        <p:spPr>
          <a:xfrm>
            <a:off x="1642068" y="3243262"/>
            <a:ext cx="7414101" cy="2513509"/>
          </a:xfrm>
          <a:prstGeom prst="rect">
            <a:avLst/>
          </a:prstGeom>
          <a:noFill/>
        </p:spPr>
        <p:txBody>
          <a:bodyPr wrap="square" rtlCol="0">
            <a:spAutoFit/>
          </a:bodyPr>
          <a:lstStyle/>
          <a:p>
            <a:pPr marL="232172" indent="-232172">
              <a:spcAft>
                <a:spcPts val="488"/>
              </a:spcAft>
              <a:buFont typeface="Arial" panose="020B0604020202020204" pitchFamily="34" charset="0"/>
              <a:buChar char="•"/>
            </a:pPr>
            <a:r>
              <a:rPr lang="en-US" sz="1950" dirty="0"/>
              <a:t>Please keep your microphone muted when not speaking</a:t>
            </a:r>
          </a:p>
          <a:p>
            <a:pPr marL="232172" indent="-232172">
              <a:spcAft>
                <a:spcPts val="488"/>
              </a:spcAft>
              <a:buFont typeface="Arial" panose="020B0604020202020204" pitchFamily="34" charset="0"/>
              <a:buChar char="•"/>
            </a:pPr>
            <a:r>
              <a:rPr lang="en-US" sz="1950" dirty="0"/>
              <a:t>Please raise your hand when you want to speak</a:t>
            </a:r>
          </a:p>
          <a:p>
            <a:pPr marL="232172" indent="-232172">
              <a:spcAft>
                <a:spcPts val="488"/>
              </a:spcAft>
              <a:buFont typeface="Arial" panose="020B0604020202020204" pitchFamily="34" charset="0"/>
              <a:buChar char="•"/>
            </a:pPr>
            <a:r>
              <a:rPr lang="en-US" sz="1950" dirty="0"/>
              <a:t>Turn on your camera (if you can) when speaking to the group</a:t>
            </a:r>
          </a:p>
          <a:p>
            <a:pPr marL="232172" indent="-232172">
              <a:spcAft>
                <a:spcPts val="488"/>
              </a:spcAft>
              <a:buFont typeface="Arial" panose="020B0604020202020204" pitchFamily="34" charset="0"/>
              <a:buChar char="•"/>
            </a:pPr>
            <a:r>
              <a:rPr lang="en-US" sz="1950" dirty="0"/>
              <a:t>Feel free to add questions/comments to the chat box as we go along!</a:t>
            </a:r>
          </a:p>
          <a:p>
            <a:pPr marL="232172" indent="-232172">
              <a:spcAft>
                <a:spcPts val="488"/>
              </a:spcAft>
              <a:buFont typeface="Arial" panose="020B0604020202020204" pitchFamily="34" charset="0"/>
              <a:buChar char="•"/>
            </a:pPr>
            <a:endParaRPr lang="en-US" sz="1950" dirty="0"/>
          </a:p>
          <a:p>
            <a:pPr>
              <a:spcAft>
                <a:spcPts val="488"/>
              </a:spcAft>
            </a:pPr>
            <a:endParaRPr lang="en-US" sz="1950" dirty="0"/>
          </a:p>
        </p:txBody>
      </p:sp>
    </p:spTree>
    <p:extLst>
      <p:ext uri="{BB962C8B-B14F-4D97-AF65-F5344CB8AC3E}">
        <p14:creationId xmlns:p14="http://schemas.microsoft.com/office/powerpoint/2010/main" val="42276769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6"/>
          <p:cNvSpPr txBox="1">
            <a:spLocks noGrp="1"/>
          </p:cNvSpPr>
          <p:nvPr>
            <p:ph type="title"/>
          </p:nvPr>
        </p:nvSpPr>
        <p:spPr>
          <a:xfrm>
            <a:off x="681038" y="877643"/>
            <a:ext cx="8543925" cy="579235"/>
          </a:xfrm>
          <a:prstGeom prst="rect">
            <a:avLst/>
          </a:prstGeom>
        </p:spPr>
        <p:txBody>
          <a:bodyPr spcFirstLastPara="1" vert="horz" wrap="square" lIns="74289" tIns="37131" rIns="74289" bIns="37131" rtlCol="0" anchor="ctr" anchorCtr="0">
            <a:noAutofit/>
          </a:bodyPr>
          <a:lstStyle/>
          <a:p>
            <a:pPr>
              <a:spcBef>
                <a:spcPts val="0"/>
              </a:spcBef>
            </a:pPr>
            <a:r>
              <a:rPr lang="en" sz="2600" b="1" dirty="0">
                <a:latin typeface="+mn-lt"/>
              </a:rPr>
              <a:t>Agenda</a:t>
            </a:r>
            <a:endParaRPr sz="2600" b="1" dirty="0">
              <a:solidFill>
                <a:schemeClr val="accent6">
                  <a:lumMod val="75000"/>
                </a:schemeClr>
              </a:solidFill>
              <a:latin typeface="+mn-lt"/>
            </a:endParaRPr>
          </a:p>
        </p:txBody>
      </p:sp>
      <p:sp>
        <p:nvSpPr>
          <p:cNvPr id="136" name="Google Shape;136;p26"/>
          <p:cNvSpPr txBox="1">
            <a:spLocks noGrp="1"/>
          </p:cNvSpPr>
          <p:nvPr>
            <p:ph type="body" idx="1"/>
          </p:nvPr>
        </p:nvSpPr>
        <p:spPr>
          <a:xfrm>
            <a:off x="681037" y="1613696"/>
            <a:ext cx="9140762" cy="4081302"/>
          </a:xfrm>
          <a:prstGeom prst="rect">
            <a:avLst/>
          </a:prstGeom>
        </p:spPr>
        <p:txBody>
          <a:bodyPr spcFirstLastPara="1" vert="horz" wrap="square" lIns="74289" tIns="37131" rIns="74289" bIns="37131" rtlCol="0" anchor="t" anchorCtr="0">
            <a:noAutofit/>
          </a:bodyPr>
          <a:lstStyle/>
          <a:p>
            <a:pPr marL="0" indent="0">
              <a:spcBef>
                <a:spcPts val="0"/>
              </a:spcBef>
              <a:spcAft>
                <a:spcPts val="1300"/>
              </a:spcAft>
              <a:buNone/>
            </a:pPr>
            <a:r>
              <a:rPr lang="en" sz="1950" b="1" dirty="0"/>
              <a:t>10:00 – 10:15</a:t>
            </a:r>
            <a:r>
              <a:rPr lang="en" sz="1950" dirty="0"/>
              <a:t>		Introductions of participants and </a:t>
            </a:r>
            <a:r>
              <a:rPr lang="en-GB" sz="1950" dirty="0"/>
              <a:t>purpose of the meeting</a:t>
            </a:r>
            <a:endParaRPr lang="en-GB" sz="1950" dirty="0">
              <a:solidFill>
                <a:schemeClr val="accent6">
                  <a:lumMod val="75000"/>
                </a:schemeClr>
              </a:solidFill>
            </a:endParaRPr>
          </a:p>
          <a:p>
            <a:pPr marL="0" indent="0">
              <a:spcBef>
                <a:spcPts val="0"/>
              </a:spcBef>
              <a:spcAft>
                <a:spcPts val="1300"/>
              </a:spcAft>
              <a:buNone/>
            </a:pPr>
            <a:r>
              <a:rPr lang="en" sz="1950" b="1" dirty="0"/>
              <a:t>10.15 – 11.15  </a:t>
            </a:r>
            <a:r>
              <a:rPr lang="en" sz="1950" dirty="0"/>
              <a:t>		</a:t>
            </a:r>
            <a:r>
              <a:rPr lang="en-GB" sz="1950" dirty="0"/>
              <a:t>Activity 1 – </a:t>
            </a:r>
            <a:r>
              <a:rPr lang="en" sz="1950" dirty="0"/>
              <a:t>Understanding the process of collecting feedback </a:t>
            </a:r>
            <a:r>
              <a:rPr lang="en-GB" sz="1950" dirty="0"/>
              <a:t>on 				impacts in country/sector for ‘reporting analysis’</a:t>
            </a:r>
            <a:endParaRPr sz="1950" dirty="0"/>
          </a:p>
          <a:p>
            <a:pPr marL="0" indent="0">
              <a:spcBef>
                <a:spcPts val="0"/>
              </a:spcBef>
              <a:spcAft>
                <a:spcPts val="1300"/>
              </a:spcAft>
              <a:buNone/>
            </a:pPr>
            <a:r>
              <a:rPr lang="en-US" sz="1950" dirty="0"/>
              <a:t>			</a:t>
            </a:r>
            <a:r>
              <a:rPr lang="en-US" sz="1950" i="1" dirty="0">
                <a:solidFill>
                  <a:schemeClr val="accent5"/>
                </a:solidFill>
              </a:rPr>
              <a:t>Short break 15 min </a:t>
            </a:r>
          </a:p>
          <a:p>
            <a:pPr marL="0" indent="0">
              <a:spcBef>
                <a:spcPts val="0"/>
              </a:spcBef>
              <a:spcAft>
                <a:spcPts val="1300"/>
              </a:spcAft>
              <a:buNone/>
            </a:pPr>
            <a:r>
              <a:rPr lang="en" sz="1950" b="1" dirty="0"/>
              <a:t>11.30 – 12.30  		</a:t>
            </a:r>
            <a:r>
              <a:rPr lang="en-GB" sz="1950" dirty="0"/>
              <a:t>Activity 2 – Stakeholder mapping</a:t>
            </a:r>
          </a:p>
          <a:p>
            <a:pPr marL="0" indent="0">
              <a:spcBef>
                <a:spcPts val="0"/>
              </a:spcBef>
              <a:spcAft>
                <a:spcPts val="1300"/>
              </a:spcAft>
              <a:buNone/>
            </a:pPr>
            <a:r>
              <a:rPr lang="en-GB" sz="1950" dirty="0"/>
              <a:t>			</a:t>
            </a:r>
            <a:r>
              <a:rPr lang="en-US" sz="1950" i="1" dirty="0">
                <a:solidFill>
                  <a:schemeClr val="accent5"/>
                </a:solidFill>
              </a:rPr>
              <a:t>Short break 15 min </a:t>
            </a:r>
            <a:endParaRPr lang="en-GB" sz="1950" i="1" dirty="0">
              <a:solidFill>
                <a:schemeClr val="accent5"/>
              </a:solidFill>
            </a:endParaRPr>
          </a:p>
          <a:p>
            <a:pPr marL="0" indent="0">
              <a:spcBef>
                <a:spcPts val="0"/>
              </a:spcBef>
              <a:spcAft>
                <a:spcPts val="1300"/>
              </a:spcAft>
              <a:buNone/>
            </a:pPr>
            <a:r>
              <a:rPr lang="en" sz="1950" b="1" dirty="0"/>
              <a:t>12.45 – 13:20 </a:t>
            </a:r>
            <a:r>
              <a:rPr lang="en" sz="1950" dirty="0"/>
              <a:t> 		Activity 3 – Monthly meetings in-between GHACOFs</a:t>
            </a:r>
          </a:p>
          <a:p>
            <a:pPr marL="0" indent="0">
              <a:spcBef>
                <a:spcPts val="0"/>
              </a:spcBef>
              <a:spcAft>
                <a:spcPts val="1300"/>
              </a:spcAft>
              <a:buNone/>
            </a:pPr>
            <a:r>
              <a:rPr lang="en" sz="1950" b="1" dirty="0"/>
              <a:t>13:20 – 13:30 </a:t>
            </a:r>
            <a:r>
              <a:rPr lang="en" sz="1950" dirty="0"/>
              <a:t>		Closing remarks</a:t>
            </a:r>
          </a:p>
        </p:txBody>
      </p:sp>
    </p:spTree>
    <p:extLst>
      <p:ext uri="{BB962C8B-B14F-4D97-AF65-F5344CB8AC3E}">
        <p14:creationId xmlns:p14="http://schemas.microsoft.com/office/powerpoint/2010/main" val="3223800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94181B0-614C-4821-988C-2CFF6FC60D17}"/>
              </a:ext>
            </a:extLst>
          </p:cNvPr>
          <p:cNvSpPr>
            <a:spLocks noGrp="1"/>
          </p:cNvSpPr>
          <p:nvPr>
            <p:ph type="title"/>
          </p:nvPr>
        </p:nvSpPr>
        <p:spPr>
          <a:xfrm>
            <a:off x="681038" y="939603"/>
            <a:ext cx="8543925" cy="897362"/>
          </a:xfrm>
        </p:spPr>
        <p:txBody>
          <a:bodyPr>
            <a:normAutofit/>
          </a:bodyPr>
          <a:lstStyle/>
          <a:p>
            <a:r>
              <a:rPr lang="en-GB" sz="2600" b="1" dirty="0">
                <a:latin typeface="+mn-lt"/>
              </a:rPr>
              <a:t>Introduction of participants</a:t>
            </a:r>
            <a:endParaRPr lang="en-GB" sz="2600" b="1" dirty="0">
              <a:solidFill>
                <a:srgbClr val="FF0000"/>
              </a:solidFill>
              <a:latin typeface="+mn-lt"/>
            </a:endParaRPr>
          </a:p>
        </p:txBody>
      </p:sp>
      <p:sp>
        <p:nvSpPr>
          <p:cNvPr id="3" name="Content Placeholder 2">
            <a:extLst>
              <a:ext uri="{FF2B5EF4-FFF2-40B4-BE49-F238E27FC236}">
                <a16:creationId xmlns="" xmlns:a16="http://schemas.microsoft.com/office/drawing/2014/main" id="{3709FF20-7C18-4467-8694-47F0A3A55C7A}"/>
              </a:ext>
            </a:extLst>
          </p:cNvPr>
          <p:cNvSpPr>
            <a:spLocks noGrp="1"/>
          </p:cNvSpPr>
          <p:nvPr>
            <p:ph idx="1"/>
          </p:nvPr>
        </p:nvSpPr>
        <p:spPr>
          <a:xfrm>
            <a:off x="681038" y="2734327"/>
            <a:ext cx="8543925" cy="1201023"/>
          </a:xfrm>
        </p:spPr>
        <p:txBody>
          <a:bodyPr>
            <a:normAutofit fontScale="92500" lnSpcReduction="10000"/>
          </a:bodyPr>
          <a:lstStyle/>
          <a:p>
            <a:r>
              <a:rPr lang="en-GB" dirty="0"/>
              <a:t>Name</a:t>
            </a:r>
          </a:p>
          <a:p>
            <a:r>
              <a:rPr lang="en-GB" dirty="0"/>
              <a:t>Country</a:t>
            </a:r>
          </a:p>
          <a:p>
            <a:r>
              <a:rPr lang="en-GB" dirty="0"/>
              <a:t>Role in the development / delivery / use of climate information</a:t>
            </a:r>
          </a:p>
        </p:txBody>
      </p:sp>
    </p:spTree>
    <p:extLst>
      <p:ext uri="{BB962C8B-B14F-4D97-AF65-F5344CB8AC3E}">
        <p14:creationId xmlns:p14="http://schemas.microsoft.com/office/powerpoint/2010/main" val="19404340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94181B0-614C-4821-988C-2CFF6FC60D17}"/>
              </a:ext>
            </a:extLst>
          </p:cNvPr>
          <p:cNvSpPr>
            <a:spLocks noGrp="1"/>
          </p:cNvSpPr>
          <p:nvPr>
            <p:ph type="title"/>
          </p:nvPr>
        </p:nvSpPr>
        <p:spPr>
          <a:xfrm>
            <a:off x="615256" y="638598"/>
            <a:ext cx="6995507" cy="597253"/>
          </a:xfrm>
        </p:spPr>
        <p:txBody>
          <a:bodyPr>
            <a:normAutofit fontScale="90000"/>
          </a:bodyPr>
          <a:lstStyle/>
          <a:p>
            <a:r>
              <a:rPr lang="en-GB" sz="2275" b="1" dirty="0">
                <a:latin typeface="+mn-lt"/>
                <a:ea typeface="+mn-ea"/>
                <a:cs typeface="+mn-cs"/>
              </a:rPr>
              <a:t>Purpose of Pre-COF 58 co-production session</a:t>
            </a:r>
          </a:p>
        </p:txBody>
      </p:sp>
      <p:sp>
        <p:nvSpPr>
          <p:cNvPr id="3" name="TextBox 2">
            <a:extLst>
              <a:ext uri="{FF2B5EF4-FFF2-40B4-BE49-F238E27FC236}">
                <a16:creationId xmlns="" xmlns:a16="http://schemas.microsoft.com/office/drawing/2014/main" id="{9AC3BD4A-8E5B-0D41-91F4-E2BF6BF79B20}"/>
              </a:ext>
            </a:extLst>
          </p:cNvPr>
          <p:cNvSpPr txBox="1"/>
          <p:nvPr/>
        </p:nvSpPr>
        <p:spPr>
          <a:xfrm>
            <a:off x="615256" y="1143000"/>
            <a:ext cx="8641901" cy="4893647"/>
          </a:xfrm>
          <a:prstGeom prst="rect">
            <a:avLst/>
          </a:prstGeom>
          <a:noFill/>
        </p:spPr>
        <p:txBody>
          <a:bodyPr wrap="square" rtlCol="0">
            <a:spAutoFit/>
          </a:bodyPr>
          <a:lstStyle/>
          <a:p>
            <a:pPr marL="278606" indent="-278606">
              <a:buFont typeface="Wingdings" panose="05000000000000000000" pitchFamily="2" charset="2"/>
              <a:buChar char="§"/>
            </a:pPr>
            <a:r>
              <a:rPr lang="en-US" sz="1950" dirty="0"/>
              <a:t>Pre-COF 58 co-production session is following a different format to support:</a:t>
            </a:r>
          </a:p>
          <a:p>
            <a:pPr marL="650081" lvl="1" indent="-278606">
              <a:buFont typeface="Wingdings" panose="05000000000000000000" pitchFamily="2" charset="2"/>
              <a:buChar char="§"/>
            </a:pPr>
            <a:r>
              <a:rPr lang="en-US" sz="1950" dirty="0"/>
              <a:t>Efforts from ICPAC to engage more directly with sector-specific national focal points and other key stakeholders in the region</a:t>
            </a:r>
          </a:p>
          <a:p>
            <a:pPr marL="650081" lvl="1" indent="-278606">
              <a:buFont typeface="Wingdings" panose="05000000000000000000" pitchFamily="2" charset="2"/>
              <a:buChar char="§"/>
            </a:pPr>
            <a:r>
              <a:rPr lang="en-US" sz="1950" dirty="0"/>
              <a:t>Opportunity within GHACOF to discuss emerging issues and weather and climate information needs over time; </a:t>
            </a:r>
          </a:p>
          <a:p>
            <a:pPr marL="650081" lvl="1" indent="-278606">
              <a:buFont typeface="Wingdings" panose="05000000000000000000" pitchFamily="2" charset="2"/>
              <a:buChar char="§"/>
            </a:pPr>
            <a:r>
              <a:rPr lang="en-US" sz="1950" dirty="0"/>
              <a:t>Improve processes of co-production including the collaboration and interactions between ICPAC and other key stakeholders including national focal points</a:t>
            </a:r>
          </a:p>
          <a:p>
            <a:pPr lvl="1"/>
            <a:endParaRPr lang="en-US" sz="1950" dirty="0"/>
          </a:p>
          <a:p>
            <a:pPr marL="278606" indent="-278606">
              <a:buFont typeface="Wingdings" panose="05000000000000000000" pitchFamily="2" charset="2"/>
              <a:buChar char="§"/>
            </a:pPr>
            <a:r>
              <a:rPr lang="en-US" sz="1950" smtClean="0">
                <a:solidFill>
                  <a:schemeClr val="accent5"/>
                </a:solidFill>
              </a:rPr>
              <a:t>This specific meeting aims to help us understand some of these underlying processes including:</a:t>
            </a:r>
          </a:p>
          <a:p>
            <a:pPr marL="650081" lvl="1" indent="-278606">
              <a:buFont typeface="Wingdings" panose="05000000000000000000" pitchFamily="2" charset="2"/>
              <a:buChar char="§"/>
            </a:pPr>
            <a:r>
              <a:rPr lang="en-GB" sz="1950" smtClean="0">
                <a:solidFill>
                  <a:schemeClr val="accent5"/>
                </a:solidFill>
              </a:rPr>
              <a:t>Process behind the preparation of ‘season analysis of impacts report’</a:t>
            </a:r>
          </a:p>
          <a:p>
            <a:pPr marL="650081" lvl="1" indent="-278606">
              <a:buFont typeface="Wingdings" panose="05000000000000000000" pitchFamily="2" charset="2"/>
              <a:buChar char="§"/>
            </a:pPr>
            <a:r>
              <a:rPr lang="en-GB" sz="1950" smtClean="0">
                <a:solidFill>
                  <a:schemeClr val="accent5"/>
                </a:solidFill>
              </a:rPr>
              <a:t>Network of stakeholders that use weather and climate information products</a:t>
            </a:r>
          </a:p>
          <a:p>
            <a:pPr marL="650081" lvl="1" indent="-278606">
              <a:buFont typeface="Wingdings" panose="05000000000000000000" pitchFamily="2" charset="2"/>
              <a:buChar char="§"/>
            </a:pPr>
            <a:r>
              <a:rPr lang="en-GB" sz="1950" smtClean="0">
                <a:solidFill>
                  <a:schemeClr val="accent5"/>
                </a:solidFill>
              </a:rPr>
              <a:t>Organising sector-specific meetings between ICPAC and focal points</a:t>
            </a:r>
            <a:endParaRPr lang="en-US" sz="1950" dirty="0">
              <a:solidFill>
                <a:schemeClr val="accent5"/>
              </a:solidFill>
            </a:endParaRPr>
          </a:p>
        </p:txBody>
      </p:sp>
    </p:spTree>
    <p:extLst>
      <p:ext uri="{BB962C8B-B14F-4D97-AF65-F5344CB8AC3E}">
        <p14:creationId xmlns:p14="http://schemas.microsoft.com/office/powerpoint/2010/main" val="9166518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3709FF20-7C18-4467-8694-47F0A3A55C7A}"/>
              </a:ext>
            </a:extLst>
          </p:cNvPr>
          <p:cNvSpPr>
            <a:spLocks noGrp="1"/>
          </p:cNvSpPr>
          <p:nvPr>
            <p:ph idx="1"/>
          </p:nvPr>
        </p:nvSpPr>
        <p:spPr>
          <a:xfrm>
            <a:off x="681038" y="987041"/>
            <a:ext cx="8543925" cy="5131439"/>
          </a:xfrm>
        </p:spPr>
        <p:txBody>
          <a:bodyPr>
            <a:noAutofit/>
          </a:bodyPr>
          <a:lstStyle/>
          <a:p>
            <a:pPr marL="0" indent="0">
              <a:spcBef>
                <a:spcPts val="0"/>
              </a:spcBef>
              <a:spcAft>
                <a:spcPts val="1300"/>
              </a:spcAft>
              <a:buNone/>
            </a:pPr>
            <a:r>
              <a:rPr lang="en-GB" b="1" dirty="0"/>
              <a:t>Activity 1 - Understanding the process of collecting feedback on impacts in country/sector for ‘season analysis of impacts report’</a:t>
            </a:r>
          </a:p>
          <a:p>
            <a:pPr marL="0" indent="0">
              <a:spcBef>
                <a:spcPts val="0"/>
              </a:spcBef>
              <a:spcAft>
                <a:spcPts val="975"/>
              </a:spcAft>
              <a:buNone/>
            </a:pPr>
            <a:r>
              <a:rPr lang="en-GB" dirty="0">
                <a:solidFill>
                  <a:schemeClr val="accent5"/>
                </a:solidFill>
              </a:rPr>
              <a:t>Understanding how feedback on previous season forecast is collected by focal points? How are these reports put together? </a:t>
            </a:r>
          </a:p>
          <a:p>
            <a:pPr marL="0" indent="0">
              <a:spcBef>
                <a:spcPts val="0"/>
              </a:spcBef>
              <a:spcAft>
                <a:spcPts val="975"/>
              </a:spcAft>
              <a:buNone/>
            </a:pPr>
            <a:endParaRPr lang="en-GB" b="1" dirty="0"/>
          </a:p>
          <a:p>
            <a:pPr marL="0" indent="0">
              <a:spcBef>
                <a:spcPts val="0"/>
              </a:spcBef>
              <a:spcAft>
                <a:spcPts val="975"/>
              </a:spcAft>
              <a:buNone/>
            </a:pPr>
            <a:r>
              <a:rPr lang="en-GB" sz="2113" b="1" dirty="0"/>
              <a:t>Motivation: </a:t>
            </a:r>
          </a:p>
          <a:p>
            <a:pPr marL="371475" indent="-371475">
              <a:spcBef>
                <a:spcPts val="0"/>
              </a:spcBef>
              <a:spcAft>
                <a:spcPts val="975"/>
              </a:spcAft>
              <a:buFont typeface="+mj-lt"/>
              <a:buAutoNum type="arabicPeriod"/>
            </a:pPr>
            <a:r>
              <a:rPr lang="en-GB" sz="2113" dirty="0"/>
              <a:t>To understand how the ‘season analysis of the impacts’ report is prepared</a:t>
            </a:r>
          </a:p>
          <a:p>
            <a:pPr marL="371475" indent="-371475">
              <a:spcBef>
                <a:spcPts val="0"/>
              </a:spcBef>
              <a:spcAft>
                <a:spcPts val="975"/>
              </a:spcAft>
              <a:buFont typeface="+mj-lt"/>
              <a:buAutoNum type="arabicPeriod"/>
            </a:pPr>
            <a:r>
              <a:rPr lang="en-GB" sz="2113" dirty="0"/>
              <a:t>To ensure that the report received at the regional level is as comprehensive as possible and based on wider consultations with stakeholders in the countries</a:t>
            </a:r>
          </a:p>
          <a:p>
            <a:pPr marL="0" indent="0">
              <a:buNone/>
            </a:pPr>
            <a:endParaRPr lang="en-GB" sz="1463" dirty="0"/>
          </a:p>
        </p:txBody>
      </p:sp>
    </p:spTree>
    <p:extLst>
      <p:ext uri="{BB962C8B-B14F-4D97-AF65-F5344CB8AC3E}">
        <p14:creationId xmlns:p14="http://schemas.microsoft.com/office/powerpoint/2010/main" val="1082636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3709FF20-7C18-4467-8694-47F0A3A55C7A}"/>
              </a:ext>
            </a:extLst>
          </p:cNvPr>
          <p:cNvSpPr>
            <a:spLocks noGrp="1"/>
          </p:cNvSpPr>
          <p:nvPr>
            <p:ph idx="1"/>
          </p:nvPr>
        </p:nvSpPr>
        <p:spPr>
          <a:xfrm>
            <a:off x="622994" y="1116888"/>
            <a:ext cx="8543925" cy="5098174"/>
          </a:xfrm>
        </p:spPr>
        <p:txBody>
          <a:bodyPr>
            <a:noAutofit/>
          </a:bodyPr>
          <a:lstStyle/>
          <a:p>
            <a:pPr marL="0" indent="0">
              <a:spcBef>
                <a:spcPts val="0"/>
              </a:spcBef>
              <a:spcAft>
                <a:spcPts val="975"/>
              </a:spcAft>
              <a:buNone/>
            </a:pPr>
            <a:r>
              <a:rPr lang="en-GB" b="1" dirty="0"/>
              <a:t>Activity 2 - Stakeholder mapping </a:t>
            </a:r>
          </a:p>
          <a:p>
            <a:pPr marL="0" indent="0">
              <a:spcBef>
                <a:spcPts val="0"/>
              </a:spcBef>
              <a:spcAft>
                <a:spcPts val="975"/>
              </a:spcAft>
              <a:buNone/>
            </a:pPr>
            <a:r>
              <a:rPr lang="en-GB" dirty="0">
                <a:solidFill>
                  <a:schemeClr val="accent5"/>
                </a:solidFill>
              </a:rPr>
              <a:t>Understanding the network of key stakeholders that use ICPAC products and/or climate information from other sources e.g. NHMS</a:t>
            </a:r>
          </a:p>
          <a:p>
            <a:pPr marL="0" indent="0">
              <a:spcBef>
                <a:spcPts val="0"/>
              </a:spcBef>
              <a:spcAft>
                <a:spcPts val="975"/>
              </a:spcAft>
              <a:buNone/>
            </a:pPr>
            <a:endParaRPr lang="en-GB" b="1" dirty="0"/>
          </a:p>
          <a:p>
            <a:pPr marL="0" indent="0">
              <a:spcBef>
                <a:spcPts val="0"/>
              </a:spcBef>
              <a:spcAft>
                <a:spcPts val="975"/>
              </a:spcAft>
              <a:buNone/>
            </a:pPr>
            <a:r>
              <a:rPr lang="en-GB" sz="2113" b="1" dirty="0"/>
              <a:t>Motivation:</a:t>
            </a:r>
          </a:p>
          <a:p>
            <a:pPr marL="417909" indent="-417909">
              <a:spcBef>
                <a:spcPts val="0"/>
              </a:spcBef>
              <a:spcAft>
                <a:spcPts val="975"/>
              </a:spcAft>
              <a:buFont typeface="+mj-lt"/>
              <a:buAutoNum type="arabicPeriod"/>
            </a:pPr>
            <a:r>
              <a:rPr lang="en-GB" sz="2113" dirty="0"/>
              <a:t>Help identify the network of stakeholders using weather and climate information in the region</a:t>
            </a:r>
          </a:p>
          <a:p>
            <a:pPr marL="417909" indent="-417909">
              <a:spcBef>
                <a:spcPts val="0"/>
              </a:spcBef>
              <a:spcAft>
                <a:spcPts val="975"/>
              </a:spcAft>
              <a:buFont typeface="+mj-lt"/>
              <a:buAutoNum type="arabicPeriod"/>
            </a:pPr>
            <a:r>
              <a:rPr lang="en-GB" sz="2113" dirty="0"/>
              <a:t>Understand the barriers to use of climate services and products</a:t>
            </a:r>
          </a:p>
          <a:p>
            <a:pPr marL="417909" indent="-417909">
              <a:spcBef>
                <a:spcPts val="0"/>
              </a:spcBef>
              <a:spcAft>
                <a:spcPts val="975"/>
              </a:spcAft>
              <a:buFont typeface="+mj-lt"/>
              <a:buAutoNum type="arabicPeriod"/>
            </a:pPr>
            <a:r>
              <a:rPr lang="en-GB" sz="2113" dirty="0"/>
              <a:t>Help identify opportunities to improve the products and its uptake</a:t>
            </a:r>
          </a:p>
          <a:p>
            <a:pPr marL="417909" indent="-417909">
              <a:spcBef>
                <a:spcPts val="0"/>
              </a:spcBef>
              <a:spcAft>
                <a:spcPts val="975"/>
              </a:spcAft>
              <a:buFont typeface="+mj-lt"/>
              <a:buAutoNum type="arabicPeriod"/>
            </a:pPr>
            <a:endParaRPr lang="en-GB" sz="2113" b="1" dirty="0">
              <a:solidFill>
                <a:srgbClr val="FF0000"/>
              </a:solidFill>
            </a:endParaRPr>
          </a:p>
          <a:p>
            <a:pPr marL="0" indent="0">
              <a:buNone/>
            </a:pPr>
            <a:endParaRPr lang="en-GB" dirty="0"/>
          </a:p>
          <a:p>
            <a:pPr marL="417909" indent="-417909">
              <a:buFont typeface="+mj-lt"/>
              <a:buAutoNum type="arabicPeriod"/>
            </a:pPr>
            <a:endParaRPr lang="en-GB" dirty="0"/>
          </a:p>
          <a:p>
            <a:pPr marL="417909" indent="-417909">
              <a:buFont typeface="+mj-lt"/>
              <a:buAutoNum type="arabicPeriod"/>
            </a:pPr>
            <a:endParaRPr lang="en-GB" dirty="0"/>
          </a:p>
        </p:txBody>
      </p:sp>
    </p:spTree>
    <p:extLst>
      <p:ext uri="{BB962C8B-B14F-4D97-AF65-F5344CB8AC3E}">
        <p14:creationId xmlns:p14="http://schemas.microsoft.com/office/powerpoint/2010/main" val="28901296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3709FF20-7C18-4467-8694-47F0A3A55C7A}"/>
              </a:ext>
            </a:extLst>
          </p:cNvPr>
          <p:cNvSpPr>
            <a:spLocks noGrp="1"/>
          </p:cNvSpPr>
          <p:nvPr>
            <p:ph idx="1"/>
          </p:nvPr>
        </p:nvSpPr>
        <p:spPr>
          <a:xfrm>
            <a:off x="634603" y="1116888"/>
            <a:ext cx="8543925" cy="5098174"/>
          </a:xfrm>
        </p:spPr>
        <p:txBody>
          <a:bodyPr>
            <a:noAutofit/>
          </a:bodyPr>
          <a:lstStyle/>
          <a:p>
            <a:pPr marL="0" indent="0">
              <a:spcBef>
                <a:spcPts val="0"/>
              </a:spcBef>
              <a:spcAft>
                <a:spcPts val="975"/>
              </a:spcAft>
              <a:buNone/>
            </a:pPr>
            <a:r>
              <a:rPr lang="en-GB" b="1" dirty="0"/>
              <a:t>Activity 3 -  Sector specific meetings with ICPAC</a:t>
            </a:r>
          </a:p>
          <a:p>
            <a:pPr marL="0" indent="0">
              <a:spcBef>
                <a:spcPts val="0"/>
              </a:spcBef>
              <a:spcAft>
                <a:spcPts val="975"/>
              </a:spcAft>
              <a:buNone/>
            </a:pPr>
            <a:r>
              <a:rPr lang="en-GB" dirty="0">
                <a:solidFill>
                  <a:schemeClr val="accent5"/>
                </a:solidFill>
              </a:rPr>
              <a:t>Explore the possibility of organising sector specific meetings between ICPAC and </a:t>
            </a:r>
            <a:r>
              <a:rPr lang="en-GB" dirty="0" smtClean="0">
                <a:solidFill>
                  <a:schemeClr val="accent5"/>
                </a:solidFill>
              </a:rPr>
              <a:t>national focal points </a:t>
            </a:r>
            <a:r>
              <a:rPr lang="en-GB" dirty="0">
                <a:solidFill>
                  <a:schemeClr val="accent5"/>
                </a:solidFill>
              </a:rPr>
              <a:t>(and other </a:t>
            </a:r>
            <a:r>
              <a:rPr lang="en-GB" dirty="0" smtClean="0">
                <a:solidFill>
                  <a:schemeClr val="accent5"/>
                </a:solidFill>
              </a:rPr>
              <a:t>stakeholders) </a:t>
            </a:r>
            <a:r>
              <a:rPr lang="en-GB" dirty="0">
                <a:solidFill>
                  <a:schemeClr val="accent5"/>
                </a:solidFill>
              </a:rPr>
              <a:t>in-between GHACOF </a:t>
            </a:r>
            <a:r>
              <a:rPr lang="en-GB" dirty="0" smtClean="0">
                <a:solidFill>
                  <a:schemeClr val="accent5"/>
                </a:solidFill>
              </a:rPr>
              <a:t>events</a:t>
            </a:r>
            <a:endParaRPr lang="en-GB" b="1" dirty="0"/>
          </a:p>
          <a:p>
            <a:pPr marL="0" indent="0">
              <a:spcBef>
                <a:spcPts val="0"/>
              </a:spcBef>
              <a:spcAft>
                <a:spcPts val="975"/>
              </a:spcAft>
              <a:buNone/>
            </a:pPr>
            <a:r>
              <a:rPr lang="en-GB" sz="2113" b="1" dirty="0"/>
              <a:t>Motivation:</a:t>
            </a:r>
          </a:p>
          <a:p>
            <a:pPr marL="371475" indent="-371475">
              <a:spcBef>
                <a:spcPts val="0"/>
              </a:spcBef>
              <a:spcAft>
                <a:spcPts val="975"/>
              </a:spcAft>
              <a:buFont typeface="+mj-lt"/>
              <a:buAutoNum type="arabicPeriod"/>
            </a:pPr>
            <a:r>
              <a:rPr lang="en-GB" sz="2113" dirty="0"/>
              <a:t>Close collaboration for greater input to the GHACOF/ICPAC co-production process and products</a:t>
            </a:r>
          </a:p>
          <a:p>
            <a:pPr marL="371475" indent="-371475">
              <a:spcBef>
                <a:spcPts val="0"/>
              </a:spcBef>
              <a:spcAft>
                <a:spcPts val="975"/>
              </a:spcAft>
              <a:buFont typeface="+mj-lt"/>
              <a:buAutoNum type="arabicPeriod"/>
            </a:pPr>
            <a:r>
              <a:rPr lang="en-GB" sz="2113" dirty="0"/>
              <a:t>Understand user needs and expectations more closely</a:t>
            </a:r>
          </a:p>
          <a:p>
            <a:pPr marL="371475" indent="-371475">
              <a:spcBef>
                <a:spcPts val="0"/>
              </a:spcBef>
              <a:spcAft>
                <a:spcPts val="975"/>
              </a:spcAft>
              <a:buFont typeface="+mj-lt"/>
              <a:buAutoNum type="arabicPeriod"/>
            </a:pPr>
            <a:r>
              <a:rPr lang="en-GB" sz="2113" dirty="0"/>
              <a:t>Provide clarification on ICPAC products and gather feedback on products</a:t>
            </a:r>
          </a:p>
          <a:p>
            <a:pPr marL="371475" indent="-371475">
              <a:spcBef>
                <a:spcPts val="0"/>
              </a:spcBef>
              <a:spcAft>
                <a:spcPts val="975"/>
              </a:spcAft>
              <a:buFont typeface="+mj-lt"/>
              <a:buAutoNum type="arabicPeriod"/>
            </a:pPr>
            <a:r>
              <a:rPr lang="en-GB" sz="2113" dirty="0"/>
              <a:t>Opportunity to voice out concerns related to climate products and services</a:t>
            </a:r>
          </a:p>
          <a:p>
            <a:pPr marL="417909" indent="-417909">
              <a:spcBef>
                <a:spcPts val="0"/>
              </a:spcBef>
              <a:spcAft>
                <a:spcPts val="975"/>
              </a:spcAft>
              <a:buFont typeface="+mj-lt"/>
              <a:buAutoNum type="arabicPeriod"/>
            </a:pPr>
            <a:endParaRPr lang="en-GB" b="1" dirty="0"/>
          </a:p>
          <a:p>
            <a:pPr marL="417909" indent="-417909">
              <a:buFont typeface="+mj-lt"/>
              <a:buAutoNum type="arabicPeriod"/>
            </a:pPr>
            <a:endParaRPr lang="en-GB" dirty="0"/>
          </a:p>
          <a:p>
            <a:pPr marL="417909" indent="-417909">
              <a:buFont typeface="+mj-lt"/>
              <a:buAutoNum type="arabicPeriod"/>
            </a:pPr>
            <a:endParaRPr lang="en-GB" dirty="0"/>
          </a:p>
          <a:p>
            <a:pPr marL="417909" indent="-417909">
              <a:buFont typeface="+mj-lt"/>
              <a:buAutoNum type="arabicPeriod"/>
            </a:pPr>
            <a:endParaRPr lang="en-GB" dirty="0"/>
          </a:p>
        </p:txBody>
      </p:sp>
    </p:spTree>
    <p:extLst>
      <p:ext uri="{BB962C8B-B14F-4D97-AF65-F5344CB8AC3E}">
        <p14:creationId xmlns:p14="http://schemas.microsoft.com/office/powerpoint/2010/main" val="12519559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94181B0-614C-4821-988C-2CFF6FC60D17}"/>
              </a:ext>
            </a:extLst>
          </p:cNvPr>
          <p:cNvSpPr>
            <a:spLocks noGrp="1"/>
          </p:cNvSpPr>
          <p:nvPr>
            <p:ph type="title"/>
          </p:nvPr>
        </p:nvSpPr>
        <p:spPr>
          <a:xfrm>
            <a:off x="1369815" y="2666905"/>
            <a:ext cx="6769768" cy="897362"/>
          </a:xfrm>
        </p:spPr>
        <p:txBody>
          <a:bodyPr>
            <a:normAutofit fontScale="90000"/>
          </a:bodyPr>
          <a:lstStyle/>
          <a:p>
            <a:pPr algn="ctr"/>
            <a:r>
              <a:rPr lang="en-GB" sz="3250" b="1" dirty="0">
                <a:latin typeface="+mn-lt"/>
              </a:rPr>
              <a:t>Activities for co-production session</a:t>
            </a:r>
          </a:p>
        </p:txBody>
      </p:sp>
    </p:spTree>
    <p:extLst>
      <p:ext uri="{BB962C8B-B14F-4D97-AF65-F5344CB8AC3E}">
        <p14:creationId xmlns:p14="http://schemas.microsoft.com/office/powerpoint/2010/main" val="941304992"/>
      </p:ext>
    </p:extLst>
  </p:cSld>
  <p:clrMapOvr>
    <a:masterClrMapping/>
  </p:clrMapOvr>
</p:sld>
</file>

<file path=ppt/theme/theme1.xml><?xml version="1.0" encoding="utf-8"?>
<a:theme xmlns:a="http://schemas.openxmlformats.org/drawingml/2006/main" name="IGAD PPT Template">
  <a:themeElements>
    <a:clrScheme name="IGAD">
      <a:dk1>
        <a:sysClr val="windowText" lastClr="000000"/>
      </a:dk1>
      <a:lt1>
        <a:sysClr val="window" lastClr="FFFFFF"/>
      </a:lt1>
      <a:dk2>
        <a:srgbClr val="646463"/>
      </a:dk2>
      <a:lt2>
        <a:srgbClr val="D0D0D0"/>
      </a:lt2>
      <a:accent1>
        <a:srgbClr val="00833F"/>
      </a:accent1>
      <a:accent2>
        <a:srgbClr val="F4BE49"/>
      </a:accent2>
      <a:accent3>
        <a:srgbClr val="004080"/>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IGAD PPT Template.thmx</Template>
  <TotalTime>5918</TotalTime>
  <Words>1014</Words>
  <Application>Microsoft Office PowerPoint</Application>
  <PresentationFormat>A4 Paper (210x297 mm)</PresentationFormat>
  <Paragraphs>213</Paragraphs>
  <Slides>18</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Wingdings</vt:lpstr>
      <vt:lpstr>IGAD PPT Template</vt:lpstr>
      <vt:lpstr>ICPAC Climate Services Co-production session GHACOF58  Sectoral discussions </vt:lpstr>
      <vt:lpstr>Some housekeeping rules</vt:lpstr>
      <vt:lpstr>Agenda</vt:lpstr>
      <vt:lpstr>Introduction of participants</vt:lpstr>
      <vt:lpstr>Purpose of Pre-COF 58 co-production session</vt:lpstr>
      <vt:lpstr>PowerPoint Presentation</vt:lpstr>
      <vt:lpstr>PowerPoint Presentation</vt:lpstr>
      <vt:lpstr>PowerPoint Presentation</vt:lpstr>
      <vt:lpstr>Activities for co-production session</vt:lpstr>
      <vt:lpstr>PowerPoint Presentation</vt:lpstr>
      <vt:lpstr>Short break – 15 minutes</vt:lpstr>
      <vt:lpstr>PowerPoint Presentation</vt:lpstr>
      <vt:lpstr>PowerPoint Presentation</vt:lpstr>
      <vt:lpstr>Short break – 15 minutes</vt:lpstr>
      <vt:lpstr>PowerPoint Presentation</vt:lpstr>
      <vt:lpstr>Final remarks</vt:lpstr>
      <vt:lpstr>Thanks for attending and contributing to this session</vt:lpstr>
      <vt:lpstr>Thank you! </vt:lpstr>
    </vt:vector>
  </TitlesOfParts>
  <Company>Black Africa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Apple Macintosh</dc:creator>
  <cp:lastModifiedBy>Mohammed A Hassan</cp:lastModifiedBy>
  <cp:revision>203</cp:revision>
  <dcterms:created xsi:type="dcterms:W3CDTF">2014-11-18T09:33:09Z</dcterms:created>
  <dcterms:modified xsi:type="dcterms:W3CDTF">2021-05-24T09:20:30Z</dcterms:modified>
</cp:coreProperties>
</file>