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0" r:id="rId2"/>
    <p:sldId id="265" r:id="rId3"/>
    <p:sldId id="266" r:id="rId4"/>
    <p:sldId id="273" r:id="rId5"/>
    <p:sldId id="268" r:id="rId6"/>
    <p:sldId id="271" r:id="rId7"/>
    <p:sldId id="272" r:id="rId8"/>
    <p:sldId id="274" r:id="rId9"/>
    <p:sldId id="260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hmed Mohamed" initials="AM" lastIdx="2" clrIdx="0">
    <p:extLst>
      <p:ext uri="{19B8F6BF-5375-455C-9EA6-DF929625EA0E}">
        <p15:presenceInfo xmlns:p15="http://schemas.microsoft.com/office/powerpoint/2012/main" userId="Ahmed Moha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9524" autoAdjust="0"/>
  </p:normalViewPr>
  <p:slideViewPr>
    <p:cSldViewPr snapToObjects="1">
      <p:cViewPr varScale="1">
        <p:scale>
          <a:sx n="64" d="100"/>
          <a:sy n="64" d="100"/>
        </p:scale>
        <p:origin x="750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5T17:16:50.340" idx="2">
    <p:pos x="6048" y="48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September to December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OND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Saturday, May 15,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Saturday, May 15,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(</a:t>
            </a: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(Somalia)</a:t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March – may (mam) 2021</a:t>
            </a:r>
            <a:br>
              <a:rPr lang="en-US" sz="2000" b="1" dirty="0">
                <a:latin typeface="Arial"/>
                <a:cs typeface="Arial"/>
              </a:rPr>
            </a:b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/>
          </a:bodyPr>
          <a:lstStyle/>
          <a:p>
            <a:pPr algn="just"/>
            <a:endParaRPr lang="en-GB" dirty="0"/>
          </a:p>
          <a:p>
            <a:pPr algn="just"/>
            <a:r>
              <a:rPr lang="en-GB" dirty="0"/>
              <a:t>No desert Locus invasions reported</a:t>
            </a:r>
          </a:p>
          <a:p>
            <a:pPr marL="0" indent="0" algn="just">
              <a:buNone/>
            </a:pPr>
            <a:endParaRPr lang="en-GB" dirty="0"/>
          </a:p>
          <a:p>
            <a:pPr algn="just"/>
            <a:r>
              <a:rPr lang="en-GB" dirty="0"/>
              <a:t>Gu’ Rain fall has started in many parts of Somalia while there is still NO Rain some parts of Somalia.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MAM 2021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44607"/>
            <a:ext cx="9372600" cy="4546593"/>
          </a:xfrm>
        </p:spPr>
        <p:txBody>
          <a:bodyPr>
            <a:normAutofit/>
          </a:bodyPr>
          <a:lstStyle/>
          <a:p>
            <a:pPr algn="just"/>
            <a:r>
              <a:rPr lang="en-CA" dirty="0"/>
              <a:t>Due to heavy rain fall in Ethiopian highlands, River Shabelle which passes through three large and densely populated  regions of Somalia is currently flooding affecting a vast area in Middle Shabelle region, destroying crops and Houses in the </a:t>
            </a:r>
            <a:r>
              <a:rPr lang="en-CA" dirty="0" err="1"/>
              <a:t>reverine</a:t>
            </a:r>
            <a:r>
              <a:rPr lang="en-CA" dirty="0"/>
              <a:t> Villages causing displacement of large number of people requiring humanitarian emergency response.</a:t>
            </a:r>
          </a:p>
          <a:p>
            <a:pPr marL="0" indent="0" algn="just">
              <a:buNone/>
            </a:pPr>
            <a:endParaRPr lang="en-CA" dirty="0"/>
          </a:p>
          <a:p>
            <a:pPr algn="just"/>
            <a:r>
              <a:rPr lang="en-C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AWD/Cholera is increasing in the two regions of </a:t>
            </a:r>
            <a:r>
              <a:rPr lang="en-CA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Banadir</a:t>
            </a:r>
            <a:r>
              <a:rPr lang="en-C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Middle Shabelle, out 167 stool samples collected 50  were Vibrio cholera   Positive. </a:t>
            </a:r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b="1" dirty="0"/>
            </a:br>
            <a:r>
              <a:rPr lang="en-US" b="1" dirty="0"/>
              <a:t>MAM 2021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3196D-C31A-4CEB-B6F0-740A0B016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MAM 2021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 cont.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8CBB4-3EB7-4E11-A251-126A1B559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Malaria cases </a:t>
            </a:r>
            <a:r>
              <a:rPr lang="en-CA" dirty="0" err="1"/>
              <a:t>cases</a:t>
            </a:r>
            <a:r>
              <a:rPr lang="en-CA" dirty="0"/>
              <a:t> among under and over one year have increased, a total of 1,301 confirmed malaria cases have been confirmed during the reporting period</a:t>
            </a:r>
          </a:p>
          <a:p>
            <a:r>
              <a:rPr lang="en-CA" i="0" dirty="0">
                <a:solidFill>
                  <a:schemeClr val="bg2">
                    <a:lumMod val="50000"/>
                  </a:schemeClr>
                </a:solidFill>
              </a:rPr>
              <a:t> Malnutrition among children and Women have increased during MAM as a result of conflict causing lack of access to growing crops, cultivation and crop production, displacement and leading food insecurity farming communities</a:t>
            </a:r>
            <a:r>
              <a:rPr lang="en-CA" b="1" i="0" dirty="0">
                <a:solidFill>
                  <a:schemeClr val="bg2">
                    <a:lumMod val="50000"/>
                  </a:schemeClr>
                </a:solidFill>
              </a:rPr>
              <a:t>.  </a:t>
            </a:r>
          </a:p>
          <a:p>
            <a:r>
              <a:rPr lang="en-CA" dirty="0">
                <a:solidFill>
                  <a:schemeClr val="bg2">
                    <a:lumMod val="50000"/>
                  </a:schemeClr>
                </a:solidFill>
              </a:rPr>
              <a:t>Somalia hosted Second Wave of Covid -19 during the reporting period.</a:t>
            </a:r>
            <a:endParaRPr lang="en-KE" i="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A382D-AEA5-4D7C-9F66-58DFD1CEC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E89CC-1AF3-4505-89B4-04F9B92C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0095B-7255-4749-96E0-C0ECCA156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2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b="1" dirty="0"/>
            </a:br>
            <a:r>
              <a:rPr lang="en-US" b="1" dirty="0"/>
              <a:t>summary long term observed seasonal changes </a:t>
            </a:r>
            <a:endParaRPr lang="en-K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More unusual cold Winds during the day and hot during the night</a:t>
            </a:r>
          </a:p>
          <a:p>
            <a:endParaRPr lang="en-CA" dirty="0"/>
          </a:p>
          <a:p>
            <a:r>
              <a:rPr lang="en-CA" dirty="0"/>
              <a:t>More desertification can be observable in some parts of Somalia.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and IMPACT of Climate services and ADVISORIES in mam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b="1" i="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CA" b="1" dirty="0">
                <a:solidFill>
                  <a:srgbClr val="FF0000"/>
                </a:solidFill>
              </a:rPr>
              <a:t>For Floods: </a:t>
            </a:r>
            <a:r>
              <a:rPr lang="en-CA" b="1" dirty="0">
                <a:solidFill>
                  <a:schemeClr val="bg2">
                    <a:lumMod val="50000"/>
                  </a:schemeClr>
                </a:solidFill>
              </a:rPr>
              <a:t>Flood prevention interventions, Humanitarian emergency response to the affected population</a:t>
            </a:r>
          </a:p>
          <a:p>
            <a:r>
              <a:rPr lang="en-CA" b="1" dirty="0">
                <a:solidFill>
                  <a:srgbClr val="FF0000"/>
                </a:solidFill>
              </a:rPr>
              <a:t>For AWD/Cholera</a:t>
            </a:r>
            <a:r>
              <a:rPr lang="en-CA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en-CA" b="1" i="0" dirty="0">
                <a:solidFill>
                  <a:schemeClr val="bg2">
                    <a:lumMod val="50000"/>
                  </a:schemeClr>
                </a:solidFill>
              </a:rPr>
              <a:t> Implement all preventive measures and case management interventions of AWD/Cholera in the affected areas</a:t>
            </a:r>
          </a:p>
          <a:p>
            <a:r>
              <a:rPr lang="en-CA" b="1" i="0" dirty="0">
                <a:solidFill>
                  <a:srgbClr val="FF0000"/>
                </a:solidFill>
              </a:rPr>
              <a:t>For Malaria</a:t>
            </a:r>
            <a:r>
              <a:rPr lang="en-CA" b="1" i="0" dirty="0">
                <a:solidFill>
                  <a:schemeClr val="bg2">
                    <a:lumMod val="50000"/>
                  </a:schemeClr>
                </a:solidFill>
              </a:rPr>
              <a:t>: Strengthen Malaria control program activities in flood affected  regions of Somalia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b="1" i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CA" b="1" i="0" dirty="0">
                <a:solidFill>
                  <a:srgbClr val="FF0000"/>
                </a:solidFill>
              </a:rPr>
              <a:t>For Malnutrition: </a:t>
            </a:r>
            <a:r>
              <a:rPr lang="en-CA" b="1" i="0" dirty="0">
                <a:solidFill>
                  <a:schemeClr val="bg2">
                    <a:lumMod val="50000"/>
                  </a:schemeClr>
                </a:solidFill>
              </a:rPr>
              <a:t>Enhance Nutrition Promotion interventions to reduce malnutrition in flood affected areas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FD744-992F-4113-88AC-53E026FF8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Photos and graphs on positive or negative impacts</a:t>
            </a:r>
            <a:endParaRPr lang="en-K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B924C-6370-47F3-B2DF-34AFDA601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6BC6E-2090-48D1-AC64-E73D46A4D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C094C-7B1F-42EE-A225-3671FA71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Content Placeholder 11" descr="A picture containing water, outdoor, sky, boat&#10;&#10;Description automatically generated">
            <a:extLst>
              <a:ext uri="{FF2B5EF4-FFF2-40B4-BE49-F238E27FC236}">
                <a16:creationId xmlns:a16="http://schemas.microsoft.com/office/drawing/2014/main" id="{21526A57-8796-45E1-9911-4D513A8D2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762000"/>
            <a:ext cx="9372600" cy="4979233"/>
          </a:xfrm>
        </p:spPr>
      </p:pic>
    </p:spTree>
    <p:extLst>
      <p:ext uri="{BB962C8B-B14F-4D97-AF65-F5344CB8AC3E}">
        <p14:creationId xmlns:p14="http://schemas.microsoft.com/office/powerpoint/2010/main" val="164542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284DA-20BA-4174-8F6D-7A266E457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  </a:t>
            </a:r>
            <a:r>
              <a:rPr lang="en-CA" b="1" cap="none" dirty="0"/>
              <a:t>River </a:t>
            </a:r>
            <a:r>
              <a:rPr lang="en-CA" b="1" dirty="0"/>
              <a:t>F</a:t>
            </a:r>
            <a:r>
              <a:rPr lang="en-CA" b="1" cap="none" dirty="0"/>
              <a:t>loods in the farming land near </a:t>
            </a:r>
            <a:r>
              <a:rPr lang="en-CA" b="1" cap="none" dirty="0" err="1"/>
              <a:t>Jowhar</a:t>
            </a:r>
            <a:r>
              <a:rPr lang="en-CA" b="1" cap="none" dirty="0"/>
              <a:t> Town</a:t>
            </a:r>
            <a:endParaRPr lang="en-CA" b="1" dirty="0"/>
          </a:p>
        </p:txBody>
      </p:sp>
      <p:pic>
        <p:nvPicPr>
          <p:cNvPr id="8" name="Content Placeholder 7" descr="A picture containing text, water, outdoor, river&#10;&#10;Description automatically generated">
            <a:extLst>
              <a:ext uri="{FF2B5EF4-FFF2-40B4-BE49-F238E27FC236}">
                <a16:creationId xmlns:a16="http://schemas.microsoft.com/office/drawing/2014/main" id="{6325E1AF-4829-4A2C-950E-42FDABE09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1" y="1066800"/>
            <a:ext cx="9448800" cy="4724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4D5A6-B1DE-4099-88BD-AFDE20586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Saturday, May 15,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81342-1DBB-458E-9D70-B3F07F17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27101-4592-4AFD-8242-F9E6BF8B8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76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#GHACOF57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4612</TotalTime>
  <Words>629</Words>
  <Application>Microsoft Office PowerPoint</Application>
  <PresentationFormat>A4 Paper (210x297 mm)</PresentationFormat>
  <Paragraphs>72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IGAD PPT Template</vt:lpstr>
      <vt:lpstr>SECTOR (Health)  Country (Somalia)  Seasonal analysis of the impacts of March – may (mam) 2021    </vt:lpstr>
      <vt:lpstr> MAM 2021 summary of positive IMPACTS</vt:lpstr>
      <vt:lpstr> MAM 2021 NEGATIVE IMPACTS</vt:lpstr>
      <vt:lpstr> MAM 2021 NEGATIVE IMPACTS cont.</vt:lpstr>
      <vt:lpstr> summary long term observed seasonal changes </vt:lpstr>
      <vt:lpstr>implementation and IMPACT of Climate services and ADVISORIES in mam</vt:lpstr>
      <vt:lpstr>Photos and graphs on positive or negative impacts</vt:lpstr>
      <vt:lpstr>  River Floods in the farming land near Jowhar Town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Ahmed Mohamed</cp:lastModifiedBy>
  <cp:revision>209</cp:revision>
  <dcterms:created xsi:type="dcterms:W3CDTF">2014-11-18T09:33:09Z</dcterms:created>
  <dcterms:modified xsi:type="dcterms:W3CDTF">2021-05-15T14:46:45Z</dcterms:modified>
</cp:coreProperties>
</file>