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70" r:id="rId2"/>
    <p:sldId id="265" r:id="rId3"/>
    <p:sldId id="266" r:id="rId4"/>
    <p:sldId id="272" r:id="rId5"/>
    <p:sldId id="260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89524" autoAdjust="0"/>
  </p:normalViewPr>
  <p:slideViewPr>
    <p:cSldViewPr snapToObjects="1">
      <p:cViewPr varScale="1">
        <p:scale>
          <a:sx n="70" d="100"/>
          <a:sy n="70" d="100"/>
        </p:scale>
        <p:origin x="920" y="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167" d="100"/>
          <a:sy n="167" d="100"/>
        </p:scale>
        <p:origin x="1520" y="14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93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List most significant positive impacts for the sector and from good practices, for both seasons </a:t>
            </a:r>
          </a:p>
          <a:p>
            <a:r>
              <a:rPr lang="en-GB" dirty="0"/>
              <a:t>Consider national, sub-national and local levels </a:t>
            </a:r>
          </a:p>
          <a:p>
            <a:r>
              <a:rPr lang="en-GB" dirty="0"/>
              <a:t>Mention any other factors that influenced, other than climate </a:t>
            </a:r>
            <a:endParaRPr lang="en-GB" sz="1200" i="0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89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List most significant negative impacts for the sector and how they were mitigated, for both seasons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Consider national, sub-national and local levels </a:t>
            </a:r>
          </a:p>
          <a:p>
            <a:r>
              <a:rPr lang="en-GB" dirty="0"/>
              <a:t>Mention any other factors that influenced, other than climate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660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420100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19"/>
            <a:ext cx="8420100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9340"/>
            <a:ext cx="4267200" cy="180020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4CD405B-16BA-C344-AAC4-4EF5A12571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38600" y="228600"/>
            <a:ext cx="1494332" cy="14743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0458B39-8D0F-EA40-95EE-C0D6CE6B1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15400" y="5854009"/>
            <a:ext cx="838200" cy="82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6986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pPr/>
              <a:t>Tuesday, May 25, 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IGAD CLIMATE PREDICTION AND APPLICATIONS CENTRE (</a:t>
            </a:r>
            <a:r>
              <a:rPr lang="en-US" b="1" dirty="0"/>
              <a:t>ICPAC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300" y="5812132"/>
            <a:ext cx="8932582" cy="14941"/>
          </a:xfrm>
          <a:prstGeom prst="line">
            <a:avLst/>
          </a:prstGeom>
          <a:ln w="952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D:\WNJ\COMMUNICATIONS\IGAD guidelines\IGAD logo\IGAD JPEG - low Rez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991600" y="5908491"/>
            <a:ext cx="762000" cy="8016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255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232746" cy="182373"/>
          </a:xfrm>
        </p:spPr>
        <p:txBody>
          <a:bodyPr/>
          <a:lstStyle/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14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pPr/>
              <a:t>Tuesday, May 25,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46463"/>
                </a:solidFill>
              </a:defRPr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95300" y="5770564"/>
            <a:ext cx="8915400" cy="0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D0060509-ADA8-EA4E-BD96-2B296B5A979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661399" y="5855689"/>
            <a:ext cx="938678" cy="92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4" r:id="rId5"/>
    <p:sldLayoutId id="2147483655" r:id="rId6"/>
    <p:sldLayoutId id="2147483657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pac.net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7403" b="11058"/>
          <a:stretch/>
        </p:blipFill>
        <p:spPr>
          <a:xfrm>
            <a:off x="0" y="3429000"/>
            <a:ext cx="9906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042" y="1752600"/>
            <a:ext cx="9228667" cy="1676399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SECTOR (</a:t>
            </a:r>
            <a:r>
              <a:rPr lang="en-US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Country 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(Burundi)</a:t>
            </a:r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Seasonal analysis of the impacts of March – may (mam) 2021</a:t>
            </a:r>
            <a:r>
              <a:rPr lang="en-US" sz="2000" b="1" dirty="0">
                <a:latin typeface="Arial"/>
                <a:cs typeface="Arial"/>
              </a:rPr>
              <a:t/>
            </a:r>
            <a:br>
              <a:rPr lang="en-US" sz="2000" b="1" dirty="0">
                <a:latin typeface="Arial"/>
                <a:cs typeface="Arial"/>
              </a:rPr>
            </a:br>
            <a:r>
              <a:rPr lang="en-US" sz="2000" b="1" dirty="0">
                <a:latin typeface="Arial"/>
                <a:cs typeface="Arial"/>
              </a:rPr>
              <a:t/>
            </a:r>
            <a:br>
              <a:rPr lang="en-US" sz="2000" b="1" dirty="0">
                <a:latin typeface="Arial"/>
                <a:cs typeface="Arial"/>
              </a:rPr>
            </a:br>
            <a:r>
              <a:rPr lang="en-US" sz="2000" b="1" dirty="0">
                <a:latin typeface="Arial"/>
                <a:cs typeface="Arial"/>
              </a:rPr>
              <a:t>  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78366" y="3979333"/>
            <a:ext cx="8919634" cy="4910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668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BF93141-0E8C-448B-A405-D784638EB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828800"/>
            <a:ext cx="8915400" cy="3657600"/>
          </a:xfrm>
        </p:spPr>
        <p:txBody>
          <a:bodyPr>
            <a:normAutofit/>
          </a:bodyPr>
          <a:lstStyle/>
          <a:p>
            <a:pPr algn="just"/>
            <a:r>
              <a:rPr lang="en-GB" dirty="0"/>
              <a:t>The harvest has been good, which implies a good health of the population;</a:t>
            </a:r>
          </a:p>
          <a:p>
            <a:pPr algn="just"/>
            <a:r>
              <a:rPr lang="en-GB" dirty="0"/>
              <a:t>Availability of drinking water</a:t>
            </a:r>
            <a:r>
              <a:rPr lang="en-GB" dirty="0" smtClean="0"/>
              <a:t>;</a:t>
            </a:r>
          </a:p>
          <a:p>
            <a:pPr algn="just"/>
            <a:endParaRPr lang="en-GB" dirty="0"/>
          </a:p>
          <a:p>
            <a:pPr algn="just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28CB73A-2F07-439D-9B6B-092A6746E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9E3F87B-BF73-4479-85C8-57B0876D9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C332F62-2E49-4397-A590-F2327A040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xmlns="" id="{B3A07F5D-FA09-AD41-83B4-0B2C157F1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OND 2020 summary of 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positive</a:t>
            </a:r>
            <a:r>
              <a:rPr lang="en-US" b="1" dirty="0"/>
              <a:t> IMPACTS</a:t>
            </a:r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385102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5439433"/>
              </p:ext>
            </p:extLst>
          </p:nvPr>
        </p:nvGraphicFramePr>
        <p:xfrm>
          <a:off x="495300" y="1244600"/>
          <a:ext cx="89154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7700">
                  <a:extLst>
                    <a:ext uri="{9D8B030D-6E8A-4147-A177-3AD203B41FA5}">
                      <a16:colId xmlns:a16="http://schemas.microsoft.com/office/drawing/2014/main" xmlns="" val="608021855"/>
                    </a:ext>
                  </a:extLst>
                </a:gridCol>
                <a:gridCol w="4457700">
                  <a:extLst>
                    <a:ext uri="{9D8B030D-6E8A-4147-A177-3AD203B41FA5}">
                      <a16:colId xmlns:a16="http://schemas.microsoft.com/office/drawing/2014/main" xmlns="" val="11516061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Negative</a:t>
                      </a:r>
                      <a:r>
                        <a:rPr lang="en-GB" baseline="0" dirty="0" smtClean="0"/>
                        <a:t> impacts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Measures</a:t>
                      </a:r>
                      <a:r>
                        <a:rPr lang="en-GB" baseline="0" dirty="0" smtClean="0"/>
                        <a:t> taken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65877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Flooding  in lowlands bordering</a:t>
                      </a:r>
                      <a:r>
                        <a:rPr lang="en-GB" baseline="0" dirty="0" smtClean="0"/>
                        <a:t> Tanganyika lake </a:t>
                      </a:r>
                      <a:r>
                        <a:rPr lang="en-GB" dirty="0" smtClean="0"/>
                        <a:t>with numerous breeding places for mosquitoes</a:t>
                      </a:r>
                      <a:r>
                        <a:rPr lang="en-GB" baseline="0" dirty="0" smtClean="0"/>
                        <a:t> that might result in rise in malaria case to homeless people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 Key</a:t>
                      </a:r>
                      <a:r>
                        <a:rPr lang="en-GB" baseline="0" dirty="0" smtClean="0"/>
                        <a:t> malaria interventions such as case management and ITNs distribution to target population;</a:t>
                      </a:r>
                    </a:p>
                    <a:p>
                      <a:r>
                        <a:rPr lang="en-GB" baseline="0" dirty="0" smtClean="0"/>
                        <a:t>-Sensitization of the community to seek treatment on  time and on Bed nets utilization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83231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/>
                        <a:t>Acute water Diarrhoea, cholera in some 2 health districts associated with shortage of clean water for sanitation and other households purposes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GB" dirty="0" smtClean="0"/>
                        <a:t>Key components of WASH</a:t>
                      </a:r>
                      <a:r>
                        <a:rPr lang="en-GB" baseline="0" dirty="0" smtClean="0"/>
                        <a:t> applied;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baseline="0" dirty="0" smtClean="0"/>
                        <a:t>Health education to community to avoid open defecation and to apply WASH measures.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99063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Malaria epidemics in 2</a:t>
                      </a:r>
                      <a:r>
                        <a:rPr lang="en-GB" baseline="0" dirty="0" smtClean="0"/>
                        <a:t> health districts bordering DRC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-Case</a:t>
                      </a:r>
                      <a:r>
                        <a:rPr lang="en-GB" baseline="0" dirty="0" smtClean="0"/>
                        <a:t> management through </a:t>
                      </a:r>
                      <a:r>
                        <a:rPr lang="en-GB" dirty="0" smtClean="0"/>
                        <a:t>Mobile Clinics</a:t>
                      </a:r>
                      <a:endParaRPr lang="en-US" dirty="0" smtClean="0"/>
                    </a:p>
                    <a:p>
                      <a:r>
                        <a:rPr lang="en-GB" dirty="0" smtClean="0"/>
                        <a:t>- ITNs distribution</a:t>
                      </a:r>
                      <a:r>
                        <a:rPr lang="en-GB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86611801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52998E-1041-4A3E-9CE5-CF2D081CC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F46A11C-A744-4BAE-A330-76ECB84BD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0C6335A-357B-4B74-9B67-352BE0434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xmlns="" id="{FE8E2AA4-84AF-694A-B8C1-A55C772DD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OND 2020 </a:t>
            </a:r>
            <a:r>
              <a:rPr lang="en-US" b="1" dirty="0">
                <a:solidFill>
                  <a:srgbClr val="FF0000"/>
                </a:solidFill>
              </a:rPr>
              <a:t>NEGATIVE</a:t>
            </a:r>
            <a:r>
              <a:rPr lang="en-US" b="1" dirty="0"/>
              <a:t> IMPACTS</a:t>
            </a:r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3174990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72FD744-992F-4113-88AC-53E026FF8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Photos and graphs on positive or negative impacts</a:t>
            </a:r>
            <a:endParaRPr lang="en-K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71B924C-6370-47F3-B2DF-34AFDA601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C56BC6E-2090-48D1-AC64-E73D46A4D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F6C094C-7B1F-42EE-A225-3671FA71E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" name="Espace réservé du contenu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1244600"/>
            <a:ext cx="8991600" cy="4525963"/>
          </a:xfrm>
        </p:spPr>
      </p:pic>
    </p:spTree>
    <p:extLst>
      <p:ext uri="{BB962C8B-B14F-4D97-AF65-F5344CB8AC3E}">
        <p14:creationId xmlns:p14="http://schemas.microsoft.com/office/powerpoint/2010/main" val="1645423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 preferRelativeResize="0">
            <a:picLocks/>
          </p:cNvPicPr>
          <p:nvPr/>
        </p:nvPicPr>
        <p:blipFill>
          <a:blip r:embed="rId2"/>
          <a:srcRect/>
          <a:stretch/>
        </p:blipFill>
        <p:spPr>
          <a:xfrm>
            <a:off x="-63739" y="-100905"/>
            <a:ext cx="9990521" cy="705981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76400" y="2819400"/>
            <a:ext cx="6422231" cy="11673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  <a:p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www.icpac.net</a:t>
            </a:r>
            <a:endParaRPr lang="en-US" sz="3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073561"/>
      </p:ext>
    </p:extLst>
  </p:cSld>
  <p:clrMapOvr>
    <a:masterClrMapping/>
  </p:clrMapOvr>
</p:sld>
</file>

<file path=ppt/theme/theme1.xml><?xml version="1.0" encoding="utf-8"?>
<a:theme xmlns:a="http://schemas.openxmlformats.org/drawingml/2006/main" name="IGAD PPT Template">
  <a:themeElements>
    <a:clrScheme name="IGAD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4398</TotalTime>
  <Words>255</Words>
  <Application>Microsoft Office PowerPoint</Application>
  <PresentationFormat>A4 Paper (210x297 mm)</PresentationFormat>
  <Paragraphs>39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IGAD PPT Template</vt:lpstr>
      <vt:lpstr>SECTOR (Health)  Country (Burundi)  Seasonal analysis of the impacts of March – may (mam) 2021    </vt:lpstr>
      <vt:lpstr> OND 2020 summary of positive IMPACTS</vt:lpstr>
      <vt:lpstr> OND 2020 NEGATIVE IMPACTS</vt:lpstr>
      <vt:lpstr>Photos and graphs on positive or negative impacts</vt:lpstr>
      <vt:lpstr>PowerPoint Presentation</vt:lpstr>
    </vt:vector>
  </TitlesOfParts>
  <Company>Black Africa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Microsoft account</cp:lastModifiedBy>
  <cp:revision>199</cp:revision>
  <dcterms:created xsi:type="dcterms:W3CDTF">2014-11-18T09:33:09Z</dcterms:created>
  <dcterms:modified xsi:type="dcterms:W3CDTF">2021-05-25T16:58:47Z</dcterms:modified>
</cp:coreProperties>
</file>