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</p:sldIdLst>
  <p:sldSz cx="9906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æ·±è²æ ·å¼ 1 - å¼ºè°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D59674-B86C-4885-928D-4E1AEFA5FF68}" styleName="Table_0">
    <a:wholeTbl>
      <a:tcTxStyle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ECE8"/>
          </a:solidFill>
        </a:fill>
      </a:tcStyle>
    </a:wholeTbl>
    <a:band1H>
      <a:tcStyle>
        <a:tcBdr/>
        <a:fill>
          <a:solidFill>
            <a:srgbClr val="CAD8CD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AD8CD"/>
          </a:solidFill>
        </a:fill>
      </a:tcStyle>
    </a:band1V>
    <a:band2V>
      <a:tcStyle>
        <a:tcBdr/>
      </a:tcStyle>
    </a:band2V>
    <a:lastCol>
      <a:tcTxStyle b="on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false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160"/>
        <p:guide pos="312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true"/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true"/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type="sldImg" idx="3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false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true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true"/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false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true"/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false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:notes"/>
          <p:cNvSpPr/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false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" name="Google Shape;63;p1:notes"/>
          <p:cNvSpPr txBox="true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NB. There is one Slide per country to fill in with key Impacts and Advisories </a:t>
            </a:r>
            <a:endParaRPr lang="en-US"/>
          </a:p>
        </p:txBody>
      </p:sp>
      <p:sp>
        <p:nvSpPr>
          <p:cNvPr id="64" name="Google Shape;64;p1:notes"/>
          <p:cNvSpPr txBox="true"/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false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:notes"/>
          <p:cNvSpPr/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false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" name="Google Shape;71;p2:notes"/>
          <p:cNvSpPr txBox="true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Note: Summary for decision maker will contain more information by countries</a:t>
            </a:r>
            <a:endParaRPr lang="en-US"/>
          </a:p>
        </p:txBody>
      </p:sp>
      <p:sp>
        <p:nvSpPr>
          <p:cNvPr id="72" name="Google Shape;72;p2:notes"/>
          <p:cNvSpPr txBox="true"/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false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:notes"/>
          <p:cNvSpPr/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false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" name="Google Shape;81;p3:notes"/>
          <p:cNvSpPr txBox="true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</a:p>
        </p:txBody>
      </p:sp>
      <p:sp>
        <p:nvSpPr>
          <p:cNvPr id="82" name="Google Shape;82;p3:notes"/>
          <p:cNvSpPr txBox="true"/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false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:notes"/>
          <p:cNvSpPr txBox="true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</a:p>
        </p:txBody>
      </p:sp>
      <p:sp>
        <p:nvSpPr>
          <p:cNvPr id="90" name="Google Shape;90;p4:notes"/>
          <p:cNvSpPr/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false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matchingName="Title Slid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6"/>
          <p:cNvSpPr txBox="true"/>
          <p:nvPr>
            <p:ph type="ctrTitle"/>
          </p:nvPr>
        </p:nvSpPr>
        <p:spPr>
          <a:xfrm>
            <a:off x="478366" y="2130427"/>
            <a:ext cx="8420100" cy="434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 panose="020B0604020202020204"/>
              <a:buNone/>
              <a:defRPr sz="2400" cap="none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6"/>
          <p:cNvSpPr txBox="true"/>
          <p:nvPr>
            <p:ph type="subTitle" idx="1"/>
          </p:nvPr>
        </p:nvSpPr>
        <p:spPr>
          <a:xfrm>
            <a:off x="478366" y="2564919"/>
            <a:ext cx="8420100" cy="338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Autofit/>
          </a:bodyPr>
          <a:lstStyle>
            <a:lvl1pPr lv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cap="none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6"/>
          <p:cNvSpPr txBox="true"/>
          <p:nvPr>
            <p:ph type="dt" idx="10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6"/>
          <p:cNvSpPr txBox="true"/>
          <p:nvPr>
            <p:ph type="ftr" idx="11"/>
          </p:nvPr>
        </p:nvSpPr>
        <p:spPr>
          <a:xfrm>
            <a:off x="2971800" y="6489340"/>
            <a:ext cx="4267200" cy="180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 panose="020B0604020202020204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6"/>
          <p:cNvSpPr txBox="true"/>
          <p:nvPr>
            <p:ph type="sldNum" idx="12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  <p:pic>
        <p:nvPicPr>
          <p:cNvPr id="23" name="Google Shape;23;p6"/>
          <p:cNvPicPr preferRelativeResize="false"/>
          <p:nvPr/>
        </p:nvPicPr>
        <p:blipFill rotWithShape="true">
          <a:blip r:embed="rId2"/>
          <a:srcRect/>
          <a:stretch>
            <a:fillRect/>
          </a:stretch>
        </p:blipFill>
        <p:spPr>
          <a:xfrm>
            <a:off x="4175146" y="228600"/>
            <a:ext cx="1221239" cy="147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6"/>
          <p:cNvPicPr preferRelativeResize="false"/>
          <p:nvPr/>
        </p:nvPicPr>
        <p:blipFill rotWithShape="true">
          <a:blip r:embed="rId2"/>
          <a:srcRect/>
          <a:stretch>
            <a:fillRect/>
          </a:stretch>
        </p:blipFill>
        <p:spPr>
          <a:xfrm>
            <a:off x="8991991" y="5854009"/>
            <a:ext cx="685017" cy="826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matchingName="Title and Content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true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 panose="020B0604020202020204"/>
              <a:buNone/>
              <a:defRPr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7"/>
          <p:cNvSpPr txBox="true"/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7"/>
          <p:cNvSpPr txBox="true"/>
          <p:nvPr>
            <p:ph type="dt" idx="10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7"/>
          <p:cNvSpPr txBox="true"/>
          <p:nvPr>
            <p:ph type="ftr" idx="11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 panose="020B0604020202020204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7"/>
          <p:cNvSpPr txBox="true"/>
          <p:nvPr>
            <p:ph type="sldNum" idx="12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2">
  <p:cSld name="Section Header 2">
    <p:bg>
      <p:bgPr>
        <a:solidFill>
          <a:schemeClr val="accent1"/>
        </a:solidFill>
        <a:effectLst/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8"/>
          <p:cNvSpPr txBox="true"/>
          <p:nvPr>
            <p:ph type="dt" idx="10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8"/>
          <p:cNvSpPr txBox="true"/>
          <p:nvPr>
            <p:ph type="ftr" idx="11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 panose="020B0604020202020204"/>
              <a:buNone/>
              <a:defRPr sz="10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8"/>
          <p:cNvSpPr txBox="true"/>
          <p:nvPr>
            <p:ph type="sldNum" idx="12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  <p:sp>
        <p:nvSpPr>
          <p:cNvPr id="35" name="Google Shape;35;p8"/>
          <p:cNvSpPr txBox="true"/>
          <p:nvPr>
            <p:ph type="title"/>
          </p:nvPr>
        </p:nvSpPr>
        <p:spPr>
          <a:xfrm>
            <a:off x="495300" y="3024202"/>
            <a:ext cx="8420100" cy="442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 panose="020B0604020202020204"/>
              <a:buNone/>
              <a:defRPr sz="2400" b="1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8"/>
          <p:cNvSpPr txBox="true"/>
          <p:nvPr>
            <p:ph type="body" idx="1"/>
          </p:nvPr>
        </p:nvSpPr>
        <p:spPr>
          <a:xfrm>
            <a:off x="495300" y="3466359"/>
            <a:ext cx="84201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cxnSp>
        <p:nvCxnSpPr>
          <p:cNvPr id="37" name="Google Shape;37;p8"/>
          <p:cNvCxnSpPr/>
          <p:nvPr/>
        </p:nvCxnSpPr>
        <p:spPr>
          <a:xfrm>
            <a:off x="495300" y="5812132"/>
            <a:ext cx="8932582" cy="14941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254"/>
              </a:srgbClr>
            </a:outerShdw>
          </a:effectLst>
        </p:spPr>
      </p:cxnSp>
      <p:pic>
        <p:nvPicPr>
          <p:cNvPr id="38" name="Google Shape;38;p8"/>
          <p:cNvPicPr preferRelativeResize="false"/>
          <p:nvPr/>
        </p:nvPicPr>
        <p:blipFill rotWithShape="true">
          <a:blip r:embed="rId2"/>
          <a:srcRect/>
          <a:stretch>
            <a:fillRect/>
          </a:stretch>
        </p:blipFill>
        <p:spPr>
          <a:xfrm>
            <a:off x="9043072" y="5908491"/>
            <a:ext cx="659055" cy="801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Section Header">
  <p:cSld name="SECTION_HEADER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true"/>
          <p:nvPr>
            <p:ph type="title"/>
          </p:nvPr>
        </p:nvSpPr>
        <p:spPr>
          <a:xfrm>
            <a:off x="495300" y="3024202"/>
            <a:ext cx="8420100" cy="442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 panose="020B0604020202020204"/>
              <a:buNone/>
              <a:defRPr sz="2400" b="1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9"/>
          <p:cNvSpPr txBox="true"/>
          <p:nvPr>
            <p:ph type="body" idx="1"/>
          </p:nvPr>
        </p:nvSpPr>
        <p:spPr>
          <a:xfrm>
            <a:off x="495300" y="3466359"/>
            <a:ext cx="84201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2" name="Google Shape;42;p9"/>
          <p:cNvSpPr txBox="true"/>
          <p:nvPr>
            <p:ph type="dt" idx="10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9"/>
          <p:cNvSpPr txBox="true"/>
          <p:nvPr>
            <p:ph type="ftr" idx="11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 panose="020B0604020202020204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9"/>
          <p:cNvSpPr txBox="true"/>
          <p:nvPr>
            <p:ph type="sldNum" idx="12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true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0"/>
          <p:cNvSpPr txBox="true"/>
          <p:nvPr>
            <p:ph type="dt" idx="10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0"/>
          <p:cNvSpPr txBox="true"/>
          <p:nvPr>
            <p:ph type="ftr" idx="11"/>
          </p:nvPr>
        </p:nvSpPr>
        <p:spPr>
          <a:xfrm>
            <a:off x="2971800" y="6486987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 panose="020B0604020202020204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0"/>
          <p:cNvSpPr txBox="true"/>
          <p:nvPr>
            <p:ph type="sldNum" idx="12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true"/>
          <p:nvPr>
            <p:ph type="dt" idx="10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1"/>
          <p:cNvSpPr txBox="true"/>
          <p:nvPr>
            <p:ph type="ftr" idx="11"/>
          </p:nvPr>
        </p:nvSpPr>
        <p:spPr>
          <a:xfrm>
            <a:off x="2971800" y="6487000"/>
            <a:ext cx="4232746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1"/>
          <p:cNvSpPr txBox="true"/>
          <p:nvPr>
            <p:ph type="sldNum" idx="12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matchingName="Picture with Caption">
  <p:cSld name="PICTURE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true"/>
          <p:nvPr>
            <p:ph type="title"/>
          </p:nvPr>
        </p:nvSpPr>
        <p:spPr>
          <a:xfrm>
            <a:off x="1941645" y="4800614"/>
            <a:ext cx="5943600" cy="3989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000"/>
              <a:buFont typeface="Arial" panose="020B0604020202020204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2"/>
          <p:cNvSpPr/>
          <p:nvPr>
            <p:ph type="pic" idx="2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/>
              <a:buNone/>
              <a:defRPr sz="3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57" name="Google Shape;57;p12"/>
          <p:cNvSpPr txBox="true"/>
          <p:nvPr>
            <p:ph type="body" idx="1"/>
          </p:nvPr>
        </p:nvSpPr>
        <p:spPr>
          <a:xfrm>
            <a:off x="1941645" y="5199529"/>
            <a:ext cx="5943600" cy="478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2"/>
          <p:cNvSpPr txBox="true"/>
          <p:nvPr>
            <p:ph type="dt" idx="10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2"/>
          <p:cNvSpPr txBox="true"/>
          <p:nvPr>
            <p:ph type="ftr" idx="11"/>
          </p:nvPr>
        </p:nvSpPr>
        <p:spPr>
          <a:xfrm>
            <a:off x="2971800" y="6486987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 panose="020B0604020202020204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2"/>
          <p:cNvSpPr txBox="true"/>
          <p:nvPr>
            <p:ph type="sldNum" idx="12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true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rgbClr val="0083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1" name="Google Shape;11;p5"/>
          <p:cNvSpPr txBox="true"/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rm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Char char="–"/>
              <a:defRPr sz="16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Char char="»"/>
              <a:defRPr sz="16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2" name="Google Shape;12;p5"/>
          <p:cNvSpPr txBox="true"/>
          <p:nvPr>
            <p:ph type="dt" idx="10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000" b="0" i="0" u="none" strike="noStrike" cap="none">
                <a:solidFill>
                  <a:srgbClr val="646463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3" name="Google Shape;13;p5"/>
          <p:cNvSpPr txBox="true"/>
          <p:nvPr>
            <p:ph type="ftr" idx="11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000" b="0" i="0" u="none" strike="noStrike" cap="none">
                <a:solidFill>
                  <a:srgbClr val="646463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4" name="Google Shape;14;p5"/>
          <p:cNvSpPr txBox="true"/>
          <p:nvPr>
            <p:ph type="sldNum" idx="12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  <p:cxnSp>
        <p:nvCxnSpPr>
          <p:cNvPr id="15" name="Google Shape;15;p5"/>
          <p:cNvCxnSpPr/>
          <p:nvPr/>
        </p:nvCxnSpPr>
        <p:spPr>
          <a:xfrm>
            <a:off x="495300" y="5770564"/>
            <a:ext cx="89154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6" name="Google Shape;16;p5"/>
          <p:cNvPicPr preferRelativeResize="false"/>
          <p:nvPr/>
        </p:nvPicPr>
        <p:blipFill rotWithShape="true">
          <a:blip r:embed="rId8"/>
          <a:srcRect/>
          <a:stretch>
            <a:fillRect/>
          </a:stretch>
        </p:blipFill>
        <p:spPr>
          <a:xfrm>
            <a:off x="8747172" y="5855689"/>
            <a:ext cx="767132" cy="92611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hyperlink" Target="http://www.icpac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"/>
          <p:cNvPicPr preferRelativeResize="false"/>
          <p:nvPr/>
        </p:nvPicPr>
        <p:blipFill rotWithShape="true">
          <a:blip r:embed="rId1"/>
          <a:srcRect t="27403" b="11057"/>
          <a:stretch>
            <a:fillRect/>
          </a:stretch>
        </p:blipFill>
        <p:spPr>
          <a:xfrm>
            <a:off x="0" y="3429000"/>
            <a:ext cx="99060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"/>
          <p:cNvSpPr txBox="true"/>
          <p:nvPr>
            <p:ph type="ctrTitle"/>
          </p:nvPr>
        </p:nvSpPr>
        <p:spPr>
          <a:xfrm>
            <a:off x="338675" y="1826425"/>
            <a:ext cx="9228600" cy="14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/>
              <a:buNone/>
            </a:pPr>
            <a:r>
              <a:rPr lang="en-US" sz="2800" b="1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SECTOR</a:t>
            </a:r>
            <a:r>
              <a:rPr lang="en-US" sz="2800" b="1"/>
              <a:t> DISASTER RISK MANAGEMENT </a:t>
            </a:r>
            <a:br>
              <a:rPr lang="en-US" sz="2800" b="1">
                <a:solidFill>
                  <a:srgbClr val="008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US" sz="2000" b="1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ANALYSIS OF SECTORAL IMPLICATIONS, IMPACTS AND ADVISORIES /RESPONSE STRATEGIES FOR JUNE TO SEPTEMBER 2021 SEASON</a:t>
            </a:r>
            <a:br>
              <a:rPr lang="en-US" sz="2000" b="1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br>
              <a:rPr lang="en-US" sz="2000" b="1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US" sz="2000">
                <a:solidFill>
                  <a:schemeClr val="dk1"/>
                </a:solidFill>
              </a:rPr>
              <a:t>BY JULLY OUMA AND AHMED AMDIHUN</a:t>
            </a:r>
            <a:r>
              <a:rPr lang="en-US" sz="20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, GHACOF58, SECTOR REPORTING  </a:t>
            </a:r>
            <a:br>
              <a:rPr lang="en-US" sz="2000" b="1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US" sz="2000" b="1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 </a:t>
            </a:r>
            <a:endParaRPr lang="en-US" sz="2000" b="1"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8" name="Google Shape;68;p1"/>
          <p:cNvSpPr txBox="true"/>
          <p:nvPr/>
        </p:nvSpPr>
        <p:spPr>
          <a:xfrm>
            <a:off x="478366" y="3979333"/>
            <a:ext cx="8919634" cy="491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Arial" panose="020B0604020202020204"/>
              <a:buNone/>
            </a:pPr>
            <a:endParaRPr sz="3200" b="0" i="0" u="none" strike="noStrike" cap="none">
              <a:solidFill>
                <a:srgbClr val="888888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"/>
          <p:cNvSpPr txBox="true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 panose="020B0604020202020204"/>
              <a:buNone/>
            </a:pPr>
            <a:r>
              <a:rPr lang="en-US" sz="3600"/>
              <a:t>JJAS Impacts and Advisories</a:t>
            </a:r>
            <a:endParaRPr lang="en-US" sz="3600"/>
          </a:p>
        </p:txBody>
      </p:sp>
      <p:graphicFrame>
        <p:nvGraphicFramePr>
          <p:cNvPr id="75" name="Google Shape;75;p2"/>
          <p:cNvGraphicFramePr/>
          <p:nvPr/>
        </p:nvGraphicFramePr>
        <p:xfrm>
          <a:off x="495300" y="967105"/>
          <a:ext cx="8915400" cy="3000000"/>
        </p:xfrm>
        <a:graphic>
          <a:graphicData uri="http://schemas.openxmlformats.org/drawingml/2006/table">
            <a:tbl>
              <a:tblPr firstRow="true" bandRow="true">
                <a:noFill/>
                <a:tableStyleId>{05D59674-B86C-4885-928D-4E1AEFA5FF68}</a:tableStyleId>
              </a:tblPr>
              <a:tblGrid>
                <a:gridCol w="4457700"/>
                <a:gridCol w="4457700"/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 panose="020B0604020202020204"/>
                        <a:buNone/>
                      </a:pPr>
                      <a:r>
                        <a:rPr lang="en-US" sz="2000" u="none" strike="noStrike" cap="none"/>
                        <a:t>Key Impacts </a:t>
                      </a:r>
                      <a:endParaRPr lang="en-US"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 panose="020B0604020202020204"/>
                        <a:buNone/>
                      </a:pPr>
                      <a:r>
                        <a:rPr lang="en-US" sz="1800" u="none" strike="noStrike" cap="none"/>
                        <a:t>Key Advisories </a:t>
                      </a:r>
                      <a:endParaRPr lang="en-US" sz="1800" u="none" strike="noStrike" cap="none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/>
                        <a:buChar char="•"/>
                      </a:pPr>
                      <a:r>
                        <a:rPr lang="en-US" sz="2000" u="none" strike="noStrike" cap="none"/>
                        <a:t>Possibility for flash floods and riverine floods resulting in displacement of people, loss of life and livelihoods </a:t>
                      </a:r>
                      <a:r>
                        <a:rPr lang="en-US" sz="2000" i="1" u="none" strike="noStrike" cap="none"/>
                        <a:t>( Ethiopia, Kenya, Somalia, Sudan, South Sudan, Uganda)</a:t>
                      </a:r>
                      <a:endParaRPr lang="en-US" sz="2000" i="1" u="none" strike="noStrike" cap="none"/>
                    </a:p>
                    <a:p>
                      <a:pPr marL="2857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/>
                        <a:buNone/>
                      </a:pPr>
                      <a:endParaRPr sz="20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/>
                        <a:buChar char="•"/>
                      </a:pPr>
                      <a:r>
                        <a:rPr lang="en-US" sz="2000" u="none" strike="noStrike" cap="none"/>
                        <a:t>Conflict between farmers and Pastoralist </a:t>
                      </a:r>
                      <a:r>
                        <a:rPr lang="en-US" sz="2000" i="1" u="none" strike="noStrike" cap="none"/>
                        <a:t>(South Sudan)</a:t>
                      </a:r>
                      <a:endParaRPr sz="2000" u="none" strike="noStrike" cap="none"/>
                    </a:p>
                    <a:p>
                      <a:pPr marL="2857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/>
                        <a:buNone/>
                      </a:pPr>
                      <a:endParaRPr sz="20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/>
                        <a:buChar char="•"/>
                      </a:pPr>
                      <a:r>
                        <a:rPr lang="en-US" sz="2000" u="none" strike="noStrike" cap="none"/>
                        <a:t>Waterborne disease outbreak </a:t>
                      </a:r>
                      <a:r>
                        <a:rPr lang="en-US" sz="2000" i="1" u="none" strike="noStrike" cap="none"/>
                        <a:t>(Ethiopia, Kenya, South Sudan)</a:t>
                      </a:r>
                      <a:endParaRPr sz="2000" u="none" strike="noStrike" cap="none"/>
                    </a:p>
                    <a:p>
                      <a:pPr marL="2857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/>
                        <a:buNone/>
                      </a:pPr>
                      <a:endParaRPr sz="20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/>
                        <a:buChar char="•"/>
                      </a:pPr>
                      <a:r>
                        <a:rPr lang="en-US" sz="2000" u="none" strike="noStrike" cap="none"/>
                        <a:t>Landslide </a:t>
                      </a:r>
                      <a:r>
                        <a:rPr lang="en-US" sz="2000" i="1" u="none" strike="noStrike" cap="none"/>
                        <a:t>(Ethiopia, Uganda)</a:t>
                      </a:r>
                      <a:endParaRPr sz="20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 panose="020B0604020202020204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/>
                        <a:buChar char="•"/>
                      </a:pPr>
                      <a:r>
                        <a:rPr lang="en-US" sz="2000" u="none" strike="noStrike" cap="none"/>
                        <a:t>Flood preparedness and contingency plans need to be in place (relocation)</a:t>
                      </a:r>
                      <a:endParaRPr sz="2000" u="none" strike="noStrike" cap="none"/>
                    </a:p>
                    <a:p>
                      <a:pPr marL="2857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/>
                        <a:buNone/>
                      </a:pPr>
                      <a:endParaRPr sz="20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/>
                        <a:buChar char="•"/>
                      </a:pPr>
                      <a:r>
                        <a:rPr lang="en-US" sz="2000" u="none" strike="noStrike" cap="none"/>
                        <a:t>Multi-Agency DRM task force to plan and coordinate preparedness and response plans</a:t>
                      </a:r>
                      <a:endParaRPr lang="en-US" sz="20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/>
                        <a:buChar char="•"/>
                      </a:pPr>
                      <a:endParaRPr lang="en-US" sz="20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/>
                        <a:buChar char="•"/>
                      </a:pPr>
                      <a:r>
                        <a:rPr lang="en-US" sz="2000">
                          <a:sym typeface="+mn-ea"/>
                        </a:rPr>
                        <a:t>Source for funding in advance for preparedness and response </a:t>
                      </a:r>
                      <a:endParaRPr sz="2000" i="1" u="none" strike="noStrike" cap="none">
                        <a:sym typeface="+mn-ea"/>
                      </a:endParaRPr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/>
                        <a:buChar char="•"/>
                      </a:pPr>
                      <a:endParaRPr sz="2000" i="1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/>
                        <a:buChar char="•"/>
                      </a:pPr>
                      <a:r>
                        <a:rPr lang="en-US" sz="2000" u="none" strike="noStrike" cap="none"/>
                        <a:t>Community awareness creation, sensitization, and dissemination of early warning information</a:t>
                      </a:r>
                      <a:endParaRPr lang="en-US" sz="1800" u="none" strike="noStrike" cap="none"/>
                    </a:p>
                    <a:p>
                      <a:pPr marL="2857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/>
                        <a:buNone/>
                      </a:pPr>
                      <a:endParaRPr sz="1800" i="1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/>
                        <a:buChar char="•"/>
                      </a:pPr>
                      <a:endParaRPr sz="1800" i="1" u="none" strike="noStrike" cap="none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sp>
        <p:nvSpPr>
          <p:cNvPr id="76" name="Google Shape;76;p2"/>
          <p:cNvSpPr txBox="true"/>
          <p:nvPr>
            <p:ph type="dt" idx="10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Wednesday, May 19, 2021</a:t>
            </a:r>
            <a:endParaRPr lang="en-US"/>
          </a:p>
        </p:txBody>
      </p:sp>
      <p:sp>
        <p:nvSpPr>
          <p:cNvPr id="77" name="Google Shape;77;p2"/>
          <p:cNvSpPr txBox="true"/>
          <p:nvPr>
            <p:ph type="ftr" idx="11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 panose="020B0604020202020204"/>
              <a:buNone/>
            </a:pPr>
            <a:r>
              <a:rPr lang="en-US"/>
              <a:t>IGAD CLIMATE PREDICTION AND APPLICATIONS CENTRE (</a:t>
            </a:r>
            <a:r>
              <a:rPr lang="en-US" b="1"/>
              <a:t>ICPAC</a:t>
            </a:r>
            <a:r>
              <a:rPr lang="en-US"/>
              <a:t>)</a:t>
            </a:r>
            <a:endParaRPr lang="en-US"/>
          </a:p>
        </p:txBody>
      </p:sp>
      <p:sp>
        <p:nvSpPr>
          <p:cNvPr id="78" name="Google Shape;78;p2"/>
          <p:cNvSpPr txBox="true"/>
          <p:nvPr>
            <p:ph type="sldNum" idx="12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"/>
          <p:cNvSpPr txBox="true"/>
          <p:nvPr>
            <p:ph type="title"/>
          </p:nvPr>
        </p:nvSpPr>
        <p:spPr>
          <a:xfrm>
            <a:off x="495300" y="260668"/>
            <a:ext cx="8915400" cy="7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/>
              <a:t>KEY MESSAGES AND RELEVANT CHAT MESSAGES </a:t>
            </a:r>
            <a:endParaRPr b="1"/>
          </a:p>
        </p:txBody>
      </p:sp>
      <p:sp>
        <p:nvSpPr>
          <p:cNvPr id="85" name="Google Shape;85;p3"/>
          <p:cNvSpPr txBox="true"/>
          <p:nvPr>
            <p:ph type="body" idx="1"/>
          </p:nvPr>
        </p:nvSpPr>
        <p:spPr>
          <a:xfrm>
            <a:off x="5162550" y="887730"/>
            <a:ext cx="4248150" cy="4804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rmAutofit fontScale="92500" lnSpcReduction="10000"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81000"/>
              <a:buChar char="●"/>
            </a:pPr>
            <a:r>
              <a:rPr lang="en-US" b="1"/>
              <a:t>Contingency plans </a:t>
            </a:r>
            <a:r>
              <a:rPr lang="en-US"/>
              <a:t>needs to be in place based on the regional and national (</a:t>
            </a:r>
            <a:r>
              <a:rPr lang="en-US" b="1"/>
              <a:t>NCOF</a:t>
            </a:r>
            <a:r>
              <a:rPr lang="en-US"/>
              <a:t>) forecast with </a:t>
            </a:r>
            <a:r>
              <a:rPr lang="en-US" b="1"/>
              <a:t>multi-agency</a:t>
            </a:r>
            <a:r>
              <a:rPr lang="en-US"/>
              <a:t> participation. </a:t>
            </a:r>
            <a:endParaRPr lang="en-US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81000"/>
              <a:buChar char="●"/>
            </a:pPr>
            <a:r>
              <a:rPr lang="en-US" b="1"/>
              <a:t>Preparedness </a:t>
            </a:r>
            <a:r>
              <a:rPr lang="en-US"/>
              <a:t>plans needs to consider all possible </a:t>
            </a:r>
            <a:r>
              <a:rPr lang="en-US" b="1"/>
              <a:t>scenarios </a:t>
            </a:r>
            <a:r>
              <a:rPr lang="en-US"/>
              <a:t>as some extreme events might still occur even off-season such as </a:t>
            </a:r>
            <a:r>
              <a:rPr lang="en-US" b="1"/>
              <a:t>cyclone </a:t>
            </a:r>
            <a:r>
              <a:rPr lang="en-US"/>
              <a:t>and heavy rains.</a:t>
            </a:r>
            <a:endParaRPr lang="en-US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81000"/>
              <a:buChar char="●"/>
            </a:pPr>
            <a:r>
              <a:rPr lang="en-US" b="1"/>
              <a:t>Early warning</a:t>
            </a:r>
            <a:r>
              <a:rPr lang="en-US"/>
              <a:t> messages need to reach communities and stakeholders tied to </a:t>
            </a:r>
            <a:r>
              <a:rPr lang="en-US" b="1"/>
              <a:t>early action</a:t>
            </a:r>
            <a:r>
              <a:rPr lang="en-US"/>
              <a:t>. </a:t>
            </a:r>
            <a:endParaRPr lang="en-US"/>
          </a:p>
        </p:txBody>
      </p:sp>
      <p:sp>
        <p:nvSpPr>
          <p:cNvPr id="86" name="Google Shape;86;p3"/>
          <p:cNvSpPr txBox="true"/>
          <p:nvPr>
            <p:ph type="sldNum" idx="12"/>
          </p:nvPr>
        </p:nvSpPr>
        <p:spPr>
          <a:xfrm>
            <a:off x="8247528" y="6487001"/>
            <a:ext cx="388500" cy="1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  <p:pic>
        <p:nvPicPr>
          <p:cNvPr id="2" name="Picture 1" descr="Screenshot from 2021-05-26 12-48-56"/>
          <p:cNvPicPr>
            <a:picLocks noChangeAspect="true"/>
          </p:cNvPicPr>
          <p:nvPr/>
        </p:nvPicPr>
        <p:blipFill>
          <a:blip r:embed="rId1">
            <a:lum contrast="30000"/>
          </a:blip>
          <a:srcRect l="32008" t="43450" r="58977" b="30273"/>
          <a:stretch>
            <a:fillRect/>
          </a:stretch>
        </p:blipFill>
        <p:spPr>
          <a:xfrm>
            <a:off x="711835" y="1053465"/>
            <a:ext cx="4450715" cy="42640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"/>
          <p:cNvSpPr txBox="true"/>
          <p:nvPr>
            <p:ph type="dt" idx="10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Wednesday, May 19, 2021</a:t>
            </a:r>
            <a:endParaRPr lang="en-US"/>
          </a:p>
        </p:txBody>
      </p:sp>
      <p:sp>
        <p:nvSpPr>
          <p:cNvPr id="93" name="Google Shape;93;p4"/>
          <p:cNvSpPr txBox="true"/>
          <p:nvPr>
            <p:ph type="ftr" idx="11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 panose="020B0604020202020204"/>
              <a:buNone/>
            </a:pPr>
            <a:r>
              <a:rPr lang="en-US"/>
              <a:t>IGAD CLIMATE PREDICTION AND APPLICATIONS CENTRE (</a:t>
            </a:r>
            <a:r>
              <a:rPr lang="en-US" b="1"/>
              <a:t>ICPAC</a:t>
            </a:r>
            <a:r>
              <a:rPr lang="en-US"/>
              <a:t>)</a:t>
            </a:r>
            <a:endParaRPr lang="en-US"/>
          </a:p>
        </p:txBody>
      </p:sp>
      <p:sp>
        <p:nvSpPr>
          <p:cNvPr id="94" name="Google Shape;94;p4"/>
          <p:cNvSpPr txBox="true"/>
          <p:nvPr>
            <p:ph type="sldNum" idx="12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false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  <p:sp>
        <p:nvSpPr>
          <p:cNvPr id="95" name="Google Shape;95;p4"/>
          <p:cNvSpPr txBox="true"/>
          <p:nvPr>
            <p:ph type="title"/>
          </p:nvPr>
        </p:nvSpPr>
        <p:spPr>
          <a:xfrm>
            <a:off x="495300" y="3024202"/>
            <a:ext cx="8420100" cy="442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 panose="020B0604020202020204"/>
              <a:buNone/>
            </a:pPr>
            <a:r>
              <a:rPr lang="en-US">
                <a:solidFill>
                  <a:schemeClr val="accent2"/>
                </a:solidFill>
              </a:rPr>
              <a:t>THANK YOU! 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96" name="Google Shape;96;p4"/>
          <p:cNvSpPr txBox="true"/>
          <p:nvPr>
            <p:ph type="body" idx="1"/>
          </p:nvPr>
        </p:nvSpPr>
        <p:spPr>
          <a:xfrm>
            <a:off x="495300" y="3466359"/>
            <a:ext cx="84201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false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US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Contribute to the Conversation on Twitter</a:t>
            </a:r>
            <a:br>
              <a:rPr lang="en-US" b="1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US" b="1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#GHACOF58</a:t>
            </a:r>
            <a:endParaRPr lang="en-US" b="1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lvl="0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b="1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lvl="0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US" u="sng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  <a:hlinkClick r:id="rId1"/>
              </a:rPr>
              <a:t>www.icpac.net</a:t>
            </a:r>
            <a:endParaRPr b="1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lvl="0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b="1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lvl="0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b="1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GAD PPT Template">
  <a:themeElements>
    <a:clrScheme name="IGAD">
      <a:dk1>
        <a:srgbClr val="000000"/>
      </a:dk1>
      <a:lt1>
        <a:srgbClr val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true"/>
        </a:gradFill>
        <a:gradFill rotWithShape="true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false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true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true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true"/>
        </a:gradFill>
        <a:gradFill rotWithShape="true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false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true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true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1515</Words>
  <Application>WPS Presentation</Application>
  <PresentationFormat/>
  <Paragraphs>55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Arial</vt:lpstr>
      <vt:lpstr>SimSun</vt:lpstr>
      <vt:lpstr>Wingdings</vt:lpstr>
      <vt:lpstr>Arial</vt:lpstr>
      <vt:lpstr>Calibri</vt:lpstr>
      <vt:lpstr>Trebuchet MS</vt:lpstr>
      <vt:lpstr>微软雅黑</vt:lpstr>
      <vt:lpstr>Arial Unicode MS</vt:lpstr>
      <vt:lpstr>Droid Sans Fallback</vt:lpstr>
      <vt:lpstr>Times New Roman</vt:lpstr>
      <vt:lpstr>IGAD PPT Template</vt:lpstr>
      <vt:lpstr>SECTOR DISASTER RISK MANAGEMENT  ANALYSIS OF SECTORAL IMPLICATIONS, IMPACTS AND ADVISORIES /RESPONSE STRATEGIES FOR JUNE TO SEPTEMBER 2021 SEASON  BY JULLY OUMA AND AHMED AMDIHUN, GHACOF58, SECTOR REPORTING     </vt:lpstr>
      <vt:lpstr>JJAS Impacts and Advisories</vt:lpstr>
      <vt:lpstr>KEY MESSAGES AND RELEVANT CHAT MESSAGES </vt:lpstr>
      <vt:lpstr>THANK YOU!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SECTOR DISASTER RISK MANAGEMENT  ANALYSIS OF SECTORAL IMPLICATIONS, IMPACTS AND ADVISORIES /RESPONSE STRATEGIES FOR JUNE TO SEPTEMBER 2021 SEASON  BY JULLY OUMA AND AHMED AMDIHUN, GHACOF58, SECTOR REPORTING     </dc:title>
  <dc:creator>Apple Macintosh</dc:creator>
  <cp:lastModifiedBy>icpac</cp:lastModifiedBy>
  <cp:revision>5</cp:revision>
  <dcterms:created xsi:type="dcterms:W3CDTF">2021-05-27T08:35:05Z</dcterms:created>
  <dcterms:modified xsi:type="dcterms:W3CDTF">2021-05-27T08:35:05Z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1033-11.1.0.9604</vt:lpwstr>
  </property>
</Properties>
</file>