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82" r:id="rId2"/>
    <p:sldId id="283" r:id="rId3"/>
    <p:sldId id="286" r:id="rId4"/>
    <p:sldId id="285" r:id="rId5"/>
    <p:sldId id="287" r:id="rId6"/>
    <p:sldId id="288" r:id="rId7"/>
    <p:sldId id="291" r:id="rId8"/>
    <p:sldId id="290" r:id="rId9"/>
    <p:sldId id="289" r:id="rId10"/>
    <p:sldId id="271" r:id="rId1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89508" autoAdjust="0"/>
  </p:normalViewPr>
  <p:slideViewPr>
    <p:cSldViewPr snapToObjects="1">
      <p:cViewPr varScale="1">
        <p:scale>
          <a:sx n="77" d="100"/>
          <a:sy n="77" d="100"/>
        </p:scale>
        <p:origin x="1435" y="6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lison Lore" userId="147544d068e370df" providerId="LiveId" clId="{40DE45F0-3E37-42DF-8B12-579BF451697E}"/>
    <pc:docChg chg="custSel addSld modSld">
      <pc:chgData name="Collison Lore" userId="147544d068e370df" providerId="LiveId" clId="{40DE45F0-3E37-42DF-8B12-579BF451697E}" dt="2021-05-21T20:52:38.430" v="524" actId="20577"/>
      <pc:docMkLst>
        <pc:docMk/>
      </pc:docMkLst>
      <pc:sldChg chg="modSp">
        <pc:chgData name="Collison Lore" userId="147544d068e370df" providerId="LiveId" clId="{40DE45F0-3E37-42DF-8B12-579BF451697E}" dt="2021-05-21T20:49:49.169" v="514" actId="20577"/>
        <pc:sldMkLst>
          <pc:docMk/>
          <pc:sldMk cId="1767779336" sldId="283"/>
        </pc:sldMkLst>
        <pc:spChg chg="mod">
          <ac:chgData name="Collison Lore" userId="147544d068e370df" providerId="LiveId" clId="{40DE45F0-3E37-42DF-8B12-579BF451697E}" dt="2021-05-21T20:49:49.169" v="514" actId="20577"/>
          <ac:spMkLst>
            <pc:docMk/>
            <pc:sldMk cId="1767779336" sldId="283"/>
            <ac:spMk id="3" creationId="{BCE76345-1D43-114E-AC4E-8CD294C5BFAB}"/>
          </ac:spMkLst>
        </pc:spChg>
      </pc:sldChg>
      <pc:sldChg chg="modSp">
        <pc:chgData name="Collison Lore" userId="147544d068e370df" providerId="LiveId" clId="{40DE45F0-3E37-42DF-8B12-579BF451697E}" dt="2021-05-21T20:50:47.375" v="521" actId="20577"/>
        <pc:sldMkLst>
          <pc:docMk/>
          <pc:sldMk cId="2292809034" sldId="286"/>
        </pc:sldMkLst>
        <pc:spChg chg="mod">
          <ac:chgData name="Collison Lore" userId="147544d068e370df" providerId="LiveId" clId="{40DE45F0-3E37-42DF-8B12-579BF451697E}" dt="2021-05-21T20:50:47.375" v="521" actId="20577"/>
          <ac:spMkLst>
            <pc:docMk/>
            <pc:sldMk cId="2292809034" sldId="286"/>
            <ac:spMk id="8" creationId="{8D85BC8F-45EE-4DA1-99FE-97370F000115}"/>
          </ac:spMkLst>
        </pc:spChg>
      </pc:sldChg>
      <pc:sldChg chg="modSp">
        <pc:chgData name="Collison Lore" userId="147544d068e370df" providerId="LiveId" clId="{40DE45F0-3E37-42DF-8B12-579BF451697E}" dt="2021-05-21T20:52:38.430" v="524" actId="20577"/>
        <pc:sldMkLst>
          <pc:docMk/>
          <pc:sldMk cId="2441093552" sldId="287"/>
        </pc:sldMkLst>
        <pc:graphicFrameChg chg="mod modGraphic">
          <ac:chgData name="Collison Lore" userId="147544d068e370df" providerId="LiveId" clId="{40DE45F0-3E37-42DF-8B12-579BF451697E}" dt="2021-05-21T20:52:38.430" v="524" actId="20577"/>
          <ac:graphicFrameMkLst>
            <pc:docMk/>
            <pc:sldMk cId="2441093552" sldId="287"/>
            <ac:graphicFrameMk id="10" creationId="{D982300C-F43C-46C8-886F-CB12C8106EB9}"/>
          </ac:graphicFrameMkLst>
        </pc:graphicFrameChg>
      </pc:sldChg>
      <pc:sldChg chg="addSp delSp modSp new">
        <pc:chgData name="Collison Lore" userId="147544d068e370df" providerId="LiveId" clId="{40DE45F0-3E37-42DF-8B12-579BF451697E}" dt="2021-05-21T20:31:32.924" v="468" actId="20577"/>
        <pc:sldMkLst>
          <pc:docMk/>
          <pc:sldMk cId="2005733471" sldId="289"/>
        </pc:sldMkLst>
        <pc:spChg chg="del">
          <ac:chgData name="Collison Lore" userId="147544d068e370df" providerId="LiveId" clId="{40DE45F0-3E37-42DF-8B12-579BF451697E}" dt="2021-05-21T20:18:05.657" v="1"/>
          <ac:spMkLst>
            <pc:docMk/>
            <pc:sldMk cId="2005733471" sldId="289"/>
            <ac:spMk id="2" creationId="{84A8ABE3-AC50-4DFD-AF25-96A4F6468DEE}"/>
          </ac:spMkLst>
        </pc:spChg>
        <pc:spChg chg="del">
          <ac:chgData name="Collison Lore" userId="147544d068e370df" providerId="LiveId" clId="{40DE45F0-3E37-42DF-8B12-579BF451697E}" dt="2021-05-21T20:18:05.657" v="1"/>
          <ac:spMkLst>
            <pc:docMk/>
            <pc:sldMk cId="2005733471" sldId="289"/>
            <ac:spMk id="3" creationId="{F6294855-52BC-4782-8D2B-CD03A97B9FFC}"/>
          </ac:spMkLst>
        </pc:spChg>
        <pc:spChg chg="del">
          <ac:chgData name="Collison Lore" userId="147544d068e370df" providerId="LiveId" clId="{40DE45F0-3E37-42DF-8B12-579BF451697E}" dt="2021-05-21T20:18:05.657" v="1"/>
          <ac:spMkLst>
            <pc:docMk/>
            <pc:sldMk cId="2005733471" sldId="289"/>
            <ac:spMk id="4" creationId="{4530CED3-786C-447C-8237-712D534CD63B}"/>
          </ac:spMkLst>
        </pc:spChg>
        <pc:spChg chg="add mod">
          <ac:chgData name="Collison Lore" userId="147544d068e370df" providerId="LiveId" clId="{40DE45F0-3E37-42DF-8B12-579BF451697E}" dt="2021-05-21T20:18:28.005" v="5" actId="122"/>
          <ac:spMkLst>
            <pc:docMk/>
            <pc:sldMk cId="2005733471" sldId="289"/>
            <ac:spMk id="8" creationId="{90513F34-9E35-4CF7-96C1-DE851FADBDEB}"/>
          </ac:spMkLst>
        </pc:spChg>
        <pc:spChg chg="add mod">
          <ac:chgData name="Collison Lore" userId="147544d068e370df" providerId="LiveId" clId="{40DE45F0-3E37-42DF-8B12-579BF451697E}" dt="2021-05-21T20:31:32.924" v="468" actId="20577"/>
          <ac:spMkLst>
            <pc:docMk/>
            <pc:sldMk cId="2005733471" sldId="289"/>
            <ac:spMk id="9" creationId="{406C09EB-DF80-4D40-AD0D-1F96CDC2D24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5/21/2021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5/21/2021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Friday, May 21,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rcRect/>
          <a:stretch/>
        </p:blipFill>
        <p:spPr>
          <a:xfrm>
            <a:off x="4175146" y="228600"/>
            <a:ext cx="1221239"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rcRect/>
          <a:stretch/>
        </p:blipFill>
        <p:spPr>
          <a:xfrm>
            <a:off x="8991991" y="5854009"/>
            <a:ext cx="685017"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Friday, May 21,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Friday, May 21,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Friday, May 21,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accent2"/>
                </a:solidFill>
              </a:defRPr>
            </a:lvl1pPr>
          </a:lstStyle>
          <a:p>
            <a:r>
              <a:rPr lang="en-GB" dirty="0"/>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2"/>
          <p:cNvPicPr>
            <a:picLocks noChangeAspect="1" noChangeArrowheads="1"/>
          </p:cNvPicPr>
          <p:nvPr userDrawn="1"/>
        </p:nvPicPr>
        <p:blipFill>
          <a:blip r:embed="rId2"/>
          <a:srcRect/>
          <a:stretch/>
        </p:blipFill>
        <p:spPr bwMode="auto">
          <a:xfrm>
            <a:off x="9043072" y="5908491"/>
            <a:ext cx="659055"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Friday, May 21,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Friday, May 21,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Friday, May 21,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Friday, May 21,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rcRect/>
          <a:stretch/>
        </p:blipFill>
        <p:spPr>
          <a:xfrm>
            <a:off x="8747172" y="5855689"/>
            <a:ext cx="767132"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icpac.ne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B9CCF-8920-FE41-92FE-31F0C3FAC91E}"/>
              </a:ext>
            </a:extLst>
          </p:cNvPr>
          <p:cNvSpPr>
            <a:spLocks noGrp="1"/>
          </p:cNvSpPr>
          <p:nvPr>
            <p:ph type="ctrTitle"/>
          </p:nvPr>
        </p:nvSpPr>
        <p:spPr/>
        <p:txBody>
          <a:bodyPr>
            <a:normAutofit fontScale="90000"/>
          </a:bodyPr>
          <a:lstStyle/>
          <a:p>
            <a:r>
              <a:rPr lang="en-US" dirty="0"/>
              <a:t>TOWARDS A COMMUNITY OF PRACTICE</a:t>
            </a:r>
            <a:endParaRPr lang="en-KE" dirty="0"/>
          </a:p>
        </p:txBody>
      </p:sp>
      <p:sp>
        <p:nvSpPr>
          <p:cNvPr id="3" name="Subtitle 2">
            <a:extLst>
              <a:ext uri="{FF2B5EF4-FFF2-40B4-BE49-F238E27FC236}">
                <a16:creationId xmlns:a16="http://schemas.microsoft.com/office/drawing/2014/main" id="{292A2A80-BEE1-C947-AB24-ABFACD886D0A}"/>
              </a:ext>
            </a:extLst>
          </p:cNvPr>
          <p:cNvSpPr>
            <a:spLocks noGrp="1"/>
          </p:cNvSpPr>
          <p:nvPr>
            <p:ph type="subTitle" idx="1"/>
          </p:nvPr>
        </p:nvSpPr>
        <p:spPr/>
        <p:txBody>
          <a:bodyPr/>
          <a:lstStyle/>
          <a:p>
            <a:r>
              <a:rPr lang="en-US" dirty="0"/>
              <a:t>MEDIA &amp; METEOROLOGICAL AGENCY PARTNERSHIP</a:t>
            </a:r>
            <a:endParaRPr lang="en-KE" dirty="0"/>
          </a:p>
        </p:txBody>
      </p:sp>
    </p:spTree>
    <p:extLst>
      <p:ext uri="{BB962C8B-B14F-4D97-AF65-F5344CB8AC3E}">
        <p14:creationId xmlns:p14="http://schemas.microsoft.com/office/powerpoint/2010/main" val="92574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58479D-6230-C544-9C1D-4F5F9835402C}"/>
              </a:ext>
            </a:extLst>
          </p:cNvPr>
          <p:cNvSpPr>
            <a:spLocks noGrp="1"/>
          </p:cNvSpPr>
          <p:nvPr>
            <p:ph type="dt" sz="half" idx="10"/>
          </p:nvPr>
        </p:nvSpPr>
        <p:spPr/>
        <p:txBody>
          <a:bodyPr/>
          <a:lstStyle/>
          <a:p>
            <a:fld id="{D37B99F6-96F9-438A-A3A7-D9984BABFD8E}" type="datetime2">
              <a:rPr lang="en-US" smtClean="0"/>
              <a:pPr/>
              <a:t>Friday, May 21, 2021</a:t>
            </a:fld>
            <a:endParaRPr lang="en-US" dirty="0"/>
          </a:p>
        </p:txBody>
      </p:sp>
      <p:sp>
        <p:nvSpPr>
          <p:cNvPr id="3" name="Footer Placeholder 2">
            <a:extLst>
              <a:ext uri="{FF2B5EF4-FFF2-40B4-BE49-F238E27FC236}">
                <a16:creationId xmlns:a16="http://schemas.microsoft.com/office/drawing/2014/main" id="{343E1597-E59D-6F48-86E2-DC10A21ECF32}"/>
              </a:ext>
            </a:extLst>
          </p:cNvPr>
          <p:cNvSpPr>
            <a:spLocks noGrp="1"/>
          </p:cNvSpPr>
          <p:nvPr>
            <p:ph type="ftr" sz="quarter" idx="11"/>
          </p:nvPr>
        </p:nvSpPr>
        <p:spPr/>
        <p:txBody>
          <a:bodyPr/>
          <a:lstStyle/>
          <a:p>
            <a:r>
              <a:rPr lang="en-US"/>
              <a:t>IGAD CLIMATE PREDICTION AND APPLICATIONS CENTRE (</a:t>
            </a:r>
            <a:r>
              <a:rPr lang="en-US" b="1"/>
              <a:t>ICPAC</a:t>
            </a:r>
            <a:r>
              <a:rPr lang="en-US"/>
              <a:t>)</a:t>
            </a:r>
            <a:endParaRPr lang="en-US" dirty="0"/>
          </a:p>
        </p:txBody>
      </p:sp>
      <p:sp>
        <p:nvSpPr>
          <p:cNvPr id="4" name="Slide Number Placeholder 3">
            <a:extLst>
              <a:ext uri="{FF2B5EF4-FFF2-40B4-BE49-F238E27FC236}">
                <a16:creationId xmlns:a16="http://schemas.microsoft.com/office/drawing/2014/main" id="{6E9FD72C-DA1F-174E-9EF9-1FD366A866A6}"/>
              </a:ext>
            </a:extLst>
          </p:cNvPr>
          <p:cNvSpPr>
            <a:spLocks noGrp="1"/>
          </p:cNvSpPr>
          <p:nvPr>
            <p:ph type="sldNum" sz="quarter" idx="12"/>
          </p:nvPr>
        </p:nvSpPr>
        <p:spPr/>
        <p:txBody>
          <a:bodyPr/>
          <a:lstStyle/>
          <a:p>
            <a:fld id="{B1DB7362-2002-504E-9846-FFD55AE08938}" type="slidenum">
              <a:rPr lang="en-US" smtClean="0"/>
              <a:pPr/>
              <a:t>10</a:t>
            </a:fld>
            <a:endParaRPr lang="en-US"/>
          </a:p>
        </p:txBody>
      </p:sp>
      <p:sp>
        <p:nvSpPr>
          <p:cNvPr id="5" name="Title 4">
            <a:extLst>
              <a:ext uri="{FF2B5EF4-FFF2-40B4-BE49-F238E27FC236}">
                <a16:creationId xmlns:a16="http://schemas.microsoft.com/office/drawing/2014/main" id="{0E07EC62-FF70-9943-B6E8-6925BDBEE3C8}"/>
              </a:ext>
            </a:extLst>
          </p:cNvPr>
          <p:cNvSpPr>
            <a:spLocks noGrp="1"/>
          </p:cNvSpPr>
          <p:nvPr>
            <p:ph type="title"/>
          </p:nvPr>
        </p:nvSpPr>
        <p:spPr/>
        <p:txBody>
          <a:bodyPr>
            <a:normAutofit fontScale="90000"/>
          </a:bodyPr>
          <a:lstStyle/>
          <a:p>
            <a:pPr algn="ctr"/>
            <a:r>
              <a:rPr lang="en-GB" dirty="0">
                <a:solidFill>
                  <a:schemeClr val="accent2"/>
                </a:solidFill>
              </a:rPr>
              <a:t>T</a:t>
            </a:r>
            <a:r>
              <a:rPr lang="en-KE" dirty="0">
                <a:solidFill>
                  <a:schemeClr val="accent2"/>
                </a:solidFill>
              </a:rPr>
              <a:t>hank you! </a:t>
            </a:r>
          </a:p>
        </p:txBody>
      </p:sp>
      <p:sp>
        <p:nvSpPr>
          <p:cNvPr id="6" name="Text Placeholder 5">
            <a:extLst>
              <a:ext uri="{FF2B5EF4-FFF2-40B4-BE49-F238E27FC236}">
                <a16:creationId xmlns:a16="http://schemas.microsoft.com/office/drawing/2014/main" id="{572CE41B-76AC-A74F-AE2C-F58509850C5A}"/>
              </a:ext>
            </a:extLst>
          </p:cNvPr>
          <p:cNvSpPr>
            <a:spLocks noGrp="1"/>
          </p:cNvSpPr>
          <p:nvPr>
            <p:ph type="body" idx="1"/>
          </p:nvPr>
        </p:nvSpPr>
        <p:spPr/>
        <p:txBody>
          <a:bodyPr/>
          <a:lstStyle/>
          <a:p>
            <a:pPr algn="ctr"/>
            <a:r>
              <a:rPr lang="en-GB" dirty="0">
                <a:solidFill>
                  <a:schemeClr val="bg1"/>
                </a:solidFill>
                <a:latin typeface="Arial" panose="020B0604020202020204" pitchFamily="34" charset="0"/>
                <a:cs typeface="Arial" panose="020B0604020202020204" pitchFamily="34" charset="0"/>
              </a:rPr>
              <a:t>Contribute to the Conversation on Twitter</a:t>
            </a:r>
            <a:br>
              <a:rPr lang="en-GB" b="1" dirty="0">
                <a:solidFill>
                  <a:schemeClr val="bg1"/>
                </a:solidFill>
                <a:latin typeface="Arial" panose="020B0604020202020204" pitchFamily="34" charset="0"/>
                <a:cs typeface="Arial" panose="020B0604020202020204" pitchFamily="34" charset="0"/>
              </a:rPr>
            </a:br>
            <a:r>
              <a:rPr lang="en-GB" b="1" dirty="0">
                <a:solidFill>
                  <a:schemeClr val="bg1"/>
                </a:solidFill>
                <a:latin typeface="Arial" panose="020B0604020202020204" pitchFamily="34" charset="0"/>
                <a:cs typeface="Arial" panose="020B0604020202020204" pitchFamily="34" charset="0"/>
              </a:rPr>
              <a:t>#GHACOF58</a:t>
            </a:r>
          </a:p>
          <a:p>
            <a:pPr algn="ctr"/>
            <a:endParaRPr lang="en-GB" b="1" dirty="0">
              <a:solidFill>
                <a:schemeClr val="bg1"/>
              </a:solidFill>
              <a:latin typeface="Arial" panose="020B0604020202020204" pitchFamily="34" charset="0"/>
              <a:cs typeface="Arial" panose="020B0604020202020204" pitchFamily="34" charset="0"/>
            </a:endParaRPr>
          </a:p>
          <a:p>
            <a:pPr algn="ctr"/>
            <a:r>
              <a:rPr lang="en-GB" u="sng"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www.icpac.net</a:t>
            </a:r>
            <a:endParaRPr lang="en-US" b="1" dirty="0">
              <a:solidFill>
                <a:schemeClr val="bg1"/>
              </a:solidFill>
              <a:latin typeface="Arial" panose="020B0604020202020204" pitchFamily="34" charset="0"/>
              <a:cs typeface="Arial" panose="020B0604020202020204" pitchFamily="34" charset="0"/>
            </a:endParaRPr>
          </a:p>
          <a:p>
            <a:pPr algn="ctr"/>
            <a:endParaRPr lang="en-GB" b="1" dirty="0">
              <a:solidFill>
                <a:schemeClr val="bg1"/>
              </a:solidFill>
              <a:latin typeface="Arial" panose="020B0604020202020204" pitchFamily="34" charset="0"/>
              <a:cs typeface="Arial" panose="020B0604020202020204" pitchFamily="34" charset="0"/>
            </a:endParaRPr>
          </a:p>
          <a:p>
            <a:pPr algn="ctr"/>
            <a:endParaRPr lang="en-KE" dirty="0"/>
          </a:p>
        </p:txBody>
      </p:sp>
    </p:spTree>
    <p:extLst>
      <p:ext uri="{BB962C8B-B14F-4D97-AF65-F5344CB8AC3E}">
        <p14:creationId xmlns:p14="http://schemas.microsoft.com/office/powerpoint/2010/main" val="325177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0BB4-14A0-B742-A9BB-C5CC30973F53}"/>
              </a:ext>
            </a:extLst>
          </p:cNvPr>
          <p:cNvSpPr>
            <a:spLocks noGrp="1"/>
          </p:cNvSpPr>
          <p:nvPr>
            <p:ph type="title"/>
          </p:nvPr>
        </p:nvSpPr>
        <p:spPr/>
        <p:txBody>
          <a:bodyPr/>
          <a:lstStyle/>
          <a:p>
            <a:pPr algn="ctr"/>
            <a:r>
              <a:rPr lang="en-US" b="1" dirty="0"/>
              <a:t>TOWARDS A COMMUNITY OF PRACTICE</a:t>
            </a:r>
            <a:endParaRPr lang="en-KE" b="1" dirty="0"/>
          </a:p>
        </p:txBody>
      </p:sp>
      <p:sp>
        <p:nvSpPr>
          <p:cNvPr id="3" name="Content Placeholder 2">
            <a:extLst>
              <a:ext uri="{FF2B5EF4-FFF2-40B4-BE49-F238E27FC236}">
                <a16:creationId xmlns:a16="http://schemas.microsoft.com/office/drawing/2014/main" id="{BCE76345-1D43-114E-AC4E-8CD294C5BFAB}"/>
              </a:ext>
            </a:extLst>
          </p:cNvPr>
          <p:cNvSpPr>
            <a:spLocks noGrp="1"/>
          </p:cNvSpPr>
          <p:nvPr>
            <p:ph idx="1"/>
          </p:nvPr>
        </p:nvSpPr>
        <p:spPr/>
        <p:txBody>
          <a:bodyPr>
            <a:normAutofit/>
          </a:bodyPr>
          <a:lstStyle/>
          <a:p>
            <a:pPr marL="0" indent="0">
              <a:buNone/>
            </a:pPr>
            <a:r>
              <a:rPr lang="en-US" b="1" dirty="0"/>
              <a:t>What is a community of practice?</a:t>
            </a:r>
          </a:p>
          <a:p>
            <a:r>
              <a:rPr lang="en-US" dirty="0"/>
              <a:t>A community of practice (CoP) refers to a group of people sharing a common concern, a set of challenges, or an interest in a topic and who come together to fulfill both individual and group goals.</a:t>
            </a:r>
          </a:p>
          <a:p>
            <a:pPr marL="0" indent="0">
              <a:buNone/>
            </a:pPr>
            <a:endParaRPr lang="en-US" dirty="0"/>
          </a:p>
          <a:p>
            <a:r>
              <a:rPr lang="en-US" dirty="0"/>
              <a:t>The media and meteorological agencies constitute a potential community of practice bound by an interest in ensuring that weather and climate information is communicated in a timely and comprehensible fashion to the end users. </a:t>
            </a:r>
          </a:p>
          <a:p>
            <a:pPr marL="0" indent="0">
              <a:buNone/>
            </a:pPr>
            <a:endParaRPr lang="en-KE" dirty="0"/>
          </a:p>
        </p:txBody>
      </p:sp>
      <p:sp>
        <p:nvSpPr>
          <p:cNvPr id="4" name="Date Placeholder 3">
            <a:extLst>
              <a:ext uri="{FF2B5EF4-FFF2-40B4-BE49-F238E27FC236}">
                <a16:creationId xmlns:a16="http://schemas.microsoft.com/office/drawing/2014/main" id="{4174981D-4898-9642-A75C-0F2A404CC4B9}"/>
              </a:ext>
            </a:extLst>
          </p:cNvPr>
          <p:cNvSpPr>
            <a:spLocks noGrp="1"/>
          </p:cNvSpPr>
          <p:nvPr>
            <p:ph type="dt" sz="half" idx="10"/>
          </p:nvPr>
        </p:nvSpPr>
        <p:spPr/>
        <p:txBody>
          <a:bodyPr/>
          <a:lstStyle/>
          <a:p>
            <a:fld id="{DE19D8FE-7506-41EF-B335-8CA99EA3EAA9}" type="datetime2">
              <a:rPr lang="en-US" smtClean="0"/>
              <a:pPr/>
              <a:t>Friday, May 21, 2021</a:t>
            </a:fld>
            <a:endParaRPr lang="en-US"/>
          </a:p>
        </p:txBody>
      </p:sp>
      <p:sp>
        <p:nvSpPr>
          <p:cNvPr id="5" name="Footer Placeholder 4">
            <a:extLst>
              <a:ext uri="{FF2B5EF4-FFF2-40B4-BE49-F238E27FC236}">
                <a16:creationId xmlns:a16="http://schemas.microsoft.com/office/drawing/2014/main" id="{F21B4268-08DC-1C47-BD0C-A4B24291BEF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DA3346A0-61AF-0345-9DFB-1BAAC164C481}"/>
              </a:ext>
            </a:extLst>
          </p:cNvPr>
          <p:cNvSpPr>
            <a:spLocks noGrp="1"/>
          </p:cNvSpPr>
          <p:nvPr>
            <p:ph type="sldNum" sz="quarter" idx="12"/>
          </p:nvPr>
        </p:nvSpPr>
        <p:spPr/>
        <p:txBody>
          <a:bodyPr/>
          <a:lstStyle/>
          <a:p>
            <a:fld id="{B1DB7362-2002-504E-9846-FFD55AE08938}" type="slidenum">
              <a:rPr lang="en-US" smtClean="0"/>
              <a:pPr/>
              <a:t>2</a:t>
            </a:fld>
            <a:endParaRPr lang="en-US"/>
          </a:p>
        </p:txBody>
      </p:sp>
    </p:spTree>
    <p:extLst>
      <p:ext uri="{BB962C8B-B14F-4D97-AF65-F5344CB8AC3E}">
        <p14:creationId xmlns:p14="http://schemas.microsoft.com/office/powerpoint/2010/main" val="1767779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0BB4-14A0-B742-A9BB-C5CC30973F53}"/>
              </a:ext>
            </a:extLst>
          </p:cNvPr>
          <p:cNvSpPr>
            <a:spLocks noGrp="1"/>
          </p:cNvSpPr>
          <p:nvPr>
            <p:ph type="title"/>
          </p:nvPr>
        </p:nvSpPr>
        <p:spPr>
          <a:xfrm>
            <a:off x="1941645" y="4401671"/>
            <a:ext cx="5943600" cy="398929"/>
          </a:xfrm>
        </p:spPr>
        <p:txBody>
          <a:bodyPr/>
          <a:lstStyle/>
          <a:p>
            <a:pPr algn="ctr"/>
            <a:r>
              <a:rPr lang="en-US" b="1" dirty="0"/>
              <a:t>TOWARDS A COMMUNITY OF PRACTICE</a:t>
            </a:r>
            <a:endParaRPr lang="en-KE" b="1" dirty="0"/>
          </a:p>
        </p:txBody>
      </p:sp>
      <p:pic>
        <p:nvPicPr>
          <p:cNvPr id="10" name="Picture Placeholder 9">
            <a:extLst>
              <a:ext uri="{FF2B5EF4-FFF2-40B4-BE49-F238E27FC236}">
                <a16:creationId xmlns:a16="http://schemas.microsoft.com/office/drawing/2014/main" id="{378D7247-9058-452B-8CA9-7F4A54CAEDCD}"/>
              </a:ext>
            </a:extLst>
          </p:cNvPr>
          <p:cNvPicPr>
            <a:picLocks noGrp="1" noChangeAspect="1"/>
          </p:cNvPicPr>
          <p:nvPr>
            <p:ph type="pic" idx="1"/>
          </p:nvPr>
        </p:nvPicPr>
        <p:blipFill rotWithShape="1">
          <a:blip r:embed="rId2"/>
          <a:srcRect t="20272" b="20373"/>
          <a:stretch/>
        </p:blipFill>
        <p:spPr>
          <a:xfrm>
            <a:off x="1828800" y="585937"/>
            <a:ext cx="5943600" cy="3810000"/>
          </a:xfrm>
        </p:spPr>
      </p:pic>
      <p:sp>
        <p:nvSpPr>
          <p:cNvPr id="8" name="Text Placeholder 7">
            <a:extLst>
              <a:ext uri="{FF2B5EF4-FFF2-40B4-BE49-F238E27FC236}">
                <a16:creationId xmlns:a16="http://schemas.microsoft.com/office/drawing/2014/main" id="{8D85BC8F-45EE-4DA1-99FE-97370F000115}"/>
              </a:ext>
            </a:extLst>
          </p:cNvPr>
          <p:cNvSpPr>
            <a:spLocks noGrp="1"/>
          </p:cNvSpPr>
          <p:nvPr>
            <p:ph type="body" sz="half" idx="2"/>
          </p:nvPr>
        </p:nvSpPr>
        <p:spPr>
          <a:xfrm>
            <a:off x="1941644" y="4821842"/>
            <a:ext cx="6305883" cy="1260482"/>
          </a:xfrm>
        </p:spPr>
        <p:txBody>
          <a:bodyPr>
            <a:normAutofit/>
          </a:bodyPr>
          <a:lstStyle/>
          <a:p>
            <a:pPr algn="just"/>
            <a:r>
              <a:rPr lang="en-US" sz="1800" dirty="0"/>
              <a:t>Communities of practice usually focus on sharing best practices and creating new knowledge. Interaction on an ongoing basis is an important part of this.</a:t>
            </a:r>
          </a:p>
          <a:p>
            <a:endParaRPr lang="en-US" dirty="0"/>
          </a:p>
        </p:txBody>
      </p:sp>
      <p:sp>
        <p:nvSpPr>
          <p:cNvPr id="4" name="Date Placeholder 3">
            <a:extLst>
              <a:ext uri="{FF2B5EF4-FFF2-40B4-BE49-F238E27FC236}">
                <a16:creationId xmlns:a16="http://schemas.microsoft.com/office/drawing/2014/main" id="{4174981D-4898-9642-A75C-0F2A404CC4B9}"/>
              </a:ext>
            </a:extLst>
          </p:cNvPr>
          <p:cNvSpPr>
            <a:spLocks noGrp="1"/>
          </p:cNvSpPr>
          <p:nvPr>
            <p:ph type="dt" sz="half" idx="10"/>
          </p:nvPr>
        </p:nvSpPr>
        <p:spPr/>
        <p:txBody>
          <a:bodyPr/>
          <a:lstStyle/>
          <a:p>
            <a:fld id="{DE19D8FE-7506-41EF-B335-8CA99EA3EAA9}" type="datetime2">
              <a:rPr lang="en-US" smtClean="0"/>
              <a:pPr/>
              <a:t>Friday, May 21, 2021</a:t>
            </a:fld>
            <a:endParaRPr lang="en-US"/>
          </a:p>
        </p:txBody>
      </p:sp>
      <p:sp>
        <p:nvSpPr>
          <p:cNvPr id="5" name="Footer Placeholder 4">
            <a:extLst>
              <a:ext uri="{FF2B5EF4-FFF2-40B4-BE49-F238E27FC236}">
                <a16:creationId xmlns:a16="http://schemas.microsoft.com/office/drawing/2014/main" id="{F21B4268-08DC-1C47-BD0C-A4B24291BEF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DA3346A0-61AF-0345-9DFB-1BAAC164C481}"/>
              </a:ext>
            </a:extLst>
          </p:cNvPr>
          <p:cNvSpPr>
            <a:spLocks noGrp="1"/>
          </p:cNvSpPr>
          <p:nvPr>
            <p:ph type="sldNum" sz="quarter" idx="12"/>
          </p:nvPr>
        </p:nvSpPr>
        <p:spPr/>
        <p:txBody>
          <a:bodyPr/>
          <a:lstStyle/>
          <a:p>
            <a:fld id="{B1DB7362-2002-504E-9846-FFD55AE08938}" type="slidenum">
              <a:rPr lang="en-US" smtClean="0"/>
              <a:pPr/>
              <a:t>3</a:t>
            </a:fld>
            <a:endParaRPr lang="en-US"/>
          </a:p>
        </p:txBody>
      </p:sp>
    </p:spTree>
    <p:extLst>
      <p:ext uri="{BB962C8B-B14F-4D97-AF65-F5344CB8AC3E}">
        <p14:creationId xmlns:p14="http://schemas.microsoft.com/office/powerpoint/2010/main" val="2292809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0BB4-14A0-B742-A9BB-C5CC30973F53}"/>
              </a:ext>
            </a:extLst>
          </p:cNvPr>
          <p:cNvSpPr>
            <a:spLocks noGrp="1"/>
          </p:cNvSpPr>
          <p:nvPr>
            <p:ph type="title"/>
          </p:nvPr>
        </p:nvSpPr>
        <p:spPr>
          <a:xfrm>
            <a:off x="1911828" y="4480248"/>
            <a:ext cx="5943600" cy="398929"/>
          </a:xfrm>
        </p:spPr>
        <p:txBody>
          <a:bodyPr/>
          <a:lstStyle/>
          <a:p>
            <a:pPr algn="ctr"/>
            <a:r>
              <a:rPr lang="en-US" b="1" dirty="0"/>
              <a:t>TOWARDS A COMMUNITY OF PRACTICE</a:t>
            </a:r>
            <a:endParaRPr lang="en-KE" b="1" dirty="0"/>
          </a:p>
        </p:txBody>
      </p:sp>
      <p:pic>
        <p:nvPicPr>
          <p:cNvPr id="12" name="Picture Placeholder 11">
            <a:extLst>
              <a:ext uri="{FF2B5EF4-FFF2-40B4-BE49-F238E27FC236}">
                <a16:creationId xmlns:a16="http://schemas.microsoft.com/office/drawing/2014/main" id="{7F03E296-1CB8-4FCA-83B0-B56622DAD898}"/>
              </a:ext>
            </a:extLst>
          </p:cNvPr>
          <p:cNvPicPr>
            <a:picLocks noGrp="1" noChangeAspect="1"/>
          </p:cNvPicPr>
          <p:nvPr>
            <p:ph type="pic" idx="1"/>
          </p:nvPr>
        </p:nvPicPr>
        <p:blipFill rotWithShape="1">
          <a:blip r:embed="rId2"/>
          <a:srcRect l="6516" t="15414" r="5520"/>
          <a:stretch/>
        </p:blipFill>
        <p:spPr>
          <a:xfrm>
            <a:off x="1295400" y="1524000"/>
            <a:ext cx="6172200" cy="2049953"/>
          </a:xfrm>
        </p:spPr>
      </p:pic>
      <p:sp>
        <p:nvSpPr>
          <p:cNvPr id="8" name="Text Placeholder 7">
            <a:extLst>
              <a:ext uri="{FF2B5EF4-FFF2-40B4-BE49-F238E27FC236}">
                <a16:creationId xmlns:a16="http://schemas.microsoft.com/office/drawing/2014/main" id="{9C60C833-75D7-4947-8DF3-6855F7F589D3}"/>
              </a:ext>
            </a:extLst>
          </p:cNvPr>
          <p:cNvSpPr>
            <a:spLocks noGrp="1"/>
          </p:cNvSpPr>
          <p:nvPr>
            <p:ph type="body" sz="half" idx="2"/>
          </p:nvPr>
        </p:nvSpPr>
        <p:spPr>
          <a:xfrm>
            <a:off x="1941645" y="4939825"/>
            <a:ext cx="5943600" cy="1305400"/>
          </a:xfrm>
        </p:spPr>
        <p:txBody>
          <a:bodyPr>
            <a:normAutofit fontScale="92500"/>
          </a:bodyPr>
          <a:lstStyle/>
          <a:p>
            <a:pPr algn="just"/>
            <a:r>
              <a:rPr lang="en-US" sz="1800" dirty="0"/>
              <a:t>Generally, communities of practice rely on face-to-face meetings as well as web-based collaborative environments to communicate, connect and conduct community activities. In this COVID19 pandemic most meetings are virtual.</a:t>
            </a:r>
          </a:p>
          <a:p>
            <a:endParaRPr lang="en-US" dirty="0"/>
          </a:p>
        </p:txBody>
      </p:sp>
      <p:sp>
        <p:nvSpPr>
          <p:cNvPr id="4" name="Date Placeholder 3">
            <a:extLst>
              <a:ext uri="{FF2B5EF4-FFF2-40B4-BE49-F238E27FC236}">
                <a16:creationId xmlns:a16="http://schemas.microsoft.com/office/drawing/2014/main" id="{4174981D-4898-9642-A75C-0F2A404CC4B9}"/>
              </a:ext>
            </a:extLst>
          </p:cNvPr>
          <p:cNvSpPr>
            <a:spLocks noGrp="1"/>
          </p:cNvSpPr>
          <p:nvPr>
            <p:ph type="dt" sz="half" idx="10"/>
          </p:nvPr>
        </p:nvSpPr>
        <p:spPr/>
        <p:txBody>
          <a:bodyPr/>
          <a:lstStyle/>
          <a:p>
            <a:fld id="{DE19D8FE-7506-41EF-B335-8CA99EA3EAA9}" type="datetime2">
              <a:rPr lang="en-US" smtClean="0"/>
              <a:pPr/>
              <a:t>Friday, May 21, 2021</a:t>
            </a:fld>
            <a:endParaRPr lang="en-US"/>
          </a:p>
        </p:txBody>
      </p:sp>
      <p:sp>
        <p:nvSpPr>
          <p:cNvPr id="5" name="Footer Placeholder 4">
            <a:extLst>
              <a:ext uri="{FF2B5EF4-FFF2-40B4-BE49-F238E27FC236}">
                <a16:creationId xmlns:a16="http://schemas.microsoft.com/office/drawing/2014/main" id="{F21B4268-08DC-1C47-BD0C-A4B24291BEF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DA3346A0-61AF-0345-9DFB-1BAAC164C481}"/>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2103160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15A34F1-CD6A-4B6F-B256-E84CBF6A1264}"/>
              </a:ext>
            </a:extLst>
          </p:cNvPr>
          <p:cNvSpPr>
            <a:spLocks noGrp="1"/>
          </p:cNvSpPr>
          <p:nvPr>
            <p:ph type="title"/>
          </p:nvPr>
        </p:nvSpPr>
        <p:spPr/>
        <p:txBody>
          <a:bodyPr/>
          <a:lstStyle/>
          <a:p>
            <a:pPr algn="ctr"/>
            <a:r>
              <a:rPr lang="en-US" b="1" dirty="0"/>
              <a:t>TOWARDS A COMMUNITY OF PRACTICE</a:t>
            </a:r>
            <a:endParaRPr lang="en-US" dirty="0"/>
          </a:p>
        </p:txBody>
      </p:sp>
      <p:graphicFrame>
        <p:nvGraphicFramePr>
          <p:cNvPr id="10" name="Table 10">
            <a:extLst>
              <a:ext uri="{FF2B5EF4-FFF2-40B4-BE49-F238E27FC236}">
                <a16:creationId xmlns:a16="http://schemas.microsoft.com/office/drawing/2014/main" id="{D982300C-F43C-46C8-886F-CB12C8106EB9}"/>
              </a:ext>
            </a:extLst>
          </p:cNvPr>
          <p:cNvGraphicFramePr>
            <a:graphicFrameLocks noGrp="1"/>
          </p:cNvGraphicFramePr>
          <p:nvPr>
            <p:ph idx="1"/>
            <p:extLst>
              <p:ext uri="{D42A27DB-BD31-4B8C-83A1-F6EECF244321}">
                <p14:modId xmlns:p14="http://schemas.microsoft.com/office/powerpoint/2010/main" val="2187889566"/>
              </p:ext>
            </p:extLst>
          </p:nvPr>
        </p:nvGraphicFramePr>
        <p:xfrm>
          <a:off x="304800" y="838201"/>
          <a:ext cx="8915400" cy="4261599"/>
        </p:xfrm>
        <a:graphic>
          <a:graphicData uri="http://schemas.openxmlformats.org/drawingml/2006/table">
            <a:tbl>
              <a:tblPr firstRow="1" bandRow="1">
                <a:tableStyleId>{5C22544A-7EE6-4342-B048-85BDC9FD1C3A}</a:tableStyleId>
              </a:tblPr>
              <a:tblGrid>
                <a:gridCol w="8915400">
                  <a:extLst>
                    <a:ext uri="{9D8B030D-6E8A-4147-A177-3AD203B41FA5}">
                      <a16:colId xmlns:a16="http://schemas.microsoft.com/office/drawing/2014/main" val="3105603418"/>
                    </a:ext>
                  </a:extLst>
                </a:gridCol>
              </a:tblGrid>
              <a:tr h="325203">
                <a:tc>
                  <a:txBody>
                    <a:bodyPr/>
                    <a:lstStyle/>
                    <a:p>
                      <a:r>
                        <a:rPr lang="en-US" dirty="0"/>
                        <a:t>CHARACTERISTICS OF A COMMUNITY OF PRACTICE</a:t>
                      </a:r>
                    </a:p>
                  </a:txBody>
                  <a:tcPr/>
                </a:tc>
                <a:extLst>
                  <a:ext uri="{0D108BD9-81ED-4DB2-BD59-A6C34878D82A}">
                    <a16:rowId xmlns:a16="http://schemas.microsoft.com/office/drawing/2014/main" val="1466647465"/>
                  </a:ext>
                </a:extLst>
              </a:tr>
              <a:tr h="777239">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1. DOMAIN: </a:t>
                      </a:r>
                      <a:r>
                        <a:rPr lang="en-US" sz="1800" kern="1200" dirty="0">
                          <a:solidFill>
                            <a:schemeClr val="dk1"/>
                          </a:solidFill>
                          <a:effectLst/>
                          <a:latin typeface="+mn-lt"/>
                          <a:ea typeface="+mn-ea"/>
                          <a:cs typeface="+mn-cs"/>
                        </a:rPr>
                        <a:t>Community members have a shared domain of interest, competence and commitment that distinguishes them from others. </a:t>
                      </a:r>
                    </a:p>
                  </a:txBody>
                  <a:tcPr/>
                </a:tc>
                <a:extLst>
                  <a:ext uri="{0D108BD9-81ED-4DB2-BD59-A6C34878D82A}">
                    <a16:rowId xmlns:a16="http://schemas.microsoft.com/office/drawing/2014/main" val="2205995920"/>
                  </a:ext>
                </a:extLst>
              </a:tr>
              <a:tr h="325203">
                <a:tc>
                  <a:txBody>
                    <a:bodyPr/>
                    <a:lstStyle/>
                    <a:p>
                      <a:endParaRPr lang="en-US" dirty="0"/>
                    </a:p>
                  </a:txBody>
                  <a:tcPr/>
                </a:tc>
                <a:extLst>
                  <a:ext uri="{0D108BD9-81ED-4DB2-BD59-A6C34878D82A}">
                    <a16:rowId xmlns:a16="http://schemas.microsoft.com/office/drawing/2014/main" val="3905976278"/>
                  </a:ext>
                </a:extLst>
              </a:tr>
              <a:tr h="1056910">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b="1" dirty="0"/>
                        <a:t>2.</a:t>
                      </a:r>
                      <a:r>
                        <a:rPr lang="en-US" sz="1800" b="1" kern="1200" dirty="0">
                          <a:solidFill>
                            <a:schemeClr val="dk1"/>
                          </a:solidFill>
                          <a:effectLst/>
                          <a:latin typeface="+mn-lt"/>
                          <a:ea typeface="+mn-ea"/>
                          <a:cs typeface="+mn-cs"/>
                        </a:rPr>
                        <a:t> COMMUNITY: </a:t>
                      </a:r>
                      <a:r>
                        <a:rPr lang="en-US" sz="1800" kern="1200" dirty="0">
                          <a:solidFill>
                            <a:schemeClr val="dk1"/>
                          </a:solidFill>
                          <a:effectLst/>
                          <a:latin typeface="+mn-lt"/>
                          <a:ea typeface="+mn-ea"/>
                          <a:cs typeface="+mn-cs"/>
                        </a:rPr>
                        <a:t>Members pursue this interest through joint activities, discussions, problem-solving opportunities, information sharing and relationship building. A strong community fosters interaction and encourages a willingness to share ideas.</a:t>
                      </a:r>
                    </a:p>
                  </a:txBody>
                  <a:tcPr/>
                </a:tc>
                <a:extLst>
                  <a:ext uri="{0D108BD9-81ED-4DB2-BD59-A6C34878D82A}">
                    <a16:rowId xmlns:a16="http://schemas.microsoft.com/office/drawing/2014/main" val="3998691478"/>
                  </a:ext>
                </a:extLst>
              </a:tr>
              <a:tr h="325203">
                <a:tc>
                  <a:txBody>
                    <a:bodyPr/>
                    <a:lstStyle/>
                    <a:p>
                      <a:endParaRPr lang="en-US" dirty="0"/>
                    </a:p>
                  </a:txBody>
                  <a:tcPr/>
                </a:tc>
                <a:extLst>
                  <a:ext uri="{0D108BD9-81ED-4DB2-BD59-A6C34878D82A}">
                    <a16:rowId xmlns:a16="http://schemas.microsoft.com/office/drawing/2014/main" val="2694642859"/>
                  </a:ext>
                </a:extLst>
              </a:tr>
              <a:tr h="1330170">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b="1" dirty="0"/>
                        <a:t>3. </a:t>
                      </a:r>
                      <a:r>
                        <a:rPr lang="en-US" sz="1800" b="1" kern="1200" dirty="0">
                          <a:solidFill>
                            <a:schemeClr val="dk1"/>
                          </a:solidFill>
                          <a:effectLst/>
                          <a:latin typeface="+mn-lt"/>
                          <a:ea typeface="+mn-ea"/>
                          <a:cs typeface="+mn-cs"/>
                        </a:rPr>
                        <a:t>PRACTICE: </a:t>
                      </a:r>
                      <a:r>
                        <a:rPr lang="en-US" sz="1800" kern="1200" dirty="0">
                          <a:solidFill>
                            <a:schemeClr val="dk1"/>
                          </a:solidFill>
                          <a:effectLst/>
                          <a:latin typeface="+mn-lt"/>
                          <a:ea typeface="+mn-ea"/>
                          <a:cs typeface="+mn-cs"/>
                        </a:rPr>
                        <a:t>While the domain provides the general area of interest for the community, the practice is the specific focus around which the community develops, shares and maintains its core of collective knowledge.</a:t>
                      </a:r>
                    </a:p>
                  </a:txBody>
                  <a:tcPr/>
                </a:tc>
                <a:extLst>
                  <a:ext uri="{0D108BD9-81ED-4DB2-BD59-A6C34878D82A}">
                    <a16:rowId xmlns:a16="http://schemas.microsoft.com/office/drawing/2014/main" val="4094621002"/>
                  </a:ext>
                </a:extLst>
              </a:tr>
            </a:tbl>
          </a:graphicData>
        </a:graphic>
      </p:graphicFrame>
      <p:sp>
        <p:nvSpPr>
          <p:cNvPr id="5" name="Date Placeholder 4">
            <a:extLst>
              <a:ext uri="{FF2B5EF4-FFF2-40B4-BE49-F238E27FC236}">
                <a16:creationId xmlns:a16="http://schemas.microsoft.com/office/drawing/2014/main" id="{990A862A-8925-41D6-BB0B-F4B5390780A1}"/>
              </a:ext>
            </a:extLst>
          </p:cNvPr>
          <p:cNvSpPr>
            <a:spLocks noGrp="1"/>
          </p:cNvSpPr>
          <p:nvPr>
            <p:ph type="dt" sz="half" idx="10"/>
          </p:nvPr>
        </p:nvSpPr>
        <p:spPr/>
        <p:txBody>
          <a:bodyPr/>
          <a:lstStyle/>
          <a:p>
            <a:fld id="{07B0A5E0-C1B9-4867-A1E2-5B2A0C6D13BD}" type="datetime2">
              <a:rPr lang="en-US" smtClean="0"/>
              <a:pPr/>
              <a:t>Friday, May 21, 2021</a:t>
            </a:fld>
            <a:endParaRPr lang="en-US"/>
          </a:p>
        </p:txBody>
      </p:sp>
      <p:sp>
        <p:nvSpPr>
          <p:cNvPr id="6" name="Footer Placeholder 5">
            <a:extLst>
              <a:ext uri="{FF2B5EF4-FFF2-40B4-BE49-F238E27FC236}">
                <a16:creationId xmlns:a16="http://schemas.microsoft.com/office/drawing/2014/main" id="{1135F1D3-46CC-450C-B216-EDAD18E9EFD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7" name="Slide Number Placeholder 6">
            <a:extLst>
              <a:ext uri="{FF2B5EF4-FFF2-40B4-BE49-F238E27FC236}">
                <a16:creationId xmlns:a16="http://schemas.microsoft.com/office/drawing/2014/main" id="{573597FE-3B93-4F73-936B-E3207FC96756}"/>
              </a:ext>
            </a:extLst>
          </p:cNvPr>
          <p:cNvSpPr>
            <a:spLocks noGrp="1"/>
          </p:cNvSpPr>
          <p:nvPr>
            <p:ph type="sldNum" sz="quarter" idx="12"/>
          </p:nvPr>
        </p:nvSpPr>
        <p:spPr/>
        <p:txBody>
          <a:bodyPr/>
          <a:lstStyle/>
          <a:p>
            <a:fld id="{B1DB7362-2002-504E-9846-FFD55AE08938}" type="slidenum">
              <a:rPr lang="en-US" smtClean="0"/>
              <a:pPr/>
              <a:t>5</a:t>
            </a:fld>
            <a:endParaRPr lang="en-US"/>
          </a:p>
        </p:txBody>
      </p:sp>
    </p:spTree>
    <p:extLst>
      <p:ext uri="{BB962C8B-B14F-4D97-AF65-F5344CB8AC3E}">
        <p14:creationId xmlns:p14="http://schemas.microsoft.com/office/powerpoint/2010/main" val="2441093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4E76F-BE02-48B1-8E25-3C2149EACD6B}"/>
              </a:ext>
            </a:extLst>
          </p:cNvPr>
          <p:cNvSpPr>
            <a:spLocks noGrp="1"/>
          </p:cNvSpPr>
          <p:nvPr>
            <p:ph type="title"/>
          </p:nvPr>
        </p:nvSpPr>
        <p:spPr>
          <a:xfrm>
            <a:off x="1822174" y="4199194"/>
            <a:ext cx="5943600" cy="398929"/>
          </a:xfrm>
        </p:spPr>
        <p:txBody>
          <a:bodyPr/>
          <a:lstStyle/>
          <a:p>
            <a:pPr algn="ctr"/>
            <a:r>
              <a:rPr lang="en-US" b="1" dirty="0"/>
              <a:t>TOWARDS A COMMUNITY OF PRACTICE</a:t>
            </a:r>
            <a:endParaRPr lang="en-US" dirty="0"/>
          </a:p>
        </p:txBody>
      </p:sp>
      <p:pic>
        <p:nvPicPr>
          <p:cNvPr id="14" name="Picture Placeholder 13">
            <a:extLst>
              <a:ext uri="{FF2B5EF4-FFF2-40B4-BE49-F238E27FC236}">
                <a16:creationId xmlns:a16="http://schemas.microsoft.com/office/drawing/2014/main" id="{7BA4E80D-FC67-48BB-A464-3B10BB1C56F2}"/>
              </a:ext>
            </a:extLst>
          </p:cNvPr>
          <p:cNvPicPr>
            <a:picLocks noGrp="1" noChangeAspect="1"/>
          </p:cNvPicPr>
          <p:nvPr>
            <p:ph type="pic" idx="1"/>
          </p:nvPr>
        </p:nvPicPr>
        <p:blipFill>
          <a:blip r:embed="rId2"/>
          <a:srcRect t="28802" b="28802"/>
          <a:stretch>
            <a:fillRect/>
          </a:stretch>
        </p:blipFill>
        <p:spPr>
          <a:xfrm>
            <a:off x="1835426" y="49525"/>
            <a:ext cx="5943600" cy="4114800"/>
          </a:xfrm>
        </p:spPr>
      </p:pic>
      <p:sp>
        <p:nvSpPr>
          <p:cNvPr id="12" name="Text Placeholder 11">
            <a:extLst>
              <a:ext uri="{FF2B5EF4-FFF2-40B4-BE49-F238E27FC236}">
                <a16:creationId xmlns:a16="http://schemas.microsoft.com/office/drawing/2014/main" id="{90617DF0-9AD5-4C3E-8CE2-064C20345299}"/>
              </a:ext>
            </a:extLst>
          </p:cNvPr>
          <p:cNvSpPr>
            <a:spLocks noGrp="1"/>
          </p:cNvSpPr>
          <p:nvPr>
            <p:ph type="body" sz="half" idx="2"/>
          </p:nvPr>
        </p:nvSpPr>
        <p:spPr>
          <a:xfrm>
            <a:off x="1868556" y="4632992"/>
            <a:ext cx="5943600" cy="1469833"/>
          </a:xfrm>
        </p:spPr>
        <p:txBody>
          <a:bodyPr>
            <a:noAutofit/>
          </a:bodyPr>
          <a:lstStyle/>
          <a:p>
            <a:pPr algn="just"/>
            <a:r>
              <a:rPr lang="en-US" sz="1800" dirty="0"/>
              <a:t>One critical area a community of practice that brings together the meteorological authorities, the media and other stakeholders can focus on is the mainstreaming of weather and climate information in media. This is based on the saying </a:t>
            </a:r>
            <a:r>
              <a:rPr lang="en-US" sz="1800" b="1" dirty="0"/>
              <a:t>‘Weather is Everything’.</a:t>
            </a:r>
          </a:p>
        </p:txBody>
      </p:sp>
      <p:sp>
        <p:nvSpPr>
          <p:cNvPr id="4" name="Date Placeholder 3">
            <a:extLst>
              <a:ext uri="{FF2B5EF4-FFF2-40B4-BE49-F238E27FC236}">
                <a16:creationId xmlns:a16="http://schemas.microsoft.com/office/drawing/2014/main" id="{FA36F47F-7DCD-4B73-A33F-BD79A21BF8D5}"/>
              </a:ext>
            </a:extLst>
          </p:cNvPr>
          <p:cNvSpPr>
            <a:spLocks noGrp="1"/>
          </p:cNvSpPr>
          <p:nvPr>
            <p:ph type="dt" sz="half" idx="10"/>
          </p:nvPr>
        </p:nvSpPr>
        <p:spPr/>
        <p:txBody>
          <a:bodyPr/>
          <a:lstStyle/>
          <a:p>
            <a:fld id="{DE19D8FE-7506-41EF-B335-8CA99EA3EAA9}" type="datetime2">
              <a:rPr lang="en-US" smtClean="0"/>
              <a:pPr/>
              <a:t>Friday, May 21, 2021</a:t>
            </a:fld>
            <a:endParaRPr lang="en-US"/>
          </a:p>
        </p:txBody>
      </p:sp>
      <p:sp>
        <p:nvSpPr>
          <p:cNvPr id="5" name="Footer Placeholder 4">
            <a:extLst>
              <a:ext uri="{FF2B5EF4-FFF2-40B4-BE49-F238E27FC236}">
                <a16:creationId xmlns:a16="http://schemas.microsoft.com/office/drawing/2014/main" id="{AE5344CA-157F-4057-A73D-73FD05A834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CC710019-F7E8-4B5B-B295-F07EF49D9C95}"/>
              </a:ext>
            </a:extLst>
          </p:cNvPr>
          <p:cNvSpPr>
            <a:spLocks noGrp="1"/>
          </p:cNvSpPr>
          <p:nvPr>
            <p:ph type="sldNum" sz="quarter" idx="12"/>
          </p:nvPr>
        </p:nvSpPr>
        <p:spPr/>
        <p:txBody>
          <a:bodyPr/>
          <a:lstStyle/>
          <a:p>
            <a:fld id="{B1DB7362-2002-504E-9846-FFD55AE08938}" type="slidenum">
              <a:rPr lang="en-US" smtClean="0"/>
              <a:pPr/>
              <a:t>6</a:t>
            </a:fld>
            <a:endParaRPr lang="en-US"/>
          </a:p>
        </p:txBody>
      </p:sp>
    </p:spTree>
    <p:extLst>
      <p:ext uri="{BB962C8B-B14F-4D97-AF65-F5344CB8AC3E}">
        <p14:creationId xmlns:p14="http://schemas.microsoft.com/office/powerpoint/2010/main" val="2202161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15A34F1-CD6A-4B6F-B256-E84CBF6A1264}"/>
              </a:ext>
            </a:extLst>
          </p:cNvPr>
          <p:cNvSpPr>
            <a:spLocks noGrp="1"/>
          </p:cNvSpPr>
          <p:nvPr>
            <p:ph type="title"/>
          </p:nvPr>
        </p:nvSpPr>
        <p:spPr/>
        <p:txBody>
          <a:bodyPr/>
          <a:lstStyle/>
          <a:p>
            <a:pPr algn="ctr"/>
            <a:r>
              <a:rPr lang="en-US" b="1" dirty="0"/>
              <a:t>TOWARDS A COMMUNITY OF PRACTICE</a:t>
            </a:r>
            <a:endParaRPr lang="en-US" dirty="0"/>
          </a:p>
        </p:txBody>
      </p:sp>
      <p:graphicFrame>
        <p:nvGraphicFramePr>
          <p:cNvPr id="10" name="Table 10">
            <a:extLst>
              <a:ext uri="{FF2B5EF4-FFF2-40B4-BE49-F238E27FC236}">
                <a16:creationId xmlns:a16="http://schemas.microsoft.com/office/drawing/2014/main" id="{D982300C-F43C-46C8-886F-CB12C8106EB9}"/>
              </a:ext>
            </a:extLst>
          </p:cNvPr>
          <p:cNvGraphicFramePr>
            <a:graphicFrameLocks noGrp="1"/>
          </p:cNvGraphicFramePr>
          <p:nvPr>
            <p:ph idx="1"/>
          </p:nvPr>
        </p:nvGraphicFramePr>
        <p:xfrm>
          <a:off x="304800" y="838201"/>
          <a:ext cx="8915400" cy="5029200"/>
        </p:xfrm>
        <a:graphic>
          <a:graphicData uri="http://schemas.openxmlformats.org/drawingml/2006/table">
            <a:tbl>
              <a:tblPr firstRow="1" bandRow="1">
                <a:tableStyleId>{5C22544A-7EE6-4342-B048-85BDC9FD1C3A}</a:tableStyleId>
              </a:tblPr>
              <a:tblGrid>
                <a:gridCol w="8915400">
                  <a:extLst>
                    <a:ext uri="{9D8B030D-6E8A-4147-A177-3AD203B41FA5}">
                      <a16:colId xmlns:a16="http://schemas.microsoft.com/office/drawing/2014/main" val="3105603418"/>
                    </a:ext>
                  </a:extLst>
                </a:gridCol>
              </a:tblGrid>
              <a:tr h="276681">
                <a:tc>
                  <a:txBody>
                    <a:bodyPr/>
                    <a:lstStyle/>
                    <a:p>
                      <a:r>
                        <a:rPr lang="en-US" dirty="0"/>
                        <a:t>IMPORTANCE OF A COMMUNITY OF PRACTICE</a:t>
                      </a:r>
                    </a:p>
                  </a:txBody>
                  <a:tcPr/>
                </a:tc>
                <a:extLst>
                  <a:ext uri="{0D108BD9-81ED-4DB2-BD59-A6C34878D82A}">
                    <a16:rowId xmlns:a16="http://schemas.microsoft.com/office/drawing/2014/main" val="1466647465"/>
                  </a:ext>
                </a:extLst>
              </a:tr>
              <a:tr h="276681">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1. </a:t>
                      </a:r>
                      <a:r>
                        <a:rPr lang="en-US" sz="1800" b="1" kern="1200" dirty="0">
                          <a:solidFill>
                            <a:schemeClr val="dk1"/>
                          </a:solidFill>
                          <a:effectLst/>
                          <a:latin typeface="+mn-lt"/>
                          <a:ea typeface="+mn-ea"/>
                          <a:cs typeface="+mn-cs"/>
                        </a:rPr>
                        <a:t>CONNECT</a:t>
                      </a:r>
                      <a:r>
                        <a:rPr lang="en-US" sz="1800" kern="1200" dirty="0">
                          <a:solidFill>
                            <a:schemeClr val="dk1"/>
                          </a:solidFill>
                          <a:effectLst/>
                          <a:latin typeface="+mn-lt"/>
                          <a:ea typeface="+mn-ea"/>
                          <a:cs typeface="+mn-cs"/>
                        </a:rPr>
                        <a:t> people who might not otherwise have the opportunity to interact, either as frequently or at all.</a:t>
                      </a:r>
                    </a:p>
                  </a:txBody>
                  <a:tcPr/>
                </a:tc>
                <a:extLst>
                  <a:ext uri="{0D108BD9-81ED-4DB2-BD59-A6C34878D82A}">
                    <a16:rowId xmlns:a16="http://schemas.microsoft.com/office/drawing/2014/main" val="2205995920"/>
                  </a:ext>
                </a:extLst>
              </a:tr>
              <a:tr h="27668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2.</a:t>
                      </a:r>
                      <a:r>
                        <a:rPr lang="en-US" sz="1800" kern="1200" dirty="0">
                          <a:solidFill>
                            <a:schemeClr val="dk1"/>
                          </a:solidFill>
                          <a:effectLst/>
                          <a:latin typeface="+mn-lt"/>
                          <a:ea typeface="+mn-ea"/>
                          <a:cs typeface="+mn-cs"/>
                        </a:rPr>
                        <a:t> </a:t>
                      </a:r>
                      <a:r>
                        <a:rPr lang="en-US" sz="1800" b="1" kern="1200" dirty="0">
                          <a:solidFill>
                            <a:schemeClr val="dk1"/>
                          </a:solidFill>
                          <a:effectLst/>
                          <a:latin typeface="+mn-lt"/>
                          <a:ea typeface="+mn-ea"/>
                          <a:cs typeface="+mn-cs"/>
                        </a:rPr>
                        <a:t>PROVIDE A SHARED CONTEXT </a:t>
                      </a:r>
                      <a:r>
                        <a:rPr lang="en-US" sz="1800" kern="1200" dirty="0">
                          <a:solidFill>
                            <a:schemeClr val="dk1"/>
                          </a:solidFill>
                          <a:effectLst/>
                          <a:latin typeface="+mn-lt"/>
                          <a:ea typeface="+mn-ea"/>
                          <a:cs typeface="+mn-cs"/>
                        </a:rPr>
                        <a:t>for people to communicate and share information, stories and personal experiences in a way that builds understanding and insight.</a:t>
                      </a:r>
                    </a:p>
                  </a:txBody>
                  <a:tcPr/>
                </a:tc>
                <a:extLst>
                  <a:ext uri="{0D108BD9-81ED-4DB2-BD59-A6C34878D82A}">
                    <a16:rowId xmlns:a16="http://schemas.microsoft.com/office/drawing/2014/main" val="3905976278"/>
                  </a:ext>
                </a:extLst>
              </a:tr>
              <a:tr h="276681">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3. </a:t>
                      </a:r>
                      <a:r>
                        <a:rPr lang="en-US" sz="1800" b="1" kern="1200" dirty="0">
                          <a:solidFill>
                            <a:schemeClr val="dk1"/>
                          </a:solidFill>
                          <a:effectLst/>
                          <a:latin typeface="+mn-lt"/>
                          <a:ea typeface="+mn-ea"/>
                          <a:cs typeface="+mn-cs"/>
                        </a:rPr>
                        <a:t>ENABLE DIALOGUE </a:t>
                      </a:r>
                      <a:r>
                        <a:rPr lang="en-US" sz="1800" kern="1200" dirty="0">
                          <a:solidFill>
                            <a:schemeClr val="dk1"/>
                          </a:solidFill>
                          <a:effectLst/>
                          <a:latin typeface="+mn-lt"/>
                          <a:ea typeface="+mn-ea"/>
                          <a:cs typeface="+mn-cs"/>
                        </a:rPr>
                        <a:t>between people who come together to explore new possibilities, solve challenging problems, and create new, mutually beneficial opportunities.</a:t>
                      </a:r>
                    </a:p>
                  </a:txBody>
                  <a:tcPr/>
                </a:tc>
                <a:extLst>
                  <a:ext uri="{0D108BD9-81ED-4DB2-BD59-A6C34878D82A}">
                    <a16:rowId xmlns:a16="http://schemas.microsoft.com/office/drawing/2014/main" val="3998691478"/>
                  </a:ext>
                </a:extLst>
              </a:tr>
              <a:tr h="27668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 </a:t>
                      </a:r>
                      <a:r>
                        <a:rPr lang="en-US" sz="1800" b="1" kern="1200" dirty="0">
                          <a:solidFill>
                            <a:schemeClr val="dk1"/>
                          </a:solidFill>
                          <a:effectLst/>
                          <a:latin typeface="+mn-lt"/>
                          <a:ea typeface="+mn-ea"/>
                          <a:cs typeface="+mn-cs"/>
                        </a:rPr>
                        <a:t>CAPTURE AND SHARE </a:t>
                      </a:r>
                      <a:r>
                        <a:rPr lang="en-US" sz="1800" kern="1200" dirty="0">
                          <a:solidFill>
                            <a:schemeClr val="dk1"/>
                          </a:solidFill>
                          <a:effectLst/>
                          <a:latin typeface="+mn-lt"/>
                          <a:ea typeface="+mn-ea"/>
                          <a:cs typeface="+mn-cs"/>
                        </a:rPr>
                        <a:t>existing knowledge to help people improve their practice by providing a forum to identify solutions to common problems and a process to collect and evaluate best practices.</a:t>
                      </a:r>
                    </a:p>
                  </a:txBody>
                  <a:tcPr/>
                </a:tc>
                <a:extLst>
                  <a:ext uri="{0D108BD9-81ED-4DB2-BD59-A6C34878D82A}">
                    <a16:rowId xmlns:a16="http://schemas.microsoft.com/office/drawing/2014/main" val="2694642859"/>
                  </a:ext>
                </a:extLst>
              </a:tr>
              <a:tr h="597794">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5. </a:t>
                      </a:r>
                      <a:r>
                        <a:rPr lang="en-US" sz="1800" b="1" kern="1200" dirty="0">
                          <a:solidFill>
                            <a:schemeClr val="dk1"/>
                          </a:solidFill>
                          <a:effectLst/>
                          <a:latin typeface="+mn-lt"/>
                          <a:ea typeface="+mn-ea"/>
                          <a:cs typeface="+mn-cs"/>
                        </a:rPr>
                        <a:t>INTRODUCE COLLABORATIVE PROCESSES </a:t>
                      </a:r>
                      <a:r>
                        <a:rPr lang="en-US" sz="1800" kern="1200" dirty="0">
                          <a:solidFill>
                            <a:schemeClr val="dk1"/>
                          </a:solidFill>
                          <a:effectLst/>
                          <a:latin typeface="+mn-lt"/>
                          <a:ea typeface="+mn-ea"/>
                          <a:cs typeface="+mn-cs"/>
                        </a:rPr>
                        <a:t>to groups and organizations to encourage the free flow of ideas and exchange of information.</a:t>
                      </a:r>
                    </a:p>
                  </a:txBody>
                  <a:tcPr/>
                </a:tc>
                <a:extLst>
                  <a:ext uri="{0D108BD9-81ED-4DB2-BD59-A6C34878D82A}">
                    <a16:rowId xmlns:a16="http://schemas.microsoft.com/office/drawing/2014/main" val="4094621002"/>
                  </a:ext>
                </a:extLst>
              </a:tr>
              <a:tr h="597794">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6. </a:t>
                      </a:r>
                      <a:r>
                        <a:rPr lang="en-US" sz="1800" b="1" kern="1200" dirty="0">
                          <a:solidFill>
                            <a:schemeClr val="dk1"/>
                          </a:solidFill>
                          <a:effectLst/>
                          <a:latin typeface="+mn-lt"/>
                          <a:ea typeface="+mn-ea"/>
                          <a:cs typeface="+mn-cs"/>
                        </a:rPr>
                        <a:t>GENERATE NEW KNOWLEDGE </a:t>
                      </a:r>
                      <a:r>
                        <a:rPr lang="en-US" sz="1800" kern="1200" dirty="0">
                          <a:solidFill>
                            <a:schemeClr val="dk1"/>
                          </a:solidFill>
                          <a:effectLst/>
                          <a:latin typeface="+mn-lt"/>
                          <a:ea typeface="+mn-ea"/>
                          <a:cs typeface="+mn-cs"/>
                        </a:rPr>
                        <a:t>to help people transform their practice to accommodate changes in needs and technologies. </a:t>
                      </a:r>
                    </a:p>
                  </a:txBody>
                  <a:tcPr/>
                </a:tc>
                <a:extLst>
                  <a:ext uri="{0D108BD9-81ED-4DB2-BD59-A6C34878D82A}">
                    <a16:rowId xmlns:a16="http://schemas.microsoft.com/office/drawing/2014/main" val="2554939793"/>
                  </a:ext>
                </a:extLst>
              </a:tr>
            </a:tbl>
          </a:graphicData>
        </a:graphic>
      </p:graphicFrame>
      <p:sp>
        <p:nvSpPr>
          <p:cNvPr id="5" name="Date Placeholder 4">
            <a:extLst>
              <a:ext uri="{FF2B5EF4-FFF2-40B4-BE49-F238E27FC236}">
                <a16:creationId xmlns:a16="http://schemas.microsoft.com/office/drawing/2014/main" id="{990A862A-8925-41D6-BB0B-F4B5390780A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07B0A5E0-C1B9-4867-A1E2-5B2A0C6D13BD}" type="datetime2">
              <a:rPr kumimoji="0" lang="en-US" sz="1000" b="0" i="0" u="none" strike="noStrike" kern="1200" cap="none" spc="0" normalizeH="0" baseline="0" noProof="0" smtClean="0">
                <a:ln>
                  <a:noFill/>
                </a:ln>
                <a:solidFill>
                  <a:srgbClr val="646463"/>
                </a:solidFill>
                <a:effectLst/>
                <a:uLnTx/>
                <a:uFillTx/>
                <a:latin typeface="Aria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Friday, May 21, 2021</a:t>
            </a:fld>
            <a:endParaRPr kumimoji="0" lang="en-US" sz="1000" b="0" i="0" u="none" strike="noStrike" kern="1200" cap="none" spc="0" normalizeH="0" baseline="0" noProof="0">
              <a:ln>
                <a:noFill/>
              </a:ln>
              <a:solidFill>
                <a:srgbClr val="646463"/>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1135F1D3-46CC-450C-B216-EDAD18E9EFD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646463"/>
                </a:solidFill>
                <a:effectLst/>
                <a:uLnTx/>
                <a:uFillTx/>
                <a:latin typeface="Arial"/>
                <a:ea typeface="+mn-ea"/>
                <a:cs typeface="+mn-cs"/>
              </a:rPr>
              <a:t>IGAD CLIMATE PREDICTION AND APPLICATIONS CENTRE (</a:t>
            </a:r>
            <a:r>
              <a:rPr kumimoji="0" lang="en-GB" sz="1000" b="1" i="0" u="none" strike="noStrike" kern="1200" cap="none" spc="0" normalizeH="0" baseline="0" noProof="0">
                <a:ln>
                  <a:noFill/>
                </a:ln>
                <a:solidFill>
                  <a:srgbClr val="646463"/>
                </a:solidFill>
                <a:effectLst/>
                <a:uLnTx/>
                <a:uFillTx/>
                <a:latin typeface="Arial"/>
                <a:ea typeface="+mn-ea"/>
                <a:cs typeface="+mn-cs"/>
              </a:rPr>
              <a:t>ICPAC</a:t>
            </a:r>
            <a:r>
              <a:rPr kumimoji="0" lang="en-GB" sz="1000" b="0" i="0" u="none" strike="noStrike" kern="1200" cap="none" spc="0" normalizeH="0" baseline="0" noProof="0">
                <a:ln>
                  <a:noFill/>
                </a:ln>
                <a:solidFill>
                  <a:srgbClr val="646463"/>
                </a:solidFill>
                <a:effectLst/>
                <a:uLnTx/>
                <a:uFillTx/>
                <a:latin typeface="Arial"/>
                <a:ea typeface="+mn-ea"/>
                <a:cs typeface="+mn-cs"/>
              </a:rPr>
              <a:t>)</a:t>
            </a:r>
            <a:endParaRPr kumimoji="0" lang="en-US" sz="1000" b="0" i="0" u="none" strike="noStrike" kern="1200" cap="none" spc="0" normalizeH="0" baseline="0" noProof="0" dirty="0">
              <a:ln>
                <a:noFill/>
              </a:ln>
              <a:solidFill>
                <a:srgbClr val="646463"/>
              </a:solidFill>
              <a:effectLst/>
              <a:uLnTx/>
              <a:uFillTx/>
              <a:latin typeface="Arial"/>
              <a:ea typeface="+mn-ea"/>
              <a:cs typeface="+mn-cs"/>
            </a:endParaRPr>
          </a:p>
        </p:txBody>
      </p:sp>
      <p:sp>
        <p:nvSpPr>
          <p:cNvPr id="7" name="Slide Number Placeholder 6">
            <a:extLst>
              <a:ext uri="{FF2B5EF4-FFF2-40B4-BE49-F238E27FC236}">
                <a16:creationId xmlns:a16="http://schemas.microsoft.com/office/drawing/2014/main" id="{573597FE-3B93-4F73-936B-E3207FC96756}"/>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1DB7362-2002-504E-9846-FFD55AE08938}" type="slidenum">
              <a:rPr kumimoji="0" lang="en-US" sz="1000" b="0" i="0" u="none" strike="noStrike" kern="1200" cap="none" spc="0" normalizeH="0" baseline="0" noProof="0" smtClean="0">
                <a:ln>
                  <a:noFill/>
                </a:ln>
                <a:solidFill>
                  <a:srgbClr val="64646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a:ln>
                <a:noFill/>
              </a:ln>
              <a:solidFill>
                <a:srgbClr val="646463"/>
              </a:solidFill>
              <a:effectLst/>
              <a:uLnTx/>
              <a:uFillTx/>
              <a:latin typeface="Arial"/>
              <a:ea typeface="+mn-ea"/>
              <a:cs typeface="+mn-cs"/>
            </a:endParaRPr>
          </a:p>
        </p:txBody>
      </p:sp>
    </p:spTree>
    <p:extLst>
      <p:ext uri="{BB962C8B-B14F-4D97-AF65-F5344CB8AC3E}">
        <p14:creationId xmlns:p14="http://schemas.microsoft.com/office/powerpoint/2010/main" val="3502813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15A34F1-CD6A-4B6F-B256-E84CBF6A1264}"/>
              </a:ext>
            </a:extLst>
          </p:cNvPr>
          <p:cNvSpPr>
            <a:spLocks noGrp="1"/>
          </p:cNvSpPr>
          <p:nvPr>
            <p:ph type="title"/>
          </p:nvPr>
        </p:nvSpPr>
        <p:spPr>
          <a:xfrm>
            <a:off x="1828800" y="4390175"/>
            <a:ext cx="5943600" cy="398929"/>
          </a:xfrm>
        </p:spPr>
        <p:txBody>
          <a:bodyPr/>
          <a:lstStyle/>
          <a:p>
            <a:pPr algn="ctr"/>
            <a:r>
              <a:rPr lang="en-US" b="1" dirty="0"/>
              <a:t>TOWARDS A COMMUNITY OF PRACTICE</a:t>
            </a:r>
            <a:endParaRPr lang="en-US" dirty="0"/>
          </a:p>
        </p:txBody>
      </p:sp>
      <p:pic>
        <p:nvPicPr>
          <p:cNvPr id="16" name="Picture Placeholder 15">
            <a:extLst>
              <a:ext uri="{FF2B5EF4-FFF2-40B4-BE49-F238E27FC236}">
                <a16:creationId xmlns:a16="http://schemas.microsoft.com/office/drawing/2014/main" id="{300EC93B-655C-4997-B72A-719E30EFE1B1}"/>
              </a:ext>
            </a:extLst>
          </p:cNvPr>
          <p:cNvPicPr>
            <a:picLocks noGrp="1" noChangeAspect="1"/>
          </p:cNvPicPr>
          <p:nvPr>
            <p:ph type="pic" idx="1"/>
          </p:nvPr>
        </p:nvPicPr>
        <p:blipFill>
          <a:blip r:embed="rId2"/>
          <a:srcRect l="9250" r="9250"/>
          <a:stretch>
            <a:fillRect/>
          </a:stretch>
        </p:blipFill>
        <p:spPr>
          <a:xfrm>
            <a:off x="914400" y="188913"/>
            <a:ext cx="7848600" cy="3849687"/>
          </a:xfrm>
        </p:spPr>
      </p:pic>
      <p:sp>
        <p:nvSpPr>
          <p:cNvPr id="9" name="Text Placeholder 8">
            <a:extLst>
              <a:ext uri="{FF2B5EF4-FFF2-40B4-BE49-F238E27FC236}">
                <a16:creationId xmlns:a16="http://schemas.microsoft.com/office/drawing/2014/main" id="{BB890FB2-5F1D-4D77-92AE-5CAEFFBAFCF2}"/>
              </a:ext>
            </a:extLst>
          </p:cNvPr>
          <p:cNvSpPr>
            <a:spLocks noGrp="1"/>
          </p:cNvSpPr>
          <p:nvPr>
            <p:ph type="body" sz="half" idx="2"/>
          </p:nvPr>
        </p:nvSpPr>
        <p:spPr>
          <a:xfrm>
            <a:off x="1941645" y="4944488"/>
            <a:ext cx="5943600" cy="1056821"/>
          </a:xfrm>
        </p:spPr>
        <p:txBody>
          <a:bodyPr>
            <a:normAutofit/>
          </a:bodyPr>
          <a:lstStyle/>
          <a:p>
            <a:r>
              <a:rPr lang="en-US" dirty="0"/>
              <a:t>Establishing a virtual home for the proposed community of practice for the media, meteorological authorities and other partners as we ride through the COVID19 pandemic it is important to decide where the virtual community of practice will be based. </a:t>
            </a:r>
          </a:p>
        </p:txBody>
      </p:sp>
      <p:sp>
        <p:nvSpPr>
          <p:cNvPr id="5" name="Date Placeholder 4">
            <a:extLst>
              <a:ext uri="{FF2B5EF4-FFF2-40B4-BE49-F238E27FC236}">
                <a16:creationId xmlns:a16="http://schemas.microsoft.com/office/drawing/2014/main" id="{990A862A-8925-41D6-BB0B-F4B5390780A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07B0A5E0-C1B9-4867-A1E2-5B2A0C6D13BD}" type="datetime2">
              <a:rPr kumimoji="0" lang="en-US" sz="1000" b="0" i="0" u="none" strike="noStrike" kern="1200" cap="none" spc="0" normalizeH="0" baseline="0" noProof="0" smtClean="0">
                <a:ln>
                  <a:noFill/>
                </a:ln>
                <a:solidFill>
                  <a:srgbClr val="646463"/>
                </a:solidFill>
                <a:effectLst/>
                <a:uLnTx/>
                <a:uFillTx/>
                <a:latin typeface="Aria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Friday, May 21, 2021</a:t>
            </a:fld>
            <a:endParaRPr kumimoji="0" lang="en-US" sz="1000" b="0" i="0" u="none" strike="noStrike" kern="1200" cap="none" spc="0" normalizeH="0" baseline="0" noProof="0">
              <a:ln>
                <a:noFill/>
              </a:ln>
              <a:solidFill>
                <a:srgbClr val="646463"/>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1135F1D3-46CC-450C-B216-EDAD18E9EFD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646463"/>
                </a:solidFill>
                <a:effectLst/>
                <a:uLnTx/>
                <a:uFillTx/>
                <a:latin typeface="Arial"/>
                <a:ea typeface="+mn-ea"/>
                <a:cs typeface="+mn-cs"/>
              </a:rPr>
              <a:t>IGAD CLIMATE PREDICTION AND APPLICATIONS CENTRE (</a:t>
            </a:r>
            <a:r>
              <a:rPr kumimoji="0" lang="en-GB" sz="1000" b="1" i="0" u="none" strike="noStrike" kern="1200" cap="none" spc="0" normalizeH="0" baseline="0" noProof="0">
                <a:ln>
                  <a:noFill/>
                </a:ln>
                <a:solidFill>
                  <a:srgbClr val="646463"/>
                </a:solidFill>
                <a:effectLst/>
                <a:uLnTx/>
                <a:uFillTx/>
                <a:latin typeface="Arial"/>
                <a:ea typeface="+mn-ea"/>
                <a:cs typeface="+mn-cs"/>
              </a:rPr>
              <a:t>ICPAC</a:t>
            </a:r>
            <a:r>
              <a:rPr kumimoji="0" lang="en-GB" sz="1000" b="0" i="0" u="none" strike="noStrike" kern="1200" cap="none" spc="0" normalizeH="0" baseline="0" noProof="0">
                <a:ln>
                  <a:noFill/>
                </a:ln>
                <a:solidFill>
                  <a:srgbClr val="646463"/>
                </a:solidFill>
                <a:effectLst/>
                <a:uLnTx/>
                <a:uFillTx/>
                <a:latin typeface="Arial"/>
                <a:ea typeface="+mn-ea"/>
                <a:cs typeface="+mn-cs"/>
              </a:rPr>
              <a:t>)</a:t>
            </a:r>
            <a:endParaRPr kumimoji="0" lang="en-US" sz="1000" b="0" i="0" u="none" strike="noStrike" kern="1200" cap="none" spc="0" normalizeH="0" baseline="0" noProof="0" dirty="0">
              <a:ln>
                <a:noFill/>
              </a:ln>
              <a:solidFill>
                <a:srgbClr val="646463"/>
              </a:solidFill>
              <a:effectLst/>
              <a:uLnTx/>
              <a:uFillTx/>
              <a:latin typeface="Arial"/>
              <a:ea typeface="+mn-ea"/>
              <a:cs typeface="+mn-cs"/>
            </a:endParaRPr>
          </a:p>
        </p:txBody>
      </p:sp>
      <p:sp>
        <p:nvSpPr>
          <p:cNvPr id="7" name="Slide Number Placeholder 6">
            <a:extLst>
              <a:ext uri="{FF2B5EF4-FFF2-40B4-BE49-F238E27FC236}">
                <a16:creationId xmlns:a16="http://schemas.microsoft.com/office/drawing/2014/main" id="{573597FE-3B93-4F73-936B-E3207FC96756}"/>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1DB7362-2002-504E-9846-FFD55AE08938}" type="slidenum">
              <a:rPr kumimoji="0" lang="en-US" sz="1000" b="0" i="0" u="none" strike="noStrike" kern="1200" cap="none" spc="0" normalizeH="0" baseline="0" noProof="0" smtClean="0">
                <a:ln>
                  <a:noFill/>
                </a:ln>
                <a:solidFill>
                  <a:srgbClr val="64646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a:ln>
                <a:noFill/>
              </a:ln>
              <a:solidFill>
                <a:srgbClr val="646463"/>
              </a:solidFill>
              <a:effectLst/>
              <a:uLnTx/>
              <a:uFillTx/>
              <a:latin typeface="Arial"/>
              <a:ea typeface="+mn-ea"/>
              <a:cs typeface="+mn-cs"/>
            </a:endParaRPr>
          </a:p>
        </p:txBody>
      </p:sp>
    </p:spTree>
    <p:extLst>
      <p:ext uri="{BB962C8B-B14F-4D97-AF65-F5344CB8AC3E}">
        <p14:creationId xmlns:p14="http://schemas.microsoft.com/office/powerpoint/2010/main" val="379819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0513F34-9E35-4CF7-96C1-DE851FADBDEB}"/>
              </a:ext>
            </a:extLst>
          </p:cNvPr>
          <p:cNvSpPr>
            <a:spLocks noGrp="1"/>
          </p:cNvSpPr>
          <p:nvPr>
            <p:ph type="title"/>
          </p:nvPr>
        </p:nvSpPr>
        <p:spPr/>
        <p:txBody>
          <a:bodyPr/>
          <a:lstStyle/>
          <a:p>
            <a:pPr algn="ctr"/>
            <a:r>
              <a:rPr lang="en-US" b="1" dirty="0"/>
              <a:t>TOWARDS A COMMUNITY OF PRACTICE</a:t>
            </a:r>
            <a:endParaRPr lang="en-US" dirty="0"/>
          </a:p>
        </p:txBody>
      </p:sp>
      <p:sp>
        <p:nvSpPr>
          <p:cNvPr id="9" name="Content Placeholder 8">
            <a:extLst>
              <a:ext uri="{FF2B5EF4-FFF2-40B4-BE49-F238E27FC236}">
                <a16:creationId xmlns:a16="http://schemas.microsoft.com/office/drawing/2014/main" id="{406C09EB-DF80-4D40-AD0D-1F96CDC2D240}"/>
              </a:ext>
            </a:extLst>
          </p:cNvPr>
          <p:cNvSpPr>
            <a:spLocks noGrp="1"/>
          </p:cNvSpPr>
          <p:nvPr>
            <p:ph idx="1"/>
          </p:nvPr>
        </p:nvSpPr>
        <p:spPr/>
        <p:txBody>
          <a:bodyPr>
            <a:normAutofit lnSpcReduction="10000"/>
          </a:bodyPr>
          <a:lstStyle/>
          <a:p>
            <a:pPr marL="0" indent="0" algn="just">
              <a:buNone/>
            </a:pPr>
            <a:r>
              <a:rPr lang="en-US" b="1" dirty="0"/>
              <a:t>Key Points </a:t>
            </a:r>
          </a:p>
          <a:p>
            <a:pPr marL="457200" indent="-457200" algn="just">
              <a:buAutoNum type="arabicPeriod"/>
            </a:pPr>
            <a:r>
              <a:rPr lang="en-US" dirty="0"/>
              <a:t>Communities of practice enable the integration of work and learning. The media and meteorological agencies and other partners, can learn from each other in the region. </a:t>
            </a:r>
          </a:p>
          <a:p>
            <a:pPr marL="457200" indent="-457200" algn="just">
              <a:buAutoNum type="arabicPeriod"/>
            </a:pPr>
            <a:r>
              <a:rPr lang="en-US" dirty="0"/>
              <a:t>The value of communities of practice is in the depth of participants’ reflection and inquiry, and how they put co-created knowledge to action in their various contexts. </a:t>
            </a:r>
          </a:p>
          <a:p>
            <a:pPr marL="457200" indent="-457200" algn="just">
              <a:buAutoNum type="arabicPeriod"/>
            </a:pPr>
            <a:r>
              <a:rPr lang="en-US" dirty="0"/>
              <a:t>Mainstreaming weather and climate information is a critical entry point for meteorological agencies and media in eastern Africa.</a:t>
            </a:r>
          </a:p>
          <a:p>
            <a:pPr marL="457200" indent="-457200" algn="just">
              <a:buAutoNum type="arabicPeriod"/>
            </a:pPr>
            <a:r>
              <a:rPr lang="en-US" dirty="0"/>
              <a:t>It is technically possible to integrate </a:t>
            </a:r>
            <a:r>
              <a:rPr lang="en-US" b="1" dirty="0"/>
              <a:t>Slack, Telegram &amp; Facebook (WhatsApp however has limitations). </a:t>
            </a:r>
          </a:p>
          <a:p>
            <a:pPr marL="0" indent="0">
              <a:buNone/>
            </a:pPr>
            <a:endParaRPr lang="en-US" dirty="0"/>
          </a:p>
          <a:p>
            <a:pPr marL="0" indent="0">
              <a:buNone/>
            </a:pPr>
            <a:endParaRPr lang="en-US" dirty="0"/>
          </a:p>
        </p:txBody>
      </p:sp>
      <p:sp>
        <p:nvSpPr>
          <p:cNvPr id="5" name="Date Placeholder 4">
            <a:extLst>
              <a:ext uri="{FF2B5EF4-FFF2-40B4-BE49-F238E27FC236}">
                <a16:creationId xmlns:a16="http://schemas.microsoft.com/office/drawing/2014/main" id="{D8362A01-199A-4B41-B20F-8783B35CE196}"/>
              </a:ext>
            </a:extLst>
          </p:cNvPr>
          <p:cNvSpPr>
            <a:spLocks noGrp="1"/>
          </p:cNvSpPr>
          <p:nvPr>
            <p:ph type="dt" sz="half" idx="10"/>
          </p:nvPr>
        </p:nvSpPr>
        <p:spPr/>
        <p:txBody>
          <a:bodyPr/>
          <a:lstStyle/>
          <a:p>
            <a:fld id="{07B0A5E0-C1B9-4867-A1E2-5B2A0C6D13BD}" type="datetime2">
              <a:rPr lang="en-US" smtClean="0"/>
              <a:pPr/>
              <a:t>Friday, May 21, 2021</a:t>
            </a:fld>
            <a:endParaRPr lang="en-US"/>
          </a:p>
        </p:txBody>
      </p:sp>
      <p:sp>
        <p:nvSpPr>
          <p:cNvPr id="6" name="Footer Placeholder 5">
            <a:extLst>
              <a:ext uri="{FF2B5EF4-FFF2-40B4-BE49-F238E27FC236}">
                <a16:creationId xmlns:a16="http://schemas.microsoft.com/office/drawing/2014/main" id="{BACB5D9D-55C4-4DA6-B87F-8895A2ADADB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7" name="Slide Number Placeholder 6">
            <a:extLst>
              <a:ext uri="{FF2B5EF4-FFF2-40B4-BE49-F238E27FC236}">
                <a16:creationId xmlns:a16="http://schemas.microsoft.com/office/drawing/2014/main" id="{E6E725E8-D7DB-4F86-8927-58779212AD73}"/>
              </a:ext>
            </a:extLst>
          </p:cNvPr>
          <p:cNvSpPr>
            <a:spLocks noGrp="1"/>
          </p:cNvSpPr>
          <p:nvPr>
            <p:ph type="sldNum" sz="quarter" idx="12"/>
          </p:nvPr>
        </p:nvSpPr>
        <p:spPr/>
        <p:txBody>
          <a:bodyPr/>
          <a:lstStyle/>
          <a:p>
            <a:fld id="{B1DB7362-2002-504E-9846-FFD55AE08938}" type="slidenum">
              <a:rPr lang="en-US" smtClean="0"/>
              <a:pPr/>
              <a:t>9</a:t>
            </a:fld>
            <a:endParaRPr lang="en-US"/>
          </a:p>
        </p:txBody>
      </p:sp>
    </p:spTree>
    <p:extLst>
      <p:ext uri="{BB962C8B-B14F-4D97-AF65-F5344CB8AC3E}">
        <p14:creationId xmlns:p14="http://schemas.microsoft.com/office/powerpoint/2010/main" val="2005733471"/>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5363</TotalTime>
  <Words>738</Words>
  <Application>Microsoft Office PowerPoint</Application>
  <PresentationFormat>A4 Paper (210x297 mm)</PresentationFormat>
  <Paragraphs>65</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IGAD PPT Template</vt:lpstr>
      <vt:lpstr>TOWARDS A COMMUNITY OF PRACTICE</vt:lpstr>
      <vt:lpstr>TOWARDS A COMMUNITY OF PRACTICE</vt:lpstr>
      <vt:lpstr>TOWARDS A COMMUNITY OF PRACTICE</vt:lpstr>
      <vt:lpstr>TOWARDS A COMMUNITY OF PRACTICE</vt:lpstr>
      <vt:lpstr>TOWARDS A COMMUNITY OF PRACTICE</vt:lpstr>
      <vt:lpstr>TOWARDS A COMMUNITY OF PRACTICE</vt:lpstr>
      <vt:lpstr>TOWARDS A COMMUNITY OF PRACTICE</vt:lpstr>
      <vt:lpstr>TOWARDS A COMMUNITY OF PRACTICE</vt:lpstr>
      <vt:lpstr>TOWARDS A COMMUNITY OF PRACTICE</vt:lpstr>
      <vt:lpstr>Thank you! </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Collison Lore</cp:lastModifiedBy>
  <cp:revision>207</cp:revision>
  <dcterms:created xsi:type="dcterms:W3CDTF">2014-11-18T09:33:09Z</dcterms:created>
  <dcterms:modified xsi:type="dcterms:W3CDTF">2021-05-21T20:54:47Z</dcterms:modified>
</cp:coreProperties>
</file>