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0" r:id="rId2"/>
    <p:sldId id="265" r:id="rId3"/>
    <p:sldId id="266" r:id="rId4"/>
    <p:sldId id="268" r:id="rId5"/>
    <p:sldId id="271" r:id="rId6"/>
    <p:sldId id="272" r:id="rId7"/>
    <p:sldId id="260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2" autoAdjust="0"/>
    <p:restoredTop sz="88398" autoAdjust="0"/>
  </p:normalViewPr>
  <p:slideViewPr>
    <p:cSldViewPr snapToObjects="1">
      <p:cViewPr varScale="1">
        <p:scale>
          <a:sx n="70" d="100"/>
          <a:sy n="70" d="100"/>
        </p:scale>
        <p:origin x="1012" y="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March to May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examples showing how climate information products, services and advisories were used by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response strategies taken and their impact, for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good practices for climate services.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 experienced in applying the forecast in MAM 2021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 AND FOOD SECURITY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(ETH, SSD, UG, RW, BR, SOM, KE, </a:t>
            </a:r>
            <a:r>
              <a:rPr lang="en-US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tz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march-may (mam)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58344"/>
            <a:ext cx="8915400" cy="42280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dirty="0"/>
              <a:t>Good </a:t>
            </a:r>
            <a:r>
              <a:rPr lang="en-GB" dirty="0" smtClean="0"/>
              <a:t>crop prospects in some parts of the region (</a:t>
            </a:r>
            <a:r>
              <a:rPr lang="en-GB" b="1" dirty="0" smtClean="0">
                <a:solidFill>
                  <a:srgbClr val="FF0000"/>
                </a:solidFill>
              </a:rPr>
              <a:t>BR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r>
              <a:rPr lang="en-GB" dirty="0" smtClean="0"/>
              <a:t>beans, parts of </a:t>
            </a:r>
            <a:r>
              <a:rPr lang="en-GB" b="1" dirty="0" smtClean="0">
                <a:solidFill>
                  <a:srgbClr val="FF0000"/>
                </a:solidFill>
              </a:rPr>
              <a:t>ETH, </a:t>
            </a:r>
            <a:r>
              <a:rPr lang="en-GB" b="1" dirty="0" smtClean="0"/>
              <a:t>Western</a:t>
            </a:r>
            <a:r>
              <a:rPr lang="en-GB" b="1" dirty="0" smtClean="0">
                <a:solidFill>
                  <a:srgbClr val="FF0000"/>
                </a:solidFill>
              </a:rPr>
              <a:t> KE, </a:t>
            </a:r>
            <a:r>
              <a:rPr lang="en-GB" b="1" dirty="0" smtClean="0">
                <a:solidFill>
                  <a:srgbClr val="FF0000"/>
                </a:solidFill>
              </a:rPr>
              <a:t>RW (rice)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, </a:t>
            </a:r>
            <a:r>
              <a:rPr lang="en-GB" dirty="0" smtClean="0">
                <a:latin typeface="Times New Roman" panose="02020603050405020304" pitchFamily="18" charset="0"/>
              </a:rPr>
              <a:t>parts of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SSD, </a:t>
            </a:r>
            <a:r>
              <a:rPr lang="en-GB" b="1" dirty="0" smtClean="0">
                <a:latin typeface="Times New Roman" panose="02020603050405020304" pitchFamily="18" charset="0"/>
              </a:rPr>
              <a:t>parts of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TZ</a:t>
            </a:r>
            <a:r>
              <a:rPr lang="en-GB" dirty="0" smtClean="0">
                <a:solidFill>
                  <a:srgbClr val="FF0000"/>
                </a:solidFill>
              </a:rPr>
              <a:t>). </a:t>
            </a:r>
            <a:r>
              <a:rPr lang="en-GB" dirty="0"/>
              <a:t>Off season maize production higher than last season (</a:t>
            </a:r>
            <a:r>
              <a:rPr lang="en-GB" b="1" dirty="0">
                <a:solidFill>
                  <a:srgbClr val="FF0000"/>
                </a:solidFill>
              </a:rPr>
              <a:t>SOM</a:t>
            </a:r>
            <a:r>
              <a:rPr lang="en-GB" dirty="0" smtClean="0"/>
              <a:t>)</a:t>
            </a:r>
            <a:endParaRPr lang="en-GB" dirty="0" smtClean="0">
              <a:solidFill>
                <a:srgbClr val="FF0000"/>
              </a:solidFill>
            </a:endParaRPr>
          </a:p>
          <a:p>
            <a:pPr algn="just"/>
            <a:r>
              <a:rPr lang="en-GB" dirty="0" smtClean="0"/>
              <a:t>Heavy rainfall in some parts decreased prevalence of </a:t>
            </a:r>
            <a:r>
              <a:rPr lang="en-GB" dirty="0"/>
              <a:t>Fall Army Warm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RW, BR</a:t>
            </a:r>
            <a:r>
              <a:rPr lang="en-GB" dirty="0" smtClean="0"/>
              <a:t>)</a:t>
            </a:r>
          </a:p>
          <a:p>
            <a:pPr algn="just"/>
            <a:r>
              <a:rPr lang="en-GB" dirty="0" smtClean="0"/>
              <a:t>Rain </a:t>
            </a:r>
            <a:r>
              <a:rPr lang="en-GB" dirty="0"/>
              <a:t>water harvesting technologies promotion campaigns were conducted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KE,BR</a:t>
            </a:r>
            <a:r>
              <a:rPr lang="en-GB" dirty="0" smtClean="0"/>
              <a:t>).</a:t>
            </a:r>
            <a:endParaRPr lang="en-GB" sz="1600" dirty="0"/>
          </a:p>
          <a:p>
            <a:pPr algn="just"/>
            <a:r>
              <a:rPr lang="en-US" dirty="0" smtClean="0"/>
              <a:t>Desert </a:t>
            </a:r>
            <a:r>
              <a:rPr lang="en-US" dirty="0"/>
              <a:t>locust damage to crops and pasture is somewhat lower than previously </a:t>
            </a:r>
            <a:r>
              <a:rPr lang="en-US" dirty="0" smtClean="0"/>
              <a:t>anticipated (</a:t>
            </a:r>
            <a:r>
              <a:rPr lang="en-US" b="1" dirty="0" smtClean="0">
                <a:solidFill>
                  <a:srgbClr val="FF0000"/>
                </a:solidFill>
              </a:rPr>
              <a:t>REGIONALLY</a:t>
            </a:r>
            <a:r>
              <a:rPr lang="en-US" dirty="0" smtClean="0"/>
              <a:t>)</a:t>
            </a:r>
            <a:endParaRPr lang="en-US" dirty="0" smtClean="0"/>
          </a:p>
          <a:p>
            <a:pPr lvl="1" algn="just"/>
            <a:r>
              <a:rPr lang="en-US" b="1" dirty="0" smtClean="0">
                <a:solidFill>
                  <a:srgbClr val="FF0000"/>
                </a:solidFill>
              </a:rPr>
              <a:t>attributed to intensive monitoring and control measures e.g. </a:t>
            </a:r>
            <a:r>
              <a:rPr lang="en-US" b="1" dirty="0" err="1">
                <a:solidFill>
                  <a:srgbClr val="FF0000"/>
                </a:solidFill>
              </a:rPr>
              <a:t>Kassala</a:t>
            </a:r>
            <a:r>
              <a:rPr lang="en-US" b="1" dirty="0">
                <a:solidFill>
                  <a:srgbClr val="FF0000"/>
                </a:solidFill>
              </a:rPr>
              <a:t> and Red Sea </a:t>
            </a:r>
            <a:r>
              <a:rPr lang="en-US" b="1" dirty="0" smtClean="0">
                <a:solidFill>
                  <a:srgbClr val="FF0000"/>
                </a:solidFill>
              </a:rPr>
              <a:t>states, Total </a:t>
            </a:r>
            <a:r>
              <a:rPr lang="en-US" b="1" dirty="0">
                <a:solidFill>
                  <a:srgbClr val="FF0000"/>
                </a:solidFill>
              </a:rPr>
              <a:t>of 17000 ha </a:t>
            </a:r>
            <a:r>
              <a:rPr lang="en-US" b="1" dirty="0" smtClean="0">
                <a:solidFill>
                  <a:srgbClr val="FF0000"/>
                </a:solidFill>
              </a:rPr>
              <a:t>of area controlled</a:t>
            </a:r>
          </a:p>
          <a:p>
            <a:pPr algn="just"/>
            <a:r>
              <a:rPr lang="en-GB" dirty="0" smtClean="0"/>
              <a:t>Conditions conducive for harvest </a:t>
            </a:r>
            <a:r>
              <a:rPr lang="en-GB" dirty="0"/>
              <a:t>of winter </a:t>
            </a:r>
            <a:r>
              <a:rPr lang="en-GB" dirty="0" smtClean="0"/>
              <a:t>wheat and land </a:t>
            </a:r>
            <a:r>
              <a:rPr lang="en-GB" dirty="0"/>
              <a:t>preparation for summer season during April and May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SD</a:t>
            </a:r>
            <a:r>
              <a:rPr lang="en-GB" dirty="0" smtClean="0"/>
              <a:t>). </a:t>
            </a:r>
            <a:endParaRPr lang="en-GB" dirty="0"/>
          </a:p>
          <a:p>
            <a:pPr algn="just"/>
            <a:endParaRPr lang="en-GB" dirty="0" smtClean="0"/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="" xmlns:a16="http://schemas.microsoft.com/office/drawing/2014/main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mam 2021 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 smtClean="0"/>
              <a:t>Incidences of flooding, landslides </a:t>
            </a:r>
            <a:r>
              <a:rPr lang="en-GB" dirty="0"/>
              <a:t>and soil erosion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BR, KE, </a:t>
            </a:r>
            <a:r>
              <a:rPr lang="en-GB" b="1" dirty="0" smtClean="0">
                <a:solidFill>
                  <a:srgbClr val="FF0000"/>
                </a:solidFill>
              </a:rPr>
              <a:t>RW (maize), SOM, part of TZ-Kilimanjaro</a:t>
            </a:r>
            <a:r>
              <a:rPr lang="en-GB" dirty="0" smtClean="0"/>
              <a:t>)-</a:t>
            </a:r>
            <a:r>
              <a:rPr lang="en-GB" dirty="0" smtClean="0"/>
              <a:t>damage </a:t>
            </a:r>
            <a:r>
              <a:rPr lang="en-GB" dirty="0"/>
              <a:t>of </a:t>
            </a:r>
            <a:r>
              <a:rPr lang="en-GB" dirty="0" smtClean="0"/>
              <a:t>crops, roads, households displacement (</a:t>
            </a:r>
            <a:r>
              <a:rPr lang="en-GB" dirty="0" err="1" smtClean="0"/>
              <a:t>Imbo</a:t>
            </a:r>
            <a:r>
              <a:rPr lang="en-GB" dirty="0" smtClean="0"/>
              <a:t>, BR)  </a:t>
            </a:r>
            <a:r>
              <a:rPr lang="en-GB" dirty="0"/>
              <a:t>and irrigation </a:t>
            </a:r>
            <a:r>
              <a:rPr lang="en-GB" dirty="0" smtClean="0"/>
              <a:t>infrastructures. An </a:t>
            </a:r>
            <a:r>
              <a:rPr lang="en-GB" dirty="0"/>
              <a:t>estimated 3,000 acres of farmland submerged in </a:t>
            </a:r>
            <a:r>
              <a:rPr lang="en-GB" dirty="0" smtClean="0"/>
              <a:t>water (</a:t>
            </a:r>
            <a:r>
              <a:rPr lang="en-GB" b="1" dirty="0" smtClean="0">
                <a:solidFill>
                  <a:srgbClr val="FF0000"/>
                </a:solidFill>
              </a:rPr>
              <a:t>KE</a:t>
            </a:r>
            <a:r>
              <a:rPr lang="en-GB" dirty="0" smtClean="0"/>
              <a:t>)</a:t>
            </a:r>
          </a:p>
          <a:p>
            <a:pPr algn="just"/>
            <a:r>
              <a:rPr lang="en-GB" dirty="0" smtClean="0"/>
              <a:t>Delayed planting of maize and sorghum (</a:t>
            </a:r>
            <a:r>
              <a:rPr lang="en-GB" b="1" dirty="0" smtClean="0">
                <a:solidFill>
                  <a:srgbClr val="FF0000"/>
                </a:solidFill>
              </a:rPr>
              <a:t>ET, SOM, TZ</a:t>
            </a:r>
            <a:r>
              <a:rPr lang="en-GB" dirty="0" smtClean="0"/>
              <a:t>)</a:t>
            </a:r>
            <a:endParaRPr lang="en-GB" dirty="0" smtClean="0"/>
          </a:p>
          <a:p>
            <a:pPr lvl="0" algn="just"/>
            <a:r>
              <a:rPr lang="en-GB" dirty="0" smtClean="0"/>
              <a:t>In </a:t>
            </a:r>
            <a:r>
              <a:rPr lang="en-GB" dirty="0"/>
              <a:t>some </a:t>
            </a:r>
            <a:r>
              <a:rPr lang="en-GB" dirty="0" smtClean="0"/>
              <a:t>parts of the region BN harvests are likely due to moisture stress (ASAL counties of </a:t>
            </a:r>
            <a:r>
              <a:rPr lang="en-GB" b="1" dirty="0" smtClean="0">
                <a:solidFill>
                  <a:srgbClr val="FF0000"/>
                </a:solidFill>
              </a:rPr>
              <a:t>KE</a:t>
            </a:r>
            <a:r>
              <a:rPr lang="en-GB" dirty="0" smtClean="0"/>
              <a:t>, parts of </a:t>
            </a:r>
            <a:r>
              <a:rPr lang="en-GB" b="1" dirty="0" smtClean="0">
                <a:solidFill>
                  <a:srgbClr val="FF0000"/>
                </a:solidFill>
              </a:rPr>
              <a:t>ETH, SOM </a:t>
            </a:r>
            <a:r>
              <a:rPr lang="en-GB" b="1" dirty="0" err="1" smtClean="0">
                <a:solidFill>
                  <a:srgbClr val="FF0000"/>
                </a:solidFill>
              </a:rPr>
              <a:t>Gedo</a:t>
            </a:r>
            <a:r>
              <a:rPr lang="en-GB" dirty="0" smtClean="0"/>
              <a:t>)</a:t>
            </a:r>
            <a:endParaRPr lang="en-GB" dirty="0"/>
          </a:p>
          <a:p>
            <a:pPr lvl="0" algn="just"/>
            <a:r>
              <a:rPr lang="en-GB" dirty="0"/>
              <a:t>COVID-19 pandemic continued to disrupt livelihood activities especially for the poor households hence impacting negatively on the overall food security </a:t>
            </a:r>
            <a:r>
              <a:rPr lang="en-GB" dirty="0" smtClean="0"/>
              <a:t>situation (</a:t>
            </a:r>
            <a:r>
              <a:rPr lang="en-GB" b="1" dirty="0">
                <a:solidFill>
                  <a:srgbClr val="FF0000"/>
                </a:solidFill>
              </a:rPr>
              <a:t>regionally</a:t>
            </a:r>
            <a:r>
              <a:rPr lang="en-GB" dirty="0" smtClean="0"/>
              <a:t>).</a:t>
            </a:r>
          </a:p>
          <a:p>
            <a:pPr algn="just"/>
            <a:r>
              <a:rPr lang="en-GB" dirty="0"/>
              <a:t>The high inflation rate and instability of </a:t>
            </a:r>
            <a:r>
              <a:rPr lang="en-GB" dirty="0" smtClean="0"/>
              <a:t>some local currency (e.g. </a:t>
            </a:r>
            <a:r>
              <a:rPr lang="en-GB" b="1" dirty="0" smtClean="0">
                <a:solidFill>
                  <a:srgbClr val="FF0000"/>
                </a:solidFill>
              </a:rPr>
              <a:t>SD, moderate in </a:t>
            </a:r>
            <a:r>
              <a:rPr lang="en-GB" b="1" dirty="0" err="1" smtClean="0">
                <a:solidFill>
                  <a:srgbClr val="FF0000"/>
                </a:solidFill>
              </a:rPr>
              <a:t>Puntland</a:t>
            </a:r>
            <a:r>
              <a:rPr lang="en-GB" dirty="0" smtClean="0"/>
              <a:t>) </a:t>
            </a:r>
            <a:r>
              <a:rPr lang="en-GB" dirty="0" smtClean="0"/>
              <a:t>likely to impact </a:t>
            </a:r>
            <a:r>
              <a:rPr lang="en-GB" dirty="0"/>
              <a:t>negatively </a:t>
            </a:r>
            <a:r>
              <a:rPr lang="en-GB" dirty="0" smtClean="0"/>
              <a:t>e.g. on agricultural inputs for the coming season</a:t>
            </a:r>
            <a:endParaRPr lang="en-GB" dirty="0"/>
          </a:p>
          <a:p>
            <a:pPr lvl="0" algn="just"/>
            <a:endParaRPr lang="en-GB" dirty="0"/>
          </a:p>
          <a:p>
            <a:pPr algn="just"/>
            <a:endParaRPr lang="en-GB" dirty="0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="" xmlns:a16="http://schemas.microsoft.com/office/drawing/2014/main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mam 2021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summary long term observed seasonal changes 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Late Onset (</a:t>
            </a:r>
            <a:r>
              <a:rPr lang="en-GB" b="1" dirty="0" smtClean="0">
                <a:solidFill>
                  <a:srgbClr val="FF0000"/>
                </a:solidFill>
              </a:rPr>
              <a:t>Most parts of the region</a:t>
            </a:r>
            <a:r>
              <a:rPr lang="en-GB" dirty="0" smtClean="0"/>
              <a:t>), long dry spells in march and April (ET)</a:t>
            </a:r>
            <a:endParaRPr lang="en-GB" dirty="0" smtClean="0"/>
          </a:p>
          <a:p>
            <a:r>
              <a:rPr lang="en-US" dirty="0" smtClean="0"/>
              <a:t>Depressed </a:t>
            </a:r>
            <a:r>
              <a:rPr lang="en-US" dirty="0"/>
              <a:t>rainfall </a:t>
            </a:r>
            <a:r>
              <a:rPr lang="en-US" dirty="0" smtClean="0"/>
              <a:t>in </a:t>
            </a:r>
            <a:r>
              <a:rPr lang="en-US" dirty="0"/>
              <a:t>March and April</a:t>
            </a:r>
            <a:r>
              <a:rPr lang="en-US" dirty="0" smtClean="0"/>
              <a:t>. Despite Apr being the season peak climatologically (</a:t>
            </a:r>
            <a:r>
              <a:rPr lang="en-US" b="1" dirty="0" smtClean="0">
                <a:solidFill>
                  <a:srgbClr val="FF0000"/>
                </a:solidFill>
              </a:rPr>
              <a:t>most </a:t>
            </a:r>
            <a:r>
              <a:rPr lang="en-US" b="1" dirty="0">
                <a:solidFill>
                  <a:srgbClr val="FF0000"/>
                </a:solidFill>
              </a:rPr>
              <a:t>parts of the </a:t>
            </a:r>
            <a:r>
              <a:rPr lang="en-US" b="1" dirty="0" smtClean="0">
                <a:solidFill>
                  <a:srgbClr val="FF0000"/>
                </a:solidFill>
              </a:rPr>
              <a:t>region</a:t>
            </a:r>
            <a:r>
              <a:rPr lang="en-US" dirty="0" smtClean="0"/>
              <a:t>) </a:t>
            </a:r>
          </a:p>
          <a:p>
            <a:r>
              <a:rPr lang="en-US" dirty="0" smtClean="0"/>
              <a:t>River </a:t>
            </a:r>
            <a:r>
              <a:rPr lang="en-US" dirty="0"/>
              <a:t>Nile state in </a:t>
            </a:r>
            <a:r>
              <a:rPr lang="en-US" dirty="0" smtClean="0"/>
              <a:t>SD usually receives </a:t>
            </a:r>
            <a:r>
              <a:rPr lang="en-US" dirty="0"/>
              <a:t>very </a:t>
            </a:r>
            <a:r>
              <a:rPr lang="en-US" dirty="0" smtClean="0"/>
              <a:t>dry winter wind, but this time it was </a:t>
            </a:r>
            <a:r>
              <a:rPr lang="en-US" dirty="0"/>
              <a:t>relatively saturated with </a:t>
            </a:r>
            <a:r>
              <a:rPr lang="en-US" dirty="0" smtClean="0"/>
              <a:t>moisture</a:t>
            </a:r>
          </a:p>
          <a:p>
            <a:endParaRPr lang="en-US" dirty="0"/>
          </a:p>
          <a:p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3504346"/>
            <a:ext cx="5808772" cy="282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07DFD0-28A0-4C96-9F27-C67A2084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2445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and IMPACT of Climate services and ADVISORIES in MAM 2021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BBAAE58-0B48-4AA5-B1B3-6093019A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Many </a:t>
            </a:r>
            <a:r>
              <a:rPr lang="en-GB" dirty="0" smtClean="0"/>
              <a:t>soil conservation/ irrigation </a:t>
            </a:r>
            <a:r>
              <a:rPr lang="en-GB" dirty="0"/>
              <a:t>structures and drainage systems  </a:t>
            </a:r>
            <a:r>
              <a:rPr lang="en-GB" dirty="0" smtClean="0"/>
              <a:t>rehabilitated/established over the </a:t>
            </a:r>
            <a:r>
              <a:rPr lang="en-GB" dirty="0" smtClean="0"/>
              <a:t>region (</a:t>
            </a:r>
            <a:r>
              <a:rPr lang="en-GB" dirty="0" smtClean="0">
                <a:solidFill>
                  <a:srgbClr val="FF0000"/>
                </a:solidFill>
              </a:rPr>
              <a:t>regionally</a:t>
            </a:r>
            <a:r>
              <a:rPr lang="en-GB" dirty="0" smtClean="0"/>
              <a:t>) </a:t>
            </a:r>
            <a:endParaRPr lang="en-GB" dirty="0" smtClean="0"/>
          </a:p>
          <a:p>
            <a:r>
              <a:rPr lang="en-GB" dirty="0" smtClean="0"/>
              <a:t>National Campaigns </a:t>
            </a:r>
            <a:r>
              <a:rPr lang="en-GB" dirty="0"/>
              <a:t>on trees </a:t>
            </a:r>
            <a:r>
              <a:rPr lang="en-GB" dirty="0" smtClean="0"/>
              <a:t>plantation, </a:t>
            </a:r>
            <a:r>
              <a:rPr lang="en-GB" b="1" dirty="0" smtClean="0">
                <a:solidFill>
                  <a:srgbClr val="FF0000"/>
                </a:solidFill>
              </a:rPr>
              <a:t>(BR, ET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Food </a:t>
            </a:r>
            <a:r>
              <a:rPr lang="en-GB" dirty="0"/>
              <a:t>distribution  to victims of floods ( </a:t>
            </a:r>
            <a:r>
              <a:rPr lang="en-GB" b="1" dirty="0" err="1">
                <a:solidFill>
                  <a:srgbClr val="FF0000"/>
                </a:solidFill>
              </a:rPr>
              <a:t>Kabezi</a:t>
            </a:r>
            <a:r>
              <a:rPr lang="en-GB" b="1" dirty="0">
                <a:solidFill>
                  <a:srgbClr val="FF0000"/>
                </a:solidFill>
              </a:rPr>
              <a:t> district in </a:t>
            </a:r>
            <a:r>
              <a:rPr lang="en-GB" b="1" dirty="0" err="1">
                <a:solidFill>
                  <a:srgbClr val="FF0000"/>
                </a:solidFill>
              </a:rPr>
              <a:t>Imbo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region, SOM, TZ</a:t>
            </a:r>
            <a:r>
              <a:rPr lang="en-GB" dirty="0" smtClean="0"/>
              <a:t>);</a:t>
            </a:r>
            <a:endParaRPr lang="en-GB" dirty="0"/>
          </a:p>
          <a:p>
            <a:r>
              <a:rPr lang="en-GB" dirty="0" smtClean="0"/>
              <a:t>Enhanced </a:t>
            </a:r>
            <a:r>
              <a:rPr lang="en-GB" dirty="0"/>
              <a:t>monitoring and control of desert locust and other </a:t>
            </a:r>
            <a:r>
              <a:rPr lang="en-GB" dirty="0" smtClean="0"/>
              <a:t>pests (</a:t>
            </a:r>
            <a:r>
              <a:rPr lang="en-GB" b="1" dirty="0" smtClean="0">
                <a:solidFill>
                  <a:srgbClr val="FF0000"/>
                </a:solidFill>
              </a:rPr>
              <a:t>regionally</a:t>
            </a:r>
            <a:r>
              <a:rPr lang="en-GB" dirty="0" smtClean="0"/>
              <a:t>).</a:t>
            </a:r>
            <a:endParaRPr lang="en-GB" dirty="0"/>
          </a:p>
          <a:p>
            <a:r>
              <a:rPr lang="en-GB" dirty="0" smtClean="0"/>
              <a:t>Weather updates issued by met agencies e.g. floods </a:t>
            </a:r>
            <a:r>
              <a:rPr lang="en-GB" dirty="0" smtClean="0"/>
              <a:t>alert, drought </a:t>
            </a:r>
            <a:r>
              <a:rPr lang="en-GB" smtClean="0"/>
              <a:t>alert – this facilitated </a:t>
            </a:r>
            <a:r>
              <a:rPr lang="en-GB" dirty="0"/>
              <a:t>in saving lives and livelihoods thus reducing the impact of the </a:t>
            </a:r>
            <a:r>
              <a:rPr lang="en-GB" dirty="0" smtClean="0"/>
              <a:t>floods (</a:t>
            </a:r>
            <a:r>
              <a:rPr lang="en-GB" b="1" dirty="0" err="1" smtClean="0">
                <a:solidFill>
                  <a:srgbClr val="FF0000"/>
                </a:solidFill>
              </a:rPr>
              <a:t>e.g</a:t>
            </a:r>
            <a:r>
              <a:rPr lang="en-GB" b="1" dirty="0" smtClean="0">
                <a:solidFill>
                  <a:srgbClr val="FF0000"/>
                </a:solidFill>
              </a:rPr>
              <a:t> KMD, SSD </a:t>
            </a:r>
            <a:r>
              <a:rPr lang="en-GB" b="1" dirty="0" smtClean="0">
                <a:solidFill>
                  <a:srgbClr val="FF0000"/>
                </a:solidFill>
              </a:rPr>
              <a:t>met, TMA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0DF7247-A3D7-40FB-8874-EEF44BD41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C9DC172-7797-4261-B7FB-CE56A4BA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728A6A-AEC2-4B25-BDF9-7365FD07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Image 6" descr="C:\Users\USER\AppData\Local\Temp\IMG-20210506-WA0027.jpg"/>
          <p:cNvPicPr/>
          <p:nvPr/>
        </p:nvPicPr>
        <p:blipFill>
          <a:blip r:embed="rId2"/>
          <a:srcRect l="5193" t="22718" r="14349" b="36514"/>
          <a:stretch>
            <a:fillRect/>
          </a:stretch>
        </p:blipFill>
        <p:spPr bwMode="auto">
          <a:xfrm>
            <a:off x="71415" y="685800"/>
            <a:ext cx="3050393" cy="209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1415" y="76200"/>
            <a:ext cx="3050393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err="1" smtClean="0"/>
              <a:t>Heavy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rain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caused</a:t>
            </a:r>
            <a:r>
              <a:rPr lang="fr-FR" sz="1000" b="1" dirty="0" smtClean="0"/>
              <a:t> Road destruction </a:t>
            </a:r>
            <a:r>
              <a:rPr lang="fr-FR" sz="1000" b="1" dirty="0" err="1" smtClean="0"/>
              <a:t>at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Gitaza</a:t>
            </a:r>
            <a:r>
              <a:rPr lang="fr-FR" sz="1000" b="1" dirty="0" smtClean="0"/>
              <a:t> district; Bujumbura-</a:t>
            </a:r>
            <a:r>
              <a:rPr lang="fr-FR" sz="1000" b="1" dirty="0" err="1" smtClean="0"/>
              <a:t>Rumonge</a:t>
            </a:r>
            <a:r>
              <a:rPr lang="fr-FR" sz="1000" b="1" dirty="0" smtClean="0"/>
              <a:t> main road</a:t>
            </a:r>
            <a:endParaRPr lang="fr-FR" sz="1000" b="1" dirty="0"/>
          </a:p>
        </p:txBody>
      </p:sp>
      <p:pic>
        <p:nvPicPr>
          <p:cNvPr id="11" name="Picture 2" descr="floods nyan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852" y="685801"/>
            <a:ext cx="3145352" cy="209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floods machak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352800"/>
            <a:ext cx="3276600" cy="218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floods kib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985" y="685800"/>
            <a:ext cx="3031064" cy="209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029200" y="173878"/>
            <a:ext cx="31242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Images of floods as reported  by the Daily nation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9938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#GHACOF58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6698</TotalTime>
  <Words>716</Words>
  <Application>Microsoft Office PowerPoint</Application>
  <PresentationFormat>A4 Paper (210x297 mm)</PresentationFormat>
  <Paragraphs>69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Latha</vt:lpstr>
      <vt:lpstr>Times New Roman</vt:lpstr>
      <vt:lpstr>Wingdings</vt:lpstr>
      <vt:lpstr>IGAD PPT Template</vt:lpstr>
      <vt:lpstr>SECTOR (AGRICULTURE AND FOOD SECURITY)  Country (ETH, SSD, UG, RW, BR, SOM, KE, sd, tz)  Seasonal analysis of the impacts of march-may (mam) 2021    </vt:lpstr>
      <vt:lpstr> mam 2021 summary of positive IMPACTS</vt:lpstr>
      <vt:lpstr> mam 2021 NEGATIVE IMPACTS</vt:lpstr>
      <vt:lpstr> summary long term observed seasonal changes </vt:lpstr>
      <vt:lpstr>implementation and IMPACT of Climate services and ADVISORIES in MAM 2021</vt:lpstr>
      <vt:lpstr>PowerPoint Presentation</vt:lpstr>
      <vt:lpstr>PowerPoint Presentation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Oliver</cp:lastModifiedBy>
  <cp:revision>233</cp:revision>
  <dcterms:created xsi:type="dcterms:W3CDTF">2014-11-18T09:33:09Z</dcterms:created>
  <dcterms:modified xsi:type="dcterms:W3CDTF">2021-05-26T17:41:53Z</dcterms:modified>
</cp:coreProperties>
</file>