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3"/>
  </p:notesMasterIdLst>
  <p:handoutMasterIdLst>
    <p:handoutMasterId r:id="rId14"/>
  </p:handoutMasterIdLst>
  <p:sldIdLst>
    <p:sldId id="282" r:id="rId2"/>
    <p:sldId id="286" r:id="rId3"/>
    <p:sldId id="280" r:id="rId4"/>
    <p:sldId id="289" r:id="rId5"/>
    <p:sldId id="299" r:id="rId6"/>
    <p:sldId id="297" r:id="rId7"/>
    <p:sldId id="285" r:id="rId8"/>
    <p:sldId id="295" r:id="rId9"/>
    <p:sldId id="292" r:id="rId10"/>
    <p:sldId id="290" r:id="rId11"/>
    <p:sldId id="271" r:id="rId12"/>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0FF00"/>
    <a:srgbClr val="FF9900"/>
    <a:srgbClr val="FF6600"/>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8" autoAdjust="0"/>
    <p:restoredTop sz="89508" autoAdjust="0"/>
  </p:normalViewPr>
  <p:slideViewPr>
    <p:cSldViewPr snapToObjects="1">
      <p:cViewPr varScale="1">
        <p:scale>
          <a:sx n="60" d="100"/>
          <a:sy n="60" d="100"/>
        </p:scale>
        <p:origin x="1316" y="52"/>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Objects="1">
      <p:cViewPr>
        <p:scale>
          <a:sx n="167" d="100"/>
          <a:sy n="167" d="100"/>
        </p:scale>
        <p:origin x="1520" y="14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600" dirty="0">
                <a:solidFill>
                  <a:srgbClr val="0070C0"/>
                </a:solidFill>
                <a:latin typeface="Arial" panose="020B0604020202020204" pitchFamily="34" charset="0"/>
                <a:cs typeface="Arial" panose="020B0604020202020204" pitchFamily="34" charset="0"/>
              </a:rPr>
              <a:t>Long Term Mean MAM (1981 -</a:t>
            </a:r>
            <a:r>
              <a:rPr lang="en-US" sz="1600" baseline="0" dirty="0">
                <a:solidFill>
                  <a:srgbClr val="0070C0"/>
                </a:solidFill>
                <a:latin typeface="Arial" panose="020B0604020202020204" pitchFamily="34" charset="0"/>
                <a:cs typeface="Arial" panose="020B0604020202020204" pitchFamily="34" charset="0"/>
              </a:rPr>
              <a:t> 2010)</a:t>
            </a:r>
            <a:endParaRPr lang="en-US" sz="1600" dirty="0">
              <a:solidFill>
                <a:srgbClr val="0070C0"/>
              </a:solidFill>
              <a:latin typeface="Arial" panose="020B0604020202020204" pitchFamily="34" charset="0"/>
              <a:cs typeface="Arial" panose="020B0604020202020204" pitchFamily="34" charset="0"/>
            </a:endParaRPr>
          </a:p>
        </c:rich>
      </c:tx>
      <c:layout>
        <c:manualLayout>
          <c:xMode val="edge"/>
          <c:yMode val="edge"/>
          <c:x val="1.5096989829396326E-2"/>
          <c:y val="0.19157629334469936"/>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1.3317191283292978E-2"/>
          <c:y val="0.10712965192461869"/>
          <c:w val="0.94662332462679455"/>
          <c:h val="0.5644990526383189"/>
        </c:manualLayout>
      </c:layout>
      <c:barChart>
        <c:barDir val="col"/>
        <c:grouping val="clustered"/>
        <c:varyColors val="0"/>
        <c:ser>
          <c:idx val="0"/>
          <c:order val="0"/>
          <c:tx>
            <c:strRef>
              <c:f>Sheet1!$J$2</c:f>
              <c:strCache>
                <c:ptCount val="1"/>
                <c:pt idx="0">
                  <c:v>Precip_LTM_MAM</c:v>
                </c:pt>
              </c:strCache>
            </c:strRef>
          </c:tx>
          <c:spPr>
            <a:solidFill>
              <a:schemeClr val="accent1"/>
            </a:solidFill>
            <a:ln>
              <a:noFill/>
            </a:ln>
            <a:effectLst/>
          </c:spPr>
          <c:invertIfNegative val="0"/>
          <c:cat>
            <c:strRef>
              <c:f>Sheet1!$L$1:$ED$1</c:f>
              <c:strCache>
                <c:ptCount val="123"/>
                <c:pt idx="0">
                  <c:v>ABU-HAMAD</c:v>
                </c:pt>
                <c:pt idx="1">
                  <c:v>P-SUDAN</c:v>
                </c:pt>
                <c:pt idx="2">
                  <c:v>NDONGOLA</c:v>
                </c:pt>
                <c:pt idx="3">
                  <c:v>KARIMA</c:v>
                </c:pt>
                <c:pt idx="4">
                  <c:v>ATBARA</c:v>
                </c:pt>
                <c:pt idx="5">
                  <c:v>KHARTOUM</c:v>
                </c:pt>
                <c:pt idx="6">
                  <c:v>KASSALA</c:v>
                </c:pt>
                <c:pt idx="7">
                  <c:v>E-DUEIM</c:v>
                </c:pt>
                <c:pt idx="8">
                  <c:v>WAD-MEDANI</c:v>
                </c:pt>
                <c:pt idx="9">
                  <c:v>EL-GEDREF</c:v>
                </c:pt>
                <c:pt idx="10">
                  <c:v>ELFASHER</c:v>
                </c:pt>
                <c:pt idx="11">
                  <c:v>SENNAR</c:v>
                </c:pt>
                <c:pt idx="12">
                  <c:v>ELGENEINA</c:v>
                </c:pt>
                <c:pt idx="13">
                  <c:v> EL-OBEID</c:v>
                </c:pt>
                <c:pt idx="14">
                  <c:v>KOSTI</c:v>
                </c:pt>
                <c:pt idx="15">
                  <c:v>EN-NAHUD</c:v>
                </c:pt>
                <c:pt idx="16">
                  <c:v>NYALA</c:v>
                </c:pt>
                <c:pt idx="17">
                  <c:v>ABU-NAAMA</c:v>
                </c:pt>
                <c:pt idx="18">
                  <c:v>EL-RENK</c:v>
                </c:pt>
                <c:pt idx="19">
                  <c:v>RASHAD</c:v>
                </c:pt>
                <c:pt idx="20">
                  <c:v>ED-DAMAZINE</c:v>
                </c:pt>
                <c:pt idx="21">
                  <c:v>BABANUSA</c:v>
                </c:pt>
                <c:pt idx="22">
                  <c:v>KADUGULI</c:v>
                </c:pt>
                <c:pt idx="23">
                  <c:v>MALAKAL</c:v>
                </c:pt>
                <c:pt idx="24">
                  <c:v>RAGA</c:v>
                </c:pt>
                <c:pt idx="25">
                  <c:v>WAU</c:v>
                </c:pt>
                <c:pt idx="26">
                  <c:v>JUBA</c:v>
                </c:pt>
                <c:pt idx="27">
                  <c:v>ASMARA</c:v>
                </c:pt>
                <c:pt idx="28">
                  <c:v>DJIBOUTI-AERO</c:v>
                </c:pt>
                <c:pt idx="29">
                  <c:v>MOGADISHU_AWS</c:v>
                </c:pt>
                <c:pt idx="30">
                  <c:v>KISMAYU_AWS</c:v>
                </c:pt>
                <c:pt idx="31">
                  <c:v>HARGEISA_AWS</c:v>
                </c:pt>
                <c:pt idx="32">
                  <c:v>GALKACYO_AWS</c:v>
                </c:pt>
                <c:pt idx="33">
                  <c:v>BOSASO_AWS</c:v>
                </c:pt>
                <c:pt idx="34">
                  <c:v>Mekele </c:v>
                </c:pt>
                <c:pt idx="35">
                  <c:v>Gondar-AP</c:v>
                </c:pt>
                <c:pt idx="36">
                  <c:v>BaharDar-New</c:v>
                </c:pt>
                <c:pt idx="37">
                  <c:v>Combolcha</c:v>
                </c:pt>
                <c:pt idx="38">
                  <c:v>Debre-Markos </c:v>
                </c:pt>
                <c:pt idx="39">
                  <c:v>Nekemte</c:v>
                </c:pt>
                <c:pt idx="40">
                  <c:v>JIMMA</c:v>
                </c:pt>
                <c:pt idx="41">
                  <c:v>GORE</c:v>
                </c:pt>
                <c:pt idx="42">
                  <c:v>ADDIS-ABABA</c:v>
                </c:pt>
                <c:pt idx="43">
                  <c:v>DEBRE-ZEIT</c:v>
                </c:pt>
                <c:pt idx="44">
                  <c:v>METEHARA</c:v>
                </c:pt>
                <c:pt idx="45">
                  <c:v>AWASSA</c:v>
                </c:pt>
                <c:pt idx="46">
                  <c:v>DIRE-DAWA</c:v>
                </c:pt>
                <c:pt idx="47">
                  <c:v>ROBE</c:v>
                </c:pt>
                <c:pt idx="48">
                  <c:v>GODE</c:v>
                </c:pt>
                <c:pt idx="49">
                  <c:v>ARBA MUNICH</c:v>
                </c:pt>
                <c:pt idx="50">
                  <c:v>NEGHELLE</c:v>
                </c:pt>
                <c:pt idx="51">
                  <c:v>ARUA</c:v>
                </c:pt>
                <c:pt idx="52">
                  <c:v>GULU</c:v>
                </c:pt>
                <c:pt idx="53">
                  <c:v>LIRA</c:v>
                </c:pt>
                <c:pt idx="54">
                  <c:v>MASINDI</c:v>
                </c:pt>
                <c:pt idx="55">
                  <c:v>SOROTI</c:v>
                </c:pt>
                <c:pt idx="56">
                  <c:v>KASESE</c:v>
                </c:pt>
                <c:pt idx="57">
                  <c:v>KAMPALA</c:v>
                </c:pt>
                <c:pt idx="58">
                  <c:v>JINJA</c:v>
                </c:pt>
                <c:pt idx="59">
                  <c:v>TORORO</c:v>
                </c:pt>
                <c:pt idx="60">
                  <c:v>MBARARA</c:v>
                </c:pt>
                <c:pt idx="61">
                  <c:v>ENTEBBE</c:v>
                </c:pt>
                <c:pt idx="62">
                  <c:v>KABALE</c:v>
                </c:pt>
                <c:pt idx="63">
                  <c:v>BUGINYANYA</c:v>
                </c:pt>
                <c:pt idx="64">
                  <c:v>BUSHENYI</c:v>
                </c:pt>
                <c:pt idx="65">
                  <c:v>KITGUM</c:v>
                </c:pt>
                <c:pt idx="66">
                  <c:v>MASAKA</c:v>
                </c:pt>
                <c:pt idx="67">
                  <c:v>NAMULONGE</c:v>
                </c:pt>
                <c:pt idx="68">
                  <c:v>KOTIDO</c:v>
                </c:pt>
                <c:pt idx="69">
                  <c:v>MUBENDE</c:v>
                </c:pt>
                <c:pt idx="70">
                  <c:v>LODWAR </c:v>
                </c:pt>
                <c:pt idx="71">
                  <c:v>MOYALE</c:v>
                </c:pt>
                <c:pt idx="72">
                  <c:v>MANDERA </c:v>
                </c:pt>
                <c:pt idx="73">
                  <c:v>MARSABIT</c:v>
                </c:pt>
                <c:pt idx="74">
                  <c:v>KITALE</c:v>
                </c:pt>
                <c:pt idx="75">
                  <c:v>WAJIR</c:v>
                </c:pt>
                <c:pt idx="76">
                  <c:v>ELDORET</c:v>
                </c:pt>
                <c:pt idx="77">
                  <c:v>KAKAMEGA</c:v>
                </c:pt>
                <c:pt idx="78">
                  <c:v>MERU MET</c:v>
                </c:pt>
                <c:pt idx="79">
                  <c:v>KISUMU</c:v>
                </c:pt>
                <c:pt idx="80">
                  <c:v>KISII</c:v>
                </c:pt>
                <c:pt idx="81">
                  <c:v>KERICHO</c:v>
                </c:pt>
                <c:pt idx="82">
                  <c:v>NAKURU </c:v>
                </c:pt>
                <c:pt idx="83">
                  <c:v>NYERI</c:v>
                </c:pt>
                <c:pt idx="84">
                  <c:v>EMBU</c:v>
                </c:pt>
                <c:pt idx="85">
                  <c:v>GARISSA</c:v>
                </c:pt>
                <c:pt idx="86">
                  <c:v>NAROK </c:v>
                </c:pt>
                <c:pt idx="87">
                  <c:v>NRB-JKIA</c:v>
                </c:pt>
                <c:pt idx="88">
                  <c:v>DAGORETTI</c:v>
                </c:pt>
                <c:pt idx="89">
                  <c:v>NRB WILSON</c:v>
                </c:pt>
                <c:pt idx="90">
                  <c:v>MAKINDU</c:v>
                </c:pt>
                <c:pt idx="91">
                  <c:v>LAMU</c:v>
                </c:pt>
                <c:pt idx="92">
                  <c:v>VOI</c:v>
                </c:pt>
                <c:pt idx="93">
                  <c:v>MALINDI</c:v>
                </c:pt>
                <c:pt idx="94">
                  <c:v> MOMBASA</c:v>
                </c:pt>
                <c:pt idx="95">
                  <c:v>THIKA-AGRO</c:v>
                </c:pt>
                <c:pt idx="96">
                  <c:v>KABETE-AGRO</c:v>
                </c:pt>
                <c:pt idx="97">
                  <c:v>MTWAPA-AGRO</c:v>
                </c:pt>
                <c:pt idx="98">
                  <c:v>NYAHURURU-AGRO</c:v>
                </c:pt>
                <c:pt idx="99">
                  <c:v>MSABAHA-AGRO</c:v>
                </c:pt>
                <c:pt idx="100">
                  <c:v>BUKOBA  </c:v>
                </c:pt>
                <c:pt idx="101">
                  <c:v>MUSOMA</c:v>
                </c:pt>
                <c:pt idx="102">
                  <c:v>MWANZA </c:v>
                </c:pt>
                <c:pt idx="103">
                  <c:v>KILIM-AIR</c:v>
                </c:pt>
                <c:pt idx="104">
                  <c:v>KIGOMA </c:v>
                </c:pt>
                <c:pt idx="105">
                  <c:v>TABORA </c:v>
                </c:pt>
                <c:pt idx="106">
                  <c:v>DODOMA</c:v>
                </c:pt>
                <c:pt idx="107">
                  <c:v>MOROGORO </c:v>
                </c:pt>
                <c:pt idx="108">
                  <c:v>ZANZIBAR</c:v>
                </c:pt>
                <c:pt idx="109">
                  <c:v>SUMBAWANGA</c:v>
                </c:pt>
                <c:pt idx="110">
                  <c:v>IRINGA</c:v>
                </c:pt>
                <c:pt idx="111">
                  <c:v>DAR-IAR</c:v>
                </c:pt>
                <c:pt idx="112">
                  <c:v>MBEYA </c:v>
                </c:pt>
                <c:pt idx="113">
                  <c:v>SONGEA </c:v>
                </c:pt>
                <c:pt idx="114">
                  <c:v>MTWARA </c:v>
                </c:pt>
                <c:pt idx="115">
                  <c:v>KAMEMBE </c:v>
                </c:pt>
                <c:pt idx="116">
                  <c:v>GISENYI</c:v>
                </c:pt>
                <c:pt idx="117">
                  <c:v>GIKONGORO</c:v>
                </c:pt>
                <c:pt idx="118">
                  <c:v>BYUMBA </c:v>
                </c:pt>
                <c:pt idx="119">
                  <c:v>KIGALI</c:v>
                </c:pt>
                <c:pt idx="120">
                  <c:v>KIBUNGO</c:v>
                </c:pt>
                <c:pt idx="121">
                  <c:v>BUJUMBURA-AERO</c:v>
                </c:pt>
                <c:pt idx="122">
                  <c:v>MUYINGA</c:v>
                </c:pt>
              </c:strCache>
              <c:extLst/>
            </c:strRef>
          </c:cat>
          <c:val>
            <c:numRef>
              <c:f>Sheet1!$K$2:$ED$2</c:f>
              <c:numCache>
                <c:formatCode>General</c:formatCode>
                <c:ptCount val="124"/>
                <c:pt idx="0">
                  <c:v>0.55000000000000004</c:v>
                </c:pt>
                <c:pt idx="1">
                  <c:v>0.31</c:v>
                </c:pt>
                <c:pt idx="2">
                  <c:v>14.78</c:v>
                </c:pt>
                <c:pt idx="3">
                  <c:v>0.25</c:v>
                </c:pt>
                <c:pt idx="4">
                  <c:v>0.15</c:v>
                </c:pt>
                <c:pt idx="5">
                  <c:v>2.7800000000000002</c:v>
                </c:pt>
                <c:pt idx="6">
                  <c:v>8</c:v>
                </c:pt>
                <c:pt idx="7">
                  <c:v>15.79</c:v>
                </c:pt>
                <c:pt idx="8">
                  <c:v>9.31</c:v>
                </c:pt>
                <c:pt idx="9">
                  <c:v>7.75</c:v>
                </c:pt>
                <c:pt idx="10">
                  <c:v>34.770000000000003</c:v>
                </c:pt>
                <c:pt idx="11">
                  <c:v>3.9</c:v>
                </c:pt>
                <c:pt idx="12">
                  <c:v>29.65</c:v>
                </c:pt>
                <c:pt idx="13">
                  <c:v>8.4500000000000011</c:v>
                </c:pt>
                <c:pt idx="14">
                  <c:v>6.5</c:v>
                </c:pt>
                <c:pt idx="15">
                  <c:v>24.5</c:v>
                </c:pt>
                <c:pt idx="16">
                  <c:v>21.07</c:v>
                </c:pt>
                <c:pt idx="17">
                  <c:v>20.059999999999999</c:v>
                </c:pt>
                <c:pt idx="18">
                  <c:v>35.200000000000003</c:v>
                </c:pt>
                <c:pt idx="19">
                  <c:v>39.550000000000004</c:v>
                </c:pt>
                <c:pt idx="20">
                  <c:v>25.1</c:v>
                </c:pt>
                <c:pt idx="21">
                  <c:v>57.37</c:v>
                </c:pt>
                <c:pt idx="22">
                  <c:v>29.54</c:v>
                </c:pt>
                <c:pt idx="23">
                  <c:v>18.100000000000001</c:v>
                </c:pt>
                <c:pt idx="24">
                  <c:v>116.03</c:v>
                </c:pt>
                <c:pt idx="25">
                  <c:v>175.7</c:v>
                </c:pt>
                <c:pt idx="26">
                  <c:v>193</c:v>
                </c:pt>
                <c:pt idx="27">
                  <c:v>300.16999999999996</c:v>
                </c:pt>
                <c:pt idx="28">
                  <c:v>101.03</c:v>
                </c:pt>
                <c:pt idx="29">
                  <c:v>66.06</c:v>
                </c:pt>
                <c:pt idx="35">
                  <c:v>91.92</c:v>
                </c:pt>
                <c:pt idx="36">
                  <c:v>129.77000000000001</c:v>
                </c:pt>
                <c:pt idx="37">
                  <c:v>99.9</c:v>
                </c:pt>
                <c:pt idx="38">
                  <c:v>228.65</c:v>
                </c:pt>
                <c:pt idx="39">
                  <c:v>202.46999999999997</c:v>
                </c:pt>
                <c:pt idx="40">
                  <c:v>357.73</c:v>
                </c:pt>
                <c:pt idx="41">
                  <c:v>412.63</c:v>
                </c:pt>
                <c:pt idx="42">
                  <c:v>396.49</c:v>
                </c:pt>
                <c:pt idx="43">
                  <c:v>229.89999999999998</c:v>
                </c:pt>
                <c:pt idx="44">
                  <c:v>155.49</c:v>
                </c:pt>
                <c:pt idx="45">
                  <c:v>125.11999999999999</c:v>
                </c:pt>
                <c:pt idx="46">
                  <c:v>306.33000000000004</c:v>
                </c:pt>
                <c:pt idx="47">
                  <c:v>248.76</c:v>
                </c:pt>
                <c:pt idx="48">
                  <c:v>255.49</c:v>
                </c:pt>
                <c:pt idx="49">
                  <c:v>116.71000000000001</c:v>
                </c:pt>
                <c:pt idx="50">
                  <c:v>354.5</c:v>
                </c:pt>
                <c:pt idx="51">
                  <c:v>404.43</c:v>
                </c:pt>
                <c:pt idx="52">
                  <c:v>353.45000000000005</c:v>
                </c:pt>
                <c:pt idx="53">
                  <c:v>400.84000000000003</c:v>
                </c:pt>
                <c:pt idx="54">
                  <c:v>457.58000000000004</c:v>
                </c:pt>
                <c:pt idx="55">
                  <c:v>392.96</c:v>
                </c:pt>
                <c:pt idx="56">
                  <c:v>393.76</c:v>
                </c:pt>
                <c:pt idx="57">
                  <c:v>301.82000000000005</c:v>
                </c:pt>
                <c:pt idx="58">
                  <c:v>434.08000000000004</c:v>
                </c:pt>
                <c:pt idx="59">
                  <c:v>461.98</c:v>
                </c:pt>
                <c:pt idx="60">
                  <c:v>578.40000000000009</c:v>
                </c:pt>
                <c:pt idx="61">
                  <c:v>280.49</c:v>
                </c:pt>
                <c:pt idx="62">
                  <c:v>727.84</c:v>
                </c:pt>
                <c:pt idx="63">
                  <c:v>340.93</c:v>
                </c:pt>
                <c:pt idx="64">
                  <c:v>648.13</c:v>
                </c:pt>
                <c:pt idx="65">
                  <c:v>302.64999999999998</c:v>
                </c:pt>
                <c:pt idx="66">
                  <c:v>375.21000000000004</c:v>
                </c:pt>
                <c:pt idx="67">
                  <c:v>373.89</c:v>
                </c:pt>
                <c:pt idx="68">
                  <c:v>377.59000000000003</c:v>
                </c:pt>
                <c:pt idx="69">
                  <c:v>221.53</c:v>
                </c:pt>
                <c:pt idx="70">
                  <c:v>372.31</c:v>
                </c:pt>
                <c:pt idx="71">
                  <c:v>88.76</c:v>
                </c:pt>
                <c:pt idx="72">
                  <c:v>340.24</c:v>
                </c:pt>
                <c:pt idx="73">
                  <c:v>144.85000000000002</c:v>
                </c:pt>
                <c:pt idx="74">
                  <c:v>366.62</c:v>
                </c:pt>
                <c:pt idx="75">
                  <c:v>440.60999999999996</c:v>
                </c:pt>
                <c:pt idx="76">
                  <c:v>135.74</c:v>
                </c:pt>
                <c:pt idx="77">
                  <c:v>333.59</c:v>
                </c:pt>
                <c:pt idx="78">
                  <c:v>678.19</c:v>
                </c:pt>
                <c:pt idx="79">
                  <c:v>452.77</c:v>
                </c:pt>
                <c:pt idx="80">
                  <c:v>523.26</c:v>
                </c:pt>
                <c:pt idx="81">
                  <c:v>721.02</c:v>
                </c:pt>
                <c:pt idx="82">
                  <c:v>623.47</c:v>
                </c:pt>
                <c:pt idx="83">
                  <c:v>406.71000000000004</c:v>
                </c:pt>
                <c:pt idx="84">
                  <c:v>449.48</c:v>
                </c:pt>
                <c:pt idx="85">
                  <c:v>502.93</c:v>
                </c:pt>
                <c:pt idx="86">
                  <c:v>131.47</c:v>
                </c:pt>
                <c:pt idx="87">
                  <c:v>309.98</c:v>
                </c:pt>
                <c:pt idx="88">
                  <c:v>288.24</c:v>
                </c:pt>
                <c:pt idx="89">
                  <c:v>467.78</c:v>
                </c:pt>
                <c:pt idx="90">
                  <c:v>392.73</c:v>
                </c:pt>
                <c:pt idx="91">
                  <c:v>179.23</c:v>
                </c:pt>
                <c:pt idx="92">
                  <c:v>479.36</c:v>
                </c:pt>
                <c:pt idx="93">
                  <c:v>185</c:v>
                </c:pt>
                <c:pt idx="94">
                  <c:v>521.74</c:v>
                </c:pt>
                <c:pt idx="95">
                  <c:v>475.06</c:v>
                </c:pt>
                <c:pt idx="96">
                  <c:v>441.01</c:v>
                </c:pt>
                <c:pt idx="97">
                  <c:v>607.69000000000005</c:v>
                </c:pt>
                <c:pt idx="98">
                  <c:v>750.98</c:v>
                </c:pt>
                <c:pt idx="99">
                  <c:v>299.70999999999998</c:v>
                </c:pt>
                <c:pt idx="100">
                  <c:v>407.6</c:v>
                </c:pt>
                <c:pt idx="101">
                  <c:v>899.95</c:v>
                </c:pt>
                <c:pt idx="102">
                  <c:v>406.55</c:v>
                </c:pt>
                <c:pt idx="103">
                  <c:v>356.1</c:v>
                </c:pt>
                <c:pt idx="104">
                  <c:v>260.64999999999998</c:v>
                </c:pt>
                <c:pt idx="105">
                  <c:v>299.42999999999995</c:v>
                </c:pt>
                <c:pt idx="106">
                  <c:v>379.09</c:v>
                </c:pt>
                <c:pt idx="107">
                  <c:v>172.54</c:v>
                </c:pt>
                <c:pt idx="108">
                  <c:v>406.23999999999995</c:v>
                </c:pt>
                <c:pt idx="109">
                  <c:v>645.85</c:v>
                </c:pt>
                <c:pt idx="110">
                  <c:v>301.10000000000002</c:v>
                </c:pt>
                <c:pt idx="111">
                  <c:v>195.48</c:v>
                </c:pt>
                <c:pt idx="112">
                  <c:v>601.58000000000004</c:v>
                </c:pt>
                <c:pt idx="113">
                  <c:v>290.29999999999995</c:v>
                </c:pt>
                <c:pt idx="114">
                  <c:v>329.28</c:v>
                </c:pt>
                <c:pt idx="115">
                  <c:v>343.75</c:v>
                </c:pt>
                <c:pt idx="116">
                  <c:v>421.65</c:v>
                </c:pt>
                <c:pt idx="117">
                  <c:v>355.60999999999996</c:v>
                </c:pt>
                <c:pt idx="118">
                  <c:v>456.94000000000005</c:v>
                </c:pt>
                <c:pt idx="119">
                  <c:v>431.79</c:v>
                </c:pt>
                <c:pt idx="120">
                  <c:v>366.79</c:v>
                </c:pt>
                <c:pt idx="121">
                  <c:v>366.1</c:v>
                </c:pt>
                <c:pt idx="122">
                  <c:v>253.12</c:v>
                </c:pt>
                <c:pt idx="123">
                  <c:v>525.79999999999995</c:v>
                </c:pt>
              </c:numCache>
              <c:extLst/>
            </c:numRef>
          </c:val>
          <c:extLst>
            <c:ext xmlns:c16="http://schemas.microsoft.com/office/drawing/2014/chart" uri="{C3380CC4-5D6E-409C-BE32-E72D297353CC}">
              <c16:uniqueId val="{00000000-83A6-44ED-A627-96E3994A3589}"/>
            </c:ext>
          </c:extLst>
        </c:ser>
        <c:ser>
          <c:idx val="1"/>
          <c:order val="1"/>
          <c:tx>
            <c:v>2021</c:v>
          </c:tx>
          <c:spPr>
            <a:solidFill>
              <a:schemeClr val="accent2"/>
            </a:solidFill>
            <a:ln w="19050">
              <a:noFill/>
            </a:ln>
            <a:effectLst/>
          </c:spPr>
          <c:invertIfNegative val="0"/>
          <c:cat>
            <c:strRef>
              <c:f>Sheet1!$L$1:$ED$1</c:f>
              <c:strCache>
                <c:ptCount val="123"/>
                <c:pt idx="0">
                  <c:v>ABU-HAMAD</c:v>
                </c:pt>
                <c:pt idx="1">
                  <c:v>P-SUDAN</c:v>
                </c:pt>
                <c:pt idx="2">
                  <c:v>NDONGOLA</c:v>
                </c:pt>
                <c:pt idx="3">
                  <c:v>KARIMA</c:v>
                </c:pt>
                <c:pt idx="4">
                  <c:v>ATBARA</c:v>
                </c:pt>
                <c:pt idx="5">
                  <c:v>KHARTOUM</c:v>
                </c:pt>
                <c:pt idx="6">
                  <c:v>KASSALA</c:v>
                </c:pt>
                <c:pt idx="7">
                  <c:v>E-DUEIM</c:v>
                </c:pt>
                <c:pt idx="8">
                  <c:v>WAD-MEDANI</c:v>
                </c:pt>
                <c:pt idx="9">
                  <c:v>EL-GEDREF</c:v>
                </c:pt>
                <c:pt idx="10">
                  <c:v>ELFASHER</c:v>
                </c:pt>
                <c:pt idx="11">
                  <c:v>SENNAR</c:v>
                </c:pt>
                <c:pt idx="12">
                  <c:v>ELGENEINA</c:v>
                </c:pt>
                <c:pt idx="13">
                  <c:v> EL-OBEID</c:v>
                </c:pt>
                <c:pt idx="14">
                  <c:v>KOSTI</c:v>
                </c:pt>
                <c:pt idx="15">
                  <c:v>EN-NAHUD</c:v>
                </c:pt>
                <c:pt idx="16">
                  <c:v>NYALA</c:v>
                </c:pt>
                <c:pt idx="17">
                  <c:v>ABU-NAAMA</c:v>
                </c:pt>
                <c:pt idx="18">
                  <c:v>EL-RENK</c:v>
                </c:pt>
                <c:pt idx="19">
                  <c:v>RASHAD</c:v>
                </c:pt>
                <c:pt idx="20">
                  <c:v>ED-DAMAZINE</c:v>
                </c:pt>
                <c:pt idx="21">
                  <c:v>BABANUSA</c:v>
                </c:pt>
                <c:pt idx="22">
                  <c:v>KADUGULI</c:v>
                </c:pt>
                <c:pt idx="23">
                  <c:v>MALAKAL</c:v>
                </c:pt>
                <c:pt idx="24">
                  <c:v>RAGA</c:v>
                </c:pt>
                <c:pt idx="25">
                  <c:v>WAU</c:v>
                </c:pt>
                <c:pt idx="26">
                  <c:v>JUBA</c:v>
                </c:pt>
                <c:pt idx="27">
                  <c:v>ASMARA</c:v>
                </c:pt>
                <c:pt idx="28">
                  <c:v>DJIBOUTI-AERO</c:v>
                </c:pt>
                <c:pt idx="29">
                  <c:v>MOGADISHU_AWS</c:v>
                </c:pt>
                <c:pt idx="30">
                  <c:v>KISMAYU_AWS</c:v>
                </c:pt>
                <c:pt idx="31">
                  <c:v>HARGEISA_AWS</c:v>
                </c:pt>
                <c:pt idx="32">
                  <c:v>GALKACYO_AWS</c:v>
                </c:pt>
                <c:pt idx="33">
                  <c:v>BOSASO_AWS</c:v>
                </c:pt>
                <c:pt idx="34">
                  <c:v>Mekele </c:v>
                </c:pt>
                <c:pt idx="35">
                  <c:v>Gondar-AP</c:v>
                </c:pt>
                <c:pt idx="36">
                  <c:v>BaharDar-New</c:v>
                </c:pt>
                <c:pt idx="37">
                  <c:v>Combolcha</c:v>
                </c:pt>
                <c:pt idx="38">
                  <c:v>Debre-Markos </c:v>
                </c:pt>
                <c:pt idx="39">
                  <c:v>Nekemte</c:v>
                </c:pt>
                <c:pt idx="40">
                  <c:v>JIMMA</c:v>
                </c:pt>
                <c:pt idx="41">
                  <c:v>GORE</c:v>
                </c:pt>
                <c:pt idx="42">
                  <c:v>ADDIS-ABABA</c:v>
                </c:pt>
                <c:pt idx="43">
                  <c:v>DEBRE-ZEIT</c:v>
                </c:pt>
                <c:pt idx="44">
                  <c:v>METEHARA</c:v>
                </c:pt>
                <c:pt idx="45">
                  <c:v>AWASSA</c:v>
                </c:pt>
                <c:pt idx="46">
                  <c:v>DIRE-DAWA</c:v>
                </c:pt>
                <c:pt idx="47">
                  <c:v>ROBE</c:v>
                </c:pt>
                <c:pt idx="48">
                  <c:v>GODE</c:v>
                </c:pt>
                <c:pt idx="49">
                  <c:v>ARBA MUNICH</c:v>
                </c:pt>
                <c:pt idx="50">
                  <c:v>NEGHELLE</c:v>
                </c:pt>
                <c:pt idx="51">
                  <c:v>ARUA</c:v>
                </c:pt>
                <c:pt idx="52">
                  <c:v>GULU</c:v>
                </c:pt>
                <c:pt idx="53">
                  <c:v>LIRA</c:v>
                </c:pt>
                <c:pt idx="54">
                  <c:v>MASINDI</c:v>
                </c:pt>
                <c:pt idx="55">
                  <c:v>SOROTI</c:v>
                </c:pt>
                <c:pt idx="56">
                  <c:v>KASESE</c:v>
                </c:pt>
                <c:pt idx="57">
                  <c:v>KAMPALA</c:v>
                </c:pt>
                <c:pt idx="58">
                  <c:v>JINJA</c:v>
                </c:pt>
                <c:pt idx="59">
                  <c:v>TORORO</c:v>
                </c:pt>
                <c:pt idx="60">
                  <c:v>MBARARA</c:v>
                </c:pt>
                <c:pt idx="61">
                  <c:v>ENTEBBE</c:v>
                </c:pt>
                <c:pt idx="62">
                  <c:v>KABALE</c:v>
                </c:pt>
                <c:pt idx="63">
                  <c:v>BUGINYANYA</c:v>
                </c:pt>
                <c:pt idx="64">
                  <c:v>BUSHENYI</c:v>
                </c:pt>
                <c:pt idx="65">
                  <c:v>KITGUM</c:v>
                </c:pt>
                <c:pt idx="66">
                  <c:v>MASAKA</c:v>
                </c:pt>
                <c:pt idx="67">
                  <c:v>NAMULONGE</c:v>
                </c:pt>
                <c:pt idx="68">
                  <c:v>KOTIDO</c:v>
                </c:pt>
                <c:pt idx="69">
                  <c:v>MUBENDE</c:v>
                </c:pt>
                <c:pt idx="70">
                  <c:v>LODWAR </c:v>
                </c:pt>
                <c:pt idx="71">
                  <c:v>MOYALE</c:v>
                </c:pt>
                <c:pt idx="72">
                  <c:v>MANDERA </c:v>
                </c:pt>
                <c:pt idx="73">
                  <c:v>MARSABIT</c:v>
                </c:pt>
                <c:pt idx="74">
                  <c:v>KITALE</c:v>
                </c:pt>
                <c:pt idx="75">
                  <c:v>WAJIR</c:v>
                </c:pt>
                <c:pt idx="76">
                  <c:v>ELDORET</c:v>
                </c:pt>
                <c:pt idx="77">
                  <c:v>KAKAMEGA</c:v>
                </c:pt>
                <c:pt idx="78">
                  <c:v>MERU MET</c:v>
                </c:pt>
                <c:pt idx="79">
                  <c:v>KISUMU</c:v>
                </c:pt>
                <c:pt idx="80">
                  <c:v>KISII</c:v>
                </c:pt>
                <c:pt idx="81">
                  <c:v>KERICHO</c:v>
                </c:pt>
                <c:pt idx="82">
                  <c:v>NAKURU </c:v>
                </c:pt>
                <c:pt idx="83">
                  <c:v>NYERI</c:v>
                </c:pt>
                <c:pt idx="84">
                  <c:v>EMBU</c:v>
                </c:pt>
                <c:pt idx="85">
                  <c:v>GARISSA</c:v>
                </c:pt>
                <c:pt idx="86">
                  <c:v>NAROK </c:v>
                </c:pt>
                <c:pt idx="87">
                  <c:v>NRB-JKIA</c:v>
                </c:pt>
                <c:pt idx="88">
                  <c:v>DAGORETTI</c:v>
                </c:pt>
                <c:pt idx="89">
                  <c:v>NRB WILSON</c:v>
                </c:pt>
                <c:pt idx="90">
                  <c:v>MAKINDU</c:v>
                </c:pt>
                <c:pt idx="91">
                  <c:v>LAMU</c:v>
                </c:pt>
                <c:pt idx="92">
                  <c:v>VOI</c:v>
                </c:pt>
                <c:pt idx="93">
                  <c:v>MALINDI</c:v>
                </c:pt>
                <c:pt idx="94">
                  <c:v> MOMBASA</c:v>
                </c:pt>
                <c:pt idx="95">
                  <c:v>THIKA-AGRO</c:v>
                </c:pt>
                <c:pt idx="96">
                  <c:v>KABETE-AGRO</c:v>
                </c:pt>
                <c:pt idx="97">
                  <c:v>MTWAPA-AGRO</c:v>
                </c:pt>
                <c:pt idx="98">
                  <c:v>NYAHURURU-AGRO</c:v>
                </c:pt>
                <c:pt idx="99">
                  <c:v>MSABAHA-AGRO</c:v>
                </c:pt>
                <c:pt idx="100">
                  <c:v>BUKOBA  </c:v>
                </c:pt>
                <c:pt idx="101">
                  <c:v>MUSOMA</c:v>
                </c:pt>
                <c:pt idx="102">
                  <c:v>MWANZA </c:v>
                </c:pt>
                <c:pt idx="103">
                  <c:v>KILIM-AIR</c:v>
                </c:pt>
                <c:pt idx="104">
                  <c:v>KIGOMA </c:v>
                </c:pt>
                <c:pt idx="105">
                  <c:v>TABORA </c:v>
                </c:pt>
                <c:pt idx="106">
                  <c:v>DODOMA</c:v>
                </c:pt>
                <c:pt idx="107">
                  <c:v>MOROGORO </c:v>
                </c:pt>
                <c:pt idx="108">
                  <c:v>ZANZIBAR</c:v>
                </c:pt>
                <c:pt idx="109">
                  <c:v>SUMBAWANGA</c:v>
                </c:pt>
                <c:pt idx="110">
                  <c:v>IRINGA</c:v>
                </c:pt>
                <c:pt idx="111">
                  <c:v>DAR-IAR</c:v>
                </c:pt>
                <c:pt idx="112">
                  <c:v>MBEYA </c:v>
                </c:pt>
                <c:pt idx="113">
                  <c:v>SONGEA </c:v>
                </c:pt>
                <c:pt idx="114">
                  <c:v>MTWARA </c:v>
                </c:pt>
                <c:pt idx="115">
                  <c:v>KAMEMBE </c:v>
                </c:pt>
                <c:pt idx="116">
                  <c:v>GISENYI</c:v>
                </c:pt>
                <c:pt idx="117">
                  <c:v>GIKONGORO</c:v>
                </c:pt>
                <c:pt idx="118">
                  <c:v>BYUMBA </c:v>
                </c:pt>
                <c:pt idx="119">
                  <c:v>KIGALI</c:v>
                </c:pt>
                <c:pt idx="120">
                  <c:v>KIBUNGO</c:v>
                </c:pt>
                <c:pt idx="121">
                  <c:v>BUJUMBURA-AERO</c:v>
                </c:pt>
                <c:pt idx="122">
                  <c:v>MUYINGA</c:v>
                </c:pt>
              </c:strCache>
              <c:extLst/>
            </c:strRef>
          </c:cat>
          <c:val>
            <c:numRef>
              <c:f>Sheet1!$K$3:$ED$3</c:f>
              <c:numCache>
                <c:formatCode>General</c:formatCode>
                <c:ptCount val="124"/>
                <c:pt idx="0">
                  <c:v>0</c:v>
                </c:pt>
                <c:pt idx="1">
                  <c:v>0</c:v>
                </c:pt>
                <c:pt idx="2">
                  <c:v>24.2</c:v>
                </c:pt>
                <c:pt idx="3">
                  <c:v>0</c:v>
                </c:pt>
                <c:pt idx="4">
                  <c:v>1</c:v>
                </c:pt>
                <c:pt idx="5">
                  <c:v>0</c:v>
                </c:pt>
                <c:pt idx="6">
                  <c:v>0</c:v>
                </c:pt>
                <c:pt idx="7">
                  <c:v>11</c:v>
                </c:pt>
                <c:pt idx="8">
                  <c:v>2</c:v>
                </c:pt>
                <c:pt idx="9">
                  <c:v>15.8</c:v>
                </c:pt>
                <c:pt idx="10">
                  <c:v>13.9</c:v>
                </c:pt>
                <c:pt idx="11">
                  <c:v>0.2</c:v>
                </c:pt>
                <c:pt idx="12">
                  <c:v>4.5999999999999996</c:v>
                </c:pt>
                <c:pt idx="13">
                  <c:v>0.7</c:v>
                </c:pt>
                <c:pt idx="14">
                  <c:v>23.3</c:v>
                </c:pt>
                <c:pt idx="15">
                  <c:v>11.9</c:v>
                </c:pt>
                <c:pt idx="16">
                  <c:v>3</c:v>
                </c:pt>
                <c:pt idx="17">
                  <c:v>16.100000000000001</c:v>
                </c:pt>
                <c:pt idx="18">
                  <c:v>46</c:v>
                </c:pt>
                <c:pt idx="20">
                  <c:v>15.2</c:v>
                </c:pt>
                <c:pt idx="21">
                  <c:v>110.8</c:v>
                </c:pt>
                <c:pt idx="22">
                  <c:v>13.9</c:v>
                </c:pt>
                <c:pt idx="23">
                  <c:v>112.1</c:v>
                </c:pt>
                <c:pt idx="29">
                  <c:v>111.20000000000002</c:v>
                </c:pt>
                <c:pt idx="31">
                  <c:v>68</c:v>
                </c:pt>
                <c:pt idx="32">
                  <c:v>164</c:v>
                </c:pt>
                <c:pt idx="33">
                  <c:v>83</c:v>
                </c:pt>
                <c:pt idx="34">
                  <c:v>0</c:v>
                </c:pt>
                <c:pt idx="35">
                  <c:v>10.199999999999999</c:v>
                </c:pt>
                <c:pt idx="36">
                  <c:v>359.40000000000003</c:v>
                </c:pt>
                <c:pt idx="37">
                  <c:v>107.69999999999999</c:v>
                </c:pt>
                <c:pt idx="38">
                  <c:v>245.89999999999998</c:v>
                </c:pt>
                <c:pt idx="39">
                  <c:v>289</c:v>
                </c:pt>
                <c:pt idx="40">
                  <c:v>436.20000000000005</c:v>
                </c:pt>
                <c:pt idx="41">
                  <c:v>607.20000000000005</c:v>
                </c:pt>
                <c:pt idx="42">
                  <c:v>447.5</c:v>
                </c:pt>
                <c:pt idx="43">
                  <c:v>3</c:v>
                </c:pt>
                <c:pt idx="44">
                  <c:v>90.199999999999989</c:v>
                </c:pt>
                <c:pt idx="45">
                  <c:v>119.80000000000001</c:v>
                </c:pt>
                <c:pt idx="46">
                  <c:v>298.10000000000002</c:v>
                </c:pt>
                <c:pt idx="47">
                  <c:v>258.60000000000002</c:v>
                </c:pt>
                <c:pt idx="48">
                  <c:v>190.29999999999998</c:v>
                </c:pt>
                <c:pt idx="49">
                  <c:v>0</c:v>
                </c:pt>
                <c:pt idx="50">
                  <c:v>368.7</c:v>
                </c:pt>
                <c:pt idx="51">
                  <c:v>287.2</c:v>
                </c:pt>
                <c:pt idx="52">
                  <c:v>230.70000000000002</c:v>
                </c:pt>
                <c:pt idx="53">
                  <c:v>466.5</c:v>
                </c:pt>
                <c:pt idx="54">
                  <c:v>1</c:v>
                </c:pt>
                <c:pt idx="55">
                  <c:v>294</c:v>
                </c:pt>
                <c:pt idx="56">
                  <c:v>1.2</c:v>
                </c:pt>
                <c:pt idx="57">
                  <c:v>337.5</c:v>
                </c:pt>
                <c:pt idx="58">
                  <c:v>697.6</c:v>
                </c:pt>
                <c:pt idx="59">
                  <c:v>865.4</c:v>
                </c:pt>
                <c:pt idx="60">
                  <c:v>797.7</c:v>
                </c:pt>
                <c:pt idx="61">
                  <c:v>399.5</c:v>
                </c:pt>
                <c:pt idx="62">
                  <c:v>788.19999999999993</c:v>
                </c:pt>
                <c:pt idx="63">
                  <c:v>428.9</c:v>
                </c:pt>
                <c:pt idx="64">
                  <c:v>621.29999999999995</c:v>
                </c:pt>
                <c:pt idx="66">
                  <c:v>389.9</c:v>
                </c:pt>
                <c:pt idx="67">
                  <c:v>0</c:v>
                </c:pt>
                <c:pt idx="68">
                  <c:v>593.50000000000011</c:v>
                </c:pt>
                <c:pt idx="70">
                  <c:v>389.2</c:v>
                </c:pt>
                <c:pt idx="71">
                  <c:v>221.1</c:v>
                </c:pt>
                <c:pt idx="72">
                  <c:v>262.20999999999998</c:v>
                </c:pt>
                <c:pt idx="73">
                  <c:v>116.5</c:v>
                </c:pt>
                <c:pt idx="74">
                  <c:v>118.4</c:v>
                </c:pt>
                <c:pt idx="75">
                  <c:v>376.5</c:v>
                </c:pt>
                <c:pt idx="76">
                  <c:v>63</c:v>
                </c:pt>
                <c:pt idx="77">
                  <c:v>422.30000000000007</c:v>
                </c:pt>
                <c:pt idx="78">
                  <c:v>880.51</c:v>
                </c:pt>
                <c:pt idx="79">
                  <c:v>584.60000000000014</c:v>
                </c:pt>
                <c:pt idx="80">
                  <c:v>735.70999999999992</c:v>
                </c:pt>
                <c:pt idx="81">
                  <c:v>834.80000000000007</c:v>
                </c:pt>
                <c:pt idx="82">
                  <c:v>879.69999999999993</c:v>
                </c:pt>
                <c:pt idx="83">
                  <c:v>294.40000000000003</c:v>
                </c:pt>
                <c:pt idx="84">
                  <c:v>399.71999999999997</c:v>
                </c:pt>
                <c:pt idx="85">
                  <c:v>590.82000000000005</c:v>
                </c:pt>
                <c:pt idx="86">
                  <c:v>33</c:v>
                </c:pt>
                <c:pt idx="87">
                  <c:v>305.40999999999997</c:v>
                </c:pt>
                <c:pt idx="88">
                  <c:v>385.29999999999995</c:v>
                </c:pt>
                <c:pt idx="89">
                  <c:v>691.22</c:v>
                </c:pt>
                <c:pt idx="90">
                  <c:v>615.9</c:v>
                </c:pt>
                <c:pt idx="91">
                  <c:v>332.8</c:v>
                </c:pt>
                <c:pt idx="92">
                  <c:v>45.399999999999991</c:v>
                </c:pt>
                <c:pt idx="93">
                  <c:v>112.60000000000001</c:v>
                </c:pt>
                <c:pt idx="94">
                  <c:v>164.4</c:v>
                </c:pt>
                <c:pt idx="95">
                  <c:v>99.320000000000007</c:v>
                </c:pt>
                <c:pt idx="96">
                  <c:v>536.4</c:v>
                </c:pt>
                <c:pt idx="97">
                  <c:v>546.12</c:v>
                </c:pt>
                <c:pt idx="98">
                  <c:v>97.899999999999991</c:v>
                </c:pt>
                <c:pt idx="99">
                  <c:v>274.29999999999995</c:v>
                </c:pt>
                <c:pt idx="100">
                  <c:v>140.41</c:v>
                </c:pt>
                <c:pt idx="101">
                  <c:v>1448.7</c:v>
                </c:pt>
                <c:pt idx="102">
                  <c:v>644</c:v>
                </c:pt>
                <c:pt idx="103">
                  <c:v>830.2</c:v>
                </c:pt>
                <c:pt idx="104">
                  <c:v>362</c:v>
                </c:pt>
                <c:pt idx="105">
                  <c:v>678.1</c:v>
                </c:pt>
                <c:pt idx="106">
                  <c:v>489.49999999999994</c:v>
                </c:pt>
                <c:pt idx="107">
                  <c:v>565.19999999999993</c:v>
                </c:pt>
                <c:pt idx="108">
                  <c:v>764.40000000000009</c:v>
                </c:pt>
                <c:pt idx="109">
                  <c:v>434.6</c:v>
                </c:pt>
                <c:pt idx="110">
                  <c:v>521.9</c:v>
                </c:pt>
                <c:pt idx="111">
                  <c:v>379.4</c:v>
                </c:pt>
                <c:pt idx="112">
                  <c:v>408.3</c:v>
                </c:pt>
                <c:pt idx="114">
                  <c:v>841</c:v>
                </c:pt>
                <c:pt idx="115">
                  <c:v>1331.5</c:v>
                </c:pt>
                <c:pt idx="116">
                  <c:v>778.5</c:v>
                </c:pt>
                <c:pt idx="117">
                  <c:v>221.19999999999996</c:v>
                </c:pt>
                <c:pt idx="118">
                  <c:v>711.89999999999986</c:v>
                </c:pt>
                <c:pt idx="119">
                  <c:v>606.70000000000005</c:v>
                </c:pt>
                <c:pt idx="120">
                  <c:v>463.50000000000006</c:v>
                </c:pt>
                <c:pt idx="121">
                  <c:v>750.30000000000007</c:v>
                </c:pt>
              </c:numCache>
              <c:extLst/>
            </c:numRef>
          </c:val>
          <c:extLst>
            <c:ext xmlns:c16="http://schemas.microsoft.com/office/drawing/2014/chart" uri="{C3380CC4-5D6E-409C-BE32-E72D297353CC}">
              <c16:uniqueId val="{00000001-83A6-44ED-A627-96E3994A3589}"/>
            </c:ext>
          </c:extLst>
        </c:ser>
        <c:dLbls>
          <c:showLegendKey val="0"/>
          <c:showVal val="0"/>
          <c:showCatName val="0"/>
          <c:showSerName val="0"/>
          <c:showPercent val="0"/>
          <c:showBubbleSize val="0"/>
        </c:dLbls>
        <c:gapWidth val="219"/>
        <c:overlap val="-27"/>
        <c:axId val="653994656"/>
        <c:axId val="678560880"/>
      </c:barChart>
      <c:dateAx>
        <c:axId val="6539946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78560880"/>
        <c:crosses val="autoZero"/>
        <c:auto val="0"/>
        <c:lblOffset val="100"/>
        <c:baseTimeUnit val="days"/>
      </c:dateAx>
      <c:valAx>
        <c:axId val="678560880"/>
        <c:scaling>
          <c:orientation val="minMax"/>
          <c:max val="1400"/>
          <c:min val="0"/>
        </c:scaling>
        <c:delete val="0"/>
        <c:axPos val="r"/>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53994656"/>
        <c:crosses val="max"/>
        <c:crossBetween val="between"/>
      </c:valAx>
      <c:spPr>
        <a:noFill/>
        <a:ln w="117475">
          <a:noFill/>
        </a:ln>
        <a:effectLst/>
      </c:spPr>
    </c:plotArea>
    <c:legend>
      <c:legendPos val="b"/>
      <c:layout>
        <c:manualLayout>
          <c:xMode val="edge"/>
          <c:yMode val="edge"/>
          <c:x val="1.5232632053805763E-2"/>
          <c:y val="0.2788115638547024"/>
          <c:w val="0.15444309927360775"/>
          <c:h val="4.831815119730104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12700">
      <a:solidFill>
        <a:srgbClr val="00833F"/>
      </a:solidFill>
    </a:ln>
    <a:effectLst/>
  </c:spPr>
  <c:txPr>
    <a:bodyPr/>
    <a:lstStyle/>
    <a:p>
      <a:pPr>
        <a:defRPr/>
      </a:pPr>
      <a:endParaRPr lang="en-US"/>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0.00784</cdr:x>
      <cdr:y>0.11573</cdr:y>
    </cdr:from>
    <cdr:to>
      <cdr:x>0.37893</cdr:x>
      <cdr:y>0.19281</cdr:y>
    </cdr:to>
    <cdr:sp macro="" textlink="">
      <cdr:nvSpPr>
        <cdr:cNvPr id="2" name="TextBox 1">
          <a:extLst xmlns:a="http://schemas.openxmlformats.org/drawingml/2006/main">
            <a:ext uri="{FF2B5EF4-FFF2-40B4-BE49-F238E27FC236}">
              <a16:creationId xmlns:a16="http://schemas.microsoft.com/office/drawing/2014/main" id="{E3703AA9-E541-4580-A025-101CB5F301E9}"/>
            </a:ext>
          </a:extLst>
        </cdr:cNvPr>
        <cdr:cNvSpPr txBox="1"/>
      </cdr:nvSpPr>
      <cdr:spPr>
        <a:xfrm xmlns:a="http://schemas.openxmlformats.org/drawingml/2006/main">
          <a:off x="76444" y="565313"/>
          <a:ext cx="3619530" cy="37653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600" dirty="0">
              <a:solidFill>
                <a:srgbClr val="FF6600"/>
              </a:solidFill>
              <a:latin typeface="Arial" panose="020B0604020202020204" pitchFamily="34" charset="0"/>
              <a:cs typeface="Arial" panose="020B0604020202020204" pitchFamily="34" charset="0"/>
            </a:rPr>
            <a:t>Observed (1 March - 20 May)</a:t>
          </a:r>
          <a:r>
            <a:rPr lang="en-US" sz="1600" baseline="0" dirty="0">
              <a:solidFill>
                <a:srgbClr val="FF6600"/>
              </a:solidFill>
              <a:latin typeface="Arial" panose="020B0604020202020204" pitchFamily="34" charset="0"/>
              <a:cs typeface="Arial" panose="020B0604020202020204" pitchFamily="34" charset="0"/>
            </a:rPr>
            <a:t> 2021)</a:t>
          </a:r>
          <a:endParaRPr lang="en-US" sz="1600" dirty="0">
            <a:solidFill>
              <a:srgbClr val="FF6600"/>
            </a:solidFill>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0.85938</cdr:x>
      <cdr:y>0</cdr:y>
    </cdr:from>
    <cdr:to>
      <cdr:x>1</cdr:x>
      <cdr:y>0.17012</cdr:y>
    </cdr:to>
    <cdr:sp macro="" textlink="">
      <cdr:nvSpPr>
        <cdr:cNvPr id="4" name="TextBox 14">
          <a:extLst xmlns:a="http://schemas.openxmlformats.org/drawingml/2006/main">
            <a:ext uri="{FF2B5EF4-FFF2-40B4-BE49-F238E27FC236}">
              <a16:creationId xmlns:a16="http://schemas.microsoft.com/office/drawing/2014/main" id="{56F67CBF-D909-41F0-A8EC-783C2AFFEB28}"/>
            </a:ext>
          </a:extLst>
        </cdr:cNvPr>
        <cdr:cNvSpPr txBox="1"/>
      </cdr:nvSpPr>
      <cdr:spPr>
        <a:xfrm xmlns:a="http://schemas.openxmlformats.org/drawingml/2006/main">
          <a:off x="8382000" y="0"/>
          <a:ext cx="1371600" cy="830997"/>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r>
            <a:rPr lang="en-US" sz="1200" b="1" dirty="0">
              <a:solidFill>
                <a:srgbClr val="7030A0"/>
              </a:solidFill>
              <a:latin typeface="Arial" panose="020B0604020202020204" pitchFamily="34" charset="0"/>
              <a:cs typeface="Arial" panose="020B0604020202020204" pitchFamily="34" charset="0"/>
            </a:rPr>
            <a:t>- Gisenyi</a:t>
          </a:r>
        </a:p>
        <a:p xmlns:a="http://schemas.openxmlformats.org/drawingml/2006/main">
          <a:r>
            <a:rPr lang="en-US" sz="1200" b="1" dirty="0">
              <a:solidFill>
                <a:srgbClr val="7030A0"/>
              </a:solidFill>
              <a:latin typeface="Arial" panose="020B0604020202020204" pitchFamily="34" charset="0"/>
              <a:cs typeface="Arial" panose="020B0604020202020204" pitchFamily="34" charset="0"/>
            </a:rPr>
            <a:t>- Mtwara</a:t>
          </a:r>
        </a:p>
        <a:p xmlns:a="http://schemas.openxmlformats.org/drawingml/2006/main">
          <a:r>
            <a:rPr lang="en-US" sz="1200" b="1" dirty="0">
              <a:solidFill>
                <a:srgbClr val="7030A0"/>
              </a:solidFill>
              <a:latin typeface="Arial" panose="020B0604020202020204" pitchFamily="34" charset="0"/>
              <a:cs typeface="Arial" panose="020B0604020202020204" pitchFamily="34" charset="0"/>
            </a:rPr>
            <a:t>- </a:t>
          </a:r>
          <a:r>
            <a:rPr lang="en-US" sz="1200" b="1" dirty="0" err="1">
              <a:solidFill>
                <a:srgbClr val="7030A0"/>
              </a:solidFill>
              <a:latin typeface="Arial" panose="020B0604020202020204" pitchFamily="34" charset="0"/>
              <a:cs typeface="Arial" panose="020B0604020202020204" pitchFamily="34" charset="0"/>
            </a:rPr>
            <a:t>Kibungo</a:t>
          </a:r>
          <a:endParaRPr lang="en-US" sz="1200" b="1" dirty="0">
            <a:solidFill>
              <a:srgbClr val="7030A0"/>
            </a:solidFill>
            <a:latin typeface="Arial" panose="020B0604020202020204" pitchFamily="34" charset="0"/>
            <a:cs typeface="Arial" panose="020B0604020202020204" pitchFamily="34" charset="0"/>
          </a:endParaRPr>
        </a:p>
        <a:p xmlns:a="http://schemas.openxmlformats.org/drawingml/2006/main">
          <a:pPr marL="171450" indent="-171450">
            <a:buFontTx/>
            <a:buChar char="-"/>
          </a:pPr>
          <a:endParaRPr lang="en-US" sz="1200" b="1" dirty="0">
            <a:solidFill>
              <a:srgbClr val="C00000"/>
            </a:solidFill>
          </a:endParaRPr>
        </a:p>
      </cdr:txBody>
    </cdr:sp>
  </cdr:relSizeAnchor>
  <cdr:relSizeAnchor xmlns:cdr="http://schemas.openxmlformats.org/drawingml/2006/chartDrawing">
    <cdr:from>
      <cdr:x>0.88881</cdr:x>
      <cdr:y>0.11809</cdr:y>
    </cdr:from>
    <cdr:to>
      <cdr:x>0.95652</cdr:x>
      <cdr:y>0.18518</cdr:y>
    </cdr:to>
    <cdr:sp macro="" textlink="">
      <cdr:nvSpPr>
        <cdr:cNvPr id="6" name="Right Brace 5">
          <a:extLst xmlns:a="http://schemas.openxmlformats.org/drawingml/2006/main">
            <a:ext uri="{FF2B5EF4-FFF2-40B4-BE49-F238E27FC236}">
              <a16:creationId xmlns:a16="http://schemas.microsoft.com/office/drawing/2014/main" id="{302FA54A-3A58-4892-98B2-0C1E29941BD9}"/>
            </a:ext>
          </a:extLst>
        </cdr:cNvPr>
        <cdr:cNvSpPr/>
      </cdr:nvSpPr>
      <cdr:spPr>
        <a:xfrm xmlns:a="http://schemas.openxmlformats.org/drawingml/2006/main" rot="16200000">
          <a:off x="8835421" y="410480"/>
          <a:ext cx="327718" cy="660402"/>
        </a:xfrm>
        <a:prstGeom xmlns:a="http://schemas.openxmlformats.org/drawingml/2006/main" prst="rightBrace">
          <a:avLst>
            <a:gd name="adj1" fmla="val 16582"/>
            <a:gd name="adj2" fmla="val 53117"/>
          </a:avLst>
        </a:prstGeom>
        <a:ln xmlns:a="http://schemas.openxmlformats.org/drawingml/2006/main">
          <a:solidFill>
            <a:srgbClr val="C00000"/>
          </a:solidFill>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txBody>
        <a:bodyPr xmlns:a="http://schemas.openxmlformats.org/drawingml/2006/main" rtlCol="0" anchor="ct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pPr algn="ctr"/>
          <a:endParaRPr lang="en-US">
            <a:solidFill>
              <a:srgbClr val="C00000"/>
            </a:solidFil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8A6F43F-70E8-4100-B44F-41CDB929F999}" type="datetimeFigureOut">
              <a:rPr lang="en-US" smtClean="0"/>
              <a:pPr/>
              <a:t>25-May-21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53BFD2F-AF53-4A35-8C5B-7EDD9F04BDDD}" type="slidenum">
              <a:rPr lang="en-US" smtClean="0"/>
              <a:pPr/>
              <a:t>‹#›</a:t>
            </a:fld>
            <a:endParaRPr lang="en-US"/>
          </a:p>
        </p:txBody>
      </p:sp>
    </p:spTree>
    <p:extLst>
      <p:ext uri="{BB962C8B-B14F-4D97-AF65-F5344CB8AC3E}">
        <p14:creationId xmlns:p14="http://schemas.microsoft.com/office/powerpoint/2010/main" val="120379350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7F0A4F-9DF3-4D87-BA8C-3D59ACAE155F}" type="datetimeFigureOut">
              <a:rPr lang="en-US" smtClean="0"/>
              <a:pPr/>
              <a:t>25-May-21</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654EE4-CDB4-4DB5-8E7E-FB133D2C7C82}" type="slidenum">
              <a:rPr lang="en-US" smtClean="0"/>
              <a:pPr/>
              <a:t>‹#›</a:t>
            </a:fld>
            <a:endParaRPr lang="en-US"/>
          </a:p>
        </p:txBody>
      </p:sp>
    </p:spTree>
    <p:extLst>
      <p:ext uri="{BB962C8B-B14F-4D97-AF65-F5344CB8AC3E}">
        <p14:creationId xmlns:p14="http://schemas.microsoft.com/office/powerpoint/2010/main" val="24625800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0654EE4-CDB4-4DB5-8E7E-FB133D2C7C82}" type="slidenum">
              <a:rPr lang="en-US" smtClean="0"/>
              <a:pPr/>
              <a:t>3</a:t>
            </a:fld>
            <a:endParaRPr lang="en-US"/>
          </a:p>
        </p:txBody>
      </p:sp>
    </p:spTree>
    <p:extLst>
      <p:ext uri="{BB962C8B-B14F-4D97-AF65-F5344CB8AC3E}">
        <p14:creationId xmlns:p14="http://schemas.microsoft.com/office/powerpoint/2010/main" val="25041455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0654EE4-CDB4-4DB5-8E7E-FB133D2C7C82}" type="slidenum">
              <a:rPr lang="en-US" smtClean="0"/>
              <a:t>4</a:t>
            </a:fld>
            <a:endParaRPr lang="en-US"/>
          </a:p>
        </p:txBody>
      </p:sp>
    </p:spTree>
    <p:extLst>
      <p:ext uri="{BB962C8B-B14F-4D97-AF65-F5344CB8AC3E}">
        <p14:creationId xmlns:p14="http://schemas.microsoft.com/office/powerpoint/2010/main" val="14813095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654EE4-CDB4-4DB5-8E7E-FB133D2C7C82}" type="slidenum">
              <a:rPr lang="en-US" smtClean="0"/>
              <a:t>7</a:t>
            </a:fld>
            <a:endParaRPr lang="en-US"/>
          </a:p>
        </p:txBody>
      </p:sp>
    </p:spTree>
    <p:extLst>
      <p:ext uri="{BB962C8B-B14F-4D97-AF65-F5344CB8AC3E}">
        <p14:creationId xmlns:p14="http://schemas.microsoft.com/office/powerpoint/2010/main" val="4844761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0654EE4-CDB4-4DB5-8E7E-FB133D2C7C82}" type="slidenum">
              <a:rPr lang="en-US" smtClean="0"/>
              <a:pPr/>
              <a:t>8</a:t>
            </a:fld>
            <a:endParaRPr lang="en-US"/>
          </a:p>
        </p:txBody>
      </p:sp>
    </p:spTree>
    <p:extLst>
      <p:ext uri="{BB962C8B-B14F-4D97-AF65-F5344CB8AC3E}">
        <p14:creationId xmlns:p14="http://schemas.microsoft.com/office/powerpoint/2010/main" val="18199972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5"/>
          </p:nvPr>
        </p:nvSpPr>
        <p:spPr/>
        <p:txBody>
          <a:bodyPr/>
          <a:lstStyle/>
          <a:p>
            <a:fld id="{50654EE4-CDB4-4DB5-8E7E-FB133D2C7C82}" type="slidenum">
              <a:rPr lang="en-US" smtClean="0"/>
              <a:t>9</a:t>
            </a:fld>
            <a:endParaRPr lang="en-US"/>
          </a:p>
        </p:txBody>
      </p:sp>
    </p:spTree>
    <p:extLst>
      <p:ext uri="{BB962C8B-B14F-4D97-AF65-F5344CB8AC3E}">
        <p14:creationId xmlns:p14="http://schemas.microsoft.com/office/powerpoint/2010/main" val="39205363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78366" y="2130427"/>
            <a:ext cx="8420100" cy="434478"/>
          </a:xfrm>
        </p:spPr>
        <p:txBody>
          <a:bodyPr anchor="t">
            <a:normAutofit/>
          </a:bodyPr>
          <a:lstStyle>
            <a:lvl1pPr algn="ctr">
              <a:defRPr sz="2400" cap="all">
                <a:solidFill>
                  <a:schemeClr val="accent1"/>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478366" y="2564919"/>
            <a:ext cx="8420100" cy="338891"/>
          </a:xfrm>
        </p:spPr>
        <p:txBody>
          <a:bodyPr>
            <a:noAutofit/>
          </a:bodyPr>
          <a:lstStyle>
            <a:lvl1pPr marL="0" indent="0" algn="ct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51D17487-0564-480D-8A7A-0F3868513E7E}" type="datetime2">
              <a:rPr lang="en-US" smtClean="0"/>
              <a:pPr/>
              <a:t>Tuesday, May 25, 2021</a:t>
            </a:fld>
            <a:endParaRPr lang="en-US"/>
          </a:p>
        </p:txBody>
      </p:sp>
      <p:sp>
        <p:nvSpPr>
          <p:cNvPr id="5" name="Footer Placeholder 4"/>
          <p:cNvSpPr>
            <a:spLocks noGrp="1"/>
          </p:cNvSpPr>
          <p:nvPr>
            <p:ph type="ftr" sz="quarter" idx="11"/>
          </p:nvPr>
        </p:nvSpPr>
        <p:spPr>
          <a:xfrm>
            <a:off x="2971800" y="6489340"/>
            <a:ext cx="4267200" cy="180020"/>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pic>
        <p:nvPicPr>
          <p:cNvPr id="8" name="Picture 7">
            <a:extLst>
              <a:ext uri="{FF2B5EF4-FFF2-40B4-BE49-F238E27FC236}">
                <a16:creationId xmlns:a16="http://schemas.microsoft.com/office/drawing/2014/main" id="{B4CD405B-16BA-C344-AAC4-4EF5A125711C}"/>
              </a:ext>
            </a:extLst>
          </p:cNvPr>
          <p:cNvPicPr>
            <a:picLocks noChangeAspect="1"/>
          </p:cNvPicPr>
          <p:nvPr userDrawn="1"/>
        </p:nvPicPr>
        <p:blipFill>
          <a:blip r:embed="rId2"/>
          <a:srcRect/>
          <a:stretch/>
        </p:blipFill>
        <p:spPr>
          <a:xfrm>
            <a:off x="4175146" y="228600"/>
            <a:ext cx="1221239" cy="1474325"/>
          </a:xfrm>
          <a:prstGeom prst="rect">
            <a:avLst/>
          </a:prstGeom>
        </p:spPr>
      </p:pic>
      <p:pic>
        <p:nvPicPr>
          <p:cNvPr id="11" name="Picture 10">
            <a:extLst>
              <a:ext uri="{FF2B5EF4-FFF2-40B4-BE49-F238E27FC236}">
                <a16:creationId xmlns:a16="http://schemas.microsoft.com/office/drawing/2014/main" id="{B0458B39-8D0F-EA40-95EE-C0D6CE6B1966}"/>
              </a:ext>
            </a:extLst>
          </p:cNvPr>
          <p:cNvPicPr>
            <a:picLocks noChangeAspect="1"/>
          </p:cNvPicPr>
          <p:nvPr userDrawn="1"/>
        </p:nvPicPr>
        <p:blipFill>
          <a:blip r:embed="rId2"/>
          <a:srcRect/>
          <a:stretch/>
        </p:blipFill>
        <p:spPr>
          <a:xfrm>
            <a:off x="8991991" y="5854009"/>
            <a:ext cx="685017" cy="826978"/>
          </a:xfrm>
          <a:prstGeom prst="rect">
            <a:avLst/>
          </a:prstGeom>
        </p:spPr>
      </p:pic>
    </p:spTree>
    <p:extLst>
      <p:ext uri="{BB962C8B-B14F-4D97-AF65-F5344CB8AC3E}">
        <p14:creationId xmlns:p14="http://schemas.microsoft.com/office/powerpoint/2010/main" val="1703303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all"/>
            </a:lvl1p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E19D8FE-7506-41EF-B335-8CA99EA3EAA9}" type="datetime2">
              <a:rPr lang="en-US" smtClean="0"/>
              <a:pPr/>
              <a:t>Tuesday, May 25, 2021</a:t>
            </a:fld>
            <a:endParaRPr lang="en-US"/>
          </a:p>
        </p:txBody>
      </p:sp>
      <p:sp>
        <p:nvSpPr>
          <p:cNvPr id="5" name="Footer Placeholder 4"/>
          <p:cNvSpPr>
            <a:spLocks noGrp="1"/>
          </p:cNvSpPr>
          <p:nvPr>
            <p:ph type="ftr" sz="quarter" idx="11"/>
          </p:nvPr>
        </p:nvSpPr>
        <p:spPr>
          <a:xfrm>
            <a:off x="2971800" y="6487000"/>
            <a:ext cx="4311650" cy="182373"/>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440122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95300" y="3024202"/>
            <a:ext cx="8420100" cy="442165"/>
          </a:xfrm>
        </p:spPr>
        <p:txBody>
          <a:bodyPr anchor="t">
            <a:normAutofit/>
          </a:bodyPr>
          <a:lstStyle>
            <a:lvl1pPr algn="l">
              <a:defRPr sz="2400" b="1" cap="all"/>
            </a:lvl1pPr>
          </a:lstStyle>
          <a:p>
            <a:r>
              <a:rPr lang="en-GB"/>
              <a:t>Click to edit Master title style</a:t>
            </a:r>
            <a:endParaRPr lang="en-US" dirty="0"/>
          </a:p>
        </p:txBody>
      </p:sp>
      <p:sp>
        <p:nvSpPr>
          <p:cNvPr id="3" name="Text Placeholder 2"/>
          <p:cNvSpPr>
            <a:spLocks noGrp="1"/>
          </p:cNvSpPr>
          <p:nvPr>
            <p:ph type="body" idx="1" hasCustomPrompt="1"/>
          </p:nvPr>
        </p:nvSpPr>
        <p:spPr>
          <a:xfrm>
            <a:off x="495300" y="3466359"/>
            <a:ext cx="8420100" cy="1500187"/>
          </a:xfrm>
        </p:spPr>
        <p:txBody>
          <a:bodyPr anchor="t"/>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sp>
        <p:nvSpPr>
          <p:cNvPr id="4" name="Date Placeholder 3"/>
          <p:cNvSpPr>
            <a:spLocks noGrp="1"/>
          </p:cNvSpPr>
          <p:nvPr>
            <p:ph type="dt" sz="half" idx="10"/>
          </p:nvPr>
        </p:nvSpPr>
        <p:spPr/>
        <p:txBody>
          <a:bodyPr/>
          <a:lstStyle/>
          <a:p>
            <a:fld id="{B15FCA7E-0E32-44F6-86D7-EC1D8A6CE8A6}" type="datetime2">
              <a:rPr lang="en-US" smtClean="0"/>
              <a:pPr/>
              <a:t>Tuesday, May 25, 2021</a:t>
            </a:fld>
            <a:endParaRPr lang="en-US"/>
          </a:p>
        </p:txBody>
      </p:sp>
      <p:sp>
        <p:nvSpPr>
          <p:cNvPr id="5" name="Footer Placeholder 4"/>
          <p:cNvSpPr>
            <a:spLocks noGrp="1"/>
          </p:cNvSpPr>
          <p:nvPr>
            <p:ph type="ftr" sz="quarter" idx="11"/>
          </p:nvPr>
        </p:nvSpPr>
        <p:spPr>
          <a:xfrm>
            <a:off x="2971800" y="6486986"/>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344134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Header 2">
    <p:bg>
      <p:bgPr>
        <a:solidFill>
          <a:schemeClr val="accent1"/>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rgbClr val="FFFFFF"/>
                </a:solidFill>
              </a:defRPr>
            </a:lvl1pPr>
          </a:lstStyle>
          <a:p>
            <a:fld id="{D37B99F6-96F9-438A-A3A7-D9984BABFD8E}" type="datetime2">
              <a:rPr lang="en-US" smtClean="0"/>
              <a:pPr/>
              <a:t>Tuesday, May 25, 2021</a:t>
            </a:fld>
            <a:endParaRPr lang="en-US" dirty="0"/>
          </a:p>
        </p:txBody>
      </p:sp>
      <p:sp>
        <p:nvSpPr>
          <p:cNvPr id="4" name="Footer Placeholder 3"/>
          <p:cNvSpPr>
            <a:spLocks noGrp="1"/>
          </p:cNvSpPr>
          <p:nvPr>
            <p:ph type="ftr" sz="quarter" idx="11"/>
          </p:nvPr>
        </p:nvSpPr>
        <p:spPr>
          <a:xfrm>
            <a:off x="2971800" y="6487000"/>
            <a:ext cx="4311650" cy="182373"/>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lang="en-US" sz="1000" kern="1200" dirty="0" smtClean="0">
                <a:solidFill>
                  <a:srgbClr val="FFFFFF"/>
                </a:solidFill>
                <a:latin typeface="+mn-lt"/>
                <a:ea typeface="+mn-ea"/>
                <a:cs typeface="+mn-cs"/>
              </a:defRPr>
            </a:lvl1pPr>
          </a:lstStyle>
          <a:p>
            <a:r>
              <a:rPr lang="en-US" dirty="0"/>
              <a:t>IGAD CLIMATE PREDICTION AND APPLICATIONS CENTRE (</a:t>
            </a:r>
            <a:r>
              <a:rPr lang="en-US" b="1" dirty="0"/>
              <a:t>ICPAC</a:t>
            </a:r>
            <a:r>
              <a:rPr lang="en-US" dirty="0"/>
              <a:t>)</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1DB7362-2002-504E-9846-FFD55AE08938}" type="slidenum">
              <a:rPr lang="en-US" smtClean="0"/>
              <a:pPr/>
              <a:t>‹#›</a:t>
            </a:fld>
            <a:endParaRPr lang="en-US"/>
          </a:p>
        </p:txBody>
      </p:sp>
      <p:sp>
        <p:nvSpPr>
          <p:cNvPr id="8" name="Title 1"/>
          <p:cNvSpPr>
            <a:spLocks noGrp="1"/>
          </p:cNvSpPr>
          <p:nvPr>
            <p:ph type="title"/>
          </p:nvPr>
        </p:nvSpPr>
        <p:spPr>
          <a:xfrm>
            <a:off x="495300" y="3024202"/>
            <a:ext cx="8420100" cy="442165"/>
          </a:xfrm>
        </p:spPr>
        <p:txBody>
          <a:bodyPr anchor="t">
            <a:normAutofit/>
          </a:bodyPr>
          <a:lstStyle>
            <a:lvl1pPr algn="l">
              <a:defRPr sz="2400" b="1" cap="all">
                <a:solidFill>
                  <a:schemeClr val="accent2"/>
                </a:solidFill>
              </a:defRPr>
            </a:lvl1pPr>
          </a:lstStyle>
          <a:p>
            <a:r>
              <a:rPr lang="en-GB" dirty="0"/>
              <a:t>Click to edit Master title style</a:t>
            </a:r>
            <a:endParaRPr lang="en-US" dirty="0"/>
          </a:p>
        </p:txBody>
      </p:sp>
      <p:sp>
        <p:nvSpPr>
          <p:cNvPr id="9" name="Text Placeholder 2"/>
          <p:cNvSpPr>
            <a:spLocks noGrp="1"/>
          </p:cNvSpPr>
          <p:nvPr>
            <p:ph type="body" idx="1" hasCustomPrompt="1"/>
          </p:nvPr>
        </p:nvSpPr>
        <p:spPr>
          <a:xfrm>
            <a:off x="495300" y="3466359"/>
            <a:ext cx="8420100" cy="1500187"/>
          </a:xfrm>
        </p:spPr>
        <p:txBody>
          <a:bodyPr anchor="t"/>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pic>
        <p:nvPicPr>
          <p:cNvPr id="10" name="Picture 2"/>
          <p:cNvPicPr>
            <a:picLocks noChangeAspect="1" noChangeArrowheads="1"/>
          </p:cNvPicPr>
          <p:nvPr userDrawn="1"/>
        </p:nvPicPr>
        <p:blipFill>
          <a:blip r:embed="rId2"/>
          <a:srcRect/>
          <a:stretch/>
        </p:blipFill>
        <p:spPr bwMode="auto">
          <a:xfrm>
            <a:off x="9043072" y="5908491"/>
            <a:ext cx="659055" cy="801687"/>
          </a:xfrm>
          <a:prstGeom prst="rect">
            <a:avLst/>
          </a:prstGeom>
          <a:noFill/>
        </p:spPr>
      </p:pic>
    </p:spTree>
    <p:extLst>
      <p:ext uri="{BB962C8B-B14F-4D97-AF65-F5344CB8AC3E}">
        <p14:creationId xmlns:p14="http://schemas.microsoft.com/office/powerpoint/2010/main" val="582556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5C5B3724-956F-45DF-A65E-EA2718D13D7F}" type="datetime2">
              <a:rPr lang="en-US" smtClean="0"/>
              <a:pPr/>
              <a:t>Tuesday, May 25, 2021</a:t>
            </a:fld>
            <a:endParaRPr lang="en-US"/>
          </a:p>
        </p:txBody>
      </p:sp>
      <p:sp>
        <p:nvSpPr>
          <p:cNvPr id="4" name="Footer Placeholder 3"/>
          <p:cNvSpPr>
            <a:spLocks noGrp="1"/>
          </p:cNvSpPr>
          <p:nvPr>
            <p:ph type="ftr" sz="quarter" idx="11"/>
          </p:nvPr>
        </p:nvSpPr>
        <p:spPr>
          <a:xfrm>
            <a:off x="2971800" y="6486987"/>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5" name="Slide Number Placeholder 4"/>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1522423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B4017C-9869-486E-ADFF-B3CBA203C337}" type="datetime2">
              <a:rPr lang="en-US" smtClean="0"/>
              <a:pPr/>
              <a:t>Tuesday, May 25, 2021</a:t>
            </a:fld>
            <a:endParaRPr lang="en-US"/>
          </a:p>
        </p:txBody>
      </p:sp>
      <p:sp>
        <p:nvSpPr>
          <p:cNvPr id="3" name="Footer Placeholder 2"/>
          <p:cNvSpPr>
            <a:spLocks noGrp="1"/>
          </p:cNvSpPr>
          <p:nvPr>
            <p:ph type="ftr" sz="quarter" idx="11"/>
          </p:nvPr>
        </p:nvSpPr>
        <p:spPr>
          <a:xfrm>
            <a:off x="2971800" y="6487000"/>
            <a:ext cx="4232746" cy="182373"/>
          </a:xfrm>
        </p:spPr>
        <p:txBody>
          <a:bodyPr/>
          <a:lstStyle/>
          <a:p>
            <a:r>
              <a:rPr lang="en-GB" dirty="0"/>
              <a:t>IGAD CLIMATE PREDICTION AND APPLICATIONS CENTRE (</a:t>
            </a:r>
            <a:r>
              <a:rPr lang="en-GB" b="1" dirty="0"/>
              <a:t>ICPAC</a:t>
            </a:r>
            <a:r>
              <a:rPr lang="en-GB" dirty="0"/>
              <a:t>)</a:t>
            </a:r>
            <a:endParaRPr lang="en-US" dirty="0"/>
          </a:p>
        </p:txBody>
      </p:sp>
      <p:sp>
        <p:nvSpPr>
          <p:cNvPr id="4" name="Slide Number Placeholder 3"/>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1789120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14"/>
            <a:ext cx="5943600" cy="398929"/>
          </a:xfrm>
        </p:spPr>
        <p:txBody>
          <a:bodyPr anchor="t"/>
          <a:lstStyle>
            <a:lvl1pPr algn="l">
              <a:defRPr sz="2000" b="1"/>
            </a:lvl1pPr>
          </a:lstStyle>
          <a:p>
            <a:r>
              <a:rPr lang="en-GB"/>
              <a:t>Click to edit Master title style</a:t>
            </a:r>
            <a:endParaRPr lang="en-US" dirty="0"/>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Drag picture to placeholder or click icon to add</a:t>
            </a:r>
            <a:endParaRPr lang="en-US"/>
          </a:p>
        </p:txBody>
      </p:sp>
      <p:sp>
        <p:nvSpPr>
          <p:cNvPr id="4" name="Text Placeholder 3"/>
          <p:cNvSpPr>
            <a:spLocks noGrp="1"/>
          </p:cNvSpPr>
          <p:nvPr>
            <p:ph type="body" sz="half" idx="2"/>
          </p:nvPr>
        </p:nvSpPr>
        <p:spPr>
          <a:xfrm>
            <a:off x="1941645" y="5199529"/>
            <a:ext cx="5943600" cy="4781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07B0A5E0-C1B9-4867-A1E2-5B2A0C6D13BD}" type="datetime2">
              <a:rPr lang="en-US" smtClean="0"/>
              <a:pPr/>
              <a:t>Tuesday, May 25, 2021</a:t>
            </a:fld>
            <a:endParaRPr lang="en-US"/>
          </a:p>
        </p:txBody>
      </p:sp>
      <p:sp>
        <p:nvSpPr>
          <p:cNvPr id="6" name="Footer Placeholder 5"/>
          <p:cNvSpPr>
            <a:spLocks noGrp="1"/>
          </p:cNvSpPr>
          <p:nvPr>
            <p:ph type="ftr" sz="quarter" idx="11"/>
          </p:nvPr>
        </p:nvSpPr>
        <p:spPr>
          <a:xfrm>
            <a:off x="2971800" y="6486987"/>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7" name="Slide Number Placeholder 6"/>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961543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792162"/>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495300" y="1244607"/>
            <a:ext cx="8915400" cy="4525963"/>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2"/>
          </p:nvPr>
        </p:nvSpPr>
        <p:spPr>
          <a:xfrm>
            <a:off x="495300" y="6487001"/>
            <a:ext cx="2311400" cy="182373"/>
          </a:xfrm>
          <a:prstGeom prst="rect">
            <a:avLst/>
          </a:prstGeom>
        </p:spPr>
        <p:txBody>
          <a:bodyPr vert="horz" lIns="91440" tIns="45720" rIns="91440" bIns="45720" rtlCol="0" anchor="ctr"/>
          <a:lstStyle>
            <a:lvl1pPr algn="l">
              <a:defRPr sz="1000">
                <a:solidFill>
                  <a:srgbClr val="646463"/>
                </a:solidFill>
              </a:defRPr>
            </a:lvl1pPr>
          </a:lstStyle>
          <a:p>
            <a:fld id="{D0EE56E8-8AF9-4EAA-BC04-5929A4739BF4}" type="datetime2">
              <a:rPr lang="en-US" smtClean="0"/>
              <a:pPr/>
              <a:t>Tuesday, May 25, 2021</a:t>
            </a:fld>
            <a:endParaRPr lang="en-US" dirty="0"/>
          </a:p>
        </p:txBody>
      </p:sp>
      <p:sp>
        <p:nvSpPr>
          <p:cNvPr id="5" name="Footer Placeholder 4"/>
          <p:cNvSpPr>
            <a:spLocks noGrp="1"/>
          </p:cNvSpPr>
          <p:nvPr>
            <p:ph type="ftr" sz="quarter" idx="3"/>
          </p:nvPr>
        </p:nvSpPr>
        <p:spPr>
          <a:xfrm>
            <a:off x="2971800" y="6486986"/>
            <a:ext cx="4311650" cy="182374"/>
          </a:xfrm>
          <a:prstGeom prst="rect">
            <a:avLst/>
          </a:prstGeom>
        </p:spPr>
        <p:txBody>
          <a:bodyPr vert="horz" lIns="91440" tIns="45720" rIns="91440" bIns="45720" rtlCol="0" anchor="ctr"/>
          <a:lstStyle>
            <a:lvl1pPr algn="ctr">
              <a:defRPr sz="1000">
                <a:solidFill>
                  <a:srgbClr val="646463"/>
                </a:solidFill>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4"/>
          </p:nvPr>
        </p:nvSpPr>
        <p:spPr>
          <a:xfrm>
            <a:off x="8247528" y="6487001"/>
            <a:ext cx="388471" cy="182373"/>
          </a:xfrm>
          <a:prstGeom prst="rect">
            <a:avLst/>
          </a:prstGeom>
        </p:spPr>
        <p:txBody>
          <a:bodyPr vert="horz" lIns="91440" tIns="45720" rIns="91440" bIns="45720" rtlCol="0" anchor="ctr"/>
          <a:lstStyle>
            <a:lvl1pPr algn="ctr">
              <a:defRPr sz="1000">
                <a:solidFill>
                  <a:schemeClr val="tx2"/>
                </a:solidFill>
              </a:defRPr>
            </a:lvl1pPr>
          </a:lstStyle>
          <a:p>
            <a:fld id="{B1DB7362-2002-504E-9846-FFD55AE08938}" type="slidenum">
              <a:rPr lang="en-US" smtClean="0"/>
              <a:pPr/>
              <a:t>‹#›</a:t>
            </a:fld>
            <a:endParaRPr lang="en-US"/>
          </a:p>
        </p:txBody>
      </p:sp>
      <p:pic>
        <p:nvPicPr>
          <p:cNvPr id="10" name="Picture 9">
            <a:extLst>
              <a:ext uri="{FF2B5EF4-FFF2-40B4-BE49-F238E27FC236}">
                <a16:creationId xmlns:a16="http://schemas.microsoft.com/office/drawing/2014/main" id="{D0060509-ADA8-EA4E-BD96-2B296B5A979E}"/>
              </a:ext>
            </a:extLst>
          </p:cNvPr>
          <p:cNvPicPr>
            <a:picLocks noChangeAspect="1"/>
          </p:cNvPicPr>
          <p:nvPr userDrawn="1"/>
        </p:nvPicPr>
        <p:blipFill>
          <a:blip r:embed="rId9"/>
          <a:srcRect/>
          <a:stretch/>
        </p:blipFill>
        <p:spPr>
          <a:xfrm>
            <a:off x="8747172" y="5855689"/>
            <a:ext cx="767132" cy="926111"/>
          </a:xfrm>
          <a:prstGeom prst="rect">
            <a:avLst/>
          </a:prstGeom>
        </p:spPr>
      </p:pic>
    </p:spTree>
    <p:extLst>
      <p:ext uri="{BB962C8B-B14F-4D97-AF65-F5344CB8AC3E}">
        <p14:creationId xmlns:p14="http://schemas.microsoft.com/office/powerpoint/2010/main" val="13821324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8" r:id="rId4"/>
    <p:sldLayoutId id="2147483654" r:id="rId5"/>
    <p:sldLayoutId id="2147483655" r:id="rId6"/>
    <p:sldLayoutId id="2147483657" r:id="rId7"/>
  </p:sldLayoutIdLst>
  <p:hf hdr="0"/>
  <p:txStyles>
    <p:titleStyle>
      <a:lvl1pPr algn="l" defTabSz="457200" rtl="0" eaLnBrk="1" latinLnBrk="0" hangingPunct="1">
        <a:spcBef>
          <a:spcPct val="0"/>
        </a:spcBef>
        <a:buNone/>
        <a:defRPr sz="2400" kern="1200" cap="all">
          <a:solidFill>
            <a:srgbClr val="00833F"/>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icpac.net/"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B9CCF-8920-FE41-92FE-31F0C3FAC91E}"/>
              </a:ext>
            </a:extLst>
          </p:cNvPr>
          <p:cNvSpPr>
            <a:spLocks noGrp="1"/>
          </p:cNvSpPr>
          <p:nvPr>
            <p:ph type="ctrTitle"/>
          </p:nvPr>
        </p:nvSpPr>
        <p:spPr>
          <a:xfrm>
            <a:off x="478366" y="2130426"/>
            <a:ext cx="8420100" cy="917574"/>
          </a:xfrm>
        </p:spPr>
        <p:txBody>
          <a:bodyPr>
            <a:normAutofit/>
          </a:bodyPr>
          <a:lstStyle/>
          <a:p>
            <a:r>
              <a:rPr lang="en-US" b="1" dirty="0">
                <a:solidFill>
                  <a:srgbClr val="008000"/>
                </a:solidFill>
              </a:rPr>
              <a:t>PERFORMENCE of MAM 2021 seasonal climate over the greater horn of Africa </a:t>
            </a:r>
            <a:endParaRPr lang="en-KE" dirty="0"/>
          </a:p>
        </p:txBody>
      </p:sp>
      <p:sp>
        <p:nvSpPr>
          <p:cNvPr id="3" name="Subtitle 2">
            <a:extLst>
              <a:ext uri="{FF2B5EF4-FFF2-40B4-BE49-F238E27FC236}">
                <a16:creationId xmlns:a16="http://schemas.microsoft.com/office/drawing/2014/main" id="{292A2A80-BEE1-C947-AB24-ABFACD886D0A}"/>
              </a:ext>
            </a:extLst>
          </p:cNvPr>
          <p:cNvSpPr>
            <a:spLocks noGrp="1"/>
          </p:cNvSpPr>
          <p:nvPr>
            <p:ph type="subTitle" idx="1"/>
          </p:nvPr>
        </p:nvSpPr>
        <p:spPr>
          <a:xfrm>
            <a:off x="512036" y="3505200"/>
            <a:ext cx="8631964" cy="685800"/>
          </a:xfrm>
        </p:spPr>
        <p:txBody>
          <a:bodyPr/>
          <a:lstStyle/>
          <a:p>
            <a:pPr marL="0" marR="0" algn="ctr">
              <a:lnSpc>
                <a:spcPct val="115000"/>
              </a:lnSpc>
              <a:spcBef>
                <a:spcPts val="0"/>
              </a:spcBef>
              <a:spcAft>
                <a:spcPts val="0"/>
              </a:spcAft>
            </a:pPr>
            <a:r>
              <a:rPr lang="en-GB" sz="1800" b="1" dirty="0">
                <a:effectLst/>
                <a:ea typeface="Times New Roman" panose="02020603050405020304" pitchFamily="18" charset="0"/>
              </a:rPr>
              <a:t>THE FIFTY EIGHTH GREATER HORN OF AFRICA CLIMATE OUTLOOK FORUM (GHACOF 58) FOR THE JUNE TO SEPTEMBER (JJAS) 2021 SEASON</a:t>
            </a:r>
            <a:endParaRPr lang="en-US" sz="1800" b="1" dirty="0">
              <a:effectLst/>
              <a:ea typeface="Times New Roman" panose="02020603050405020304" pitchFamily="18" charset="0"/>
            </a:endParaRPr>
          </a:p>
          <a:p>
            <a:endParaRPr lang="en-US" dirty="0"/>
          </a:p>
          <a:p>
            <a:endParaRPr lang="en-KE" dirty="0"/>
          </a:p>
        </p:txBody>
      </p:sp>
      <p:sp>
        <p:nvSpPr>
          <p:cNvPr id="4" name="TextBox 3">
            <a:extLst>
              <a:ext uri="{FF2B5EF4-FFF2-40B4-BE49-F238E27FC236}">
                <a16:creationId xmlns:a16="http://schemas.microsoft.com/office/drawing/2014/main" id="{35614ED2-AF5A-460F-BCEA-9BA555B61ED2}"/>
              </a:ext>
            </a:extLst>
          </p:cNvPr>
          <p:cNvSpPr txBox="1"/>
          <p:nvPr/>
        </p:nvSpPr>
        <p:spPr>
          <a:xfrm>
            <a:off x="1104900" y="4743271"/>
            <a:ext cx="7696200" cy="1200329"/>
          </a:xfrm>
          <a:prstGeom prst="rect">
            <a:avLst/>
          </a:prstGeom>
          <a:noFill/>
        </p:spPr>
        <p:txBody>
          <a:bodyPr wrap="square" rtlCol="0">
            <a:spAutoFit/>
          </a:bodyPr>
          <a:lstStyle/>
          <a:p>
            <a:pPr algn="ctr"/>
            <a:r>
              <a:rPr lang="en-US" dirty="0"/>
              <a:t>Hussen Seid and </a:t>
            </a:r>
            <a:r>
              <a:rPr lang="en-US" dirty="0" err="1"/>
              <a:t>Paulino</a:t>
            </a:r>
            <a:r>
              <a:rPr lang="en-US" dirty="0"/>
              <a:t> </a:t>
            </a:r>
            <a:r>
              <a:rPr lang="en-US" dirty="0" err="1"/>
              <a:t>Omay</a:t>
            </a:r>
            <a:endParaRPr lang="en-US" dirty="0"/>
          </a:p>
          <a:p>
            <a:pPr algn="ctr"/>
            <a:endParaRPr lang="en-US" dirty="0"/>
          </a:p>
          <a:p>
            <a:pPr algn="ctr"/>
            <a:r>
              <a:rPr lang="en-US" altLang="en-US" cap="none" dirty="0">
                <a:solidFill>
                  <a:schemeClr val="tx1"/>
                </a:solidFill>
                <a:ea typeface="MS PGothic" panose="020B0600070205080204" pitchFamily="34" charset="-128"/>
                <a:cs typeface="Arial" panose="020B0604020202020204" pitchFamily="34" charset="0"/>
              </a:rPr>
              <a:t>IGAD Climate Prediction and Applications Centre (ICPAC)</a:t>
            </a:r>
            <a:r>
              <a:rPr lang="en-US" dirty="0"/>
              <a:t> </a:t>
            </a:r>
          </a:p>
          <a:p>
            <a:endParaRPr lang="en-US" dirty="0"/>
          </a:p>
        </p:txBody>
      </p:sp>
    </p:spTree>
    <p:extLst>
      <p:ext uri="{BB962C8B-B14F-4D97-AF65-F5344CB8AC3E}">
        <p14:creationId xmlns:p14="http://schemas.microsoft.com/office/powerpoint/2010/main" val="9257467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BD5425-CFC1-2D46-8069-792B589F5789}"/>
              </a:ext>
            </a:extLst>
          </p:cNvPr>
          <p:cNvSpPr>
            <a:spLocks noGrp="1"/>
          </p:cNvSpPr>
          <p:nvPr>
            <p:ph type="title"/>
          </p:nvPr>
        </p:nvSpPr>
        <p:spPr>
          <a:xfrm>
            <a:off x="634292" y="152400"/>
            <a:ext cx="8208912" cy="533400"/>
          </a:xfrm>
        </p:spPr>
        <p:txBody>
          <a:bodyPr>
            <a:noAutofit/>
          </a:bodyPr>
          <a:lstStyle/>
          <a:p>
            <a:pPr algn="ctr"/>
            <a:r>
              <a:rPr lang="en-GB" sz="2800" b="1" dirty="0">
                <a:solidFill>
                  <a:schemeClr val="accent1"/>
                </a:solidFill>
              </a:rPr>
              <a:t>summary</a:t>
            </a:r>
            <a:endParaRPr lang="x-none" sz="2800" b="1" dirty="0">
              <a:solidFill>
                <a:schemeClr val="accent1"/>
              </a:solidFill>
            </a:endParaRPr>
          </a:p>
        </p:txBody>
      </p:sp>
      <p:sp>
        <p:nvSpPr>
          <p:cNvPr id="3" name="Content Placeholder 2">
            <a:extLst>
              <a:ext uri="{FF2B5EF4-FFF2-40B4-BE49-F238E27FC236}">
                <a16:creationId xmlns:a16="http://schemas.microsoft.com/office/drawing/2014/main" id="{BAC4C74F-57B1-A442-AAF9-1849E63F18F7}"/>
              </a:ext>
            </a:extLst>
          </p:cNvPr>
          <p:cNvSpPr>
            <a:spLocks noGrp="1"/>
          </p:cNvSpPr>
          <p:nvPr>
            <p:ph idx="1"/>
          </p:nvPr>
        </p:nvSpPr>
        <p:spPr>
          <a:xfrm>
            <a:off x="128464" y="838200"/>
            <a:ext cx="9505056" cy="5029200"/>
          </a:xfrm>
        </p:spPr>
        <p:txBody>
          <a:bodyPr>
            <a:noAutofit/>
          </a:bodyPr>
          <a:lstStyle/>
          <a:p>
            <a:pPr>
              <a:buFont typeface="Wingdings" panose="05000000000000000000" pitchFamily="2" charset="2"/>
              <a:buChar char="§"/>
            </a:pPr>
            <a:r>
              <a:rPr lang="en-US" sz="2800" dirty="0"/>
              <a:t>Delayed MAM 2021 rainfall onset observed in most parts of the region </a:t>
            </a:r>
          </a:p>
          <a:p>
            <a:pPr>
              <a:buFont typeface="Wingdings" panose="05000000000000000000" pitchFamily="2" charset="2"/>
              <a:buChar char="§"/>
            </a:pPr>
            <a:r>
              <a:rPr lang="en-US" sz="2800" dirty="0"/>
              <a:t>Dry conditions observed in March and beginning of April, while wetter than usual rainfall recorded in last week of April and first 20 days of May in most parts of GHA </a:t>
            </a:r>
          </a:p>
          <a:p>
            <a:pPr>
              <a:buFont typeface="Wingdings" panose="05000000000000000000" pitchFamily="2" charset="2"/>
              <a:buChar char="§"/>
            </a:pPr>
            <a:r>
              <a:rPr lang="en-US" sz="2800" dirty="0"/>
              <a:t>Warmer than average temperatures observed over most pars of GHA </a:t>
            </a:r>
          </a:p>
          <a:p>
            <a:pPr>
              <a:buFont typeface="Wingdings" panose="05000000000000000000" pitchFamily="2" charset="2"/>
              <a:buChar char="§"/>
            </a:pPr>
            <a:r>
              <a:rPr lang="en-US" sz="2800" dirty="0">
                <a:latin typeface="+mj-lt"/>
              </a:rPr>
              <a:t>The </a:t>
            </a:r>
            <a:r>
              <a:rPr lang="en-US" sz="2800" b="0" i="0" dirty="0">
                <a:effectLst/>
                <a:latin typeface="+mj-lt"/>
              </a:rPr>
              <a:t>Madden-Julian Oscillation (MJO) appeared to be the main influencing factor for the periods of enhanced and suppressed rainfall within the season </a:t>
            </a:r>
            <a:r>
              <a:rPr lang="en-US" sz="2800" dirty="0">
                <a:latin typeface="+mj-lt"/>
              </a:rPr>
              <a:t>in</a:t>
            </a:r>
            <a:r>
              <a:rPr lang="en-US" sz="2800" b="0" i="0" dirty="0">
                <a:effectLst/>
                <a:latin typeface="+mj-lt"/>
              </a:rPr>
              <a:t> the region.</a:t>
            </a:r>
          </a:p>
          <a:p>
            <a:pPr>
              <a:buFont typeface="Wingdings" panose="05000000000000000000" pitchFamily="2" charset="2"/>
              <a:buChar char="§"/>
            </a:pPr>
            <a:endParaRPr lang="en-US" sz="2800" dirty="0"/>
          </a:p>
          <a:p>
            <a:pPr>
              <a:buFont typeface="Wingdings" panose="05000000000000000000" pitchFamily="2" charset="2"/>
              <a:buChar char="§"/>
            </a:pPr>
            <a:endParaRPr lang="en-US" dirty="0"/>
          </a:p>
          <a:p>
            <a:pPr marL="0" indent="0">
              <a:buNone/>
            </a:pPr>
            <a:endParaRPr lang="x-none" i="1" dirty="0"/>
          </a:p>
        </p:txBody>
      </p:sp>
      <p:sp>
        <p:nvSpPr>
          <p:cNvPr id="4" name="Date Placeholder 3">
            <a:extLst>
              <a:ext uri="{FF2B5EF4-FFF2-40B4-BE49-F238E27FC236}">
                <a16:creationId xmlns:a16="http://schemas.microsoft.com/office/drawing/2014/main" id="{E4942A6C-5572-494A-8415-A7E5B62B5B08}"/>
              </a:ext>
            </a:extLst>
          </p:cNvPr>
          <p:cNvSpPr>
            <a:spLocks noGrp="1"/>
          </p:cNvSpPr>
          <p:nvPr>
            <p:ph type="dt" sz="half" idx="10"/>
          </p:nvPr>
        </p:nvSpPr>
        <p:spPr/>
        <p:txBody>
          <a:bodyPr/>
          <a:lstStyle/>
          <a:p>
            <a:fld id="{DE19D8FE-7506-41EF-B335-8CA99EA3EAA9}" type="datetime2">
              <a:rPr lang="en-US" smtClean="0"/>
              <a:t>Tuesday, May 25, 2021</a:t>
            </a:fld>
            <a:endParaRPr lang="en-US" dirty="0"/>
          </a:p>
        </p:txBody>
      </p:sp>
      <p:sp>
        <p:nvSpPr>
          <p:cNvPr id="5" name="Footer Placeholder 4">
            <a:extLst>
              <a:ext uri="{FF2B5EF4-FFF2-40B4-BE49-F238E27FC236}">
                <a16:creationId xmlns:a16="http://schemas.microsoft.com/office/drawing/2014/main" id="{9701B3DA-3B7A-E94F-84EF-C4F79773435B}"/>
              </a:ext>
            </a:extLst>
          </p:cNvPr>
          <p:cNvSpPr>
            <a:spLocks noGrp="1"/>
          </p:cNvSpPr>
          <p:nvPr>
            <p:ph type="ftr" sz="quarter" idx="11"/>
          </p:nvPr>
        </p:nvSpPr>
        <p:spPr/>
        <p:txBody>
          <a:bodyPr/>
          <a:lstStyle/>
          <a:p>
            <a:r>
              <a:rPr lang="en-US" dirty="0"/>
              <a:t>ICPAC</a:t>
            </a:r>
          </a:p>
        </p:txBody>
      </p:sp>
      <p:sp>
        <p:nvSpPr>
          <p:cNvPr id="6" name="Slide Number Placeholder 5">
            <a:extLst>
              <a:ext uri="{FF2B5EF4-FFF2-40B4-BE49-F238E27FC236}">
                <a16:creationId xmlns:a16="http://schemas.microsoft.com/office/drawing/2014/main" id="{65B0650B-8FF5-0842-9E7D-26FC70D0B6D9}"/>
              </a:ext>
            </a:extLst>
          </p:cNvPr>
          <p:cNvSpPr>
            <a:spLocks noGrp="1"/>
          </p:cNvSpPr>
          <p:nvPr>
            <p:ph type="sldNum" sz="quarter" idx="12"/>
          </p:nvPr>
        </p:nvSpPr>
        <p:spPr/>
        <p:txBody>
          <a:bodyPr/>
          <a:lstStyle/>
          <a:p>
            <a:fld id="{B1DB7362-2002-504E-9846-FFD55AE08938}" type="slidenum">
              <a:rPr lang="en-US" smtClean="0"/>
              <a:t>10</a:t>
            </a:fld>
            <a:endParaRPr lang="en-US"/>
          </a:p>
        </p:txBody>
      </p:sp>
    </p:spTree>
    <p:extLst>
      <p:ext uri="{BB962C8B-B14F-4D97-AF65-F5344CB8AC3E}">
        <p14:creationId xmlns:p14="http://schemas.microsoft.com/office/powerpoint/2010/main" val="36374999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58479D-6230-C544-9C1D-4F5F9835402C}"/>
              </a:ext>
            </a:extLst>
          </p:cNvPr>
          <p:cNvSpPr>
            <a:spLocks noGrp="1"/>
          </p:cNvSpPr>
          <p:nvPr>
            <p:ph type="dt" sz="half" idx="10"/>
          </p:nvPr>
        </p:nvSpPr>
        <p:spPr/>
        <p:txBody>
          <a:bodyPr/>
          <a:lstStyle/>
          <a:p>
            <a:fld id="{D37B99F6-96F9-438A-A3A7-D9984BABFD8E}" type="datetime2">
              <a:rPr lang="en-US" smtClean="0"/>
              <a:pPr/>
              <a:t>Tuesday, May 25, 2021</a:t>
            </a:fld>
            <a:endParaRPr lang="en-US" dirty="0"/>
          </a:p>
        </p:txBody>
      </p:sp>
      <p:sp>
        <p:nvSpPr>
          <p:cNvPr id="3" name="Footer Placeholder 2">
            <a:extLst>
              <a:ext uri="{FF2B5EF4-FFF2-40B4-BE49-F238E27FC236}">
                <a16:creationId xmlns:a16="http://schemas.microsoft.com/office/drawing/2014/main" id="{343E1597-E59D-6F48-86E2-DC10A21ECF32}"/>
              </a:ext>
            </a:extLst>
          </p:cNvPr>
          <p:cNvSpPr>
            <a:spLocks noGrp="1"/>
          </p:cNvSpPr>
          <p:nvPr>
            <p:ph type="ftr" sz="quarter" idx="11"/>
          </p:nvPr>
        </p:nvSpPr>
        <p:spPr/>
        <p:txBody>
          <a:bodyPr/>
          <a:lstStyle/>
          <a:p>
            <a:r>
              <a:rPr lang="en-US"/>
              <a:t>IGAD CLIMATE PREDICTION AND APPLICATIONS CENTRE (</a:t>
            </a:r>
            <a:r>
              <a:rPr lang="en-US" b="1"/>
              <a:t>ICPAC</a:t>
            </a:r>
            <a:r>
              <a:rPr lang="en-US"/>
              <a:t>)</a:t>
            </a:r>
            <a:endParaRPr lang="en-US" dirty="0"/>
          </a:p>
        </p:txBody>
      </p:sp>
      <p:sp>
        <p:nvSpPr>
          <p:cNvPr id="4" name="Slide Number Placeholder 3">
            <a:extLst>
              <a:ext uri="{FF2B5EF4-FFF2-40B4-BE49-F238E27FC236}">
                <a16:creationId xmlns:a16="http://schemas.microsoft.com/office/drawing/2014/main" id="{6E9FD72C-DA1F-174E-9EF9-1FD366A866A6}"/>
              </a:ext>
            </a:extLst>
          </p:cNvPr>
          <p:cNvSpPr>
            <a:spLocks noGrp="1"/>
          </p:cNvSpPr>
          <p:nvPr>
            <p:ph type="sldNum" sz="quarter" idx="12"/>
          </p:nvPr>
        </p:nvSpPr>
        <p:spPr/>
        <p:txBody>
          <a:bodyPr/>
          <a:lstStyle/>
          <a:p>
            <a:fld id="{B1DB7362-2002-504E-9846-FFD55AE08938}" type="slidenum">
              <a:rPr lang="en-US" smtClean="0"/>
              <a:pPr/>
              <a:t>11</a:t>
            </a:fld>
            <a:endParaRPr lang="en-US"/>
          </a:p>
        </p:txBody>
      </p:sp>
      <p:sp>
        <p:nvSpPr>
          <p:cNvPr id="5" name="Title 4">
            <a:extLst>
              <a:ext uri="{FF2B5EF4-FFF2-40B4-BE49-F238E27FC236}">
                <a16:creationId xmlns:a16="http://schemas.microsoft.com/office/drawing/2014/main" id="{0E07EC62-FF70-9943-B6E8-6925BDBEE3C8}"/>
              </a:ext>
            </a:extLst>
          </p:cNvPr>
          <p:cNvSpPr>
            <a:spLocks noGrp="1"/>
          </p:cNvSpPr>
          <p:nvPr>
            <p:ph type="title"/>
          </p:nvPr>
        </p:nvSpPr>
        <p:spPr/>
        <p:txBody>
          <a:bodyPr>
            <a:normAutofit fontScale="90000"/>
          </a:bodyPr>
          <a:lstStyle/>
          <a:p>
            <a:pPr algn="ctr"/>
            <a:r>
              <a:rPr lang="en-GB" dirty="0">
                <a:solidFill>
                  <a:schemeClr val="accent2"/>
                </a:solidFill>
              </a:rPr>
              <a:t>T</a:t>
            </a:r>
            <a:r>
              <a:rPr lang="en-KE" dirty="0">
                <a:solidFill>
                  <a:schemeClr val="accent2"/>
                </a:solidFill>
              </a:rPr>
              <a:t>hank you! </a:t>
            </a:r>
          </a:p>
        </p:txBody>
      </p:sp>
      <p:sp>
        <p:nvSpPr>
          <p:cNvPr id="6" name="Text Placeholder 5">
            <a:extLst>
              <a:ext uri="{FF2B5EF4-FFF2-40B4-BE49-F238E27FC236}">
                <a16:creationId xmlns:a16="http://schemas.microsoft.com/office/drawing/2014/main" id="{572CE41B-76AC-A74F-AE2C-F58509850C5A}"/>
              </a:ext>
            </a:extLst>
          </p:cNvPr>
          <p:cNvSpPr>
            <a:spLocks noGrp="1"/>
          </p:cNvSpPr>
          <p:nvPr>
            <p:ph type="body" idx="1"/>
          </p:nvPr>
        </p:nvSpPr>
        <p:spPr/>
        <p:txBody>
          <a:bodyPr/>
          <a:lstStyle/>
          <a:p>
            <a:pPr algn="ctr"/>
            <a:r>
              <a:rPr lang="en-GB" dirty="0">
                <a:solidFill>
                  <a:schemeClr val="bg1"/>
                </a:solidFill>
                <a:latin typeface="Arial" panose="020B0604020202020204" pitchFamily="34" charset="0"/>
                <a:cs typeface="Arial" panose="020B0604020202020204" pitchFamily="34" charset="0"/>
              </a:rPr>
              <a:t>Contribute to the Conversation on Twitter</a:t>
            </a:r>
            <a:br>
              <a:rPr lang="en-GB" b="1" dirty="0">
                <a:solidFill>
                  <a:schemeClr val="bg1"/>
                </a:solidFill>
                <a:latin typeface="Arial" panose="020B0604020202020204" pitchFamily="34" charset="0"/>
                <a:cs typeface="Arial" panose="020B0604020202020204" pitchFamily="34" charset="0"/>
              </a:rPr>
            </a:br>
            <a:r>
              <a:rPr lang="en-GB" b="1" dirty="0">
                <a:solidFill>
                  <a:schemeClr val="bg1"/>
                </a:solidFill>
                <a:latin typeface="Arial" panose="020B0604020202020204" pitchFamily="34" charset="0"/>
                <a:cs typeface="Arial" panose="020B0604020202020204" pitchFamily="34" charset="0"/>
              </a:rPr>
              <a:t>#GHACOF58</a:t>
            </a:r>
          </a:p>
          <a:p>
            <a:pPr algn="ctr"/>
            <a:endParaRPr lang="en-GB" b="1" dirty="0">
              <a:solidFill>
                <a:schemeClr val="bg1"/>
              </a:solidFill>
              <a:latin typeface="Arial" panose="020B0604020202020204" pitchFamily="34" charset="0"/>
              <a:cs typeface="Arial" panose="020B0604020202020204" pitchFamily="34" charset="0"/>
            </a:endParaRPr>
          </a:p>
          <a:p>
            <a:pPr algn="ctr"/>
            <a:r>
              <a:rPr lang="en-GB" u="sng" dirty="0">
                <a:solidFill>
                  <a:schemeClr val="bg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www.icpac.net</a:t>
            </a:r>
            <a:endParaRPr lang="en-US" b="1" dirty="0">
              <a:solidFill>
                <a:schemeClr val="bg1"/>
              </a:solidFill>
              <a:latin typeface="Arial" panose="020B0604020202020204" pitchFamily="34" charset="0"/>
              <a:cs typeface="Arial" panose="020B0604020202020204" pitchFamily="34" charset="0"/>
            </a:endParaRPr>
          </a:p>
          <a:p>
            <a:pPr algn="ctr"/>
            <a:endParaRPr lang="en-GB" b="1" dirty="0">
              <a:solidFill>
                <a:schemeClr val="bg1"/>
              </a:solidFill>
              <a:latin typeface="Arial" panose="020B0604020202020204" pitchFamily="34" charset="0"/>
              <a:cs typeface="Arial" panose="020B0604020202020204" pitchFamily="34" charset="0"/>
            </a:endParaRPr>
          </a:p>
          <a:p>
            <a:pPr algn="ctr"/>
            <a:endParaRPr lang="en-KE" dirty="0"/>
          </a:p>
        </p:txBody>
      </p:sp>
    </p:spTree>
    <p:extLst>
      <p:ext uri="{BB962C8B-B14F-4D97-AF65-F5344CB8AC3E}">
        <p14:creationId xmlns:p14="http://schemas.microsoft.com/office/powerpoint/2010/main" val="32517705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114730"/>
            <a:ext cx="8915400" cy="433950"/>
          </a:xfrm>
        </p:spPr>
        <p:txBody>
          <a:bodyPr>
            <a:noAutofit/>
          </a:bodyPr>
          <a:lstStyle/>
          <a:p>
            <a:pPr algn="ctr"/>
            <a:r>
              <a:rPr lang="en-GB" b="1" dirty="0">
                <a:solidFill>
                  <a:schemeClr val="accent1"/>
                </a:solidFill>
              </a:rPr>
              <a:t>MAM performance – percentage of normal</a:t>
            </a:r>
            <a:endParaRPr lang="en-US" b="1" dirty="0">
              <a:solidFill>
                <a:schemeClr val="accent1"/>
              </a:solidFill>
            </a:endParaRPr>
          </a:p>
        </p:txBody>
      </p:sp>
      <p:sp>
        <p:nvSpPr>
          <p:cNvPr id="4" name="Date Placeholder 3"/>
          <p:cNvSpPr>
            <a:spLocks noGrp="1"/>
          </p:cNvSpPr>
          <p:nvPr>
            <p:ph type="dt" sz="half" idx="10"/>
          </p:nvPr>
        </p:nvSpPr>
        <p:spPr/>
        <p:txBody>
          <a:bodyPr/>
          <a:lstStyle/>
          <a:p>
            <a:fld id="{DE19D8FE-7506-41EF-B335-8CA99EA3EAA9}" type="datetime2">
              <a:rPr lang="en-US" smtClean="0"/>
              <a:t>Tuesday, May 25, 2021</a:t>
            </a:fld>
            <a:endParaRPr lang="en-US"/>
          </a:p>
        </p:txBody>
      </p:sp>
      <p:sp>
        <p:nvSpPr>
          <p:cNvPr id="5" name="Footer Placeholder 4"/>
          <p:cNvSpPr>
            <a:spLocks noGrp="1"/>
          </p:cNvSpPr>
          <p:nvPr>
            <p:ph type="ftr" sz="quarter" idx="11"/>
          </p:nvPr>
        </p:nvSpPr>
        <p:spPr/>
        <p:txBody>
          <a:bodyPr/>
          <a:lstStyle/>
          <a:p>
            <a:r>
              <a:rPr lang="en-US" dirty="0"/>
              <a:t>ICPAC</a:t>
            </a:r>
          </a:p>
        </p:txBody>
      </p:sp>
      <p:sp>
        <p:nvSpPr>
          <p:cNvPr id="6" name="Slide Number Placeholder 5"/>
          <p:cNvSpPr>
            <a:spLocks noGrp="1"/>
          </p:cNvSpPr>
          <p:nvPr>
            <p:ph type="sldNum" sz="quarter" idx="12"/>
          </p:nvPr>
        </p:nvSpPr>
        <p:spPr/>
        <p:txBody>
          <a:bodyPr/>
          <a:lstStyle/>
          <a:p>
            <a:fld id="{B1DB7362-2002-504E-9846-FFD55AE08938}" type="slidenum">
              <a:rPr lang="en-US" smtClean="0"/>
              <a:t>2</a:t>
            </a:fld>
            <a:endParaRPr lang="en-US"/>
          </a:p>
        </p:txBody>
      </p:sp>
      <p:sp>
        <p:nvSpPr>
          <p:cNvPr id="30" name="TextBox 29">
            <a:extLst>
              <a:ext uri="{FF2B5EF4-FFF2-40B4-BE49-F238E27FC236}">
                <a16:creationId xmlns:a16="http://schemas.microsoft.com/office/drawing/2014/main" id="{A7A45F2C-E7C9-41A1-86D6-429381EB14B7}"/>
              </a:ext>
            </a:extLst>
          </p:cNvPr>
          <p:cNvSpPr txBox="1"/>
          <p:nvPr/>
        </p:nvSpPr>
        <p:spPr>
          <a:xfrm rot="5400000">
            <a:off x="1261808" y="372138"/>
            <a:ext cx="553998" cy="999633"/>
          </a:xfrm>
          <a:prstGeom prst="rect">
            <a:avLst/>
          </a:prstGeom>
          <a:noFill/>
        </p:spPr>
        <p:txBody>
          <a:bodyPr vert="vert270" wrap="none" rtlCol="0">
            <a:spAutoFit/>
          </a:bodyPr>
          <a:lstStyle/>
          <a:p>
            <a:r>
              <a:rPr lang="en-US" sz="2400" b="1" dirty="0">
                <a:solidFill>
                  <a:srgbClr val="C00000"/>
                </a:solidFill>
              </a:rPr>
              <a:t>March</a:t>
            </a:r>
          </a:p>
        </p:txBody>
      </p:sp>
      <p:sp>
        <p:nvSpPr>
          <p:cNvPr id="9" name="TextBox 8">
            <a:extLst>
              <a:ext uri="{FF2B5EF4-FFF2-40B4-BE49-F238E27FC236}">
                <a16:creationId xmlns:a16="http://schemas.microsoft.com/office/drawing/2014/main" id="{E3A4ACF3-12AC-4CC9-991A-441A2955B8EA}"/>
              </a:ext>
            </a:extLst>
          </p:cNvPr>
          <p:cNvSpPr txBox="1"/>
          <p:nvPr/>
        </p:nvSpPr>
        <p:spPr>
          <a:xfrm>
            <a:off x="132656" y="5105400"/>
            <a:ext cx="9849544" cy="1200329"/>
          </a:xfrm>
          <a:prstGeom prst="rect">
            <a:avLst/>
          </a:prstGeom>
          <a:noFill/>
        </p:spPr>
        <p:txBody>
          <a:bodyPr wrap="square" rtlCol="0">
            <a:spAutoFit/>
          </a:bodyPr>
          <a:lstStyle/>
          <a:p>
            <a:pPr marL="285750" indent="-285750">
              <a:buFont typeface="Wingdings" panose="05000000000000000000" pitchFamily="2" charset="2"/>
              <a:buChar char="q"/>
            </a:pPr>
            <a:r>
              <a:rPr lang="en-US" dirty="0"/>
              <a:t>Dry conditions observed in March in most parts of the region. Rainfall was well above average in first 20 days of May</a:t>
            </a:r>
          </a:p>
          <a:p>
            <a:pPr marL="285750" indent="-285750">
              <a:buFont typeface="Wingdings" panose="05000000000000000000" pitchFamily="2" charset="2"/>
              <a:buChar char="q"/>
            </a:pPr>
            <a:r>
              <a:rPr lang="en-US" dirty="0"/>
              <a:t>Cross border areas of Ethiopia-Sudan-South Sudan observed above average condition since the start of the season</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52" y="1066800"/>
            <a:ext cx="3251704" cy="4049886"/>
          </a:xfrm>
          <a:prstGeom prst="rect">
            <a:avLst/>
          </a:prstGeom>
        </p:spPr>
      </p:pic>
      <p:sp>
        <p:nvSpPr>
          <p:cNvPr id="16" name="TextBox 15">
            <a:extLst>
              <a:ext uri="{FF2B5EF4-FFF2-40B4-BE49-F238E27FC236}">
                <a16:creationId xmlns:a16="http://schemas.microsoft.com/office/drawing/2014/main" id="{A7A45F2C-E7C9-41A1-86D6-429381EB14B7}"/>
              </a:ext>
            </a:extLst>
          </p:cNvPr>
          <p:cNvSpPr txBox="1"/>
          <p:nvPr/>
        </p:nvSpPr>
        <p:spPr>
          <a:xfrm rot="5400000">
            <a:off x="4659631" y="490176"/>
            <a:ext cx="553998" cy="792846"/>
          </a:xfrm>
          <a:prstGeom prst="rect">
            <a:avLst/>
          </a:prstGeom>
          <a:noFill/>
        </p:spPr>
        <p:txBody>
          <a:bodyPr vert="vert270" wrap="none" rtlCol="0">
            <a:spAutoFit/>
          </a:bodyPr>
          <a:lstStyle/>
          <a:p>
            <a:r>
              <a:rPr lang="en-US" sz="2400" b="1" dirty="0">
                <a:solidFill>
                  <a:srgbClr val="C00000"/>
                </a:solidFill>
              </a:rPr>
              <a:t>April</a:t>
            </a:r>
          </a:p>
        </p:txBody>
      </p:sp>
      <p:sp>
        <p:nvSpPr>
          <p:cNvPr id="19" name="TextBox 18">
            <a:extLst>
              <a:ext uri="{FF2B5EF4-FFF2-40B4-BE49-F238E27FC236}">
                <a16:creationId xmlns:a16="http://schemas.microsoft.com/office/drawing/2014/main" id="{A7A45F2C-E7C9-41A1-86D6-429381EB14B7}"/>
              </a:ext>
            </a:extLst>
          </p:cNvPr>
          <p:cNvSpPr txBox="1"/>
          <p:nvPr/>
        </p:nvSpPr>
        <p:spPr>
          <a:xfrm rot="5400000">
            <a:off x="8028801" y="79723"/>
            <a:ext cx="553998" cy="1676400"/>
          </a:xfrm>
          <a:prstGeom prst="rect">
            <a:avLst/>
          </a:prstGeom>
          <a:noFill/>
        </p:spPr>
        <p:txBody>
          <a:bodyPr vert="vert270" wrap="square" rtlCol="0">
            <a:spAutoFit/>
          </a:bodyPr>
          <a:lstStyle/>
          <a:p>
            <a:r>
              <a:rPr lang="en-US" sz="2400" b="1" dirty="0">
                <a:solidFill>
                  <a:srgbClr val="C00000"/>
                </a:solidFill>
              </a:rPr>
              <a:t>1-20 May</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7078" y="1084238"/>
            <a:ext cx="3251704" cy="4049886"/>
          </a:xfrm>
          <a:prstGeom prst="rect">
            <a:avLst/>
          </a:prstGeom>
        </p:spPr>
      </p:pic>
      <p:pic>
        <p:nvPicPr>
          <p:cNvPr id="11" name="Picture 10">
            <a:extLst>
              <a:ext uri="{FF2B5EF4-FFF2-40B4-BE49-F238E27FC236}">
                <a16:creationId xmlns:a16="http://schemas.microsoft.com/office/drawing/2014/main" id="{8F010C92-D08E-4507-B3F1-99A30C52D57A}"/>
              </a:ext>
            </a:extLst>
          </p:cNvPr>
          <p:cNvPicPr>
            <a:picLocks noChangeAspect="1"/>
          </p:cNvPicPr>
          <p:nvPr/>
        </p:nvPicPr>
        <p:blipFill>
          <a:blip r:embed="rId4"/>
          <a:stretch>
            <a:fillRect/>
          </a:stretch>
        </p:blipFill>
        <p:spPr>
          <a:xfrm>
            <a:off x="6542929" y="1093326"/>
            <a:ext cx="3230415" cy="4023360"/>
          </a:xfrm>
          <a:prstGeom prst="rect">
            <a:avLst/>
          </a:prstGeom>
        </p:spPr>
      </p:pic>
    </p:spTree>
    <p:extLst>
      <p:ext uri="{BB962C8B-B14F-4D97-AF65-F5344CB8AC3E}">
        <p14:creationId xmlns:p14="http://schemas.microsoft.com/office/powerpoint/2010/main" val="36570993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4228"/>
            <a:ext cx="9448800" cy="433950"/>
          </a:xfrm>
        </p:spPr>
        <p:txBody>
          <a:bodyPr>
            <a:noAutofit/>
          </a:bodyPr>
          <a:lstStyle/>
          <a:p>
            <a:pPr algn="ctr"/>
            <a:r>
              <a:rPr lang="en-GB" b="1" dirty="0">
                <a:solidFill>
                  <a:schemeClr val="accent1"/>
                </a:solidFill>
              </a:rPr>
              <a:t>Overall seasonal performance (march - 20 May ) </a:t>
            </a:r>
            <a:endParaRPr lang="en-US" b="1" dirty="0">
              <a:solidFill>
                <a:schemeClr val="accent1"/>
              </a:solidFill>
            </a:endParaRPr>
          </a:p>
        </p:txBody>
      </p:sp>
      <p:sp>
        <p:nvSpPr>
          <p:cNvPr id="4" name="Date Placeholder 3"/>
          <p:cNvSpPr>
            <a:spLocks noGrp="1"/>
          </p:cNvSpPr>
          <p:nvPr>
            <p:ph type="dt" sz="half" idx="10"/>
          </p:nvPr>
        </p:nvSpPr>
        <p:spPr/>
        <p:txBody>
          <a:bodyPr/>
          <a:lstStyle/>
          <a:p>
            <a:fld id="{DE19D8FE-7506-41EF-B335-8CA99EA3EAA9}" type="datetime2">
              <a:rPr lang="en-US" smtClean="0"/>
              <a:t>Tuesday, May 25, 2021</a:t>
            </a:fld>
            <a:endParaRPr lang="en-US"/>
          </a:p>
        </p:txBody>
      </p:sp>
      <p:sp>
        <p:nvSpPr>
          <p:cNvPr id="5" name="Footer Placeholder 4"/>
          <p:cNvSpPr>
            <a:spLocks noGrp="1"/>
          </p:cNvSpPr>
          <p:nvPr>
            <p:ph type="ftr" sz="quarter" idx="11"/>
          </p:nvPr>
        </p:nvSpPr>
        <p:spPr/>
        <p:txBody>
          <a:bodyPr/>
          <a:lstStyle/>
          <a:p>
            <a:r>
              <a:rPr lang="en-US"/>
              <a:t>ICPAC</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t>3</a:t>
            </a:fld>
            <a:endParaRPr lang="en-US"/>
          </a:p>
        </p:txBody>
      </p:sp>
      <p:sp>
        <p:nvSpPr>
          <p:cNvPr id="10" name="TextBox 9">
            <a:extLst>
              <a:ext uri="{FF2B5EF4-FFF2-40B4-BE49-F238E27FC236}">
                <a16:creationId xmlns:a16="http://schemas.microsoft.com/office/drawing/2014/main" id="{9F16CB36-FEC8-4745-AD67-3153B296405A}"/>
              </a:ext>
            </a:extLst>
          </p:cNvPr>
          <p:cNvSpPr txBox="1"/>
          <p:nvPr/>
        </p:nvSpPr>
        <p:spPr>
          <a:xfrm>
            <a:off x="792232" y="590490"/>
            <a:ext cx="2331968" cy="400110"/>
          </a:xfrm>
          <a:prstGeom prst="rect">
            <a:avLst/>
          </a:prstGeom>
          <a:noFill/>
        </p:spPr>
        <p:txBody>
          <a:bodyPr wrap="square" rtlCol="0">
            <a:spAutoFit/>
          </a:bodyPr>
          <a:lstStyle/>
          <a:p>
            <a:pPr algn="ctr"/>
            <a:r>
              <a:rPr lang="en-US" sz="2000" b="1" dirty="0">
                <a:solidFill>
                  <a:srgbClr val="C00000"/>
                </a:solidFill>
              </a:rPr>
              <a:t>Forecast</a:t>
            </a:r>
          </a:p>
        </p:txBody>
      </p:sp>
      <p:sp>
        <p:nvSpPr>
          <p:cNvPr id="11" name="TextBox 10">
            <a:extLst>
              <a:ext uri="{FF2B5EF4-FFF2-40B4-BE49-F238E27FC236}">
                <a16:creationId xmlns:a16="http://schemas.microsoft.com/office/drawing/2014/main" id="{1AA67594-6570-4C6D-9A0B-EF7F1CA642D4}"/>
              </a:ext>
            </a:extLst>
          </p:cNvPr>
          <p:cNvSpPr txBox="1"/>
          <p:nvPr/>
        </p:nvSpPr>
        <p:spPr>
          <a:xfrm>
            <a:off x="5745232" y="533400"/>
            <a:ext cx="2331968" cy="400110"/>
          </a:xfrm>
          <a:prstGeom prst="rect">
            <a:avLst/>
          </a:prstGeom>
          <a:noFill/>
        </p:spPr>
        <p:txBody>
          <a:bodyPr wrap="square" rtlCol="0">
            <a:spAutoFit/>
          </a:bodyPr>
          <a:lstStyle/>
          <a:p>
            <a:pPr algn="ctr"/>
            <a:r>
              <a:rPr lang="en-US" sz="2000" b="1" dirty="0">
                <a:solidFill>
                  <a:srgbClr val="C00000"/>
                </a:solidFill>
              </a:rPr>
              <a:t>Observation</a:t>
            </a:r>
          </a:p>
        </p:txBody>
      </p:sp>
      <p:pic>
        <p:nvPicPr>
          <p:cNvPr id="12" name="Picture 11">
            <a:extLst>
              <a:ext uri="{FF2B5EF4-FFF2-40B4-BE49-F238E27FC236}">
                <a16:creationId xmlns:a16="http://schemas.microsoft.com/office/drawing/2014/main" id="{8BEB3E2E-4693-5D4F-86DF-57B13AB6BC2C}"/>
              </a:ext>
            </a:extLst>
          </p:cNvPr>
          <p:cNvPicPr>
            <a:picLocks noChangeAspect="1"/>
          </p:cNvPicPr>
          <p:nvPr/>
        </p:nvPicPr>
        <p:blipFill rotWithShape="1">
          <a:blip r:embed="rId3"/>
          <a:srcRect l="4982" t="2667" r="369" b="2665"/>
          <a:stretch/>
        </p:blipFill>
        <p:spPr>
          <a:xfrm>
            <a:off x="355814" y="954271"/>
            <a:ext cx="3793772" cy="4727491"/>
          </a:xfrm>
          <a:prstGeom prst="rect">
            <a:avLst/>
          </a:prstGeom>
        </p:spPr>
      </p:pic>
      <p:sp>
        <p:nvSpPr>
          <p:cNvPr id="8" name="Oval 7"/>
          <p:cNvSpPr/>
          <p:nvPr/>
        </p:nvSpPr>
        <p:spPr>
          <a:xfrm>
            <a:off x="1640632" y="3212976"/>
            <a:ext cx="1008112" cy="1224136"/>
          </a:xfrm>
          <a:prstGeom prst="ellipse">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2468724" y="1903681"/>
            <a:ext cx="579276" cy="1008112"/>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solidFill>
                <a:srgbClr val="FF0000"/>
              </a:solidFill>
            </a:endParaRPr>
          </a:p>
        </p:txBody>
      </p:sp>
      <p:sp>
        <p:nvSpPr>
          <p:cNvPr id="17" name="Oval 16">
            <a:extLst>
              <a:ext uri="{FF2B5EF4-FFF2-40B4-BE49-F238E27FC236}">
                <a16:creationId xmlns:a16="http://schemas.microsoft.com/office/drawing/2014/main" id="{727A374B-742D-44CE-9FC8-7A7B9215B6C9}"/>
              </a:ext>
            </a:extLst>
          </p:cNvPr>
          <p:cNvSpPr/>
          <p:nvPr/>
        </p:nvSpPr>
        <p:spPr>
          <a:xfrm>
            <a:off x="1752600" y="3115221"/>
            <a:ext cx="432048" cy="1296144"/>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solidFill>
                <a:srgbClr val="FF0000"/>
              </a:solidFill>
            </a:endParaRPr>
          </a:p>
        </p:txBody>
      </p:sp>
      <p:pic>
        <p:nvPicPr>
          <p:cNvPr id="7" name="Picture 6">
            <a:extLst>
              <a:ext uri="{FF2B5EF4-FFF2-40B4-BE49-F238E27FC236}">
                <a16:creationId xmlns:a16="http://schemas.microsoft.com/office/drawing/2014/main" id="{D2C45FF9-E698-4F24-B2A0-0956FA8E48E1}"/>
              </a:ext>
            </a:extLst>
          </p:cNvPr>
          <p:cNvPicPr>
            <a:picLocks noChangeAspect="1"/>
          </p:cNvPicPr>
          <p:nvPr/>
        </p:nvPicPr>
        <p:blipFill>
          <a:blip r:embed="rId4"/>
          <a:stretch>
            <a:fillRect/>
          </a:stretch>
        </p:blipFill>
        <p:spPr>
          <a:xfrm>
            <a:off x="5029200" y="929640"/>
            <a:ext cx="3964597" cy="4937760"/>
          </a:xfrm>
          <a:prstGeom prst="rect">
            <a:avLst/>
          </a:prstGeom>
        </p:spPr>
      </p:pic>
      <p:sp>
        <p:nvSpPr>
          <p:cNvPr id="14" name="Oval 13"/>
          <p:cNvSpPr/>
          <p:nvPr/>
        </p:nvSpPr>
        <p:spPr>
          <a:xfrm>
            <a:off x="6631350" y="3276600"/>
            <a:ext cx="508248" cy="121920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solidFill>
                <a:srgbClr val="FF0000"/>
              </a:solidFill>
            </a:endParaRPr>
          </a:p>
        </p:txBody>
      </p:sp>
      <p:sp>
        <p:nvSpPr>
          <p:cNvPr id="19" name="Oval 18">
            <a:extLst>
              <a:ext uri="{FF2B5EF4-FFF2-40B4-BE49-F238E27FC236}">
                <a16:creationId xmlns:a16="http://schemas.microsoft.com/office/drawing/2014/main" id="{DD52ECE6-D723-4408-9F86-C40D5CF3C6A9}"/>
              </a:ext>
            </a:extLst>
          </p:cNvPr>
          <p:cNvSpPr/>
          <p:nvPr/>
        </p:nvSpPr>
        <p:spPr>
          <a:xfrm>
            <a:off x="7444398" y="1989567"/>
            <a:ext cx="486488" cy="1008112"/>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solidFill>
                <a:srgbClr val="FF0000"/>
              </a:solidFill>
            </a:endParaRPr>
          </a:p>
        </p:txBody>
      </p:sp>
      <p:sp>
        <p:nvSpPr>
          <p:cNvPr id="9" name="TextBox 8">
            <a:extLst>
              <a:ext uri="{FF2B5EF4-FFF2-40B4-BE49-F238E27FC236}">
                <a16:creationId xmlns:a16="http://schemas.microsoft.com/office/drawing/2014/main" id="{82327EB1-38AC-4C8A-AA67-0EB8348677FA}"/>
              </a:ext>
            </a:extLst>
          </p:cNvPr>
          <p:cNvSpPr txBox="1"/>
          <p:nvPr/>
        </p:nvSpPr>
        <p:spPr>
          <a:xfrm>
            <a:off x="495300" y="5784689"/>
            <a:ext cx="8191500" cy="646331"/>
          </a:xfrm>
          <a:prstGeom prst="rect">
            <a:avLst/>
          </a:prstGeom>
          <a:noFill/>
        </p:spPr>
        <p:txBody>
          <a:bodyPr wrap="square" rtlCol="0">
            <a:spAutoFit/>
          </a:bodyPr>
          <a:lstStyle/>
          <a:p>
            <a:r>
              <a:rPr lang="en-US" b="1" dirty="0">
                <a:solidFill>
                  <a:srgbClr val="FF0000"/>
                </a:solidFill>
              </a:rPr>
              <a:t>NB: </a:t>
            </a:r>
            <a:r>
              <a:rPr lang="en-US" dirty="0">
                <a:solidFill>
                  <a:srgbClr val="FF0000"/>
                </a:solidFill>
              </a:rPr>
              <a:t>Verifications will be done once observed data become available for the season!! </a:t>
            </a:r>
          </a:p>
        </p:txBody>
      </p:sp>
    </p:spTree>
    <p:extLst>
      <p:ext uri="{BB962C8B-B14F-4D97-AF65-F5344CB8AC3E}">
        <p14:creationId xmlns:p14="http://schemas.microsoft.com/office/powerpoint/2010/main" val="30983374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1FF944B3-D1F2-454D-9EAD-2843C0DE5BEB}"/>
              </a:ext>
            </a:extLst>
          </p:cNvPr>
          <p:cNvPicPr>
            <a:picLocks noChangeAspect="1"/>
          </p:cNvPicPr>
          <p:nvPr/>
        </p:nvPicPr>
        <p:blipFill rotWithShape="1">
          <a:blip r:embed="rId3"/>
          <a:srcRect l="12655" t="14064" r="22656" b="8596"/>
          <a:stretch/>
        </p:blipFill>
        <p:spPr>
          <a:xfrm>
            <a:off x="160408" y="762000"/>
            <a:ext cx="4030592" cy="4754880"/>
          </a:xfrm>
          <a:prstGeom prst="rect">
            <a:avLst/>
          </a:prstGeom>
        </p:spPr>
      </p:pic>
      <p:sp>
        <p:nvSpPr>
          <p:cNvPr id="2" name="Title 1"/>
          <p:cNvSpPr>
            <a:spLocks noGrp="1"/>
          </p:cNvSpPr>
          <p:nvPr>
            <p:ph type="title"/>
          </p:nvPr>
        </p:nvSpPr>
        <p:spPr>
          <a:xfrm>
            <a:off x="495300" y="38022"/>
            <a:ext cx="9255233" cy="406284"/>
          </a:xfrm>
        </p:spPr>
        <p:txBody>
          <a:bodyPr>
            <a:noAutofit/>
          </a:bodyPr>
          <a:lstStyle/>
          <a:p>
            <a:pPr algn="ctr"/>
            <a:r>
              <a:rPr lang="en-US" b="1" dirty="0">
                <a:solidFill>
                  <a:schemeClr val="accent1"/>
                </a:solidFill>
              </a:rPr>
              <a:t>Onset of MAM 2021 rainy season</a:t>
            </a:r>
            <a:endParaRPr lang="en-GB" b="1" dirty="0">
              <a:solidFill>
                <a:schemeClr val="accent1"/>
              </a:solidFill>
            </a:endParaRPr>
          </a:p>
        </p:txBody>
      </p:sp>
      <p:sp>
        <p:nvSpPr>
          <p:cNvPr id="4" name="Date Placeholder 3"/>
          <p:cNvSpPr>
            <a:spLocks noGrp="1"/>
          </p:cNvSpPr>
          <p:nvPr>
            <p:ph type="dt" sz="half" idx="10"/>
          </p:nvPr>
        </p:nvSpPr>
        <p:spPr/>
        <p:txBody>
          <a:bodyPr/>
          <a:lstStyle/>
          <a:p>
            <a:fld id="{DE19D8FE-7506-41EF-B335-8CA99EA3EAA9}" type="datetime2">
              <a:rPr lang="en-US" smtClean="0"/>
              <a:pPr/>
              <a:t>Tuesday, May 25, 2021</a:t>
            </a:fld>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4</a:t>
            </a:fld>
            <a:endParaRPr lang="en-US"/>
          </a:p>
        </p:txBody>
      </p:sp>
      <p:sp>
        <p:nvSpPr>
          <p:cNvPr id="33" name="TextBox 32">
            <a:extLst>
              <a:ext uri="{FF2B5EF4-FFF2-40B4-BE49-F238E27FC236}">
                <a16:creationId xmlns:a16="http://schemas.microsoft.com/office/drawing/2014/main" id="{0F5E6BAC-9D19-F041-9EDD-3E809812B6B2}"/>
              </a:ext>
            </a:extLst>
          </p:cNvPr>
          <p:cNvSpPr txBox="1"/>
          <p:nvPr/>
        </p:nvSpPr>
        <p:spPr>
          <a:xfrm>
            <a:off x="2880834" y="4067780"/>
            <a:ext cx="646331" cy="369332"/>
          </a:xfrm>
          <a:prstGeom prst="rect">
            <a:avLst/>
          </a:prstGeom>
          <a:noFill/>
        </p:spPr>
        <p:txBody>
          <a:bodyPr wrap="none" rtlCol="0">
            <a:spAutoFit/>
          </a:bodyPr>
          <a:lstStyle/>
          <a:p>
            <a:r>
              <a:rPr lang="en-US" dirty="0">
                <a:solidFill>
                  <a:schemeClr val="bg1"/>
                </a:solidFill>
              </a:rPr>
              <a:t>April</a:t>
            </a:r>
          </a:p>
        </p:txBody>
      </p:sp>
      <p:sp>
        <p:nvSpPr>
          <p:cNvPr id="34" name="TextBox 33">
            <a:extLst>
              <a:ext uri="{FF2B5EF4-FFF2-40B4-BE49-F238E27FC236}">
                <a16:creationId xmlns:a16="http://schemas.microsoft.com/office/drawing/2014/main" id="{84029A0C-A0B9-664A-AEA8-1C21F58096CA}"/>
              </a:ext>
            </a:extLst>
          </p:cNvPr>
          <p:cNvSpPr txBox="1"/>
          <p:nvPr/>
        </p:nvSpPr>
        <p:spPr>
          <a:xfrm>
            <a:off x="5494930" y="2718040"/>
            <a:ext cx="620683" cy="369332"/>
          </a:xfrm>
          <a:prstGeom prst="rect">
            <a:avLst/>
          </a:prstGeom>
          <a:noFill/>
        </p:spPr>
        <p:txBody>
          <a:bodyPr wrap="none" rtlCol="0">
            <a:spAutoFit/>
          </a:bodyPr>
          <a:lstStyle/>
          <a:p>
            <a:r>
              <a:rPr lang="en-US" dirty="0">
                <a:solidFill>
                  <a:schemeClr val="bg1"/>
                </a:solidFill>
              </a:rPr>
              <a:t>May</a:t>
            </a:r>
          </a:p>
        </p:txBody>
      </p:sp>
      <p:sp>
        <p:nvSpPr>
          <p:cNvPr id="9" name="TextBox 8"/>
          <p:cNvSpPr txBox="1"/>
          <p:nvPr/>
        </p:nvSpPr>
        <p:spPr>
          <a:xfrm>
            <a:off x="4800600" y="3959433"/>
            <a:ext cx="484748" cy="917367"/>
          </a:xfrm>
          <a:prstGeom prst="rect">
            <a:avLst/>
          </a:prstGeom>
          <a:noFill/>
        </p:spPr>
        <p:txBody>
          <a:bodyPr vert="vert270" wrap="none" rtlCol="0">
            <a:spAutoFit/>
          </a:bodyPr>
          <a:lstStyle/>
          <a:p>
            <a:r>
              <a:rPr lang="en-US" sz="1950" b="1" dirty="0"/>
              <a:t>EARLY</a:t>
            </a:r>
          </a:p>
        </p:txBody>
      </p:sp>
      <p:sp>
        <p:nvSpPr>
          <p:cNvPr id="3" name="TextBox 2"/>
          <p:cNvSpPr txBox="1"/>
          <p:nvPr/>
        </p:nvSpPr>
        <p:spPr>
          <a:xfrm>
            <a:off x="4800600" y="1065354"/>
            <a:ext cx="484748" cy="1265218"/>
          </a:xfrm>
          <a:prstGeom prst="rect">
            <a:avLst/>
          </a:prstGeom>
          <a:noFill/>
        </p:spPr>
        <p:txBody>
          <a:bodyPr vert="vert270" wrap="none" rtlCol="0">
            <a:spAutoFit/>
          </a:bodyPr>
          <a:lstStyle/>
          <a:p>
            <a:r>
              <a:rPr lang="en-US" sz="1950" b="1" dirty="0"/>
              <a:t>DELAYED</a:t>
            </a:r>
          </a:p>
        </p:txBody>
      </p:sp>
      <p:pic>
        <p:nvPicPr>
          <p:cNvPr id="14" name="Picture 13">
            <a:extLst>
              <a:ext uri="{FF2B5EF4-FFF2-40B4-BE49-F238E27FC236}">
                <a16:creationId xmlns:a16="http://schemas.microsoft.com/office/drawing/2014/main" id="{37501FDA-CB31-8D40-ADC2-5086F3A054ED}"/>
              </a:ext>
            </a:extLst>
          </p:cNvPr>
          <p:cNvPicPr>
            <a:picLocks noChangeAspect="1"/>
          </p:cNvPicPr>
          <p:nvPr/>
        </p:nvPicPr>
        <p:blipFill rotWithShape="1">
          <a:blip r:embed="rId3"/>
          <a:srcRect l="80153" t="18026" r="8687" b="12777"/>
          <a:stretch/>
        </p:blipFill>
        <p:spPr>
          <a:xfrm>
            <a:off x="4241362" y="716280"/>
            <a:ext cx="707263" cy="4663440"/>
          </a:xfrm>
          <a:prstGeom prst="rect">
            <a:avLst/>
          </a:prstGeom>
        </p:spPr>
      </p:pic>
      <p:sp>
        <p:nvSpPr>
          <p:cNvPr id="8" name="Rectangle 7"/>
          <p:cNvSpPr/>
          <p:nvPr/>
        </p:nvSpPr>
        <p:spPr>
          <a:xfrm>
            <a:off x="538128" y="457200"/>
            <a:ext cx="3805272" cy="369332"/>
          </a:xfrm>
          <a:prstGeom prst="rect">
            <a:avLst/>
          </a:prstGeom>
        </p:spPr>
        <p:txBody>
          <a:bodyPr wrap="none">
            <a:spAutoFit/>
          </a:bodyPr>
          <a:lstStyle/>
          <a:p>
            <a:pPr algn="ctr"/>
            <a:r>
              <a:rPr lang="en-US" b="1" dirty="0">
                <a:solidFill>
                  <a:srgbClr val="C00000"/>
                </a:solidFill>
              </a:rPr>
              <a:t>Predicted Onset Date </a:t>
            </a:r>
            <a:r>
              <a:rPr lang="en-US" sz="1800" b="1" dirty="0">
                <a:solidFill>
                  <a:srgbClr val="C00000"/>
                </a:solidFill>
              </a:rPr>
              <a:t>Anomalies </a:t>
            </a:r>
            <a:endParaRPr lang="en-US" b="1" dirty="0">
              <a:solidFill>
                <a:srgbClr val="C00000"/>
              </a:solidFill>
            </a:endParaRPr>
          </a:p>
        </p:txBody>
      </p:sp>
      <p:sp>
        <p:nvSpPr>
          <p:cNvPr id="17" name="Rectangle 16">
            <a:extLst>
              <a:ext uri="{FF2B5EF4-FFF2-40B4-BE49-F238E27FC236}">
                <a16:creationId xmlns:a16="http://schemas.microsoft.com/office/drawing/2014/main" id="{39B69048-9AEC-4A61-B54B-747042ED0036}"/>
              </a:ext>
            </a:extLst>
          </p:cNvPr>
          <p:cNvSpPr/>
          <p:nvPr/>
        </p:nvSpPr>
        <p:spPr>
          <a:xfrm>
            <a:off x="5867400" y="474213"/>
            <a:ext cx="3818096" cy="369332"/>
          </a:xfrm>
          <a:prstGeom prst="rect">
            <a:avLst/>
          </a:prstGeom>
        </p:spPr>
        <p:txBody>
          <a:bodyPr wrap="none">
            <a:spAutoFit/>
          </a:bodyPr>
          <a:lstStyle/>
          <a:p>
            <a:pPr algn="ctr"/>
            <a:r>
              <a:rPr lang="en-US" b="1" dirty="0">
                <a:solidFill>
                  <a:srgbClr val="C00000"/>
                </a:solidFill>
              </a:rPr>
              <a:t>Observed Onset Date </a:t>
            </a:r>
            <a:r>
              <a:rPr lang="en-US" sz="1800" b="1" dirty="0">
                <a:solidFill>
                  <a:srgbClr val="C00000"/>
                </a:solidFill>
              </a:rPr>
              <a:t>Anomalies </a:t>
            </a:r>
            <a:endParaRPr lang="en-US" b="1" dirty="0">
              <a:solidFill>
                <a:srgbClr val="C00000"/>
              </a:solidFill>
            </a:endParaRPr>
          </a:p>
        </p:txBody>
      </p:sp>
      <p:sp>
        <p:nvSpPr>
          <p:cNvPr id="16" name="TextBox 15">
            <a:extLst>
              <a:ext uri="{FF2B5EF4-FFF2-40B4-BE49-F238E27FC236}">
                <a16:creationId xmlns:a16="http://schemas.microsoft.com/office/drawing/2014/main" id="{E7B462C0-ECB0-495F-9EAD-72D1AA111925}"/>
              </a:ext>
            </a:extLst>
          </p:cNvPr>
          <p:cNvSpPr txBox="1"/>
          <p:nvPr/>
        </p:nvSpPr>
        <p:spPr>
          <a:xfrm>
            <a:off x="-76200" y="5553670"/>
            <a:ext cx="9849544" cy="923330"/>
          </a:xfrm>
          <a:prstGeom prst="rect">
            <a:avLst/>
          </a:prstGeom>
          <a:noFill/>
        </p:spPr>
        <p:txBody>
          <a:bodyPr wrap="square" rtlCol="0">
            <a:spAutoFit/>
          </a:bodyPr>
          <a:lstStyle/>
          <a:p>
            <a:pPr marL="285750" indent="-285750">
              <a:buFont typeface="Wingdings" panose="05000000000000000000" pitchFamily="2" charset="2"/>
              <a:buChar char="q"/>
            </a:pPr>
            <a:r>
              <a:rPr lang="en-US" dirty="0"/>
              <a:t>Delayed onset observed in most parts of GHA though forecast had indicated early onset</a:t>
            </a:r>
          </a:p>
          <a:p>
            <a:pPr marL="285750" indent="-285750">
              <a:buFont typeface="Wingdings" panose="05000000000000000000" pitchFamily="2" charset="2"/>
              <a:buChar char="q"/>
            </a:pPr>
            <a:r>
              <a:rPr lang="en-US" dirty="0"/>
              <a:t>Predicted late onset over northcentral part of Ethiopia is in agreement with the observed</a:t>
            </a:r>
          </a:p>
          <a:p>
            <a:pPr marL="285750" indent="-285750">
              <a:buFont typeface="Wingdings" panose="05000000000000000000" pitchFamily="2" charset="2"/>
              <a:buChar char="q"/>
            </a:pPr>
            <a:endParaRPr lang="en-US" dirty="0"/>
          </a:p>
        </p:txBody>
      </p:sp>
      <p:pic>
        <p:nvPicPr>
          <p:cNvPr id="18" name="Picture 17">
            <a:extLst>
              <a:ext uri="{FF2B5EF4-FFF2-40B4-BE49-F238E27FC236}">
                <a16:creationId xmlns:a16="http://schemas.microsoft.com/office/drawing/2014/main" id="{EE3991D9-0758-4029-9165-6AE5C1DD27E1}"/>
              </a:ext>
            </a:extLst>
          </p:cNvPr>
          <p:cNvPicPr/>
          <p:nvPr/>
        </p:nvPicPr>
        <p:blipFill>
          <a:blip r:embed="rId4"/>
          <a:srcRect l="4800" t="12608" b="8969"/>
          <a:stretch/>
        </p:blipFill>
        <p:spPr>
          <a:xfrm>
            <a:off x="5177184" y="762000"/>
            <a:ext cx="4596160" cy="4829400"/>
          </a:xfrm>
          <a:prstGeom prst="rect">
            <a:avLst/>
          </a:prstGeom>
          <a:ln>
            <a:noFill/>
          </a:ln>
        </p:spPr>
      </p:pic>
      <p:sp>
        <p:nvSpPr>
          <p:cNvPr id="5" name="Oval 4">
            <a:extLst>
              <a:ext uri="{FF2B5EF4-FFF2-40B4-BE49-F238E27FC236}">
                <a16:creationId xmlns:a16="http://schemas.microsoft.com/office/drawing/2014/main" id="{9E802829-0C3D-4A31-91B5-4D7464850A3A}"/>
              </a:ext>
            </a:extLst>
          </p:cNvPr>
          <p:cNvSpPr/>
          <p:nvPr/>
        </p:nvSpPr>
        <p:spPr>
          <a:xfrm>
            <a:off x="2286040" y="1954931"/>
            <a:ext cx="520660" cy="929404"/>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7EBA3F41-F4EA-4C2C-B8C6-F97AACD0A17D}"/>
              </a:ext>
            </a:extLst>
          </p:cNvPr>
          <p:cNvSpPr/>
          <p:nvPr/>
        </p:nvSpPr>
        <p:spPr>
          <a:xfrm>
            <a:off x="7619960" y="1865870"/>
            <a:ext cx="484748" cy="929404"/>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5258691E-48D7-465D-A2F2-DB6F36758B7B}"/>
              </a:ext>
            </a:extLst>
          </p:cNvPr>
          <p:cNvSpPr/>
          <p:nvPr/>
        </p:nvSpPr>
        <p:spPr>
          <a:xfrm rot="19963761">
            <a:off x="7718293" y="3172341"/>
            <a:ext cx="914440" cy="607243"/>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Oval 19">
            <a:extLst>
              <a:ext uri="{FF2B5EF4-FFF2-40B4-BE49-F238E27FC236}">
                <a16:creationId xmlns:a16="http://schemas.microsoft.com/office/drawing/2014/main" id="{6237CD01-EE2E-479D-915A-482A9215851B}"/>
              </a:ext>
            </a:extLst>
          </p:cNvPr>
          <p:cNvSpPr/>
          <p:nvPr/>
        </p:nvSpPr>
        <p:spPr>
          <a:xfrm rot="19963761">
            <a:off x="2526699" y="3223749"/>
            <a:ext cx="914440" cy="607243"/>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Oval 9">
            <a:extLst>
              <a:ext uri="{FF2B5EF4-FFF2-40B4-BE49-F238E27FC236}">
                <a16:creationId xmlns:a16="http://schemas.microsoft.com/office/drawing/2014/main" id="{CA725CC0-2D02-4075-A169-54984C2AC517}"/>
              </a:ext>
            </a:extLst>
          </p:cNvPr>
          <p:cNvSpPr/>
          <p:nvPr/>
        </p:nvSpPr>
        <p:spPr>
          <a:xfrm rot="19387461">
            <a:off x="6564636" y="3489680"/>
            <a:ext cx="919562" cy="1494579"/>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Oval 20">
            <a:extLst>
              <a:ext uri="{FF2B5EF4-FFF2-40B4-BE49-F238E27FC236}">
                <a16:creationId xmlns:a16="http://schemas.microsoft.com/office/drawing/2014/main" id="{02A52D98-FC4B-44B1-A21B-2E01E6FAE397}"/>
              </a:ext>
            </a:extLst>
          </p:cNvPr>
          <p:cNvSpPr/>
          <p:nvPr/>
        </p:nvSpPr>
        <p:spPr>
          <a:xfrm rot="19387461">
            <a:off x="1431469" y="3407973"/>
            <a:ext cx="859480" cy="1426930"/>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7922689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839F15C-DEA8-49A1-8EE2-B3AD66A463CB}"/>
              </a:ext>
            </a:extLst>
          </p:cNvPr>
          <p:cNvSpPr>
            <a:spLocks noGrp="1"/>
          </p:cNvSpPr>
          <p:nvPr>
            <p:ph type="dt" sz="half" idx="10"/>
          </p:nvPr>
        </p:nvSpPr>
        <p:spPr/>
        <p:txBody>
          <a:bodyPr/>
          <a:lstStyle/>
          <a:p>
            <a:fld id="{DE19D8FE-7506-41EF-B335-8CA99EA3EAA9}" type="datetime2">
              <a:rPr lang="en-US" smtClean="0"/>
              <a:pPr/>
              <a:t>Tuesday, May 25, 2021</a:t>
            </a:fld>
            <a:endParaRPr lang="en-US"/>
          </a:p>
        </p:txBody>
      </p:sp>
      <p:sp>
        <p:nvSpPr>
          <p:cNvPr id="5" name="Footer Placeholder 4">
            <a:extLst>
              <a:ext uri="{FF2B5EF4-FFF2-40B4-BE49-F238E27FC236}">
                <a16:creationId xmlns:a16="http://schemas.microsoft.com/office/drawing/2014/main" id="{A2370E36-03BE-4B62-8C00-D24A4BDD62CD}"/>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78017B02-4385-4E30-8083-E8E94E707F46}"/>
              </a:ext>
            </a:extLst>
          </p:cNvPr>
          <p:cNvSpPr>
            <a:spLocks noGrp="1"/>
          </p:cNvSpPr>
          <p:nvPr>
            <p:ph type="sldNum" sz="quarter" idx="12"/>
          </p:nvPr>
        </p:nvSpPr>
        <p:spPr/>
        <p:txBody>
          <a:bodyPr/>
          <a:lstStyle/>
          <a:p>
            <a:fld id="{B1DB7362-2002-504E-9846-FFD55AE08938}" type="slidenum">
              <a:rPr lang="en-US" smtClean="0"/>
              <a:pPr/>
              <a:t>5</a:t>
            </a:fld>
            <a:endParaRPr lang="en-US"/>
          </a:p>
        </p:txBody>
      </p:sp>
      <p:graphicFrame>
        <p:nvGraphicFramePr>
          <p:cNvPr id="7" name="Chart 6">
            <a:extLst>
              <a:ext uri="{FF2B5EF4-FFF2-40B4-BE49-F238E27FC236}">
                <a16:creationId xmlns:a16="http://schemas.microsoft.com/office/drawing/2014/main" id="{313A3B30-14AC-4F8E-A100-EEC0545F9766}"/>
              </a:ext>
            </a:extLst>
          </p:cNvPr>
          <p:cNvGraphicFramePr>
            <a:graphicFrameLocks/>
          </p:cNvGraphicFramePr>
          <p:nvPr>
            <p:extLst>
              <p:ext uri="{D42A27DB-BD31-4B8C-83A1-F6EECF244321}">
                <p14:modId xmlns:p14="http://schemas.microsoft.com/office/powerpoint/2010/main" val="950296323"/>
              </p:ext>
            </p:extLst>
          </p:nvPr>
        </p:nvGraphicFramePr>
        <p:xfrm>
          <a:off x="76200" y="762000"/>
          <a:ext cx="9753600" cy="4884738"/>
        </p:xfrm>
        <a:graphic>
          <a:graphicData uri="http://schemas.openxmlformats.org/drawingml/2006/chart">
            <c:chart xmlns:c="http://schemas.openxmlformats.org/drawingml/2006/chart" xmlns:r="http://schemas.openxmlformats.org/officeDocument/2006/relationships" r:id="rId2"/>
          </a:graphicData>
        </a:graphic>
      </p:graphicFrame>
      <p:sp>
        <p:nvSpPr>
          <p:cNvPr id="8" name="Title 1">
            <a:extLst>
              <a:ext uri="{FF2B5EF4-FFF2-40B4-BE49-F238E27FC236}">
                <a16:creationId xmlns:a16="http://schemas.microsoft.com/office/drawing/2014/main" id="{8C0F1371-7E19-4D33-8C77-A61D84423FE5}"/>
              </a:ext>
            </a:extLst>
          </p:cNvPr>
          <p:cNvSpPr>
            <a:spLocks noGrp="1"/>
          </p:cNvSpPr>
          <p:nvPr>
            <p:ph type="title"/>
          </p:nvPr>
        </p:nvSpPr>
        <p:spPr>
          <a:xfrm>
            <a:off x="495300" y="114730"/>
            <a:ext cx="8915400" cy="433950"/>
          </a:xfrm>
        </p:spPr>
        <p:txBody>
          <a:bodyPr>
            <a:noAutofit/>
          </a:bodyPr>
          <a:lstStyle/>
          <a:p>
            <a:pPr algn="ctr"/>
            <a:r>
              <a:rPr lang="en-GB" b="1" dirty="0">
                <a:solidFill>
                  <a:schemeClr val="accent1"/>
                </a:solidFill>
              </a:rPr>
              <a:t>MAM performance from selected Stations</a:t>
            </a:r>
            <a:endParaRPr lang="en-US" b="1" dirty="0">
              <a:solidFill>
                <a:schemeClr val="accent1"/>
              </a:solidFill>
            </a:endParaRPr>
          </a:p>
        </p:txBody>
      </p:sp>
      <p:sp>
        <p:nvSpPr>
          <p:cNvPr id="9" name="TextBox 8">
            <a:extLst>
              <a:ext uri="{FF2B5EF4-FFF2-40B4-BE49-F238E27FC236}">
                <a16:creationId xmlns:a16="http://schemas.microsoft.com/office/drawing/2014/main" id="{2625F5BE-489F-462C-A607-F08B494DBC2B}"/>
              </a:ext>
            </a:extLst>
          </p:cNvPr>
          <p:cNvSpPr txBox="1"/>
          <p:nvPr/>
        </p:nvSpPr>
        <p:spPr>
          <a:xfrm>
            <a:off x="7772400" y="1515581"/>
            <a:ext cx="1143000" cy="646331"/>
          </a:xfrm>
          <a:prstGeom prst="rect">
            <a:avLst/>
          </a:prstGeom>
          <a:noFill/>
        </p:spPr>
        <p:txBody>
          <a:bodyPr wrap="square" rtlCol="0">
            <a:spAutoFit/>
          </a:bodyPr>
          <a:lstStyle/>
          <a:p>
            <a:r>
              <a:rPr lang="en-US" sz="1200" b="1" dirty="0">
                <a:solidFill>
                  <a:srgbClr val="7030A0"/>
                </a:solidFill>
              </a:rPr>
              <a:t>- Mwanza</a:t>
            </a:r>
          </a:p>
          <a:p>
            <a:r>
              <a:rPr lang="en-US" sz="1200" b="1" dirty="0">
                <a:solidFill>
                  <a:srgbClr val="7030A0"/>
                </a:solidFill>
              </a:rPr>
              <a:t>- Dodoma</a:t>
            </a:r>
          </a:p>
          <a:p>
            <a:r>
              <a:rPr lang="en-US" sz="1200" b="1" dirty="0">
                <a:solidFill>
                  <a:srgbClr val="7030A0"/>
                </a:solidFill>
              </a:rPr>
              <a:t>- Zanzibar</a:t>
            </a:r>
          </a:p>
        </p:txBody>
      </p:sp>
      <p:sp>
        <p:nvSpPr>
          <p:cNvPr id="10" name="Right Brace 9">
            <a:extLst>
              <a:ext uri="{FF2B5EF4-FFF2-40B4-BE49-F238E27FC236}">
                <a16:creationId xmlns:a16="http://schemas.microsoft.com/office/drawing/2014/main" id="{4E3C722F-8F78-4349-B3F8-0262223950C2}"/>
              </a:ext>
            </a:extLst>
          </p:cNvPr>
          <p:cNvSpPr/>
          <p:nvPr/>
        </p:nvSpPr>
        <p:spPr>
          <a:xfrm rot="16200000">
            <a:off x="7996941" y="1977141"/>
            <a:ext cx="213087" cy="557030"/>
          </a:xfrm>
          <a:prstGeom prst="rightBrace">
            <a:avLst>
              <a:gd name="adj1" fmla="val 16582"/>
              <a:gd name="adj2" fmla="val 53117"/>
            </a:avLst>
          </a:prstGeom>
          <a:ln>
            <a:solidFill>
              <a:srgbClr val="C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1" name="TextBox 10">
            <a:extLst>
              <a:ext uri="{FF2B5EF4-FFF2-40B4-BE49-F238E27FC236}">
                <a16:creationId xmlns:a16="http://schemas.microsoft.com/office/drawing/2014/main" id="{1913574C-4FEF-4B7E-A4FB-328ED1CFE48A}"/>
              </a:ext>
            </a:extLst>
          </p:cNvPr>
          <p:cNvSpPr txBox="1"/>
          <p:nvPr/>
        </p:nvSpPr>
        <p:spPr>
          <a:xfrm>
            <a:off x="6781800" y="2129135"/>
            <a:ext cx="1143000" cy="461665"/>
          </a:xfrm>
          <a:prstGeom prst="rect">
            <a:avLst/>
          </a:prstGeom>
          <a:noFill/>
        </p:spPr>
        <p:txBody>
          <a:bodyPr wrap="square" rtlCol="0">
            <a:spAutoFit/>
          </a:bodyPr>
          <a:lstStyle/>
          <a:p>
            <a:r>
              <a:rPr lang="en-US" sz="1200" b="1" dirty="0">
                <a:solidFill>
                  <a:srgbClr val="7030A0"/>
                </a:solidFill>
              </a:rPr>
              <a:t>- Mombasa</a:t>
            </a:r>
          </a:p>
          <a:p>
            <a:r>
              <a:rPr lang="en-US" sz="1200" b="1" dirty="0">
                <a:solidFill>
                  <a:srgbClr val="7030A0"/>
                </a:solidFill>
              </a:rPr>
              <a:t>- </a:t>
            </a:r>
            <a:r>
              <a:rPr lang="en-US" sz="1200" b="1" dirty="0" err="1">
                <a:solidFill>
                  <a:srgbClr val="7030A0"/>
                </a:solidFill>
              </a:rPr>
              <a:t>Voi</a:t>
            </a:r>
            <a:endParaRPr lang="en-US" sz="1200" b="1" dirty="0">
              <a:solidFill>
                <a:srgbClr val="7030A0"/>
              </a:solidFill>
            </a:endParaRPr>
          </a:p>
        </p:txBody>
      </p:sp>
      <p:sp>
        <p:nvSpPr>
          <p:cNvPr id="12" name="Right Brace 11">
            <a:extLst>
              <a:ext uri="{FF2B5EF4-FFF2-40B4-BE49-F238E27FC236}">
                <a16:creationId xmlns:a16="http://schemas.microsoft.com/office/drawing/2014/main" id="{B8CE1E99-AE03-4746-9388-9BFF33855F9B}"/>
              </a:ext>
            </a:extLst>
          </p:cNvPr>
          <p:cNvSpPr/>
          <p:nvPr/>
        </p:nvSpPr>
        <p:spPr>
          <a:xfrm rot="16200000">
            <a:off x="7052730" y="2560021"/>
            <a:ext cx="293249" cy="377908"/>
          </a:xfrm>
          <a:prstGeom prst="rightBrace">
            <a:avLst/>
          </a:prstGeom>
          <a:ln>
            <a:solidFill>
              <a:srgbClr val="C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3" name="TextBox 12">
            <a:extLst>
              <a:ext uri="{FF2B5EF4-FFF2-40B4-BE49-F238E27FC236}">
                <a16:creationId xmlns:a16="http://schemas.microsoft.com/office/drawing/2014/main" id="{BCCBC0AE-A30A-44AD-9A94-C593FFB952A2}"/>
              </a:ext>
            </a:extLst>
          </p:cNvPr>
          <p:cNvSpPr txBox="1"/>
          <p:nvPr/>
        </p:nvSpPr>
        <p:spPr>
          <a:xfrm>
            <a:off x="5817546" y="1419976"/>
            <a:ext cx="1143000" cy="461665"/>
          </a:xfrm>
          <a:prstGeom prst="rect">
            <a:avLst/>
          </a:prstGeom>
          <a:noFill/>
        </p:spPr>
        <p:txBody>
          <a:bodyPr wrap="square" rtlCol="0">
            <a:spAutoFit/>
          </a:bodyPr>
          <a:lstStyle/>
          <a:p>
            <a:r>
              <a:rPr lang="en-US" sz="1200" b="1" dirty="0">
                <a:solidFill>
                  <a:srgbClr val="7030A0"/>
                </a:solidFill>
              </a:rPr>
              <a:t>- Nakuru</a:t>
            </a:r>
          </a:p>
          <a:p>
            <a:r>
              <a:rPr lang="en-US" sz="1200" b="1" dirty="0">
                <a:solidFill>
                  <a:srgbClr val="7030A0"/>
                </a:solidFill>
              </a:rPr>
              <a:t>- Meru</a:t>
            </a:r>
          </a:p>
        </p:txBody>
      </p:sp>
      <p:sp>
        <p:nvSpPr>
          <p:cNvPr id="14" name="Right Brace 13">
            <a:extLst>
              <a:ext uri="{FF2B5EF4-FFF2-40B4-BE49-F238E27FC236}">
                <a16:creationId xmlns:a16="http://schemas.microsoft.com/office/drawing/2014/main" id="{1FEF37EF-8C81-4FF0-B396-2D1C47D07785}"/>
              </a:ext>
            </a:extLst>
          </p:cNvPr>
          <p:cNvSpPr/>
          <p:nvPr/>
        </p:nvSpPr>
        <p:spPr>
          <a:xfrm rot="16200000">
            <a:off x="6053467" y="1882639"/>
            <a:ext cx="293249" cy="377908"/>
          </a:xfrm>
          <a:prstGeom prst="rightBrace">
            <a:avLst/>
          </a:prstGeom>
          <a:ln>
            <a:solidFill>
              <a:srgbClr val="C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5" name="Right Brace 14">
            <a:extLst>
              <a:ext uri="{FF2B5EF4-FFF2-40B4-BE49-F238E27FC236}">
                <a16:creationId xmlns:a16="http://schemas.microsoft.com/office/drawing/2014/main" id="{0BEFB9EB-1E47-46A5-A028-24121C41FA28}"/>
              </a:ext>
            </a:extLst>
          </p:cNvPr>
          <p:cNvSpPr/>
          <p:nvPr/>
        </p:nvSpPr>
        <p:spPr>
          <a:xfrm rot="16200000">
            <a:off x="4521031" y="1990919"/>
            <a:ext cx="213087" cy="498450"/>
          </a:xfrm>
          <a:prstGeom prst="rightBrace">
            <a:avLst>
              <a:gd name="adj1" fmla="val 16582"/>
              <a:gd name="adj2" fmla="val 53117"/>
            </a:avLst>
          </a:prstGeom>
          <a:ln>
            <a:solidFill>
              <a:srgbClr val="C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TextBox 16">
            <a:extLst>
              <a:ext uri="{FF2B5EF4-FFF2-40B4-BE49-F238E27FC236}">
                <a16:creationId xmlns:a16="http://schemas.microsoft.com/office/drawing/2014/main" id="{C61388CD-2906-4E3B-8DB8-6E221585B77E}"/>
              </a:ext>
            </a:extLst>
          </p:cNvPr>
          <p:cNvSpPr txBox="1"/>
          <p:nvPr/>
        </p:nvSpPr>
        <p:spPr>
          <a:xfrm>
            <a:off x="4267200" y="1671935"/>
            <a:ext cx="1142927" cy="461665"/>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200" b="1" dirty="0">
                <a:solidFill>
                  <a:srgbClr val="7030A0"/>
                </a:solidFill>
                <a:latin typeface="Arial" panose="020B0604020202020204" pitchFamily="34" charset="0"/>
                <a:cs typeface="Arial" panose="020B0604020202020204" pitchFamily="34" charset="0"/>
              </a:rPr>
              <a:t>- Jinja</a:t>
            </a:r>
          </a:p>
          <a:p>
            <a:r>
              <a:rPr lang="en-US" sz="1200" b="1" dirty="0">
                <a:solidFill>
                  <a:srgbClr val="7030A0"/>
                </a:solidFill>
                <a:latin typeface="Arial" panose="020B0604020202020204" pitchFamily="34" charset="0"/>
                <a:cs typeface="Arial" panose="020B0604020202020204" pitchFamily="34" charset="0"/>
              </a:rPr>
              <a:t>- Mbarara</a:t>
            </a:r>
          </a:p>
        </p:txBody>
      </p:sp>
      <p:sp>
        <p:nvSpPr>
          <p:cNvPr id="18" name="Right Brace 17">
            <a:extLst>
              <a:ext uri="{FF2B5EF4-FFF2-40B4-BE49-F238E27FC236}">
                <a16:creationId xmlns:a16="http://schemas.microsoft.com/office/drawing/2014/main" id="{2EF6BE96-54D5-40EF-A3B0-97B7B6E8FD35}"/>
              </a:ext>
            </a:extLst>
          </p:cNvPr>
          <p:cNvSpPr/>
          <p:nvPr/>
        </p:nvSpPr>
        <p:spPr>
          <a:xfrm rot="16200000">
            <a:off x="2076971" y="3043941"/>
            <a:ext cx="213087" cy="557030"/>
          </a:xfrm>
          <a:prstGeom prst="rightBrace">
            <a:avLst>
              <a:gd name="adj1" fmla="val 16582"/>
              <a:gd name="adj2" fmla="val 53117"/>
            </a:avLst>
          </a:prstGeom>
          <a:ln>
            <a:solidFill>
              <a:srgbClr val="C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 name="TextBox 18">
            <a:extLst>
              <a:ext uri="{FF2B5EF4-FFF2-40B4-BE49-F238E27FC236}">
                <a16:creationId xmlns:a16="http://schemas.microsoft.com/office/drawing/2014/main" id="{0E14B831-7415-4FFB-8534-57E929A5E9F9}"/>
              </a:ext>
            </a:extLst>
          </p:cNvPr>
          <p:cNvSpPr txBox="1"/>
          <p:nvPr/>
        </p:nvSpPr>
        <p:spPr>
          <a:xfrm>
            <a:off x="1828800" y="2754247"/>
            <a:ext cx="1143000" cy="461665"/>
          </a:xfrm>
          <a:prstGeom prst="rect">
            <a:avLst/>
          </a:prstGeom>
          <a:solidFill>
            <a:schemeClr val="bg1"/>
          </a:solidFill>
        </p:spPr>
        <p:txBody>
          <a:bodyPr wrap="square" rtlCol="0">
            <a:spAutoFit/>
          </a:bodyPr>
          <a:lstStyle/>
          <a:p>
            <a:r>
              <a:rPr lang="en-US" sz="1200" b="1" dirty="0">
                <a:solidFill>
                  <a:srgbClr val="7030A0"/>
                </a:solidFill>
              </a:rPr>
              <a:t>- Juba</a:t>
            </a:r>
          </a:p>
          <a:p>
            <a:r>
              <a:rPr lang="en-US" sz="1200" b="1" dirty="0">
                <a:solidFill>
                  <a:srgbClr val="7030A0"/>
                </a:solidFill>
              </a:rPr>
              <a:t>- Raga</a:t>
            </a:r>
          </a:p>
        </p:txBody>
      </p:sp>
      <p:sp>
        <p:nvSpPr>
          <p:cNvPr id="2" name="TextBox 1">
            <a:extLst>
              <a:ext uri="{FF2B5EF4-FFF2-40B4-BE49-F238E27FC236}">
                <a16:creationId xmlns:a16="http://schemas.microsoft.com/office/drawing/2014/main" id="{CDBF60E4-C0C9-4614-8792-DF38CB979F81}"/>
              </a:ext>
            </a:extLst>
          </p:cNvPr>
          <p:cNvSpPr txBox="1"/>
          <p:nvPr/>
        </p:nvSpPr>
        <p:spPr>
          <a:xfrm>
            <a:off x="7900198" y="5361801"/>
            <a:ext cx="1929602" cy="276999"/>
          </a:xfrm>
          <a:prstGeom prst="rect">
            <a:avLst/>
          </a:prstGeom>
          <a:noFill/>
        </p:spPr>
        <p:txBody>
          <a:bodyPr wrap="square" rtlCol="0">
            <a:spAutoFit/>
          </a:bodyPr>
          <a:lstStyle/>
          <a:p>
            <a:r>
              <a:rPr lang="en-US" sz="1200" dirty="0">
                <a:latin typeface="+mj-lt"/>
              </a:rPr>
              <a:t>Credits: </a:t>
            </a:r>
            <a:r>
              <a:rPr lang="en-US" sz="1200" i="0" dirty="0">
                <a:solidFill>
                  <a:srgbClr val="202124"/>
                </a:solidFill>
                <a:effectLst/>
                <a:latin typeface="+mj-lt"/>
              </a:rPr>
              <a:t>Ismael </a:t>
            </a:r>
            <a:r>
              <a:rPr lang="en-US" sz="1200" i="0" dirty="0" err="1">
                <a:solidFill>
                  <a:srgbClr val="202124"/>
                </a:solidFill>
                <a:effectLst/>
                <a:latin typeface="+mj-lt"/>
              </a:rPr>
              <a:t>Lutta</a:t>
            </a:r>
            <a:endParaRPr lang="en-US" sz="1200" i="0" dirty="0">
              <a:solidFill>
                <a:srgbClr val="5F6368"/>
              </a:solidFill>
              <a:effectLst/>
              <a:latin typeface="+mj-lt"/>
            </a:endParaRPr>
          </a:p>
        </p:txBody>
      </p:sp>
    </p:spTree>
    <p:extLst>
      <p:ext uri="{BB962C8B-B14F-4D97-AF65-F5344CB8AC3E}">
        <p14:creationId xmlns:p14="http://schemas.microsoft.com/office/powerpoint/2010/main" val="25598024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9D23647F-F9E1-4BA7-892D-D8D00F9F304D}"/>
              </a:ext>
            </a:extLst>
          </p:cNvPr>
          <p:cNvSpPr>
            <a:spLocks noGrp="1"/>
          </p:cNvSpPr>
          <p:nvPr>
            <p:ph type="dt" sz="half" idx="10"/>
          </p:nvPr>
        </p:nvSpPr>
        <p:spPr/>
        <p:txBody>
          <a:bodyPr/>
          <a:lstStyle/>
          <a:p>
            <a:fld id="{DE19D8FE-7506-41EF-B335-8CA99EA3EAA9}" type="datetime2">
              <a:rPr lang="en-US" smtClean="0"/>
              <a:pPr/>
              <a:t>Tuesday, May 25, 2021</a:t>
            </a:fld>
            <a:endParaRPr lang="en-US"/>
          </a:p>
        </p:txBody>
      </p:sp>
      <p:sp>
        <p:nvSpPr>
          <p:cNvPr id="5" name="Footer Placeholder 4">
            <a:extLst>
              <a:ext uri="{FF2B5EF4-FFF2-40B4-BE49-F238E27FC236}">
                <a16:creationId xmlns:a16="http://schemas.microsoft.com/office/drawing/2014/main" id="{9BCE91D5-E08E-4333-88F7-A0752933DBA2}"/>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AE269982-7509-4E46-998E-289DE05B2CD0}"/>
              </a:ext>
            </a:extLst>
          </p:cNvPr>
          <p:cNvSpPr>
            <a:spLocks noGrp="1"/>
          </p:cNvSpPr>
          <p:nvPr>
            <p:ph type="sldNum" sz="quarter" idx="12"/>
          </p:nvPr>
        </p:nvSpPr>
        <p:spPr/>
        <p:txBody>
          <a:bodyPr/>
          <a:lstStyle/>
          <a:p>
            <a:fld id="{B1DB7362-2002-504E-9846-FFD55AE08938}" type="slidenum">
              <a:rPr lang="en-US" smtClean="0"/>
              <a:pPr/>
              <a:t>6</a:t>
            </a:fld>
            <a:endParaRPr lang="en-US"/>
          </a:p>
        </p:txBody>
      </p:sp>
      <p:sp>
        <p:nvSpPr>
          <p:cNvPr id="11" name="Title 1">
            <a:extLst>
              <a:ext uri="{FF2B5EF4-FFF2-40B4-BE49-F238E27FC236}">
                <a16:creationId xmlns:a16="http://schemas.microsoft.com/office/drawing/2014/main" id="{AFBE502E-65E0-47BC-8B44-CB4DCAF931CF}"/>
              </a:ext>
            </a:extLst>
          </p:cNvPr>
          <p:cNvSpPr>
            <a:spLocks noGrp="1"/>
          </p:cNvSpPr>
          <p:nvPr>
            <p:ph type="title"/>
          </p:nvPr>
        </p:nvSpPr>
        <p:spPr>
          <a:xfrm>
            <a:off x="495300" y="76200"/>
            <a:ext cx="8915400" cy="433950"/>
          </a:xfrm>
        </p:spPr>
        <p:txBody>
          <a:bodyPr>
            <a:noAutofit/>
          </a:bodyPr>
          <a:lstStyle/>
          <a:p>
            <a:pPr algn="ctr"/>
            <a:r>
              <a:rPr lang="en-GB" b="1" dirty="0">
                <a:solidFill>
                  <a:schemeClr val="accent1"/>
                </a:solidFill>
              </a:rPr>
              <a:t>Temperature performance – Anomalies</a:t>
            </a:r>
            <a:endParaRPr lang="en-US" b="1" dirty="0">
              <a:solidFill>
                <a:schemeClr val="accent1"/>
              </a:solidFill>
            </a:endParaRPr>
          </a:p>
        </p:txBody>
      </p:sp>
      <p:pic>
        <p:nvPicPr>
          <p:cNvPr id="3" name="Picture 2">
            <a:extLst>
              <a:ext uri="{FF2B5EF4-FFF2-40B4-BE49-F238E27FC236}">
                <a16:creationId xmlns:a16="http://schemas.microsoft.com/office/drawing/2014/main" id="{D4E714AA-6AE6-4095-AADE-20570122906B}"/>
              </a:ext>
            </a:extLst>
          </p:cNvPr>
          <p:cNvPicPr>
            <a:picLocks noChangeAspect="1"/>
          </p:cNvPicPr>
          <p:nvPr/>
        </p:nvPicPr>
        <p:blipFill rotWithShape="1">
          <a:blip r:embed="rId2"/>
          <a:srcRect l="5990" t="8000" b="8889"/>
          <a:stretch/>
        </p:blipFill>
        <p:spPr>
          <a:xfrm>
            <a:off x="96629" y="472440"/>
            <a:ext cx="4653393" cy="4937760"/>
          </a:xfrm>
          <a:prstGeom prst="rect">
            <a:avLst/>
          </a:prstGeom>
        </p:spPr>
      </p:pic>
      <p:pic>
        <p:nvPicPr>
          <p:cNvPr id="9" name="Picture 8">
            <a:extLst>
              <a:ext uri="{FF2B5EF4-FFF2-40B4-BE49-F238E27FC236}">
                <a16:creationId xmlns:a16="http://schemas.microsoft.com/office/drawing/2014/main" id="{AFF91FC4-54C9-4A5D-8024-2611A691818C}"/>
              </a:ext>
            </a:extLst>
          </p:cNvPr>
          <p:cNvPicPr>
            <a:picLocks noChangeAspect="1"/>
          </p:cNvPicPr>
          <p:nvPr/>
        </p:nvPicPr>
        <p:blipFill rotWithShape="1">
          <a:blip r:embed="rId3"/>
          <a:srcRect l="5990" t="8000" b="8889"/>
          <a:stretch/>
        </p:blipFill>
        <p:spPr>
          <a:xfrm>
            <a:off x="5024007" y="472440"/>
            <a:ext cx="4653393" cy="4937760"/>
          </a:xfrm>
          <a:prstGeom prst="rect">
            <a:avLst/>
          </a:prstGeom>
        </p:spPr>
      </p:pic>
      <p:sp>
        <p:nvSpPr>
          <p:cNvPr id="13" name="TextBox 12">
            <a:extLst>
              <a:ext uri="{FF2B5EF4-FFF2-40B4-BE49-F238E27FC236}">
                <a16:creationId xmlns:a16="http://schemas.microsoft.com/office/drawing/2014/main" id="{426EB1D2-A028-46D1-BD9B-94CEB1604755}"/>
              </a:ext>
            </a:extLst>
          </p:cNvPr>
          <p:cNvSpPr txBox="1"/>
          <p:nvPr/>
        </p:nvSpPr>
        <p:spPr>
          <a:xfrm>
            <a:off x="-76200" y="5410200"/>
            <a:ext cx="9849544" cy="1200329"/>
          </a:xfrm>
          <a:prstGeom prst="rect">
            <a:avLst/>
          </a:prstGeom>
          <a:noFill/>
        </p:spPr>
        <p:txBody>
          <a:bodyPr wrap="square" rtlCol="0">
            <a:spAutoFit/>
          </a:bodyPr>
          <a:lstStyle/>
          <a:p>
            <a:pPr marL="285750" indent="-285750">
              <a:buFont typeface="Wingdings" panose="05000000000000000000" pitchFamily="2" charset="2"/>
              <a:buChar char="q"/>
            </a:pPr>
            <a:r>
              <a:rPr lang="en-US" dirty="0"/>
              <a:t>In March, most parts of GHA recorded warmer than average temperature except the eastern horn, with localized regions recording over 1.5</a:t>
            </a:r>
            <a:r>
              <a:rPr lang="en-US" baseline="30000" dirty="0"/>
              <a:t>o</a:t>
            </a:r>
            <a:r>
              <a:rPr lang="en-US" dirty="0"/>
              <a:t>C above the long term mean; </a:t>
            </a:r>
          </a:p>
          <a:p>
            <a:pPr marL="285750" indent="-285750">
              <a:buFont typeface="Wingdings" panose="05000000000000000000" pitchFamily="2" charset="2"/>
              <a:buChar char="q"/>
            </a:pPr>
            <a:r>
              <a:rPr lang="en-US" dirty="0"/>
              <a:t>In April, above average temperature observed over southern &amp; equatorial parts of the region </a:t>
            </a:r>
          </a:p>
          <a:p>
            <a:pPr marL="285750" indent="-285750">
              <a:buFont typeface="Wingdings" panose="05000000000000000000" pitchFamily="2" charset="2"/>
              <a:buChar char="q"/>
            </a:pPr>
            <a:endParaRPr lang="en-US" dirty="0"/>
          </a:p>
        </p:txBody>
      </p:sp>
    </p:spTree>
    <p:extLst>
      <p:ext uri="{BB962C8B-B14F-4D97-AF65-F5344CB8AC3E}">
        <p14:creationId xmlns:p14="http://schemas.microsoft.com/office/powerpoint/2010/main" val="522977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95B2DA-A51B-4541-9AB3-DBA46C71E494}"/>
              </a:ext>
            </a:extLst>
          </p:cNvPr>
          <p:cNvSpPr>
            <a:spLocks noGrp="1"/>
          </p:cNvSpPr>
          <p:nvPr>
            <p:ph type="title"/>
          </p:nvPr>
        </p:nvSpPr>
        <p:spPr>
          <a:xfrm>
            <a:off x="0" y="76200"/>
            <a:ext cx="9906000" cy="464427"/>
          </a:xfrm>
        </p:spPr>
        <p:txBody>
          <a:bodyPr/>
          <a:lstStyle/>
          <a:p>
            <a:pPr algn="ctr"/>
            <a:r>
              <a:rPr lang="en-GB" b="1" dirty="0">
                <a:solidFill>
                  <a:schemeClr val="accent1"/>
                </a:solidFill>
              </a:rPr>
              <a:t>Overall seasonal performance (march - 20 May ) </a:t>
            </a:r>
          </a:p>
        </p:txBody>
      </p:sp>
      <p:sp>
        <p:nvSpPr>
          <p:cNvPr id="3" name="Date Placeholder 2">
            <a:extLst>
              <a:ext uri="{FF2B5EF4-FFF2-40B4-BE49-F238E27FC236}">
                <a16:creationId xmlns:a16="http://schemas.microsoft.com/office/drawing/2014/main" id="{E1C41E41-E26D-4667-A1E6-DD735C20E1CD}"/>
              </a:ext>
            </a:extLst>
          </p:cNvPr>
          <p:cNvSpPr>
            <a:spLocks noGrp="1"/>
          </p:cNvSpPr>
          <p:nvPr>
            <p:ph type="dt" sz="half" idx="10"/>
          </p:nvPr>
        </p:nvSpPr>
        <p:spPr/>
        <p:txBody>
          <a:bodyPr/>
          <a:lstStyle/>
          <a:p>
            <a:fld id="{5C5B3724-956F-45DF-A65E-EA2718D13D7F}" type="datetime2">
              <a:rPr lang="en-US" smtClean="0"/>
              <a:t>Tuesday, May 25, 2021</a:t>
            </a:fld>
            <a:endParaRPr lang="en-US"/>
          </a:p>
        </p:txBody>
      </p:sp>
      <p:sp>
        <p:nvSpPr>
          <p:cNvPr id="4" name="Footer Placeholder 3">
            <a:extLst>
              <a:ext uri="{FF2B5EF4-FFF2-40B4-BE49-F238E27FC236}">
                <a16:creationId xmlns:a16="http://schemas.microsoft.com/office/drawing/2014/main" id="{25E007AB-7D93-4BF5-95C4-501AB546FAA2}"/>
              </a:ext>
            </a:extLst>
          </p:cNvPr>
          <p:cNvSpPr>
            <a:spLocks noGrp="1"/>
          </p:cNvSpPr>
          <p:nvPr>
            <p:ph type="ftr" sz="quarter" idx="11"/>
          </p:nvPr>
        </p:nvSpPr>
        <p:spPr/>
        <p:txBody>
          <a:bodyPr/>
          <a:lstStyle/>
          <a:p>
            <a:r>
              <a:rPr lang="en-US"/>
              <a:t>ICPAC</a:t>
            </a:r>
            <a:endParaRPr lang="en-US" dirty="0"/>
          </a:p>
        </p:txBody>
      </p:sp>
      <p:sp>
        <p:nvSpPr>
          <p:cNvPr id="5" name="Slide Number Placeholder 4">
            <a:extLst>
              <a:ext uri="{FF2B5EF4-FFF2-40B4-BE49-F238E27FC236}">
                <a16:creationId xmlns:a16="http://schemas.microsoft.com/office/drawing/2014/main" id="{A3B42A72-D9F3-49DD-84DE-E63CED9A306A}"/>
              </a:ext>
            </a:extLst>
          </p:cNvPr>
          <p:cNvSpPr>
            <a:spLocks noGrp="1"/>
          </p:cNvSpPr>
          <p:nvPr>
            <p:ph type="sldNum" sz="quarter" idx="12"/>
          </p:nvPr>
        </p:nvSpPr>
        <p:spPr/>
        <p:txBody>
          <a:bodyPr/>
          <a:lstStyle/>
          <a:p>
            <a:fld id="{B1DB7362-2002-504E-9846-FFD55AE08938}" type="slidenum">
              <a:rPr lang="en-US" smtClean="0"/>
              <a:t>7</a:t>
            </a:fld>
            <a:endParaRPr lang="en-US"/>
          </a:p>
        </p:txBody>
      </p:sp>
      <p:pic>
        <p:nvPicPr>
          <p:cNvPr id="6" name="Picture 5">
            <a:extLst>
              <a:ext uri="{FF2B5EF4-FFF2-40B4-BE49-F238E27FC236}">
                <a16:creationId xmlns:a16="http://schemas.microsoft.com/office/drawing/2014/main" id="{D5B4BF41-F27C-FB49-9AAB-928B5A0CFB6F}"/>
              </a:ext>
            </a:extLst>
          </p:cNvPr>
          <p:cNvPicPr>
            <a:picLocks noChangeAspect="1"/>
          </p:cNvPicPr>
          <p:nvPr/>
        </p:nvPicPr>
        <p:blipFill rotWithShape="1">
          <a:blip r:embed="rId3"/>
          <a:srcRect l="3321" t="2667" r="2952" b="3998"/>
          <a:stretch/>
        </p:blipFill>
        <p:spPr>
          <a:xfrm>
            <a:off x="482895" y="902298"/>
            <a:ext cx="4167922" cy="4846320"/>
          </a:xfrm>
          <a:prstGeom prst="rect">
            <a:avLst/>
          </a:prstGeom>
        </p:spPr>
      </p:pic>
      <p:pic>
        <p:nvPicPr>
          <p:cNvPr id="9" name="Picture 8">
            <a:extLst>
              <a:ext uri="{FF2B5EF4-FFF2-40B4-BE49-F238E27FC236}">
                <a16:creationId xmlns:a16="http://schemas.microsoft.com/office/drawing/2014/main" id="{3F29DD83-CEE7-407D-A231-7BAA752B9C60}"/>
              </a:ext>
            </a:extLst>
          </p:cNvPr>
          <p:cNvPicPr>
            <a:picLocks noChangeAspect="1"/>
          </p:cNvPicPr>
          <p:nvPr/>
        </p:nvPicPr>
        <p:blipFill rotWithShape="1">
          <a:blip r:embed="rId4"/>
          <a:srcRect l="5990" t="13065" b="8890"/>
          <a:stretch/>
        </p:blipFill>
        <p:spPr>
          <a:xfrm>
            <a:off x="4778632" y="914399"/>
            <a:ext cx="4740837" cy="4846320"/>
          </a:xfrm>
          <a:prstGeom prst="rect">
            <a:avLst/>
          </a:prstGeom>
        </p:spPr>
      </p:pic>
      <p:sp>
        <p:nvSpPr>
          <p:cNvPr id="11" name="TextBox 10">
            <a:extLst>
              <a:ext uri="{FF2B5EF4-FFF2-40B4-BE49-F238E27FC236}">
                <a16:creationId xmlns:a16="http://schemas.microsoft.com/office/drawing/2014/main" id="{BC66E7B3-00F6-44CF-B583-CAC8EE34CF1F}"/>
              </a:ext>
            </a:extLst>
          </p:cNvPr>
          <p:cNvSpPr txBox="1"/>
          <p:nvPr/>
        </p:nvSpPr>
        <p:spPr>
          <a:xfrm>
            <a:off x="1173232" y="533400"/>
            <a:ext cx="2331968" cy="400110"/>
          </a:xfrm>
          <a:prstGeom prst="rect">
            <a:avLst/>
          </a:prstGeom>
          <a:noFill/>
        </p:spPr>
        <p:txBody>
          <a:bodyPr wrap="square" rtlCol="0">
            <a:spAutoFit/>
          </a:bodyPr>
          <a:lstStyle/>
          <a:p>
            <a:pPr algn="ctr"/>
            <a:r>
              <a:rPr lang="en-US" sz="2000" b="1" dirty="0">
                <a:solidFill>
                  <a:srgbClr val="C00000"/>
                </a:solidFill>
              </a:rPr>
              <a:t>Forecast</a:t>
            </a:r>
          </a:p>
        </p:txBody>
      </p:sp>
      <p:sp>
        <p:nvSpPr>
          <p:cNvPr id="12" name="TextBox 11">
            <a:extLst>
              <a:ext uri="{FF2B5EF4-FFF2-40B4-BE49-F238E27FC236}">
                <a16:creationId xmlns:a16="http://schemas.microsoft.com/office/drawing/2014/main" id="{3D3587A8-2EAE-43D2-84C4-2FD31A00C9AD}"/>
              </a:ext>
            </a:extLst>
          </p:cNvPr>
          <p:cNvSpPr txBox="1"/>
          <p:nvPr/>
        </p:nvSpPr>
        <p:spPr>
          <a:xfrm>
            <a:off x="5824049" y="533400"/>
            <a:ext cx="2331968" cy="400110"/>
          </a:xfrm>
          <a:prstGeom prst="rect">
            <a:avLst/>
          </a:prstGeom>
          <a:noFill/>
        </p:spPr>
        <p:txBody>
          <a:bodyPr wrap="square" rtlCol="0">
            <a:spAutoFit/>
          </a:bodyPr>
          <a:lstStyle/>
          <a:p>
            <a:pPr algn="ctr"/>
            <a:r>
              <a:rPr lang="en-US" sz="2000" b="1" dirty="0">
                <a:solidFill>
                  <a:srgbClr val="C00000"/>
                </a:solidFill>
              </a:rPr>
              <a:t>Observation</a:t>
            </a:r>
          </a:p>
        </p:txBody>
      </p:sp>
      <p:sp>
        <p:nvSpPr>
          <p:cNvPr id="21" name="Oval 20">
            <a:extLst>
              <a:ext uri="{FF2B5EF4-FFF2-40B4-BE49-F238E27FC236}">
                <a16:creationId xmlns:a16="http://schemas.microsoft.com/office/drawing/2014/main" id="{F1A6DF66-4C90-436D-AD4E-1ECA5DF75D5A}"/>
              </a:ext>
            </a:extLst>
          </p:cNvPr>
          <p:cNvSpPr/>
          <p:nvPr/>
        </p:nvSpPr>
        <p:spPr>
          <a:xfrm>
            <a:off x="2438400" y="3393454"/>
            <a:ext cx="777116" cy="1110550"/>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9FB25F3D-C053-468B-938C-5F292CBAC079}"/>
              </a:ext>
            </a:extLst>
          </p:cNvPr>
          <p:cNvSpPr/>
          <p:nvPr/>
        </p:nvSpPr>
        <p:spPr>
          <a:xfrm>
            <a:off x="6842884" y="3276600"/>
            <a:ext cx="777116" cy="1110550"/>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55D9BD79-E4AC-4926-BB8E-1A0F305F8FCD}"/>
              </a:ext>
            </a:extLst>
          </p:cNvPr>
          <p:cNvSpPr/>
          <p:nvPr/>
        </p:nvSpPr>
        <p:spPr>
          <a:xfrm rot="687365">
            <a:off x="789464" y="1163890"/>
            <a:ext cx="571500" cy="1714554"/>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Oval 24">
            <a:extLst>
              <a:ext uri="{FF2B5EF4-FFF2-40B4-BE49-F238E27FC236}">
                <a16:creationId xmlns:a16="http://schemas.microsoft.com/office/drawing/2014/main" id="{688F9548-C081-4089-80ED-35CB1BED1094}"/>
              </a:ext>
            </a:extLst>
          </p:cNvPr>
          <p:cNvSpPr/>
          <p:nvPr/>
        </p:nvSpPr>
        <p:spPr>
          <a:xfrm rot="19590644">
            <a:off x="2523125" y="893466"/>
            <a:ext cx="778685" cy="1922357"/>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Oval 25">
            <a:extLst>
              <a:ext uri="{FF2B5EF4-FFF2-40B4-BE49-F238E27FC236}">
                <a16:creationId xmlns:a16="http://schemas.microsoft.com/office/drawing/2014/main" id="{8AF368F7-EA39-473B-B2A1-D23E39B3C56A}"/>
              </a:ext>
            </a:extLst>
          </p:cNvPr>
          <p:cNvSpPr/>
          <p:nvPr/>
        </p:nvSpPr>
        <p:spPr>
          <a:xfrm rot="19590644">
            <a:off x="6942725" y="817266"/>
            <a:ext cx="778685" cy="1922357"/>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 name="Oval 26">
            <a:extLst>
              <a:ext uri="{FF2B5EF4-FFF2-40B4-BE49-F238E27FC236}">
                <a16:creationId xmlns:a16="http://schemas.microsoft.com/office/drawing/2014/main" id="{F4CA059A-938E-4493-964B-0ADCC0739387}"/>
              </a:ext>
            </a:extLst>
          </p:cNvPr>
          <p:cNvSpPr/>
          <p:nvPr/>
        </p:nvSpPr>
        <p:spPr>
          <a:xfrm rot="687365">
            <a:off x="5319203" y="1026717"/>
            <a:ext cx="535663" cy="1714554"/>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1105596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17AB5DA-D670-4A0C-8335-AD7FA69A4D61}"/>
              </a:ext>
            </a:extLst>
          </p:cNvPr>
          <p:cNvSpPr>
            <a:spLocks noGrp="1"/>
          </p:cNvSpPr>
          <p:nvPr>
            <p:ph type="dt" sz="half" idx="10"/>
          </p:nvPr>
        </p:nvSpPr>
        <p:spPr/>
        <p:txBody>
          <a:bodyPr/>
          <a:lstStyle/>
          <a:p>
            <a:fld id="{DE19D8FE-7506-41EF-B335-8CA99EA3EAA9}" type="datetime2">
              <a:rPr lang="en-US" smtClean="0"/>
              <a:pPr/>
              <a:t>Tuesday, May 25, 2021</a:t>
            </a:fld>
            <a:endParaRPr lang="en-US"/>
          </a:p>
        </p:txBody>
      </p:sp>
      <p:sp>
        <p:nvSpPr>
          <p:cNvPr id="5" name="Footer Placeholder 4">
            <a:extLst>
              <a:ext uri="{FF2B5EF4-FFF2-40B4-BE49-F238E27FC236}">
                <a16:creationId xmlns:a16="http://schemas.microsoft.com/office/drawing/2014/main" id="{1AD9B896-6A2C-41CD-9969-E97BF71B5D69}"/>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1AEE397C-10AF-4654-928B-01F9D7AEB8B5}"/>
              </a:ext>
            </a:extLst>
          </p:cNvPr>
          <p:cNvSpPr>
            <a:spLocks noGrp="1"/>
          </p:cNvSpPr>
          <p:nvPr>
            <p:ph type="sldNum" sz="quarter" idx="12"/>
          </p:nvPr>
        </p:nvSpPr>
        <p:spPr/>
        <p:txBody>
          <a:bodyPr/>
          <a:lstStyle/>
          <a:p>
            <a:fld id="{B1DB7362-2002-504E-9846-FFD55AE08938}" type="slidenum">
              <a:rPr lang="en-US" smtClean="0"/>
              <a:pPr/>
              <a:t>8</a:t>
            </a:fld>
            <a:endParaRPr lang="en-US"/>
          </a:p>
        </p:txBody>
      </p:sp>
      <p:pic>
        <p:nvPicPr>
          <p:cNvPr id="3074" name="Picture 2" descr="Madden-Julian Oscillation waves">
            <a:extLst>
              <a:ext uri="{FF2B5EF4-FFF2-40B4-BE49-F238E27FC236}">
                <a16:creationId xmlns:a16="http://schemas.microsoft.com/office/drawing/2014/main" id="{0431216F-8DDA-4BD6-B144-DF8EF0BC199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1162" b="37915"/>
          <a:stretch/>
        </p:blipFill>
        <p:spPr bwMode="auto">
          <a:xfrm>
            <a:off x="495298" y="1752600"/>
            <a:ext cx="8801102" cy="1494168"/>
          </a:xfrm>
          <a:prstGeom prst="rect">
            <a:avLst/>
          </a:prstGeom>
          <a:noFill/>
          <a:ln w="9525">
            <a:solidFill>
              <a:schemeClr val="tx1"/>
            </a:solidFill>
          </a:ln>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128D6251-363E-4FB7-AD7D-61F9CF241FBA}"/>
              </a:ext>
            </a:extLst>
          </p:cNvPr>
          <p:cNvSpPr txBox="1"/>
          <p:nvPr/>
        </p:nvSpPr>
        <p:spPr>
          <a:xfrm>
            <a:off x="5334000" y="2099846"/>
            <a:ext cx="1524000" cy="338554"/>
          </a:xfrm>
          <a:prstGeom prst="rect">
            <a:avLst/>
          </a:prstGeom>
          <a:noFill/>
        </p:spPr>
        <p:txBody>
          <a:bodyPr wrap="square" rtlCol="0">
            <a:spAutoFit/>
          </a:bodyPr>
          <a:lstStyle/>
          <a:p>
            <a:r>
              <a:rPr lang="en-US" sz="1600" b="1" dirty="0">
                <a:solidFill>
                  <a:srgbClr val="C00000"/>
                </a:solidFill>
                <a:latin typeface="Arial" panose="020B0604020202020204" pitchFamily="34" charset="0"/>
              </a:rPr>
              <a:t>   </a:t>
            </a:r>
            <a:r>
              <a:rPr lang="en-US" sz="1600" b="1" i="0" dirty="0">
                <a:solidFill>
                  <a:srgbClr val="C00000"/>
                </a:solidFill>
                <a:effectLst/>
                <a:latin typeface="Arial" panose="020B0604020202020204" pitchFamily="34" charset="0"/>
              </a:rPr>
              <a:t>30 Mar 2021</a:t>
            </a:r>
            <a:endParaRPr lang="en-US" sz="1600" dirty="0">
              <a:solidFill>
                <a:srgbClr val="C00000"/>
              </a:solidFill>
            </a:endParaRPr>
          </a:p>
        </p:txBody>
      </p:sp>
      <p:pic>
        <p:nvPicPr>
          <p:cNvPr id="3080" name="Picture 8" descr="Madden-Julian Oscillation waves">
            <a:extLst>
              <a:ext uri="{FF2B5EF4-FFF2-40B4-BE49-F238E27FC236}">
                <a16:creationId xmlns:a16="http://schemas.microsoft.com/office/drawing/2014/main" id="{4B5B4E98-C619-4967-AAC9-1611779A36E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3844" b="35857"/>
          <a:stretch/>
        </p:blipFill>
        <p:spPr bwMode="auto">
          <a:xfrm>
            <a:off x="495298" y="228600"/>
            <a:ext cx="8801102" cy="1494169"/>
          </a:xfrm>
          <a:prstGeom prst="rect">
            <a:avLst/>
          </a:prstGeom>
          <a:noFill/>
          <a:ln w="9525">
            <a:solidFill>
              <a:schemeClr val="tx1"/>
            </a:solidFill>
          </a:ln>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E55CDE47-C1B5-4DEB-9A9F-D15A7E36FDAD}"/>
              </a:ext>
            </a:extLst>
          </p:cNvPr>
          <p:cNvSpPr txBox="1"/>
          <p:nvPr/>
        </p:nvSpPr>
        <p:spPr>
          <a:xfrm>
            <a:off x="5509043" y="691326"/>
            <a:ext cx="1501357" cy="338554"/>
          </a:xfrm>
          <a:prstGeom prst="rect">
            <a:avLst/>
          </a:prstGeom>
          <a:noFill/>
        </p:spPr>
        <p:txBody>
          <a:bodyPr wrap="square" rtlCol="0">
            <a:spAutoFit/>
          </a:bodyPr>
          <a:lstStyle/>
          <a:p>
            <a:r>
              <a:rPr lang="en-US" sz="1600" b="1" i="0" dirty="0">
                <a:solidFill>
                  <a:srgbClr val="C00000"/>
                </a:solidFill>
                <a:effectLst/>
                <a:latin typeface="Arial" panose="020B0604020202020204" pitchFamily="34" charset="0"/>
              </a:rPr>
              <a:t>02 Mar 2021</a:t>
            </a:r>
            <a:endParaRPr lang="en-US" sz="1600" dirty="0">
              <a:solidFill>
                <a:srgbClr val="C00000"/>
              </a:solidFill>
            </a:endParaRPr>
          </a:p>
        </p:txBody>
      </p:sp>
      <p:sp>
        <p:nvSpPr>
          <p:cNvPr id="14" name="Title 1">
            <a:extLst>
              <a:ext uri="{FF2B5EF4-FFF2-40B4-BE49-F238E27FC236}">
                <a16:creationId xmlns:a16="http://schemas.microsoft.com/office/drawing/2014/main" id="{D6CBCA89-88D4-45C4-9A55-3BF545B1324C}"/>
              </a:ext>
            </a:extLst>
          </p:cNvPr>
          <p:cNvSpPr>
            <a:spLocks noGrp="1"/>
          </p:cNvSpPr>
          <p:nvPr>
            <p:ph type="title"/>
          </p:nvPr>
        </p:nvSpPr>
        <p:spPr>
          <a:xfrm>
            <a:off x="38101" y="288788"/>
            <a:ext cx="419099" cy="6029801"/>
          </a:xfrm>
        </p:spPr>
        <p:txBody>
          <a:bodyPr vert="vert270">
            <a:noAutofit/>
          </a:bodyPr>
          <a:lstStyle/>
          <a:p>
            <a:pPr algn="ctr"/>
            <a:r>
              <a:rPr lang="en-US" sz="1800" b="1" dirty="0">
                <a:latin typeface="+mn-lt"/>
              </a:rPr>
              <a:t>Recent Evolution OF </a:t>
            </a:r>
            <a:r>
              <a:rPr lang="en-US" sz="1800" b="1" i="0" dirty="0">
                <a:effectLst/>
                <a:latin typeface="+mn-lt"/>
              </a:rPr>
              <a:t>MJO </a:t>
            </a:r>
            <a:br>
              <a:rPr lang="en-US" sz="1800" b="1" i="0" dirty="0">
                <a:solidFill>
                  <a:srgbClr val="666666"/>
                </a:solidFill>
                <a:effectLst/>
                <a:latin typeface="+mn-lt"/>
              </a:rPr>
            </a:br>
            <a:br>
              <a:rPr lang="en-US" sz="1800" b="1" dirty="0">
                <a:latin typeface="+mn-lt"/>
              </a:rPr>
            </a:br>
            <a:endParaRPr lang="en-US" sz="1800" b="1" dirty="0">
              <a:latin typeface="+mn-lt"/>
            </a:endParaRPr>
          </a:p>
        </p:txBody>
      </p:sp>
      <p:pic>
        <p:nvPicPr>
          <p:cNvPr id="12" name="Picture 2">
            <a:extLst>
              <a:ext uri="{FF2B5EF4-FFF2-40B4-BE49-F238E27FC236}">
                <a16:creationId xmlns:a16="http://schemas.microsoft.com/office/drawing/2014/main" id="{82A9B26D-E2D9-421F-ACFC-097CBBFFC4FF}"/>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3954" b="37010"/>
          <a:stretch/>
        </p:blipFill>
        <p:spPr bwMode="auto">
          <a:xfrm>
            <a:off x="495298" y="4831817"/>
            <a:ext cx="8801102" cy="1492783"/>
          </a:xfrm>
          <a:prstGeom prst="rect">
            <a:avLst/>
          </a:prstGeom>
          <a:noFill/>
          <a:ln w="9525">
            <a:solidFill>
              <a:schemeClr val="tx1"/>
            </a:solidFill>
          </a:ln>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A52A19BF-263C-433A-94CE-78FB843DE551}"/>
              </a:ext>
            </a:extLst>
          </p:cNvPr>
          <p:cNvSpPr txBox="1"/>
          <p:nvPr/>
        </p:nvSpPr>
        <p:spPr>
          <a:xfrm>
            <a:off x="5486400" y="5452646"/>
            <a:ext cx="1524000" cy="338554"/>
          </a:xfrm>
          <a:prstGeom prst="rect">
            <a:avLst/>
          </a:prstGeom>
          <a:noFill/>
        </p:spPr>
        <p:txBody>
          <a:bodyPr wrap="square" rtlCol="0">
            <a:spAutoFit/>
          </a:bodyPr>
          <a:lstStyle/>
          <a:p>
            <a:r>
              <a:rPr lang="en-US" sz="1600" b="1" dirty="0">
                <a:solidFill>
                  <a:srgbClr val="C00000"/>
                </a:solidFill>
                <a:latin typeface="Arial" panose="020B0604020202020204" pitchFamily="34" charset="0"/>
              </a:rPr>
              <a:t>23</a:t>
            </a:r>
            <a:r>
              <a:rPr lang="en-US" sz="1600" b="1" i="0" dirty="0">
                <a:solidFill>
                  <a:srgbClr val="C00000"/>
                </a:solidFill>
                <a:effectLst/>
                <a:latin typeface="Arial" panose="020B0604020202020204" pitchFamily="34" charset="0"/>
              </a:rPr>
              <a:t> May 2021</a:t>
            </a:r>
            <a:endParaRPr lang="en-US" sz="1600" dirty="0">
              <a:solidFill>
                <a:srgbClr val="C00000"/>
              </a:solidFill>
            </a:endParaRPr>
          </a:p>
        </p:txBody>
      </p:sp>
      <p:pic>
        <p:nvPicPr>
          <p:cNvPr id="16" name="Picture 2" descr="Madden-Julian Oscillation waves">
            <a:extLst>
              <a:ext uri="{FF2B5EF4-FFF2-40B4-BE49-F238E27FC236}">
                <a16:creationId xmlns:a16="http://schemas.microsoft.com/office/drawing/2014/main" id="{F8E01B65-F09D-4620-86A7-93A23EB28953}"/>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13489" b="35291"/>
          <a:stretch/>
        </p:blipFill>
        <p:spPr bwMode="auto">
          <a:xfrm>
            <a:off x="495300" y="3276600"/>
            <a:ext cx="8801100" cy="1494168"/>
          </a:xfrm>
          <a:prstGeom prst="rect">
            <a:avLst/>
          </a:prstGeom>
          <a:noFill/>
          <a:ln w="9525">
            <a:solidFill>
              <a:schemeClr val="tx1"/>
            </a:solidFill>
          </a:ln>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D4681CD7-E70F-4936-A34C-6AE17607A198}"/>
              </a:ext>
            </a:extLst>
          </p:cNvPr>
          <p:cNvSpPr txBox="1"/>
          <p:nvPr/>
        </p:nvSpPr>
        <p:spPr>
          <a:xfrm>
            <a:off x="5486400" y="3928646"/>
            <a:ext cx="1524000" cy="338554"/>
          </a:xfrm>
          <a:prstGeom prst="rect">
            <a:avLst/>
          </a:prstGeom>
          <a:noFill/>
        </p:spPr>
        <p:txBody>
          <a:bodyPr wrap="square" rtlCol="0">
            <a:spAutoFit/>
          </a:bodyPr>
          <a:lstStyle/>
          <a:p>
            <a:r>
              <a:rPr lang="en-US" sz="1600" b="1" i="0" dirty="0">
                <a:solidFill>
                  <a:srgbClr val="C00000"/>
                </a:solidFill>
                <a:effectLst/>
                <a:latin typeface="Arial" panose="020B0604020202020204" pitchFamily="34" charset="0"/>
              </a:rPr>
              <a:t>11 May 2021</a:t>
            </a:r>
            <a:endParaRPr lang="en-US" sz="1600" dirty="0">
              <a:solidFill>
                <a:srgbClr val="C00000"/>
              </a:solidFill>
            </a:endParaRPr>
          </a:p>
        </p:txBody>
      </p:sp>
      <p:pic>
        <p:nvPicPr>
          <p:cNvPr id="20" name="Picture 2" descr="Madden-Julian Oscillation waves">
            <a:extLst>
              <a:ext uri="{FF2B5EF4-FFF2-40B4-BE49-F238E27FC236}">
                <a16:creationId xmlns:a16="http://schemas.microsoft.com/office/drawing/2014/main" id="{9EDE2647-CAB2-43FD-B3B9-3446BBAEF1B6}"/>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64968" b="13588"/>
          <a:stretch/>
        </p:blipFill>
        <p:spPr bwMode="auto">
          <a:xfrm>
            <a:off x="497072" y="6378840"/>
            <a:ext cx="8799328" cy="479160"/>
          </a:xfrm>
          <a:prstGeom prst="rect">
            <a:avLst/>
          </a:prstGeom>
          <a:noFill/>
          <a:ln w="9525">
            <a:solidFill>
              <a:schemeClr val="tx1"/>
            </a:solidFill>
          </a:ln>
          <a:extLst>
            <a:ext uri="{909E8E84-426E-40DD-AFC4-6F175D3DCCD1}">
              <a14:hiddenFill xmlns:a14="http://schemas.microsoft.com/office/drawing/2010/main">
                <a:solidFill>
                  <a:srgbClr val="FFFFFF"/>
                </a:solidFill>
              </a14:hiddenFill>
            </a:ext>
          </a:extLst>
        </p:spPr>
      </p:pic>
      <p:sp>
        <p:nvSpPr>
          <p:cNvPr id="2" name="Oval 1">
            <a:extLst>
              <a:ext uri="{FF2B5EF4-FFF2-40B4-BE49-F238E27FC236}">
                <a16:creationId xmlns:a16="http://schemas.microsoft.com/office/drawing/2014/main" id="{003219D3-B8F0-47A6-BE2E-CA3837EFD7A1}"/>
              </a:ext>
            </a:extLst>
          </p:cNvPr>
          <p:cNvSpPr/>
          <p:nvPr/>
        </p:nvSpPr>
        <p:spPr>
          <a:xfrm>
            <a:off x="1219200" y="3321583"/>
            <a:ext cx="1676400" cy="945617"/>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87D61D5B-4A48-4660-82FF-27E756C2B464}"/>
              </a:ext>
            </a:extLst>
          </p:cNvPr>
          <p:cNvSpPr/>
          <p:nvPr/>
        </p:nvSpPr>
        <p:spPr>
          <a:xfrm>
            <a:off x="762000" y="4876800"/>
            <a:ext cx="1405270" cy="944233"/>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a16="http://schemas.microsoft.com/office/drawing/2014/main" id="{3F9EC49F-487A-4523-8171-D613843A35B8}"/>
              </a:ext>
            </a:extLst>
          </p:cNvPr>
          <p:cNvSpPr/>
          <p:nvPr/>
        </p:nvSpPr>
        <p:spPr>
          <a:xfrm>
            <a:off x="838200" y="2209800"/>
            <a:ext cx="914400" cy="457200"/>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19050">
                <a:solidFill>
                  <a:schemeClr val="tx1"/>
                </a:solidFill>
              </a:ln>
            </a:endParaRPr>
          </a:p>
        </p:txBody>
      </p:sp>
      <p:sp>
        <p:nvSpPr>
          <p:cNvPr id="7" name="Arrow: Right 6">
            <a:extLst>
              <a:ext uri="{FF2B5EF4-FFF2-40B4-BE49-F238E27FC236}">
                <a16:creationId xmlns:a16="http://schemas.microsoft.com/office/drawing/2014/main" id="{7A3D0613-CAC5-4CC1-9C3F-5136E849D30C}"/>
              </a:ext>
            </a:extLst>
          </p:cNvPr>
          <p:cNvSpPr/>
          <p:nvPr/>
        </p:nvSpPr>
        <p:spPr>
          <a:xfrm>
            <a:off x="1752600" y="2307265"/>
            <a:ext cx="685800" cy="224226"/>
          </a:xfrm>
          <a:prstGeom prst="rightArrow">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Arrow: Right 22">
            <a:extLst>
              <a:ext uri="{FF2B5EF4-FFF2-40B4-BE49-F238E27FC236}">
                <a16:creationId xmlns:a16="http://schemas.microsoft.com/office/drawing/2014/main" id="{BF569FEA-2D36-4068-8320-3FC8CB0A13C6}"/>
              </a:ext>
            </a:extLst>
          </p:cNvPr>
          <p:cNvSpPr/>
          <p:nvPr/>
        </p:nvSpPr>
        <p:spPr>
          <a:xfrm>
            <a:off x="2895600" y="3684128"/>
            <a:ext cx="685800" cy="236776"/>
          </a:xfrm>
          <a:prstGeom prst="rightArrow">
            <a:avLst/>
          </a:prstGeom>
          <a:solidFill>
            <a:srgbClr val="C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Arrow: Right 23">
            <a:extLst>
              <a:ext uri="{FF2B5EF4-FFF2-40B4-BE49-F238E27FC236}">
                <a16:creationId xmlns:a16="http://schemas.microsoft.com/office/drawing/2014/main" id="{930995FB-9F75-4FBE-B3DE-0D4974BBF26A}"/>
              </a:ext>
            </a:extLst>
          </p:cNvPr>
          <p:cNvSpPr/>
          <p:nvPr/>
        </p:nvSpPr>
        <p:spPr>
          <a:xfrm>
            <a:off x="2133600" y="5213805"/>
            <a:ext cx="1016800" cy="272595"/>
          </a:xfrm>
          <a:prstGeom prst="rightArrow">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9F36FC99-5575-47F9-AD36-F1F87B830DAC}"/>
              </a:ext>
            </a:extLst>
          </p:cNvPr>
          <p:cNvSpPr txBox="1"/>
          <p:nvPr/>
        </p:nvSpPr>
        <p:spPr>
          <a:xfrm>
            <a:off x="6705600" y="6581001"/>
            <a:ext cx="2900178" cy="276999"/>
          </a:xfrm>
          <a:prstGeom prst="rect">
            <a:avLst/>
          </a:prstGeom>
          <a:noFill/>
        </p:spPr>
        <p:txBody>
          <a:bodyPr wrap="square" rtlCol="0">
            <a:spAutoFit/>
          </a:bodyPr>
          <a:lstStyle/>
          <a:p>
            <a:r>
              <a:rPr lang="en-US" sz="1200" b="1" dirty="0"/>
              <a:t>Source: http://www.bom.gov.au/</a:t>
            </a:r>
          </a:p>
        </p:txBody>
      </p:sp>
      <p:sp>
        <p:nvSpPr>
          <p:cNvPr id="11" name="TextBox 10">
            <a:extLst>
              <a:ext uri="{FF2B5EF4-FFF2-40B4-BE49-F238E27FC236}">
                <a16:creationId xmlns:a16="http://schemas.microsoft.com/office/drawing/2014/main" id="{0579CB5A-A52C-49EC-A2C8-9BE9EECD4C3F}"/>
              </a:ext>
            </a:extLst>
          </p:cNvPr>
          <p:cNvSpPr txBox="1"/>
          <p:nvPr/>
        </p:nvSpPr>
        <p:spPr>
          <a:xfrm>
            <a:off x="381000" y="-52655"/>
            <a:ext cx="8991600" cy="400110"/>
          </a:xfrm>
          <a:prstGeom prst="rect">
            <a:avLst/>
          </a:prstGeom>
          <a:solidFill>
            <a:schemeClr val="bg1">
              <a:lumMod val="95000"/>
            </a:schemeClr>
          </a:solidFill>
        </p:spPr>
        <p:txBody>
          <a:bodyPr wrap="square" rtlCol="0">
            <a:spAutoFit/>
          </a:bodyPr>
          <a:lstStyle/>
          <a:p>
            <a:r>
              <a:rPr lang="en-US" sz="2000" b="1" i="0" dirty="0">
                <a:solidFill>
                  <a:schemeClr val="accent1"/>
                </a:solidFill>
                <a:effectLst/>
                <a:latin typeface="+mn-lt"/>
              </a:rPr>
              <a:t>Madden-Julian Oscillation (MJO): </a:t>
            </a:r>
            <a:r>
              <a:rPr lang="en-US" sz="2000" b="1" dirty="0">
                <a:solidFill>
                  <a:schemeClr val="accent1"/>
                </a:solidFill>
              </a:rPr>
              <a:t>Eastward Moving Clouds &amp; Rainfall</a:t>
            </a:r>
          </a:p>
        </p:txBody>
      </p:sp>
    </p:spTree>
    <p:extLst>
      <p:ext uri="{BB962C8B-B14F-4D97-AF65-F5344CB8AC3E}">
        <p14:creationId xmlns:p14="http://schemas.microsoft.com/office/powerpoint/2010/main" val="4642430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9D77FB2-AF1A-4C45-AD89-06DA748B248B}"/>
              </a:ext>
            </a:extLst>
          </p:cNvPr>
          <p:cNvSpPr>
            <a:spLocks noGrp="1"/>
          </p:cNvSpPr>
          <p:nvPr>
            <p:ph type="dt" sz="half" idx="10"/>
          </p:nvPr>
        </p:nvSpPr>
        <p:spPr/>
        <p:txBody>
          <a:bodyPr/>
          <a:lstStyle/>
          <a:p>
            <a:fld id="{ACB4017C-9869-486E-ADFF-B3CBA203C337}" type="datetime2">
              <a:rPr lang="en-US" smtClean="0"/>
              <a:t>Tuesday, May 25, 2021</a:t>
            </a:fld>
            <a:endParaRPr lang="en-US"/>
          </a:p>
        </p:txBody>
      </p:sp>
      <p:sp>
        <p:nvSpPr>
          <p:cNvPr id="3" name="Footer Placeholder 2">
            <a:extLst>
              <a:ext uri="{FF2B5EF4-FFF2-40B4-BE49-F238E27FC236}">
                <a16:creationId xmlns:a16="http://schemas.microsoft.com/office/drawing/2014/main" id="{F4344B1E-4CDF-422B-9318-09AE092DF0C9}"/>
              </a:ext>
            </a:extLst>
          </p:cNvPr>
          <p:cNvSpPr>
            <a:spLocks noGrp="1"/>
          </p:cNvSpPr>
          <p:nvPr>
            <p:ph type="ftr" sz="quarter" idx="11"/>
          </p:nvPr>
        </p:nvSpPr>
        <p:spPr/>
        <p:txBody>
          <a:bodyPr/>
          <a:lstStyle/>
          <a:p>
            <a:r>
              <a:rPr lang="en-US"/>
              <a:t>ICPAC</a:t>
            </a:r>
            <a:endParaRPr lang="en-US" dirty="0"/>
          </a:p>
        </p:txBody>
      </p:sp>
      <p:sp>
        <p:nvSpPr>
          <p:cNvPr id="4" name="Slide Number Placeholder 3">
            <a:extLst>
              <a:ext uri="{FF2B5EF4-FFF2-40B4-BE49-F238E27FC236}">
                <a16:creationId xmlns:a16="http://schemas.microsoft.com/office/drawing/2014/main" id="{40EFFB5F-CC48-48B7-BD9C-503AABDFB16A}"/>
              </a:ext>
            </a:extLst>
          </p:cNvPr>
          <p:cNvSpPr>
            <a:spLocks noGrp="1"/>
          </p:cNvSpPr>
          <p:nvPr>
            <p:ph type="sldNum" sz="quarter" idx="12"/>
          </p:nvPr>
        </p:nvSpPr>
        <p:spPr/>
        <p:txBody>
          <a:bodyPr/>
          <a:lstStyle/>
          <a:p>
            <a:fld id="{B1DB7362-2002-504E-9846-FFD55AE08938}" type="slidenum">
              <a:rPr lang="en-US" smtClean="0"/>
              <a:t>9</a:t>
            </a:fld>
            <a:endParaRPr lang="en-US"/>
          </a:p>
        </p:txBody>
      </p:sp>
      <p:sp>
        <p:nvSpPr>
          <p:cNvPr id="5" name="Title 1">
            <a:extLst>
              <a:ext uri="{FF2B5EF4-FFF2-40B4-BE49-F238E27FC236}">
                <a16:creationId xmlns:a16="http://schemas.microsoft.com/office/drawing/2014/main" id="{4B144E21-6E32-4382-91C6-0F84F68012A8}"/>
              </a:ext>
            </a:extLst>
          </p:cNvPr>
          <p:cNvSpPr txBox="1">
            <a:spLocks/>
          </p:cNvSpPr>
          <p:nvPr/>
        </p:nvSpPr>
        <p:spPr>
          <a:xfrm>
            <a:off x="0" y="94228"/>
            <a:ext cx="9906000" cy="433950"/>
          </a:xfrm>
          <a:prstGeom prst="rect">
            <a:avLst/>
          </a:prstGeom>
        </p:spPr>
        <p:txBody>
          <a:bodyPr>
            <a:noAutofit/>
          </a:bodyPr>
          <a:lstStyle>
            <a:lvl1pPr algn="l" defTabSz="457200" rtl="0" eaLnBrk="1" latinLnBrk="0" hangingPunct="1">
              <a:spcBef>
                <a:spcPct val="0"/>
              </a:spcBef>
              <a:buNone/>
              <a:defRPr sz="2400" kern="1200" cap="all">
                <a:solidFill>
                  <a:srgbClr val="00833F"/>
                </a:solidFill>
                <a:latin typeface="+mj-lt"/>
                <a:ea typeface="+mj-ea"/>
                <a:cs typeface="+mj-cs"/>
              </a:defRPr>
            </a:lvl1pPr>
          </a:lstStyle>
          <a:p>
            <a:pPr algn="ctr"/>
            <a:r>
              <a:rPr lang="en-GB" b="1" dirty="0">
                <a:solidFill>
                  <a:schemeClr val="accent1"/>
                </a:solidFill>
              </a:rPr>
              <a:t>Tropical Storm </a:t>
            </a:r>
            <a:r>
              <a:rPr lang="en-GB" b="1" dirty="0" err="1">
                <a:solidFill>
                  <a:schemeClr val="accent1"/>
                </a:solidFill>
              </a:rPr>
              <a:t>jobo</a:t>
            </a:r>
            <a:endParaRPr lang="en-US" b="1" dirty="0">
              <a:solidFill>
                <a:schemeClr val="accent1"/>
              </a:solidFill>
            </a:endParaRPr>
          </a:p>
        </p:txBody>
      </p:sp>
      <p:pic>
        <p:nvPicPr>
          <p:cNvPr id="6" name="Picture 5">
            <a:extLst>
              <a:ext uri="{FF2B5EF4-FFF2-40B4-BE49-F238E27FC236}">
                <a16:creationId xmlns:a16="http://schemas.microsoft.com/office/drawing/2014/main" id="{DF3452EF-BB6E-4061-977F-40F2A4F1B7F8}"/>
              </a:ext>
            </a:extLst>
          </p:cNvPr>
          <p:cNvPicPr/>
          <p:nvPr/>
        </p:nvPicPr>
        <p:blipFill>
          <a:blip r:embed="rId3"/>
          <a:stretch>
            <a:fillRect/>
          </a:stretch>
        </p:blipFill>
        <p:spPr>
          <a:xfrm>
            <a:off x="560512" y="528178"/>
            <a:ext cx="8568952" cy="4845038"/>
          </a:xfrm>
          <a:prstGeom prst="rect">
            <a:avLst/>
          </a:prstGeom>
          <a:ln w="12700">
            <a:solidFill>
              <a:schemeClr val="tx1"/>
            </a:solidFill>
          </a:ln>
        </p:spPr>
      </p:pic>
      <p:sp>
        <p:nvSpPr>
          <p:cNvPr id="9" name="TextBox 8">
            <a:extLst>
              <a:ext uri="{FF2B5EF4-FFF2-40B4-BE49-F238E27FC236}">
                <a16:creationId xmlns:a16="http://schemas.microsoft.com/office/drawing/2014/main" id="{ECBB0787-A274-41F1-8CF7-3040CDBCAB46}"/>
              </a:ext>
            </a:extLst>
          </p:cNvPr>
          <p:cNvSpPr txBox="1"/>
          <p:nvPr/>
        </p:nvSpPr>
        <p:spPr>
          <a:xfrm>
            <a:off x="380492" y="5484000"/>
            <a:ext cx="9145016" cy="646331"/>
          </a:xfrm>
          <a:prstGeom prst="rect">
            <a:avLst/>
          </a:prstGeom>
          <a:noFill/>
        </p:spPr>
        <p:txBody>
          <a:bodyPr wrap="square">
            <a:spAutoFit/>
          </a:bodyPr>
          <a:lstStyle/>
          <a:p>
            <a:r>
              <a:rPr lang="en-US" dirty="0">
                <a:latin typeface="Times New Roman" panose="02020603050405020304" pitchFamily="18" charset="0"/>
              </a:rPr>
              <a:t>- A rare tropical storm, JOBO made land fall in coastal Tanzania on 24</a:t>
            </a:r>
            <a:r>
              <a:rPr lang="en-US" baseline="30000" dirty="0">
                <a:latin typeface="Times New Roman" panose="02020603050405020304" pitchFamily="18" charset="0"/>
              </a:rPr>
              <a:t>th</a:t>
            </a:r>
            <a:r>
              <a:rPr lang="en-US" dirty="0">
                <a:latin typeface="Times New Roman" panose="02020603050405020304" pitchFamily="18" charset="0"/>
              </a:rPr>
              <a:t> April 2021</a:t>
            </a:r>
          </a:p>
          <a:p>
            <a:r>
              <a:rPr lang="en-US" dirty="0">
                <a:latin typeface="Times New Roman" panose="02020603050405020304" pitchFamily="18" charset="0"/>
              </a:rPr>
              <a:t>- This was a low impact event with only about 50mm of rainfall in 24hours (</a:t>
            </a:r>
            <a:r>
              <a:rPr lang="en-US" dirty="0" err="1">
                <a:latin typeface="Times New Roman" panose="02020603050405020304" pitchFamily="18" charset="0"/>
              </a:rPr>
              <a:t>GSMaP</a:t>
            </a:r>
            <a:r>
              <a:rPr lang="en-US" dirty="0">
                <a:latin typeface="Times New Roman" panose="02020603050405020304" pitchFamily="18" charset="0"/>
              </a:rPr>
              <a:t> data)</a:t>
            </a:r>
            <a:endParaRPr lang="en-US" dirty="0"/>
          </a:p>
        </p:txBody>
      </p:sp>
    </p:spTree>
    <p:extLst>
      <p:ext uri="{BB962C8B-B14F-4D97-AF65-F5344CB8AC3E}">
        <p14:creationId xmlns:p14="http://schemas.microsoft.com/office/powerpoint/2010/main" val="3362222533"/>
      </p:ext>
    </p:extLst>
  </p:cSld>
  <p:clrMapOvr>
    <a:masterClrMapping/>
  </p:clrMapOvr>
</p:sld>
</file>

<file path=ppt/theme/theme1.xml><?xml version="1.0" encoding="utf-8"?>
<a:theme xmlns:a="http://schemas.openxmlformats.org/drawingml/2006/main" name="IGAD PPT Template">
  <a:themeElements>
    <a:clrScheme name="IGAD">
      <a:dk1>
        <a:sysClr val="windowText" lastClr="000000"/>
      </a:dk1>
      <a:lt1>
        <a:sysClr val="window" lastClr="FFFFFF"/>
      </a:lt1>
      <a:dk2>
        <a:srgbClr val="646463"/>
      </a:dk2>
      <a:lt2>
        <a:srgbClr val="D0D0D0"/>
      </a:lt2>
      <a:accent1>
        <a:srgbClr val="00833F"/>
      </a:accent1>
      <a:accent2>
        <a:srgbClr val="F4BE49"/>
      </a:accent2>
      <a:accent3>
        <a:srgbClr val="004080"/>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IGAD PPT Template.thmx</Template>
  <TotalTime>6303</TotalTime>
  <Words>534</Words>
  <Application>Microsoft Office PowerPoint</Application>
  <PresentationFormat>A4 Paper (210x297 mm)</PresentationFormat>
  <Paragraphs>103</Paragraphs>
  <Slides>11</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Times New Roman</vt:lpstr>
      <vt:lpstr>Wingdings</vt:lpstr>
      <vt:lpstr>IGAD PPT Template</vt:lpstr>
      <vt:lpstr>PERFORMENCE of MAM 2021 seasonal climate over the greater horn of Africa </vt:lpstr>
      <vt:lpstr>MAM performance – percentage of normal</vt:lpstr>
      <vt:lpstr>Overall seasonal performance (march - 20 May ) </vt:lpstr>
      <vt:lpstr>Onset of MAM 2021 rainy season</vt:lpstr>
      <vt:lpstr>MAM performance from selected Stations</vt:lpstr>
      <vt:lpstr>Temperature performance – Anomalies</vt:lpstr>
      <vt:lpstr>Overall seasonal performance (march - 20 May ) </vt:lpstr>
      <vt:lpstr>Recent Evolution OF MJO   </vt:lpstr>
      <vt:lpstr>PowerPoint Presentation</vt:lpstr>
      <vt:lpstr>summary</vt:lpstr>
      <vt:lpstr>Thank you! </vt:lpstr>
    </vt:vector>
  </TitlesOfParts>
  <Company>Black Africa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Apple Macintosh</dc:creator>
  <cp:lastModifiedBy>Hussen Seid</cp:lastModifiedBy>
  <cp:revision>331</cp:revision>
  <dcterms:created xsi:type="dcterms:W3CDTF">2014-11-18T09:33:09Z</dcterms:created>
  <dcterms:modified xsi:type="dcterms:W3CDTF">2021-05-25T19:47:27Z</dcterms:modified>
</cp:coreProperties>
</file>