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2" r:id="rId2"/>
    <p:sldId id="290" r:id="rId3"/>
    <p:sldId id="291" r:id="rId4"/>
    <p:sldId id="293" r:id="rId5"/>
    <p:sldId id="283" r:id="rId6"/>
    <p:sldId id="296" r:id="rId7"/>
    <p:sldId id="295" r:id="rId8"/>
    <p:sldId id="292" r:id="rId9"/>
    <p:sldId id="271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89508" autoAdjust="0"/>
  </p:normalViewPr>
  <p:slideViewPr>
    <p:cSldViewPr snapToObjects="1">
      <p:cViewPr varScale="1">
        <p:scale>
          <a:sx n="70" d="100"/>
          <a:sy n="70" d="100"/>
        </p:scale>
        <p:origin x="920" y="2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661491809552535"/>
          <c:y val="9.6876822688830563E-2"/>
          <c:w val="0.77863770129053334"/>
          <c:h val="0.55416224134773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Sheet1!$B$7</c:f>
              <c:strCache>
                <c:ptCount val="1"/>
                <c:pt idx="0">
                  <c:v>% Malaria Cases (n/N)</c:v>
                </c:pt>
              </c:strCache>
            </c:strRef>
          </c:tx>
          <c:invertIfNegative val="0"/>
          <c:cat>
            <c:strRef>
              <c:f>Sheet1!$A$8:$A$10</c:f>
              <c:strCache>
                <c:ptCount val="3"/>
                <c:pt idx="0">
                  <c:v>WK13 (29 Mar to 4 Apr 2021)</c:v>
                </c:pt>
                <c:pt idx="1">
                  <c:v>WK16 (19-25 Apr 2021)</c:v>
                </c:pt>
                <c:pt idx="2">
                  <c:v>WK17 (26 Apr to 2nd May 2021)</c:v>
                </c:pt>
              </c:strCache>
            </c:strRef>
          </c:cat>
          <c:val>
            <c:numRef>
              <c:f>Sheet1!$B$8:$B$10</c:f>
              <c:numCache>
                <c:formatCode>General</c:formatCode>
                <c:ptCount val="3"/>
                <c:pt idx="0">
                  <c:v>12.9</c:v>
                </c:pt>
                <c:pt idx="1">
                  <c:v>14.3</c:v>
                </c:pt>
                <c:pt idx="2">
                  <c:v>15.1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2173376"/>
        <c:axId val="1332176640"/>
      </c:barChart>
      <c:catAx>
        <c:axId val="1332173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Reporting Week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44985172308006954"/>
              <c:y val="0.83762223036073979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332176640"/>
        <c:crosses val="autoZero"/>
        <c:auto val="1"/>
        <c:lblAlgn val="ctr"/>
        <c:lblOffset val="100"/>
        <c:noMultiLvlLbl val="0"/>
      </c:catAx>
      <c:valAx>
        <c:axId val="1332176640"/>
        <c:scaling>
          <c:orientation val="minMax"/>
          <c:max val="16"/>
          <c:min val="12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Percentage of malaria among suspected</a:t>
                </a:r>
              </a:p>
            </c:rich>
          </c:tx>
          <c:layout>
            <c:manualLayout>
              <c:xMode val="edge"/>
              <c:yMode val="edge"/>
              <c:x val="2.0369539087987835E-2"/>
              <c:y val="0.1661980533683289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332173376"/>
        <c:crosses val="autoZero"/>
        <c:crossBetween val="between"/>
        <c:majorUnit val="1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42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75146" y="228600"/>
            <a:ext cx="1221239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991991" y="5854009"/>
            <a:ext cx="685017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Tuesday, May 25,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9043072" y="5908491"/>
            <a:ext cx="659055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Tuesday, May 25,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8747172" y="5855689"/>
            <a:ext cx="767132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pac.net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EB9CCF-8920-FE41-92FE-31F0C3FAC9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Seasonal analysis of the impacts of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MARCH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MAY(MAM) 2021</a:t>
            </a:r>
            <a:endParaRPr lang="en-K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92A2A80-BEE1-C947-AB24-ABFACD886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245897"/>
            <a:ext cx="8420100" cy="338891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SECTOR (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b="1" dirty="0">
                <a:solidFill>
                  <a:srgbClr val="008000"/>
                </a:solidFill>
                <a:cs typeface="Arial"/>
              </a:rPr>
              <a:t/>
            </a:r>
            <a:br>
              <a:rPr lang="en-US" b="1" dirty="0">
                <a:solidFill>
                  <a:srgbClr val="008000"/>
                </a:solidFill>
                <a:cs typeface="Arial"/>
              </a:rPr>
            </a:br>
            <a:endParaRPr lang="en-US" dirty="0"/>
          </a:p>
          <a:p>
            <a:r>
              <a:rPr lang="en-US" dirty="0" smtClean="0">
                <a:cs typeface="Arial"/>
              </a:rPr>
              <a:t>by </a:t>
            </a:r>
          </a:p>
          <a:p>
            <a:r>
              <a:rPr lang="en-US" sz="2000" b="1" dirty="0" smtClean="0">
                <a:solidFill>
                  <a:srgbClr val="C00000"/>
                </a:solidFill>
                <a:cs typeface="Arial"/>
              </a:rPr>
              <a:t>Paulino </a:t>
            </a:r>
            <a:r>
              <a:rPr lang="en-US" sz="2000" b="1" dirty="0" err="1">
                <a:solidFill>
                  <a:srgbClr val="C00000"/>
                </a:solidFill>
                <a:cs typeface="Arial"/>
              </a:rPr>
              <a:t>Omoj</a:t>
            </a:r>
            <a:r>
              <a:rPr lang="en-US" sz="2000" b="1" dirty="0">
                <a:solidFill>
                  <a:srgbClr val="C00000"/>
                </a:solidFill>
                <a:cs typeface="Arial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cs typeface="Arial"/>
              </a:rPr>
              <a:t>Omay</a:t>
            </a:r>
            <a:r>
              <a:rPr lang="en-US" sz="2800" b="1" dirty="0" smtClean="0">
                <a:cs typeface="Arial"/>
              </a:rPr>
              <a:t>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ghacof58, Sector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reporting </a:t>
            </a:r>
            <a:endParaRPr lang="en-US" dirty="0"/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925746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MaM</a:t>
            </a:r>
            <a:r>
              <a:rPr lang="en-US" b="1" dirty="0"/>
              <a:t> 2021 summary of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b="1" dirty="0"/>
              <a:t>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No cholera </a:t>
            </a:r>
            <a:r>
              <a:rPr lang="en-GB" dirty="0"/>
              <a:t>was reported because of previous interventions of vaccination where there had had cholera outbreaks </a:t>
            </a:r>
            <a:r>
              <a:rPr lang="en-GB" dirty="0" err="1"/>
              <a:t>e.g</a:t>
            </a:r>
            <a:r>
              <a:rPr lang="en-GB" dirty="0"/>
              <a:t>  </a:t>
            </a:r>
            <a:r>
              <a:rPr lang="en-GB" dirty="0" err="1"/>
              <a:t>Kotido</a:t>
            </a:r>
            <a:r>
              <a:rPr lang="en-GB" dirty="0"/>
              <a:t> District in </a:t>
            </a:r>
            <a:r>
              <a:rPr lang="en-GB" dirty="0" err="1"/>
              <a:t>Karamoja</a:t>
            </a:r>
            <a:r>
              <a:rPr lang="en-GB" dirty="0"/>
              <a:t> region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The </a:t>
            </a:r>
            <a:r>
              <a:rPr lang="en-GB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dry </a:t>
            </a:r>
            <a:r>
              <a:rPr lang="en-GB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season </a:t>
            </a:r>
            <a:r>
              <a:rPr lang="en-GB" dirty="0"/>
              <a:t>in Sudan enabled to transport and rollout of polio vaccine to remote areas </a:t>
            </a:r>
            <a:r>
              <a:rPr lang="en-GB" dirty="0" smtClean="0"/>
              <a:t>where in most cases the </a:t>
            </a:r>
            <a:r>
              <a:rPr lang="en-GB" dirty="0"/>
              <a:t>roads are unpaved</a:t>
            </a:r>
            <a:r>
              <a:rPr lang="en-GB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Adequate </a:t>
            </a:r>
            <a:r>
              <a:rPr lang="en-GB" dirty="0"/>
              <a:t>water supply and no electricity interruption, which was common in the dry </a:t>
            </a:r>
            <a:r>
              <a:rPr lang="en-GB" dirty="0" smtClean="0"/>
              <a:t>seasons- </a:t>
            </a:r>
            <a:r>
              <a:rPr lang="en-GB" b="1" dirty="0" smtClean="0"/>
              <a:t>Ethiopia</a:t>
            </a:r>
          </a:p>
          <a:p>
            <a:pPr algn="just"/>
            <a:r>
              <a:rPr lang="en-GB" dirty="0"/>
              <a:t>The harvest has been good, which implies a good health of the </a:t>
            </a:r>
            <a:r>
              <a:rPr lang="en-GB" dirty="0" smtClean="0"/>
              <a:t>population- </a:t>
            </a:r>
            <a:r>
              <a:rPr lang="en-GB" b="1" dirty="0" smtClean="0"/>
              <a:t>Rwanda</a:t>
            </a:r>
            <a:endParaRPr lang="en-GB" dirty="0"/>
          </a:p>
          <a:p>
            <a:pPr algn="just"/>
            <a:r>
              <a:rPr lang="en-GB" dirty="0"/>
              <a:t>Availability of drinking </a:t>
            </a:r>
            <a:r>
              <a:rPr lang="en-GB" dirty="0" smtClean="0"/>
              <a:t>water- </a:t>
            </a:r>
            <a:r>
              <a:rPr lang="en-GB" b="1" dirty="0" smtClean="0"/>
              <a:t>Rwanda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No desert Locus invasions </a:t>
            </a:r>
            <a:r>
              <a:rPr lang="en-GB" dirty="0" smtClean="0"/>
              <a:t>reported- </a:t>
            </a:r>
            <a:r>
              <a:rPr lang="en-GB" dirty="0" smtClean="0">
                <a:solidFill>
                  <a:srgbClr val="FF0000"/>
                </a:solidFill>
              </a:rPr>
              <a:t>Somalia</a:t>
            </a:r>
            <a:endParaRPr lang="en-GB" dirty="0">
              <a:solidFill>
                <a:srgbClr val="FF0000"/>
              </a:solidFill>
            </a:endParaRPr>
          </a:p>
          <a:p>
            <a:pPr algn="just"/>
            <a:endParaRPr lang="en-GB" b="1" dirty="0"/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89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MaM</a:t>
            </a:r>
            <a:r>
              <a:rPr lang="en-US" b="1" dirty="0"/>
              <a:t> 2021 summary of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 smtClean="0"/>
              <a:t> </a:t>
            </a:r>
            <a:r>
              <a:rPr lang="en-US" b="1" dirty="0"/>
              <a:t>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Malaria:  </a:t>
            </a:r>
            <a:r>
              <a:rPr lang="en-GB" b="1" dirty="0" smtClean="0"/>
              <a:t>Sudan, northern Uganda,</a:t>
            </a:r>
            <a:endParaRPr lang="en-GB" b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Typhoid: </a:t>
            </a:r>
            <a:r>
              <a:rPr lang="en-GB" b="1" dirty="0" smtClean="0"/>
              <a:t>Sudan,</a:t>
            </a:r>
            <a:endParaRPr lang="en-GB" b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CA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AWD/Cholera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dirty="0"/>
              <a:t>Very limited number of suspected cholera cases were </a:t>
            </a:r>
            <a:r>
              <a:rPr lang="en-US" dirty="0" smtClean="0"/>
              <a:t>reported-Ethiopia, Somalia(</a:t>
            </a:r>
            <a:r>
              <a:rPr lang="en-CA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Banadir</a:t>
            </a:r>
            <a:r>
              <a:rPr lang="en-CA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dirty="0">
                <a:ea typeface="Calibri" panose="020F0502020204030204" pitchFamily="34" charset="0"/>
                <a:cs typeface="Times New Roman" panose="02020603050405020304" pitchFamily="18" charset="0"/>
              </a:rPr>
              <a:t>and Middle </a:t>
            </a:r>
            <a:r>
              <a:rPr lang="en-CA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Shabelle</a:t>
            </a:r>
            <a:r>
              <a:rPr lang="en-CA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),</a:t>
            </a: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Cholera</a:t>
            </a:r>
            <a:r>
              <a:rPr lang="en-US" b="1" dirty="0">
                <a:solidFill>
                  <a:srgbClr val="FF0000"/>
                </a:solidFill>
              </a:rPr>
              <a:t>:</a:t>
            </a:r>
            <a:r>
              <a:rPr lang="en-US" dirty="0"/>
              <a:t> Very limited number of suspected cholera cases were reported</a:t>
            </a: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Dysentery: </a:t>
            </a:r>
            <a:r>
              <a:rPr lang="en-GB" b="1" dirty="0"/>
              <a:t>Sudan,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GB" b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Hepatitis: </a:t>
            </a:r>
            <a:r>
              <a:rPr lang="en-GB" b="1" dirty="0" smtClean="0"/>
              <a:t>Sudan,</a:t>
            </a:r>
            <a:endParaRPr lang="en-GB" b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b="1" dirty="0" err="1" smtClean="0">
                <a:solidFill>
                  <a:srgbClr val="FF0000"/>
                </a:solidFill>
              </a:rPr>
              <a:t>Meningitis:</a:t>
            </a:r>
            <a:r>
              <a:rPr lang="en-GB" b="1" dirty="0" err="1" smtClean="0"/>
              <a:t>Sudan</a:t>
            </a:r>
            <a:r>
              <a:rPr lang="en-GB" b="1" dirty="0" smtClean="0"/>
              <a:t>, </a:t>
            </a:r>
            <a:endParaRPr lang="en-GB" b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Malnutrition:</a:t>
            </a:r>
            <a:r>
              <a:rPr lang="en-US" dirty="0"/>
              <a:t> severe acute malnutrition is also reported in most of the regions and the highest in </a:t>
            </a:r>
            <a:r>
              <a:rPr lang="en-US" dirty="0" err="1"/>
              <a:t>Oromia</a:t>
            </a:r>
            <a:r>
              <a:rPr lang="en-US" dirty="0"/>
              <a:t> and </a:t>
            </a:r>
            <a:r>
              <a:rPr lang="en-US" dirty="0" smtClean="0"/>
              <a:t>Somali, Somalia</a:t>
            </a:r>
          </a:p>
          <a:p>
            <a:pPr marL="0" indent="0">
              <a:buNone/>
            </a:pPr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New waves </a:t>
            </a:r>
            <a:r>
              <a:rPr lang="en-CA" dirty="0">
                <a:solidFill>
                  <a:schemeClr val="bg2">
                    <a:lumMod val="50000"/>
                  </a:schemeClr>
                </a:solidFill>
              </a:rPr>
              <a:t>of </a:t>
            </a:r>
            <a:r>
              <a:rPr lang="en-CA" dirty="0" err="1">
                <a:solidFill>
                  <a:schemeClr val="bg2">
                    <a:lumMod val="50000"/>
                  </a:schemeClr>
                </a:solidFill>
              </a:rPr>
              <a:t>Covid</a:t>
            </a:r>
            <a:r>
              <a:rPr lang="en-CA" dirty="0">
                <a:solidFill>
                  <a:schemeClr val="bg2">
                    <a:lumMod val="50000"/>
                  </a:schemeClr>
                </a:solidFill>
              </a:rPr>
              <a:t> -</a:t>
            </a:r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19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9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MaM</a:t>
            </a:r>
            <a:r>
              <a:rPr lang="en-US" b="1" dirty="0"/>
              <a:t> 2021 summary of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Malaria Increase </a:t>
            </a:r>
            <a:r>
              <a:rPr lang="en-US" b="1" dirty="0" err="1"/>
              <a:t>e.g</a:t>
            </a:r>
            <a:r>
              <a:rPr lang="en-US" b="1" dirty="0"/>
              <a:t>  IN </a:t>
            </a:r>
            <a:r>
              <a:rPr lang="en-US" b="1" dirty="0" err="1"/>
              <a:t>Albetong</a:t>
            </a:r>
            <a:r>
              <a:rPr lang="en-US" b="1" dirty="0"/>
              <a:t> District  NU </a:t>
            </a:r>
            <a:r>
              <a:rPr lang="en-US" b="1" dirty="0" smtClean="0"/>
              <a:t>, Sudan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1981200"/>
            <a:ext cx="4743450" cy="4505800"/>
          </a:xfrm>
          <a:prstGeom prst="rect">
            <a:avLst/>
          </a:prstGeom>
        </p:spPr>
      </p:pic>
      <p:pic>
        <p:nvPicPr>
          <p:cNvPr id="9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830515"/>
            <a:ext cx="4780230" cy="468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7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440BB4-14A0-B742-A9BB-C5CC30973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/>
              <a:t>long </a:t>
            </a:r>
            <a:r>
              <a:rPr lang="en-US" sz="2800" b="1" dirty="0"/>
              <a:t>term observed seasonal changes </a:t>
            </a:r>
            <a:endParaRPr lang="en-KE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CE76345-1D43-114E-AC4E-8CD294C5B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Suitable climate for malaria transmission was observed during April 2021 in which a gentle increase in trends of </a:t>
            </a:r>
            <a:r>
              <a:rPr lang="en-US" dirty="0" smtClean="0"/>
              <a:t>malaria(</a:t>
            </a:r>
            <a:r>
              <a:rPr lang="en-US" b="1" dirty="0" smtClean="0">
                <a:solidFill>
                  <a:srgbClr val="FF0000"/>
                </a:solidFill>
              </a:rPr>
              <a:t>Ethiopia</a:t>
            </a:r>
            <a:r>
              <a:rPr lang="en-US" dirty="0" smtClean="0"/>
              <a:t>)</a:t>
            </a:r>
            <a:endParaRPr lang="en-K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174981D-4898-9642-A75C-0F2A404CC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21B4268-08DC-1C47-BD0C-A4B24291B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A3346A0-61AF-0345-9DFB-1BAAC164C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165156"/>
              </p:ext>
            </p:extLst>
          </p:nvPr>
        </p:nvGraphicFramePr>
        <p:xfrm>
          <a:off x="4419600" y="2209800"/>
          <a:ext cx="5092701" cy="3103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7779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Vector</a:t>
            </a:r>
            <a:r>
              <a:rPr lang="en-US" dirty="0"/>
              <a:t>-</a:t>
            </a:r>
            <a:r>
              <a:rPr lang="en-US" b="1" dirty="0"/>
              <a:t>Borne </a:t>
            </a:r>
            <a:r>
              <a:rPr lang="en-US" b="1" dirty="0" smtClean="0"/>
              <a:t>and </a:t>
            </a:r>
            <a:r>
              <a:rPr lang="en-GB" dirty="0"/>
              <a:t>Water </a:t>
            </a:r>
            <a:r>
              <a:rPr lang="en-US" b="1" dirty="0" smtClean="0"/>
              <a:t>Diseases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5300" y="3905755"/>
            <a:ext cx="8915400" cy="2723645"/>
          </a:xfrm>
          <a:prstGeom prst="rect">
            <a:avLst/>
          </a:prstGeom>
        </p:spPr>
      </p:pic>
      <p:pic>
        <p:nvPicPr>
          <p:cNvPr id="9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990600"/>
            <a:ext cx="8915400" cy="2645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96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2FD744-992F-4113-88AC-53E026FF8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Photos and graphs on positive or negative impacts</a:t>
            </a:r>
            <a:endParaRPr lang="en-K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1B924C-6370-47F3-B2DF-34AFDA601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C56BC6E-2090-48D1-AC64-E73D46A4D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F6C094C-7B1F-42EE-A225-3671FA71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Espace réservé du contenu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244600"/>
            <a:ext cx="8991600" cy="4525963"/>
          </a:xfrm>
        </p:spPr>
      </p:pic>
      <p:sp>
        <p:nvSpPr>
          <p:cNvPr id="3" name="Rectangle 2"/>
          <p:cNvSpPr/>
          <p:nvPr/>
        </p:nvSpPr>
        <p:spPr>
          <a:xfrm>
            <a:off x="522586" y="5770563"/>
            <a:ext cx="82404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Flooding  in lowlands bordering Tanganyika lake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5008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MITIGATIONS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Allocation of resources &amp; early preparation and distribution of the necessary aids to the groups likely to be most affected</a:t>
            </a:r>
            <a:r>
              <a:rPr lang="en-GB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social and behaviour change communication </a:t>
            </a:r>
            <a:r>
              <a:rPr lang="en-GB" dirty="0">
                <a:solidFill>
                  <a:srgbClr val="FF0000"/>
                </a:solidFill>
              </a:rPr>
              <a:t>(SBCC) </a:t>
            </a:r>
            <a:r>
              <a:rPr lang="en-GB" dirty="0" smtClean="0"/>
              <a:t>on </a:t>
            </a:r>
            <a:r>
              <a:rPr lang="en-GB" dirty="0"/>
              <a:t>use of mosquitoes nets and early health seeking behaviour to prevent malaria and death due to </a:t>
            </a:r>
            <a:r>
              <a:rPr lang="en-GB" dirty="0" smtClean="0"/>
              <a:t>malaria and other diseases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Pre </a:t>
            </a:r>
            <a:r>
              <a:rPr lang="en-GB" dirty="0" err="1"/>
              <a:t>dispositioning</a:t>
            </a:r>
            <a:r>
              <a:rPr lang="en-GB" dirty="0"/>
              <a:t> of malaria commodities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Case management through Mobile </a:t>
            </a:r>
            <a:r>
              <a:rPr lang="en-GB" dirty="0" smtClean="0"/>
              <a:t>Clinics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Key components of WASH applied</a:t>
            </a:r>
            <a:endParaRPr lang="en-US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65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958479D-6230-C544-9C1D-4F5F98354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99F6-96F9-438A-A3A7-D9984BABFD8E}" type="datetime2">
              <a:rPr lang="en-US" smtClean="0"/>
              <a:pPr/>
              <a:t>Tuesday, May 25, 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43E1597-E59D-6F48-86E2-DC10A21EC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IGAD CLIMATE PREDICTION AND APPLICATIONS CENTRE (</a:t>
            </a:r>
            <a:r>
              <a:rPr lang="en-US" b="1"/>
              <a:t>ICPAC</a:t>
            </a:r>
            <a:r>
              <a:rPr lang="en-US"/>
              <a:t>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E9FD72C-DA1F-174E-9EF9-1FD366A86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0E07EC62-FF70-9943-B6E8-6925BDBEE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</a:t>
            </a:r>
            <a:r>
              <a:rPr lang="en-KE" dirty="0">
                <a:solidFill>
                  <a:schemeClr val="accent2"/>
                </a:solidFill>
              </a:rPr>
              <a:t>hank you!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572CE41B-76AC-A74F-AE2C-F58509850C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#GHACOF58</a:t>
            </a:r>
          </a:p>
          <a:p>
            <a:pPr algn="ctr"/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251770574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5480</TotalTime>
  <Words>425</Words>
  <Application>Microsoft Office PowerPoint</Application>
  <PresentationFormat>A4 Paper (210x297 mm)</PresentationFormat>
  <Paragraphs>72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IGAD PPT Template</vt:lpstr>
      <vt:lpstr>Seasonal analysis of the impacts of MARCH to MAY(MAM) 2021</vt:lpstr>
      <vt:lpstr>MaM 2021 summary of positive IMPACTS</vt:lpstr>
      <vt:lpstr>MaM 2021 summary of NEGATIVE IMPACTS</vt:lpstr>
      <vt:lpstr>MaM 2021 summary of NEGATIVE IMPACTS</vt:lpstr>
      <vt:lpstr>long term observed seasonal changes </vt:lpstr>
      <vt:lpstr>Vector-Borne and Water Diseases</vt:lpstr>
      <vt:lpstr>Photos and graphs on positive or negative impacts</vt:lpstr>
      <vt:lpstr>MITIGATIONS</vt:lpstr>
      <vt:lpstr>Thank you! 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Microsoft account</cp:lastModifiedBy>
  <cp:revision>226</cp:revision>
  <dcterms:created xsi:type="dcterms:W3CDTF">2014-11-18T09:33:09Z</dcterms:created>
  <dcterms:modified xsi:type="dcterms:W3CDTF">2021-05-25T18:54:00Z</dcterms:modified>
</cp:coreProperties>
</file>