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2" roundtripDataSignature="AMtx7mgl/QTeC13yNfEToLDzn4oh8Vlp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customschemas.google.com/relationships/presentationmetadata" Target="meta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NB.  Maximum 6 slides for a 7 minute presentation </a:t>
            </a:r>
            <a:endParaRPr/>
          </a:p>
        </p:txBody>
      </p:sp>
      <p:sp>
        <p:nvSpPr>
          <p:cNvPr id="62" name="Google Shape;62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/>
          </a:p>
        </p:txBody>
      </p:sp>
      <p:sp>
        <p:nvSpPr>
          <p:cNvPr id="101" name="Google Shape;101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952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i="0"/>
          </a:p>
        </p:txBody>
      </p:sp>
      <p:sp>
        <p:nvSpPr>
          <p:cNvPr id="111" name="Google Shape;111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9"/>
          <p:cNvSpPr txBox="1"/>
          <p:nvPr>
            <p:ph type="ctrTitle"/>
          </p:nvPr>
        </p:nvSpPr>
        <p:spPr>
          <a:xfrm>
            <a:off x="588758" y="2130427"/>
            <a:ext cx="10363200" cy="434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cap="none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9"/>
          <p:cNvSpPr txBox="1"/>
          <p:nvPr>
            <p:ph idx="1" type="subTitle"/>
          </p:nvPr>
        </p:nvSpPr>
        <p:spPr>
          <a:xfrm>
            <a:off x="588758" y="2564920"/>
            <a:ext cx="10363200" cy="338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cap="none">
                <a:solidFill>
                  <a:schemeClr val="dk1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" name="Google Shape;19;p9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1" type="ftr"/>
          </p:nvPr>
        </p:nvSpPr>
        <p:spPr>
          <a:xfrm>
            <a:off x="3657600" y="6489340"/>
            <a:ext cx="5251938" cy="1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" name="Google Shape;22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38642" y="228601"/>
            <a:ext cx="1503063" cy="147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67066" y="5854009"/>
            <a:ext cx="843098" cy="826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/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" type="body"/>
          </p:nvPr>
        </p:nvSpPr>
        <p:spPr>
          <a:xfrm>
            <a:off x="609600" y="1244608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 showMasterSp="0">
  <p:cSld name="Section Header 2">
    <p:bg>
      <p:bgPr>
        <a:solidFill>
          <a:schemeClr val="accent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" name="Google Shape;34;p11"/>
          <p:cNvSpPr txBox="1"/>
          <p:nvPr>
            <p:ph type="title"/>
          </p:nvPr>
        </p:nvSpPr>
        <p:spPr>
          <a:xfrm>
            <a:off x="609600" y="3024203"/>
            <a:ext cx="103632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1" sz="2400" cap="none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609600" y="3466360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6" name="Google Shape;36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29935" y="5908492"/>
            <a:ext cx="811145" cy="801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609600" y="3024203"/>
            <a:ext cx="103632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1" sz="2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609600" y="3466360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12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11" type="ftr"/>
          </p:nvPr>
        </p:nvSpPr>
        <p:spPr>
          <a:xfrm>
            <a:off x="3657600" y="6486986"/>
            <a:ext cx="5306646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 txBox="1"/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3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1" type="ftr"/>
          </p:nvPr>
        </p:nvSpPr>
        <p:spPr>
          <a:xfrm>
            <a:off x="3657600" y="6486987"/>
            <a:ext cx="5306646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11" type="ftr"/>
          </p:nvPr>
        </p:nvSpPr>
        <p:spPr>
          <a:xfrm>
            <a:off x="3657600" y="6487001"/>
            <a:ext cx="5209534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/>
          <p:nvPr>
            <p:ph type="title"/>
          </p:nvPr>
        </p:nvSpPr>
        <p:spPr>
          <a:xfrm>
            <a:off x="2389717" y="4800615"/>
            <a:ext cx="7315200" cy="398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5"/>
          <p:cNvSpPr txBox="1"/>
          <p:nvPr>
            <p:ph idx="1" type="body"/>
          </p:nvPr>
        </p:nvSpPr>
        <p:spPr>
          <a:xfrm>
            <a:off x="2389717" y="5199529"/>
            <a:ext cx="7315200" cy="47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6" name="Google Shape;56;p15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1" type="ftr"/>
          </p:nvPr>
        </p:nvSpPr>
        <p:spPr>
          <a:xfrm>
            <a:off x="3657600" y="6486987"/>
            <a:ext cx="5306646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646463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609600" y="1244608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1" type="ftr"/>
          </p:nvPr>
        </p:nvSpPr>
        <p:spPr>
          <a:xfrm>
            <a:off x="3657600" y="6486986"/>
            <a:ext cx="5306646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765750" y="5855690"/>
            <a:ext cx="944162" cy="92611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icpac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type="ctrTitle"/>
          </p:nvPr>
        </p:nvSpPr>
        <p:spPr>
          <a:xfrm>
            <a:off x="1627054" y="2501902"/>
            <a:ext cx="9228667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100000"/>
              <a:buFont typeface="Arial"/>
              <a:buNone/>
            </a:pPr>
            <a:r>
              <a:rPr b="1" lang="en-GB" sz="2800">
                <a:solidFill>
                  <a:srgbClr val="008000"/>
                </a:solidFill>
              </a:rPr>
              <a:t>ANALYSIS OF IMPACT AND RESPONSE STRATEGIES FOR THE JUNE TO SEPTEMBER 2021 SEASON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1621366" y="3979334"/>
            <a:ext cx="8919634" cy="491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1447800" y="4267200"/>
            <a:ext cx="8765038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GB" sz="2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WATER AND ENERGY SECTOR</a:t>
            </a:r>
            <a:r>
              <a:rPr b="1" i="0" lang="en-GB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Thursday, May 27, 2021</a:t>
            </a:r>
            <a:endParaRPr/>
          </a:p>
        </p:txBody>
      </p:sp>
      <p:sp>
        <p:nvSpPr>
          <p:cNvPr id="73" name="Google Shape;73;p2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74" name="Google Shape;74;p2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5" name="Google Shape;75;p2"/>
          <p:cNvSpPr txBox="1"/>
          <p:nvPr>
            <p:ph type="title"/>
          </p:nvPr>
        </p:nvSpPr>
        <p:spPr>
          <a:xfrm>
            <a:off x="4276462" y="-17589"/>
            <a:ext cx="4365812" cy="50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FORECAST FOR JJAS 2021</a:t>
            </a:r>
            <a:br>
              <a:rPr b="1" lang="en-GB"/>
            </a:br>
            <a:endParaRPr/>
          </a:p>
        </p:txBody>
      </p:sp>
      <p:pic>
        <p:nvPicPr>
          <p:cNvPr id="76" name="Google Shape;76;p2"/>
          <p:cNvPicPr preferRelativeResize="0"/>
          <p:nvPr/>
        </p:nvPicPr>
        <p:blipFill rotWithShape="1">
          <a:blip r:embed="rId3">
            <a:alphaModFix/>
          </a:blip>
          <a:srcRect b="8594" l="4219" r="8594" t="8438"/>
          <a:stretch/>
        </p:blipFill>
        <p:spPr>
          <a:xfrm>
            <a:off x="385628" y="636050"/>
            <a:ext cx="5669280" cy="539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2"/>
          <p:cNvPicPr preferRelativeResize="0"/>
          <p:nvPr/>
        </p:nvPicPr>
        <p:blipFill rotWithShape="1">
          <a:blip r:embed="rId4">
            <a:alphaModFix/>
          </a:blip>
          <a:srcRect b="0" l="42034" r="26539" t="98"/>
          <a:stretch/>
        </p:blipFill>
        <p:spPr>
          <a:xfrm>
            <a:off x="7594389" y="510423"/>
            <a:ext cx="4597611" cy="5424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"/>
          <p:cNvSpPr txBox="1"/>
          <p:nvPr>
            <p:ph idx="1" type="body"/>
          </p:nvPr>
        </p:nvSpPr>
        <p:spPr>
          <a:xfrm>
            <a:off x="609600" y="1244608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Enhanced rain water harvesting in reservoirs and pans.</a:t>
            </a:r>
            <a:endParaRPr/>
          </a:p>
          <a:p>
            <a:pPr indent="-228600" lvl="2" marL="11430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/>
              <a:t>This will secure water for use by pastoralist, irrigation and hydropower production during the dry spells (DJB, ETH, SSD, SUD)</a:t>
            </a:r>
            <a:endParaRPr sz="2400"/>
          </a:p>
          <a:p>
            <a:pPr indent="-228600" lvl="2" marL="11430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/>
              <a:t>Water Pans/haffirs and reservoir have the potential to reach maximum capacity (ETH, SSD, SUD)</a:t>
            </a:r>
            <a:endParaRPr sz="2400"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Enhanced groundwater recharge (ETH, SSD, SUD, UGA)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/>
              <a:t>This will improve the coping capacity of communities during the dry season</a:t>
            </a:r>
            <a:endParaRPr/>
          </a:p>
          <a:p>
            <a:pPr indent="-76200" lvl="2" marL="11430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-76200" lvl="2" marL="11430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</p:txBody>
      </p:sp>
      <p:sp>
        <p:nvSpPr>
          <p:cNvPr id="84" name="Google Shape;84;p3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Thursday, May 27, 2021</a:t>
            </a:r>
            <a:endParaRPr/>
          </a:p>
        </p:txBody>
      </p:sp>
      <p:sp>
        <p:nvSpPr>
          <p:cNvPr id="85" name="Google Shape;85;p3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86" name="Google Shape;86;p3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" name="Google Shape;87;p3"/>
          <p:cNvSpPr txBox="1"/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EXPECTED POSITIVE SECTORAL IMPACTS FOR JJAS 2021</a:t>
            </a:r>
            <a:br>
              <a:rPr b="1" lang="en-GB"/>
            </a:b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"/>
          <p:cNvSpPr txBox="1"/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EXPECTED NEGATIVE SECTORAL IMPACTS FOR JJAS 2021</a:t>
            </a:r>
            <a:endParaRPr/>
          </a:p>
        </p:txBody>
      </p:sp>
      <p:sp>
        <p:nvSpPr>
          <p:cNvPr id="94" name="Google Shape;94;p4"/>
          <p:cNvSpPr txBox="1"/>
          <p:nvPr>
            <p:ph idx="1" type="body"/>
          </p:nvPr>
        </p:nvSpPr>
        <p:spPr>
          <a:xfrm>
            <a:off x="609600" y="1244608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Water scarcity may be experienced in some basins that received below average precipitation in MAM (KEN, SOM)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Water related diseases are possible in both the areas with water scarcity as well as areas with enhanced rainfall that leads to floods (ETH, KEN, SSD, SUD)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Possibility of floods landslides associated with high rainfall amounts can cause displacement and loss of life (ETH, KEN, UGA)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Further rise in Lake water levels due to enhanced rainfall is likely to  cause further inundation, displacement of people and increased threat to infrastructure around the lakes (KEN and UGA)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95" name="Google Shape;95;p4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Thursday, May 27, 2021</a:t>
            </a:r>
            <a:endParaRPr/>
          </a:p>
        </p:txBody>
      </p:sp>
      <p:sp>
        <p:nvSpPr>
          <p:cNvPr id="96" name="Google Shape;96;p4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97" name="Google Shape;97;p4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"/>
          <p:cNvSpPr txBox="1"/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KEY RESPONSE MEASURES / ADVISORIES</a:t>
            </a:r>
            <a:endParaRPr b="1"/>
          </a:p>
        </p:txBody>
      </p:sp>
      <p:sp>
        <p:nvSpPr>
          <p:cNvPr id="104" name="Google Shape;104;p5"/>
          <p:cNvSpPr txBox="1"/>
          <p:nvPr>
            <p:ph idx="1" type="body"/>
          </p:nvPr>
        </p:nvSpPr>
        <p:spPr>
          <a:xfrm>
            <a:off x="1143000" y="1314651"/>
            <a:ext cx="9753600" cy="5156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There is need to conserve water for those areas that JJAS will be a dry season (BDI, KEN, RWA, SOM &amp; TAN)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Update basin management plan based on the forecast (ETH, SUD)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Provide early warning information to the communities and management of development projects  particularly those in the water sector (KEN, SOM)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Provide water trucking services to those in need of water and far from water sources (KEN, SOM)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/>
              <a:t>Provide early warning information on potential risks (ETH, KEN, SSD, SUD and UGA)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05" name="Google Shape;105;p5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Thursday, May 27, 2021</a:t>
            </a:r>
            <a:endParaRPr/>
          </a:p>
        </p:txBody>
      </p:sp>
      <p:sp>
        <p:nvSpPr>
          <p:cNvPr id="106" name="Google Shape;106;p5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07" name="Google Shape;107;p5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"/>
          <p:cNvSpPr txBox="1"/>
          <p:nvPr>
            <p:ph type="title"/>
          </p:nvPr>
        </p:nvSpPr>
        <p:spPr>
          <a:xfrm>
            <a:off x="1638300" y="22966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KEY RESPONSE MEASURES / ADVISORIES</a:t>
            </a:r>
            <a:endParaRPr b="1"/>
          </a:p>
        </p:txBody>
      </p:sp>
      <p:sp>
        <p:nvSpPr>
          <p:cNvPr id="114" name="Google Shape;114;p6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Thursday, May 27, 2021</a:t>
            </a:r>
            <a:endParaRPr/>
          </a:p>
        </p:txBody>
      </p:sp>
      <p:sp>
        <p:nvSpPr>
          <p:cNvPr id="115" name="Google Shape;115;p6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16" name="Google Shape;116;p6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6"/>
          <p:cNvSpPr txBox="1"/>
          <p:nvPr/>
        </p:nvSpPr>
        <p:spPr>
          <a:xfrm>
            <a:off x="1497059" y="2715745"/>
            <a:ext cx="8949268" cy="25678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r>
              <a:rPr b="1" i="0" lang="en-GB" sz="24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OVERALL MESSAGE</a:t>
            </a:r>
            <a:endParaRPr b="1" i="0" sz="2400" u="none" cap="none" strike="noStrike">
              <a:solidFill>
                <a:srgbClr val="008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Arial"/>
              <a:buChar char="•"/>
            </a:pPr>
            <a:r>
              <a:rPr b="1" i="0" lang="en-GB" sz="2400" u="none" cap="none" strike="noStrik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Riparian countries are encouraged to share information on high river flows or extreme rainfall with their downstream transboundary neighbours to avert disasters!</a:t>
            </a:r>
            <a:br>
              <a:rPr b="1" i="0" lang="en-GB" sz="2400" u="none" cap="none" strike="noStrik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400" u="none" cap="none" strike="noStrik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Char char="•"/>
            </a:pPr>
            <a:r>
              <a:rPr b="1" i="0" lang="en-GB" sz="2400" u="none" cap="none" strike="noStrik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rPr>
              <a:t>Monitor rivers, lakes and reservoirs that currently have high water level and with a forecast of enhanced June-September rainfall</a:t>
            </a:r>
            <a:endParaRPr/>
          </a:p>
        </p:txBody>
      </p:sp>
      <p:sp>
        <p:nvSpPr>
          <p:cNvPr id="118" name="Google Shape;118;p6"/>
          <p:cNvSpPr/>
          <p:nvPr/>
        </p:nvSpPr>
        <p:spPr>
          <a:xfrm>
            <a:off x="1490132" y="776752"/>
            <a:ext cx="9330268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Relocate population from low lying flood risk areas (ETH, KEN, SSD, SUD and UGA)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Desilt water pans to improve capacity (ETH, SSD, SUD)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water treatment chemicals to household  that rely on open water bodies for domestic water (KEN, SOM)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"/>
          <p:cNvSpPr txBox="1"/>
          <p:nvPr>
            <p:ph idx="10" type="dt"/>
          </p:nvPr>
        </p:nvSpPr>
        <p:spPr>
          <a:xfrm>
            <a:off x="609600" y="6487002"/>
            <a:ext cx="28448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Thursday, May 27, 2021</a:t>
            </a:r>
            <a:endParaRPr/>
          </a:p>
        </p:txBody>
      </p:sp>
      <p:sp>
        <p:nvSpPr>
          <p:cNvPr id="124" name="Google Shape;124;p7"/>
          <p:cNvSpPr txBox="1"/>
          <p:nvPr>
            <p:ph idx="11" type="ftr"/>
          </p:nvPr>
        </p:nvSpPr>
        <p:spPr>
          <a:xfrm>
            <a:off x="3657600" y="6487001"/>
            <a:ext cx="53066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125" name="Google Shape;125;p7"/>
          <p:cNvSpPr txBox="1"/>
          <p:nvPr>
            <p:ph idx="12" type="sldNum"/>
          </p:nvPr>
        </p:nvSpPr>
        <p:spPr>
          <a:xfrm>
            <a:off x="10150804" y="6487002"/>
            <a:ext cx="478118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6" name="Google Shape;126;p7"/>
          <p:cNvSpPr txBox="1"/>
          <p:nvPr>
            <p:ph type="title"/>
          </p:nvPr>
        </p:nvSpPr>
        <p:spPr>
          <a:xfrm>
            <a:off x="609600" y="3024203"/>
            <a:ext cx="103632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lang="en-GB">
                <a:solidFill>
                  <a:schemeClr val="accent2"/>
                </a:solidFill>
              </a:rPr>
              <a:t>THANK YOU! </a:t>
            </a:r>
            <a:endParaRPr/>
          </a:p>
        </p:txBody>
      </p:sp>
      <p:sp>
        <p:nvSpPr>
          <p:cNvPr id="127" name="Google Shape;127;p7"/>
          <p:cNvSpPr txBox="1"/>
          <p:nvPr>
            <p:ph idx="1" type="body"/>
          </p:nvPr>
        </p:nvSpPr>
        <p:spPr>
          <a:xfrm>
            <a:off x="609600" y="3466360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Contribute to the Conversation on Twitter</a:t>
            </a:r>
            <a:br>
              <a:rPr b="1" lang="en-GB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GB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#GHACOF58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www.icpac.net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GAD PPT Template">
  <a:themeElements>
    <a:clrScheme name="IGAD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2021-05-26T14:51:11Z</dcterms:created>
  <dc:creator>Mohammed A Hassan</dc:creator>
</cp:coreProperties>
</file>