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0" r:id="rId2"/>
    <p:sldId id="265" r:id="rId3"/>
    <p:sldId id="266" r:id="rId4"/>
    <p:sldId id="272" r:id="rId5"/>
    <p:sldId id="268" r:id="rId6"/>
    <p:sldId id="271" r:id="rId7"/>
    <p:sldId id="260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9524" autoAdjust="0"/>
  </p:normalViewPr>
  <p:slideViewPr>
    <p:cSldViewPr snapToObjects="1">
      <p:cViewPr varScale="1">
        <p:scale>
          <a:sx n="67" d="100"/>
          <a:sy n="67" d="100"/>
        </p:scale>
        <p:origin x="1314" y="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September to December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OND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May 18,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May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(Sudan)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(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/>
          </a:bodyPr>
          <a:lstStyle/>
          <a:p>
            <a:pPr algn="just"/>
            <a:endParaRPr lang="en-GB" dirty="0" smtClean="0"/>
          </a:p>
          <a:p>
            <a:pPr algn="just"/>
            <a:r>
              <a:rPr lang="en-GB" dirty="0"/>
              <a:t>A</a:t>
            </a:r>
            <a:r>
              <a:rPr lang="en-GB" dirty="0" smtClean="0"/>
              <a:t>fter</a:t>
            </a:r>
            <a:r>
              <a:rPr lang="en-GB" dirty="0" smtClean="0"/>
              <a:t> </a:t>
            </a:r>
            <a:r>
              <a:rPr lang="en-GB" dirty="0" smtClean="0"/>
              <a:t>polio </a:t>
            </a:r>
            <a:r>
              <a:rPr lang="en-GB" dirty="0"/>
              <a:t>have </a:t>
            </a:r>
            <a:r>
              <a:rPr lang="en-GB" dirty="0" smtClean="0"/>
              <a:t>re-emerged </a:t>
            </a:r>
            <a:r>
              <a:rPr lang="en-GB" dirty="0"/>
              <a:t>in </a:t>
            </a:r>
            <a:r>
              <a:rPr lang="en-GB" dirty="0" smtClean="0"/>
              <a:t>Sudan  </a:t>
            </a:r>
            <a:r>
              <a:rPr lang="en-GB" dirty="0"/>
              <a:t>the federal </a:t>
            </a:r>
            <a:r>
              <a:rPr lang="en-GB" dirty="0" smtClean="0"/>
              <a:t>ministry </a:t>
            </a:r>
            <a:r>
              <a:rPr lang="en-GB" dirty="0"/>
              <a:t>of </a:t>
            </a:r>
            <a:r>
              <a:rPr lang="en-GB" dirty="0" smtClean="0"/>
              <a:t>Health able to launch </a:t>
            </a:r>
            <a:r>
              <a:rPr lang="en-GB" dirty="0"/>
              <a:t>a campaign against the disease in addition to (vitamin A) for children from birth up to five </a:t>
            </a:r>
            <a:r>
              <a:rPr lang="en-GB" dirty="0" smtClean="0"/>
              <a:t>years</a:t>
            </a:r>
            <a:r>
              <a:rPr lang="ar-SA" dirty="0" smtClean="0"/>
              <a:t>  </a:t>
            </a:r>
            <a:r>
              <a:rPr lang="en-US" dirty="0" smtClean="0"/>
              <a:t>, </a:t>
            </a:r>
            <a:r>
              <a:rPr lang="en-GB" dirty="0"/>
              <a:t>. With the </a:t>
            </a:r>
            <a:r>
              <a:rPr lang="en-GB" dirty="0" smtClean="0"/>
              <a:t>assistance </a:t>
            </a:r>
            <a:r>
              <a:rPr lang="en-GB" dirty="0" smtClean="0"/>
              <a:t>of </a:t>
            </a:r>
            <a:r>
              <a:rPr lang="en-GB" dirty="0"/>
              <a:t>non-governmental organizations such as the </a:t>
            </a:r>
            <a:r>
              <a:rPr lang="en-GB" dirty="0" smtClean="0"/>
              <a:t>world Health </a:t>
            </a:r>
            <a:r>
              <a:rPr lang="en-GB" dirty="0"/>
              <a:t>Organization and </a:t>
            </a:r>
            <a:r>
              <a:rPr lang="en-GB" dirty="0" smtClean="0"/>
              <a:t>UNICEF.</a:t>
            </a:r>
          </a:p>
          <a:p>
            <a:pPr algn="just"/>
            <a:r>
              <a:rPr lang="en-GB" dirty="0" smtClean="0"/>
              <a:t> </a:t>
            </a:r>
            <a:r>
              <a:rPr lang="en-GB" dirty="0"/>
              <a:t>The positive </a:t>
            </a:r>
            <a:r>
              <a:rPr lang="en-GB" dirty="0" smtClean="0"/>
              <a:t>impact is that; the </a:t>
            </a:r>
            <a:r>
              <a:rPr lang="en-GB" dirty="0"/>
              <a:t>dry season </a:t>
            </a:r>
            <a:r>
              <a:rPr lang="en-GB" dirty="0" smtClean="0"/>
              <a:t>in Sudan enabled </a:t>
            </a:r>
            <a:r>
              <a:rPr lang="en-GB" dirty="0"/>
              <a:t>to transport and rollout of polio vaccine to remote areas because the roads are </a:t>
            </a:r>
            <a:r>
              <a:rPr lang="en-GB" dirty="0" smtClean="0"/>
              <a:t>unpaved.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=""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err="1" smtClean="0"/>
              <a:t>MaM</a:t>
            </a:r>
            <a:r>
              <a:rPr lang="en-US" b="1" dirty="0" smtClean="0"/>
              <a:t> 2021 </a:t>
            </a:r>
            <a:r>
              <a:rPr lang="en-US" b="1" dirty="0"/>
              <a:t>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051003"/>
              </p:ext>
            </p:extLst>
          </p:nvPr>
        </p:nvGraphicFramePr>
        <p:xfrm>
          <a:off x="1371601" y="1343024"/>
          <a:ext cx="7264399" cy="3957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7599"/>
                <a:gridCol w="3562350"/>
                <a:gridCol w="44450"/>
              </a:tblGrid>
              <a:tr h="56537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Epidemiological situation during </a:t>
                      </a:r>
                      <a:r>
                        <a:rPr lang="en-GB" sz="1400" b="1" u="none" strike="noStrike" dirty="0" smtClean="0">
                          <a:effectLst/>
                        </a:rPr>
                        <a:t>March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April 2021</a:t>
                      </a:r>
                      <a:r>
                        <a:rPr lang="en-GB" sz="1400" b="1" u="none" strike="noStrike" dirty="0" smtClean="0"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effectLst/>
                        </a:rPr>
                        <a:t>in Sudan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Diseases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No. of cases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Meningitis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     0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Hepatitis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    70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>
                          <a:effectLst/>
                        </a:rPr>
                        <a:t>Malaria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286537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T</a:t>
                      </a:r>
                      <a:r>
                        <a:rPr lang="en-GB" sz="1400" b="1" u="none" strike="noStrike" dirty="0" smtClean="0">
                          <a:effectLst/>
                        </a:rPr>
                        <a:t>yphoid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  33015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5653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Dysentery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  202930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=""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err="1" smtClean="0"/>
              <a:t>MaM</a:t>
            </a:r>
            <a:r>
              <a:rPr lang="en-US" b="1" dirty="0" smtClean="0"/>
              <a:t> 2021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</a:t>
            </a:r>
            <a:r>
              <a:rPr lang="en-US" b="1" dirty="0" smtClean="0"/>
              <a:t>IMPACTS…. con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MAM 2021 </a:t>
            </a:r>
            <a:r>
              <a:rPr lang="en-GB" dirty="0"/>
              <a:t>NEGATIVE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1" y="1219200"/>
            <a:ext cx="8305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76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summary long term observed seasonal changes </a:t>
            </a:r>
            <a:endParaRPr lang="aa-E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44607"/>
            <a:ext cx="8915400" cy="4546593"/>
          </a:xfrm>
        </p:spPr>
        <p:txBody>
          <a:bodyPr>
            <a:normAutofit/>
          </a:bodyPr>
          <a:lstStyle/>
          <a:p>
            <a:r>
              <a:rPr lang="en-US" dirty="0" smtClean="0"/>
              <a:t>The seasonal changes had an effects on:</a:t>
            </a:r>
            <a:endParaRPr lang="en-GB" dirty="0"/>
          </a:p>
          <a:p>
            <a:r>
              <a:rPr lang="en-GB" dirty="0"/>
              <a:t>1</a:t>
            </a:r>
            <a:r>
              <a:rPr lang="en-GB" dirty="0" smtClean="0"/>
              <a:t>-  Floods</a:t>
            </a:r>
          </a:p>
          <a:p>
            <a:r>
              <a:rPr lang="en-GB" dirty="0"/>
              <a:t>2</a:t>
            </a:r>
            <a:r>
              <a:rPr lang="en-GB" dirty="0" smtClean="0"/>
              <a:t>- </a:t>
            </a:r>
            <a:r>
              <a:rPr lang="en-GB" dirty="0" smtClean="0"/>
              <a:t>Vector ecology.</a:t>
            </a:r>
          </a:p>
          <a:p>
            <a:r>
              <a:rPr lang="en-GB" dirty="0"/>
              <a:t>3</a:t>
            </a:r>
            <a:r>
              <a:rPr lang="en-GB" dirty="0" smtClean="0"/>
              <a:t>-  </a:t>
            </a:r>
            <a:r>
              <a:rPr lang="en-GB" dirty="0" smtClean="0"/>
              <a:t>Human </a:t>
            </a:r>
            <a:r>
              <a:rPr lang="en-GB" dirty="0"/>
              <a:t>behaviour (water storage practices</a:t>
            </a:r>
            <a:r>
              <a:rPr lang="en-GB" dirty="0" smtClean="0"/>
              <a:t>).</a:t>
            </a:r>
            <a:endParaRPr lang="en-GB" dirty="0" smtClean="0"/>
          </a:p>
          <a:p>
            <a:r>
              <a:rPr lang="en-US" dirty="0"/>
              <a:t>4</a:t>
            </a:r>
            <a:r>
              <a:rPr lang="en-US" dirty="0" smtClean="0"/>
              <a:t>- </a:t>
            </a:r>
            <a:r>
              <a:rPr lang="en-GB" dirty="0" smtClean="0"/>
              <a:t> </a:t>
            </a:r>
            <a:r>
              <a:rPr lang="en-GB" dirty="0"/>
              <a:t>P</a:t>
            </a:r>
            <a:r>
              <a:rPr lang="en-GB" dirty="0" smtClean="0"/>
              <a:t>overty , </a:t>
            </a:r>
            <a:r>
              <a:rPr lang="en-GB" dirty="0"/>
              <a:t>population </a:t>
            </a:r>
            <a:r>
              <a:rPr lang="en-GB" dirty="0" smtClean="0"/>
              <a:t>displacement/travel </a:t>
            </a:r>
            <a:r>
              <a:rPr lang="en-GB" dirty="0" smtClean="0"/>
              <a:t>,weak public </a:t>
            </a:r>
            <a:r>
              <a:rPr lang="en-GB" dirty="0"/>
              <a:t>health </a:t>
            </a:r>
            <a:r>
              <a:rPr lang="en-GB" dirty="0" smtClean="0"/>
              <a:t>infrastructure.</a:t>
            </a:r>
            <a:endParaRPr lang="ar-SA" dirty="0" smtClean="0"/>
          </a:p>
          <a:p>
            <a:pPr marL="0" indent="0">
              <a:buNone/>
            </a:pPr>
            <a:r>
              <a:rPr lang="en-GB" dirty="0" smtClean="0"/>
              <a:t>      All </a:t>
            </a:r>
            <a:r>
              <a:rPr lang="en-GB" dirty="0"/>
              <a:t>these </a:t>
            </a:r>
            <a:r>
              <a:rPr lang="en-GB" dirty="0" smtClean="0"/>
              <a:t>factors </a:t>
            </a:r>
            <a:r>
              <a:rPr lang="en-GB" dirty="0"/>
              <a:t>led to the emergence </a:t>
            </a:r>
            <a:r>
              <a:rPr lang="en-GB" dirty="0" smtClean="0"/>
              <a:t>of some  </a:t>
            </a:r>
            <a:r>
              <a:rPr lang="en-GB" dirty="0"/>
              <a:t>diseases in other areas where they were not previously in </a:t>
            </a:r>
            <a:r>
              <a:rPr lang="en-GB" dirty="0" smtClean="0"/>
              <a:t>it </a:t>
            </a:r>
            <a:r>
              <a:rPr lang="en-GB" dirty="0"/>
              <a:t>such as yellow fever in Darfur, haemorrhagic fevers, and </a:t>
            </a:r>
            <a:r>
              <a:rPr lang="en-GB" dirty="0" smtClean="0"/>
              <a:t>Chikungunya</a:t>
            </a:r>
            <a:r>
              <a:rPr lang="ar-SA" dirty="0" smtClean="0"/>
              <a:t> </a:t>
            </a:r>
            <a:r>
              <a:rPr lang="en-GB" dirty="0" smtClean="0"/>
              <a:t>in </a:t>
            </a:r>
            <a:r>
              <a:rPr lang="en-GB" dirty="0"/>
              <a:t>eastern Sudan, </a:t>
            </a:r>
            <a:r>
              <a:rPr lang="en-GB" dirty="0" err="1"/>
              <a:t>Kordofan</a:t>
            </a:r>
            <a:r>
              <a:rPr lang="en-GB" dirty="0"/>
              <a:t>, malaria in northern Sudan, and hepatitis only in </a:t>
            </a:r>
            <a:r>
              <a:rPr lang="en-GB" dirty="0" err="1"/>
              <a:t>Kordofan</a:t>
            </a:r>
            <a:endParaRPr lang="aa-ET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and IMPACT of Climate services and ADVISORIES in OND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Climate services have been utilized in the early </a:t>
            </a:r>
            <a:r>
              <a:rPr lang="en-GB" dirty="0" smtClean="0"/>
              <a:t>Readiness</a:t>
            </a:r>
            <a:r>
              <a:rPr lang="en-US" dirty="0"/>
              <a:t> </a:t>
            </a:r>
            <a:r>
              <a:rPr lang="en-US" smtClean="0"/>
              <a:t>as follows:</a:t>
            </a:r>
            <a:endParaRPr lang="ar-SA" smtClean="0"/>
          </a:p>
          <a:p>
            <a:r>
              <a:rPr lang="en-GB" dirty="0" smtClean="0"/>
              <a:t>1-  </a:t>
            </a:r>
            <a:r>
              <a:rPr lang="en-GB" dirty="0"/>
              <a:t>M</a:t>
            </a:r>
            <a:r>
              <a:rPr lang="en-GB" dirty="0" smtClean="0"/>
              <a:t>eetings were held to </a:t>
            </a:r>
            <a:r>
              <a:rPr lang="en-GB" dirty="0"/>
              <a:t>develop a plan.</a:t>
            </a:r>
            <a:endParaRPr lang="ar-SA" dirty="0" smtClean="0"/>
          </a:p>
          <a:p>
            <a:r>
              <a:rPr lang="en-US" dirty="0" smtClean="0"/>
              <a:t>2- </a:t>
            </a:r>
            <a:r>
              <a:rPr lang="en-GB" dirty="0"/>
              <a:t>Early preparation </a:t>
            </a:r>
            <a:r>
              <a:rPr lang="en-GB" dirty="0" smtClean="0"/>
              <a:t>to confront </a:t>
            </a:r>
            <a:r>
              <a:rPr lang="en-GB" dirty="0"/>
              <a:t>any </a:t>
            </a:r>
            <a:r>
              <a:rPr lang="en-GB" dirty="0" smtClean="0"/>
              <a:t>emergency</a:t>
            </a:r>
            <a:r>
              <a:rPr lang="en-US" dirty="0" smtClean="0"/>
              <a:t>.</a:t>
            </a:r>
          </a:p>
          <a:p>
            <a:r>
              <a:rPr lang="en-US" dirty="0"/>
              <a:t>3- Provide </a:t>
            </a:r>
            <a:r>
              <a:rPr lang="en-US" dirty="0" smtClean="0"/>
              <a:t>manpower.</a:t>
            </a:r>
          </a:p>
          <a:p>
            <a:r>
              <a:rPr lang="en-US" dirty="0" smtClean="0"/>
              <a:t>3- </a:t>
            </a:r>
            <a:r>
              <a:rPr lang="en-GB" dirty="0"/>
              <a:t>Providing technical and financial </a:t>
            </a:r>
            <a:r>
              <a:rPr lang="en-GB" dirty="0" smtClean="0"/>
              <a:t>support.</a:t>
            </a:r>
          </a:p>
          <a:p>
            <a:r>
              <a:rPr lang="en-US" dirty="0" smtClean="0"/>
              <a:t>4- </a:t>
            </a:r>
            <a:r>
              <a:rPr lang="en-GB" dirty="0"/>
              <a:t>Raise health awareness for people in emergency </a:t>
            </a:r>
            <a:r>
              <a:rPr lang="en-GB" dirty="0" smtClean="0"/>
              <a:t>situations.</a:t>
            </a:r>
            <a:endParaRPr lang="ar-SA" dirty="0" smtClean="0"/>
          </a:p>
          <a:p>
            <a:r>
              <a:rPr lang="en-US" dirty="0" smtClean="0"/>
              <a:t>5- </a:t>
            </a:r>
            <a:r>
              <a:rPr lang="en-GB" dirty="0" smtClean="0"/>
              <a:t>Allocation of resources &amp; early </a:t>
            </a:r>
            <a:r>
              <a:rPr lang="en-GB" dirty="0"/>
              <a:t>preparation and distribution of the necessary aids to the groups likely to be most </a:t>
            </a:r>
            <a:r>
              <a:rPr lang="en-GB" dirty="0" smtClean="0"/>
              <a:t>affected.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18,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#GHACOF57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4637</TotalTime>
  <Words>526</Words>
  <Application>Microsoft Office PowerPoint</Application>
  <PresentationFormat>A4 Paper (210x297 mm)</PresentationFormat>
  <Paragraphs>73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IGAD PPT Template</vt:lpstr>
      <vt:lpstr>SECTOR (Health)  Country (Sudan)  Seasonal analysis of the impacts of March – May ( MAM) 2021    </vt:lpstr>
      <vt:lpstr> MaM 2021 summary of positive IMPACTS</vt:lpstr>
      <vt:lpstr> MaM 2021 NEGATIVE IMPACTS…. con</vt:lpstr>
      <vt:lpstr>MAM 2021 NEGATIVE IMPACTS</vt:lpstr>
      <vt:lpstr> summary long term observed seasonal changes </vt:lpstr>
      <vt:lpstr>implementation and IMPACT of Climate services and ADVISORIES in OND</vt:lpstr>
      <vt:lpstr>PowerPoint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عبدالبديع علي كرار</cp:lastModifiedBy>
  <cp:revision>228</cp:revision>
  <dcterms:created xsi:type="dcterms:W3CDTF">2014-11-18T09:33:09Z</dcterms:created>
  <dcterms:modified xsi:type="dcterms:W3CDTF">2021-05-18T18:30:38Z</dcterms:modified>
</cp:coreProperties>
</file>