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4"/>
  </p:notesMasterIdLst>
  <p:handoutMasterIdLst>
    <p:handoutMasterId r:id="rId15"/>
  </p:handoutMasterIdLst>
  <p:sldIdLst>
    <p:sldId id="256" r:id="rId2"/>
    <p:sldId id="337" r:id="rId3"/>
    <p:sldId id="283" r:id="rId4"/>
    <p:sldId id="339" r:id="rId5"/>
    <p:sldId id="340" r:id="rId6"/>
    <p:sldId id="341" r:id="rId7"/>
    <p:sldId id="360" r:id="rId8"/>
    <p:sldId id="365" r:id="rId9"/>
    <p:sldId id="361" r:id="rId10"/>
    <p:sldId id="362" r:id="rId11"/>
    <p:sldId id="363" r:id="rId12"/>
    <p:sldId id="271" r:id="rId13"/>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12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3" autoAdjust="0"/>
    <p:restoredTop sz="89492" autoAdjust="0"/>
  </p:normalViewPr>
  <p:slideViewPr>
    <p:cSldViewPr snapToObjects="1">
      <p:cViewPr varScale="1">
        <p:scale>
          <a:sx n="71" d="100"/>
          <a:sy n="71" d="100"/>
        </p:scale>
        <p:origin x="-174" y="-10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p:scale>
          <a:sx n="167" d="100"/>
          <a:sy n="167" d="100"/>
        </p:scale>
        <p:origin x="1520" y="14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pPr/>
              <a:t>5/27/2021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pPr/>
              <a:t>‹#›</a:t>
            </a:fld>
            <a:endParaRPr lang="en-US"/>
          </a:p>
        </p:txBody>
      </p:sp>
    </p:spTree>
    <p:extLst>
      <p:ext uri="{BB962C8B-B14F-4D97-AF65-F5344CB8AC3E}">
        <p14:creationId xmlns=""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pPr/>
              <a:t>5/27/2021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pPr/>
              <a:t>‹#›</a:t>
            </a:fld>
            <a:endParaRPr lang="en-US"/>
          </a:p>
        </p:txBody>
      </p:sp>
    </p:spTree>
    <p:extLst>
      <p:ext uri="{BB962C8B-B14F-4D97-AF65-F5344CB8AC3E}">
        <p14:creationId xmlns=""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420100"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3" name="Subtitle 2"/>
          <p:cNvSpPr>
            <a:spLocks noGrp="1"/>
          </p:cNvSpPr>
          <p:nvPr>
            <p:ph type="subTitle" idx="1" hasCustomPrompt="1"/>
          </p:nvPr>
        </p:nvSpPr>
        <p:spPr>
          <a:xfrm>
            <a:off x="478366" y="2564919"/>
            <a:ext cx="8420100"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pPr/>
              <a:t>Thursday, May 27, 2021</a:t>
            </a:fld>
            <a:endParaRPr lang="en-US"/>
          </a:p>
        </p:txBody>
      </p:sp>
      <p:sp>
        <p:nvSpPr>
          <p:cNvPr id="5" name="Footer Placeholder 4"/>
          <p:cNvSpPr>
            <a:spLocks noGrp="1"/>
          </p:cNvSpPr>
          <p:nvPr>
            <p:ph type="ftr" sz="quarter" idx="11"/>
          </p:nvPr>
        </p:nvSpPr>
        <p:spPr>
          <a:xfrm>
            <a:off x="2971800" y="6489340"/>
            <a:ext cx="4267200" cy="180020"/>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pic>
        <p:nvPicPr>
          <p:cNvPr id="8" name="Picture 7">
            <a:extLst>
              <a:ext uri="{FF2B5EF4-FFF2-40B4-BE49-F238E27FC236}">
                <a16:creationId xmlns="" xmlns:a16="http://schemas.microsoft.com/office/drawing/2014/main" id="{B4CD405B-16BA-C344-AAC4-4EF5A125711C}"/>
              </a:ext>
            </a:extLst>
          </p:cNvPr>
          <p:cNvPicPr>
            <a:picLocks noChangeAspect="1"/>
          </p:cNvPicPr>
          <p:nvPr userDrawn="1"/>
        </p:nvPicPr>
        <p:blipFill>
          <a:blip r:embed="rId2"/>
          <a:srcRect/>
          <a:stretch/>
        </p:blipFill>
        <p:spPr>
          <a:xfrm>
            <a:off x="4175146" y="228600"/>
            <a:ext cx="1221239" cy="1474325"/>
          </a:xfrm>
          <a:prstGeom prst="rect">
            <a:avLst/>
          </a:prstGeom>
        </p:spPr>
      </p:pic>
      <p:pic>
        <p:nvPicPr>
          <p:cNvPr id="11" name="Picture 10">
            <a:extLst>
              <a:ext uri="{FF2B5EF4-FFF2-40B4-BE49-F238E27FC236}">
                <a16:creationId xmlns="" xmlns:a16="http://schemas.microsoft.com/office/drawing/2014/main" id="{B0458B39-8D0F-EA40-95EE-C0D6CE6B1966}"/>
              </a:ext>
            </a:extLst>
          </p:cNvPr>
          <p:cNvPicPr>
            <a:picLocks noChangeAspect="1"/>
          </p:cNvPicPr>
          <p:nvPr userDrawn="1"/>
        </p:nvPicPr>
        <p:blipFill>
          <a:blip r:embed="rId2"/>
          <a:srcRect/>
          <a:stretch/>
        </p:blipFill>
        <p:spPr>
          <a:xfrm>
            <a:off x="8991991" y="5854009"/>
            <a:ext cx="685017" cy="826978"/>
          </a:xfrm>
          <a:prstGeom prst="rect">
            <a:avLst/>
          </a:prstGeom>
        </p:spPr>
      </p:pic>
    </p:spTree>
    <p:extLst>
      <p:ext uri="{BB962C8B-B14F-4D97-AF65-F5344CB8AC3E}">
        <p14:creationId xmlns="" xmlns:p14="http://schemas.microsoft.com/office/powerpoint/2010/main" val="170330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5" name="Footer Placeholder 4"/>
          <p:cNvSpPr>
            <a:spLocks noGrp="1"/>
          </p:cNvSpPr>
          <p:nvPr>
            <p:ph type="ftr" sz="quarter" idx="11"/>
          </p:nvPr>
        </p:nvSpPr>
        <p:spPr>
          <a:xfrm>
            <a:off x="2971800" y="6487000"/>
            <a:ext cx="4311650" cy="182373"/>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 xmlns:p14="http://schemas.microsoft.com/office/powerpoint/2010/main" val="44012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202"/>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9"/>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pPr/>
              <a:t>Thursday, May 27, 2021</a:t>
            </a:fld>
            <a:endParaRPr lang="en-US"/>
          </a:p>
        </p:txBody>
      </p:sp>
      <p:sp>
        <p:nvSpPr>
          <p:cNvPr id="5" name="Footer Placeholder 4"/>
          <p:cNvSpPr>
            <a:spLocks noGrp="1"/>
          </p:cNvSpPr>
          <p:nvPr>
            <p:ph type="ftr" sz="quarter" idx="11"/>
          </p:nvPr>
        </p:nvSpPr>
        <p:spPr>
          <a:xfrm>
            <a:off x="2971800" y="6486986"/>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 xmlns:p14="http://schemas.microsoft.com/office/powerpoint/2010/main" val="344134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pPr/>
              <a:t>Thursday, May 27, 2021</a:t>
            </a:fld>
            <a:endParaRPr lang="en-US" dirty="0"/>
          </a:p>
        </p:txBody>
      </p:sp>
      <p:sp>
        <p:nvSpPr>
          <p:cNvPr id="4" name="Footer Placeholder 3"/>
          <p:cNvSpPr>
            <a:spLocks noGrp="1"/>
          </p:cNvSpPr>
          <p:nvPr>
            <p:ph type="ftr" sz="quarter" idx="11"/>
          </p:nvPr>
        </p:nvSpPr>
        <p:spPr>
          <a:xfrm>
            <a:off x="2971800" y="6487000"/>
            <a:ext cx="4311650" cy="182373"/>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lang="en-US" sz="1000" kern="1200" dirty="0" smtClean="0">
                <a:solidFill>
                  <a:srgbClr val="FFFFFF"/>
                </a:solidFill>
                <a:latin typeface="+mn-lt"/>
                <a:ea typeface="+mn-ea"/>
                <a:cs typeface="+mn-cs"/>
              </a:defRPr>
            </a:lvl1pPr>
          </a:lstStyle>
          <a:p>
            <a:r>
              <a:rPr lang="en-US" dirty="0"/>
              <a:t>IGAD CLIMATE PREDICTION AND APPLICATIONS CENTRE (</a:t>
            </a:r>
            <a:r>
              <a:rPr lang="en-US" b="1" dirty="0"/>
              <a:t>ICPAC</a:t>
            </a:r>
            <a:r>
              <a:rPr lang="en-US" dirty="0"/>
              <a:t>)</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495300" y="3024202"/>
            <a:ext cx="8420100" cy="442165"/>
          </a:xfrm>
        </p:spPr>
        <p:txBody>
          <a:bodyPr anchor="t">
            <a:normAutofit/>
          </a:bodyPr>
          <a:lstStyle>
            <a:lvl1pPr algn="l">
              <a:defRPr sz="2400" b="1" cap="all">
                <a:solidFill>
                  <a:schemeClr val="accent2"/>
                </a:solidFill>
              </a:defRPr>
            </a:lvl1pPr>
          </a:lstStyle>
          <a:p>
            <a:r>
              <a:rPr lang="en-GB" dirty="0"/>
              <a:t>Click to edit Master title style</a:t>
            </a:r>
            <a:endParaRPr lang="en-US" dirty="0"/>
          </a:p>
        </p:txBody>
      </p:sp>
      <p:sp>
        <p:nvSpPr>
          <p:cNvPr id="9" name="Text Placeholder 2"/>
          <p:cNvSpPr>
            <a:spLocks noGrp="1"/>
          </p:cNvSpPr>
          <p:nvPr>
            <p:ph type="body" idx="1" hasCustomPrompt="1"/>
          </p:nvPr>
        </p:nvSpPr>
        <p:spPr>
          <a:xfrm>
            <a:off x="495300" y="3466359"/>
            <a:ext cx="8420100" cy="1500187"/>
          </a:xfrm>
        </p:spPr>
        <p:txBody>
          <a:bodyPr anchor="t"/>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2"/>
          <p:cNvPicPr>
            <a:picLocks noChangeAspect="1" noChangeArrowheads="1"/>
          </p:cNvPicPr>
          <p:nvPr userDrawn="1"/>
        </p:nvPicPr>
        <p:blipFill>
          <a:blip r:embed="rId2"/>
          <a:srcRect/>
          <a:stretch/>
        </p:blipFill>
        <p:spPr bwMode="auto">
          <a:xfrm>
            <a:off x="9043072" y="5908491"/>
            <a:ext cx="659055" cy="801687"/>
          </a:xfrm>
          <a:prstGeom prst="rect">
            <a:avLst/>
          </a:prstGeom>
          <a:noFill/>
        </p:spPr>
      </p:pic>
    </p:spTree>
    <p:extLst>
      <p:ext uri="{BB962C8B-B14F-4D97-AF65-F5344CB8AC3E}">
        <p14:creationId xmlns="" xmlns:p14="http://schemas.microsoft.com/office/powerpoint/2010/main" val="58255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pPr/>
              <a:t>Thursday, May 27, 2021</a:t>
            </a:fld>
            <a:endParaRPr lang="en-US"/>
          </a:p>
        </p:txBody>
      </p:sp>
      <p:sp>
        <p:nvSpPr>
          <p:cNvPr id="4" name="Footer Placeholder 3"/>
          <p:cNvSpPr>
            <a:spLocks noGrp="1"/>
          </p:cNvSpPr>
          <p:nvPr>
            <p:ph type="ftr" sz="quarter" idx="11"/>
          </p:nvPr>
        </p:nvSpPr>
        <p:spPr>
          <a:xfrm>
            <a:off x="2971800" y="6486987"/>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5" name="Slide Number Placeholder 4"/>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 xmlns:p14="http://schemas.microsoft.com/office/powerpoint/2010/main" val="152242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pPr/>
              <a:t>Thursday, May 27, 2021</a:t>
            </a:fld>
            <a:endParaRPr lang="en-US"/>
          </a:p>
        </p:txBody>
      </p:sp>
      <p:sp>
        <p:nvSpPr>
          <p:cNvPr id="3" name="Footer Placeholder 2"/>
          <p:cNvSpPr>
            <a:spLocks noGrp="1"/>
          </p:cNvSpPr>
          <p:nvPr>
            <p:ph type="ftr" sz="quarter" idx="11"/>
          </p:nvPr>
        </p:nvSpPr>
        <p:spPr>
          <a:xfrm>
            <a:off x="2971800" y="6487000"/>
            <a:ext cx="4232746" cy="182373"/>
          </a:xfrm>
        </p:spPr>
        <p:txBody>
          <a:bodyPr/>
          <a:lstStyle/>
          <a:p>
            <a:r>
              <a:rPr lang="en-GB" dirty="0"/>
              <a:t>IGAD CLIMATE PREDICTION AND APPLICATIONS CENTRE (</a:t>
            </a:r>
            <a:r>
              <a:rPr lang="en-GB" b="1" dirty="0"/>
              <a:t>ICPAC</a:t>
            </a:r>
            <a:r>
              <a:rPr lang="en-GB" dirty="0"/>
              <a:t>)</a:t>
            </a:r>
            <a:endParaRPr lang="en-US" dirty="0"/>
          </a:p>
        </p:txBody>
      </p:sp>
      <p:sp>
        <p:nvSpPr>
          <p:cNvPr id="4" name="Slide Number Placeholder 3"/>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 xmlns:p14="http://schemas.microsoft.com/office/powerpoint/2010/main" val="1789120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14"/>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pPr/>
              <a:t>Thursday, May 27, 2021</a:t>
            </a:fld>
            <a:endParaRPr lang="en-US"/>
          </a:p>
        </p:txBody>
      </p:sp>
      <p:sp>
        <p:nvSpPr>
          <p:cNvPr id="6" name="Footer Placeholder 5"/>
          <p:cNvSpPr>
            <a:spLocks noGrp="1"/>
          </p:cNvSpPr>
          <p:nvPr>
            <p:ph type="ftr" sz="quarter" idx="11"/>
          </p:nvPr>
        </p:nvSpPr>
        <p:spPr>
          <a:xfrm>
            <a:off x="2971800" y="6486987"/>
            <a:ext cx="4311650" cy="182374"/>
          </a:xfrm>
        </p:spPr>
        <p:txBody>
          <a:bodyPr/>
          <a:lstStyle>
            <a:lvl1pPr marL="0" marR="0" indent="0" algn="ctr" defTabSz="457200" rtl="0" eaLnBrk="1" fontAlgn="auto" latinLnBrk="0" hangingPunct="1">
              <a:lnSpc>
                <a:spcPct val="100000"/>
              </a:lnSpc>
              <a:spcBef>
                <a:spcPts val="0"/>
              </a:spcBef>
              <a:spcAft>
                <a:spcPts val="0"/>
              </a:spcAft>
              <a:buClrTx/>
              <a:buSzTx/>
              <a:buFontTx/>
              <a:buNone/>
              <a:tabLst/>
              <a:defRPr/>
            </a:lvl1pPr>
          </a:lstStyle>
          <a:p>
            <a:r>
              <a:rPr lang="en-GB" dirty="0"/>
              <a:t>IGAD CLIMATE PREDICTION AND APPLICATIONS CENTRE (</a:t>
            </a:r>
            <a:r>
              <a:rPr lang="en-GB" b="1" dirty="0"/>
              <a:t>ICPAC</a:t>
            </a:r>
            <a:r>
              <a:rPr lang="en-GB" dirty="0"/>
              <a:t>)</a:t>
            </a:r>
            <a:endParaRPr lang="en-US" dirty="0"/>
          </a:p>
        </p:txBody>
      </p:sp>
      <p:sp>
        <p:nvSpPr>
          <p:cNvPr id="7" name="Slide Number Placeholder 6"/>
          <p:cNvSpPr>
            <a:spLocks noGrp="1"/>
          </p:cNvSpPr>
          <p:nvPr>
            <p:ph type="sldNum" sz="quarter" idx="12"/>
          </p:nvPr>
        </p:nvSpPr>
        <p:spPr/>
        <p:txBody>
          <a:bodyPr/>
          <a:lstStyle/>
          <a:p>
            <a:fld id="{B1DB7362-2002-504E-9846-FFD55AE08938}" type="slidenum">
              <a:rPr lang="en-US" smtClean="0"/>
              <a:pPr/>
              <a:t>‹#›</a:t>
            </a:fld>
            <a:endParaRPr lang="en-US"/>
          </a:p>
        </p:txBody>
      </p:sp>
    </p:spTree>
    <p:extLst>
      <p:ext uri="{BB962C8B-B14F-4D97-AF65-F5344CB8AC3E}">
        <p14:creationId xmlns=""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7"/>
            <a:ext cx="8915400" cy="452596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95300" y="6487001"/>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pPr/>
              <a:t>Thursday, May 27, 2021</a:t>
            </a:fld>
            <a:endParaRPr lang="en-US" dirty="0"/>
          </a:p>
        </p:txBody>
      </p:sp>
      <p:sp>
        <p:nvSpPr>
          <p:cNvPr id="5" name="Footer Placeholder 4"/>
          <p:cNvSpPr>
            <a:spLocks noGrp="1"/>
          </p:cNvSpPr>
          <p:nvPr>
            <p:ph type="ftr" sz="quarter" idx="3"/>
          </p:nvPr>
        </p:nvSpPr>
        <p:spPr>
          <a:xfrm>
            <a:off x="2971800" y="6486986"/>
            <a:ext cx="4311650" cy="182374"/>
          </a:xfrm>
          <a:prstGeom prst="rect">
            <a:avLst/>
          </a:prstGeom>
        </p:spPr>
        <p:txBody>
          <a:bodyPr vert="horz" lIns="91440" tIns="45720" rIns="91440" bIns="45720" rtlCol="0" anchor="ctr"/>
          <a:lstStyle>
            <a:lvl1pPr algn="ctr">
              <a:defRPr sz="1000">
                <a:solidFill>
                  <a:srgbClr val="646463"/>
                </a:solidFill>
              </a:defRPr>
            </a:lvl1pPr>
          </a:lstStyle>
          <a:p>
            <a:r>
              <a:rPr lang="en-GB" dirty="0"/>
              <a:t>IGAD CLIMATE PREDICTION AND APPLICATIONS CENTRE (</a:t>
            </a:r>
            <a:r>
              <a:rPr lang="en-GB" b="1" dirty="0"/>
              <a:t>ICPAC</a:t>
            </a:r>
            <a:r>
              <a:rPr lang="en-GB" dirty="0"/>
              <a:t>)</a:t>
            </a:r>
            <a:endParaRPr lang="en-US" dirty="0"/>
          </a:p>
        </p:txBody>
      </p:sp>
      <p:sp>
        <p:nvSpPr>
          <p:cNvPr id="6" name="Slide Number Placeholder 5"/>
          <p:cNvSpPr>
            <a:spLocks noGrp="1"/>
          </p:cNvSpPr>
          <p:nvPr>
            <p:ph type="sldNum" sz="quarter" idx="4"/>
          </p:nvPr>
        </p:nvSpPr>
        <p:spPr>
          <a:xfrm>
            <a:off x="8247528" y="6487001"/>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pic>
        <p:nvPicPr>
          <p:cNvPr id="10" name="Picture 9">
            <a:extLst>
              <a:ext uri="{FF2B5EF4-FFF2-40B4-BE49-F238E27FC236}">
                <a16:creationId xmlns="" xmlns:a16="http://schemas.microsoft.com/office/drawing/2014/main" id="{D0060509-ADA8-EA4E-BD96-2B296B5A979E}"/>
              </a:ext>
            </a:extLst>
          </p:cNvPr>
          <p:cNvPicPr>
            <a:picLocks noChangeAspect="1"/>
          </p:cNvPicPr>
          <p:nvPr userDrawn="1"/>
        </p:nvPicPr>
        <p:blipFill>
          <a:blip r:embed="rId9"/>
          <a:srcRect/>
          <a:stretch/>
        </p:blipFill>
        <p:spPr>
          <a:xfrm>
            <a:off x="8747172" y="5855689"/>
            <a:ext cx="767132" cy="926111"/>
          </a:xfrm>
          <a:prstGeom prst="rect">
            <a:avLst/>
          </a:prstGeom>
        </p:spPr>
      </p:pic>
    </p:spTree>
    <p:extLst>
      <p:ext uri="{BB962C8B-B14F-4D97-AF65-F5344CB8AC3E}">
        <p14:creationId xmlns=""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4" r:id="rId5"/>
    <p:sldLayoutId id="2147483655" r:id="rId6"/>
    <p:sldLayoutId id="2147483657" r:id="rId7"/>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icpac.net/"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057400"/>
            <a:ext cx="9389109" cy="704052"/>
          </a:xfrm>
        </p:spPr>
        <p:txBody>
          <a:bodyPr>
            <a:noAutofit/>
          </a:bodyPr>
          <a:lstStyle/>
          <a:p>
            <a:r>
              <a:rPr lang="en-US" sz="3900" b="1" dirty="0"/>
              <a:t>June to September 2021 (JJAS) consolidated objective seasonal CLIMATE OUTLOOK</a:t>
            </a:r>
          </a:p>
        </p:txBody>
      </p:sp>
      <p:sp>
        <p:nvSpPr>
          <p:cNvPr id="4" name="TextBox 3"/>
          <p:cNvSpPr txBox="1"/>
          <p:nvPr/>
        </p:nvSpPr>
        <p:spPr>
          <a:xfrm>
            <a:off x="318934" y="4419600"/>
            <a:ext cx="9056039" cy="1384995"/>
          </a:xfrm>
          <a:prstGeom prst="rect">
            <a:avLst/>
          </a:prstGeom>
          <a:noFill/>
        </p:spPr>
        <p:txBody>
          <a:bodyPr wrap="square" rtlCol="0">
            <a:spAutoFit/>
          </a:bodyPr>
          <a:lstStyle/>
          <a:p>
            <a:pPr algn="ctr"/>
            <a:endParaRPr lang="en-US" sz="2800" dirty="0"/>
          </a:p>
          <a:p>
            <a:pPr algn="ctr"/>
            <a:r>
              <a:rPr lang="en-US" sz="2800" dirty="0">
                <a:solidFill>
                  <a:srgbClr val="000099"/>
                </a:solidFill>
              </a:rPr>
              <a:t>IGAD Climate Prediction and Applications Centre (</a:t>
            </a:r>
            <a:r>
              <a:rPr lang="en-US" sz="2800" dirty="0" smtClean="0">
                <a:solidFill>
                  <a:srgbClr val="000099"/>
                </a:solidFill>
              </a:rPr>
              <a:t>ICPAC)</a:t>
            </a:r>
            <a:endParaRPr lang="en-US" sz="2800" dirty="0"/>
          </a:p>
        </p:txBody>
      </p:sp>
    </p:spTree>
    <p:extLst>
      <p:ext uri="{BB962C8B-B14F-4D97-AF65-F5344CB8AC3E}">
        <p14:creationId xmlns="" xmlns:p14="http://schemas.microsoft.com/office/powerpoint/2010/main" val="4053364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52186D1C-86E0-5D48-B377-7C462E7BD7DC}"/>
              </a:ext>
            </a:extLst>
          </p:cNvPr>
          <p:cNvPicPr>
            <a:picLocks noChangeAspect="1"/>
          </p:cNvPicPr>
          <p:nvPr/>
        </p:nvPicPr>
        <p:blipFill rotWithShape="1">
          <a:blip r:embed="rId2"/>
          <a:srcRect t="3258" b="336"/>
          <a:stretch/>
        </p:blipFill>
        <p:spPr>
          <a:xfrm>
            <a:off x="4952999" y="822960"/>
            <a:ext cx="4938793" cy="6035040"/>
          </a:xfrm>
          <a:prstGeom prst="rect">
            <a:avLst/>
          </a:prstGeom>
        </p:spPr>
      </p:pic>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10</a:t>
            </a:fld>
            <a:endParaRPr lang="en-US"/>
          </a:p>
        </p:txBody>
      </p:sp>
      <p:sp>
        <p:nvSpPr>
          <p:cNvPr id="8" name="Title 7">
            <a:extLst>
              <a:ext uri="{FF2B5EF4-FFF2-40B4-BE49-F238E27FC236}">
                <a16:creationId xmlns="" xmlns:a16="http://schemas.microsoft.com/office/drawing/2014/main" id="{0EDF9AAD-FB3F-AB43-8695-CEC549494EBE}"/>
              </a:ext>
            </a:extLst>
          </p:cNvPr>
          <p:cNvSpPr>
            <a:spLocks noGrp="1"/>
          </p:cNvSpPr>
          <p:nvPr>
            <p:ph type="title"/>
          </p:nvPr>
        </p:nvSpPr>
        <p:spPr>
          <a:xfrm>
            <a:off x="228600" y="143626"/>
            <a:ext cx="9847880" cy="792162"/>
          </a:xfrm>
        </p:spPr>
        <p:txBody>
          <a:bodyPr>
            <a:noAutofit/>
          </a:bodyPr>
          <a:lstStyle/>
          <a:p>
            <a:r>
              <a:rPr lang="en-US" sz="2500" b="1" dirty="0"/>
              <a:t>July to September  (JAS) 2021 temperature outlook</a:t>
            </a:r>
            <a:r>
              <a:rPr lang="en-GB" sz="2500" b="1" dirty="0"/>
              <a:t/>
            </a:r>
            <a:br>
              <a:rPr lang="en-GB" sz="2500" b="1" dirty="0"/>
            </a:br>
            <a:endParaRPr lang="en-US" sz="2500" dirty="0"/>
          </a:p>
        </p:txBody>
      </p:sp>
      <p:sp>
        <p:nvSpPr>
          <p:cNvPr id="21" name="TextBox 20">
            <a:extLst>
              <a:ext uri="{FF2B5EF4-FFF2-40B4-BE49-F238E27FC236}">
                <a16:creationId xmlns="" xmlns:a16="http://schemas.microsoft.com/office/drawing/2014/main" id="{D15276DF-DAB1-8446-9F47-C3C96902BDDD}"/>
              </a:ext>
            </a:extLst>
          </p:cNvPr>
          <p:cNvSpPr txBox="1"/>
          <p:nvPr/>
        </p:nvSpPr>
        <p:spPr>
          <a:xfrm>
            <a:off x="60702" y="762000"/>
            <a:ext cx="5425698" cy="5693866"/>
          </a:xfrm>
          <a:prstGeom prst="rect">
            <a:avLst/>
          </a:prstGeom>
          <a:noFill/>
        </p:spPr>
        <p:txBody>
          <a:bodyPr wrap="square" rtlCol="0">
            <a:spAutoFit/>
          </a:bodyPr>
          <a:lstStyle/>
          <a:p>
            <a:pPr marL="457200" indent="-457200">
              <a:buFontTx/>
              <a:buChar char="-"/>
            </a:pPr>
            <a:r>
              <a:rPr lang="en-US" sz="2600" dirty="0"/>
              <a:t>Warmer than average temperatures are indicated over northern Sudan and eastern parts of the region extending from Tanzania to Sudan</a:t>
            </a:r>
          </a:p>
          <a:p>
            <a:pPr marL="457200" indent="-457200">
              <a:buFontTx/>
              <a:buChar char="-"/>
            </a:pPr>
            <a:r>
              <a:rPr lang="en-US" sz="2600" dirty="0"/>
              <a:t>Enhanced probabilities are predicted for northern Sudan and coastal equatorial East Africa</a:t>
            </a:r>
          </a:p>
          <a:p>
            <a:pPr marL="457200" indent="-457200">
              <a:buFontTx/>
              <a:buChar char="-"/>
            </a:pPr>
            <a:r>
              <a:rPr lang="en-US" sz="2600" dirty="0"/>
              <a:t>Near average to cooler than average temperatures are expected in the western parts from western Tanzania to southern Sudan</a:t>
            </a:r>
          </a:p>
        </p:txBody>
      </p:sp>
    </p:spTree>
    <p:extLst>
      <p:ext uri="{BB962C8B-B14F-4D97-AF65-F5344CB8AC3E}">
        <p14:creationId xmlns="" xmlns:p14="http://schemas.microsoft.com/office/powerpoint/2010/main" val="3383301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11</a:t>
            </a:fld>
            <a:endParaRPr lang="en-US"/>
          </a:p>
        </p:txBody>
      </p:sp>
      <p:sp>
        <p:nvSpPr>
          <p:cNvPr id="8" name="Title 7">
            <a:extLst>
              <a:ext uri="{FF2B5EF4-FFF2-40B4-BE49-F238E27FC236}">
                <a16:creationId xmlns="" xmlns:a16="http://schemas.microsoft.com/office/drawing/2014/main" id="{0EDF9AAD-FB3F-AB43-8695-CEC549494EBE}"/>
              </a:ext>
            </a:extLst>
          </p:cNvPr>
          <p:cNvSpPr>
            <a:spLocks noGrp="1"/>
          </p:cNvSpPr>
          <p:nvPr>
            <p:ph type="title"/>
          </p:nvPr>
        </p:nvSpPr>
        <p:spPr>
          <a:xfrm>
            <a:off x="228600" y="143626"/>
            <a:ext cx="9847880" cy="792162"/>
          </a:xfrm>
        </p:spPr>
        <p:txBody>
          <a:bodyPr>
            <a:noAutofit/>
          </a:bodyPr>
          <a:lstStyle/>
          <a:p>
            <a:r>
              <a:rPr lang="en-US" sz="2500" b="1" dirty="0"/>
              <a:t>summary</a:t>
            </a:r>
            <a:endParaRPr lang="en-US" sz="2500" dirty="0"/>
          </a:p>
        </p:txBody>
      </p:sp>
      <p:sp>
        <p:nvSpPr>
          <p:cNvPr id="21" name="TextBox 20">
            <a:extLst>
              <a:ext uri="{FF2B5EF4-FFF2-40B4-BE49-F238E27FC236}">
                <a16:creationId xmlns="" xmlns:a16="http://schemas.microsoft.com/office/drawing/2014/main" id="{D15276DF-DAB1-8446-9F47-C3C96902BDDD}"/>
              </a:ext>
            </a:extLst>
          </p:cNvPr>
          <p:cNvSpPr txBox="1"/>
          <p:nvPr/>
        </p:nvSpPr>
        <p:spPr>
          <a:xfrm>
            <a:off x="11624" y="685800"/>
            <a:ext cx="9741976" cy="5693866"/>
          </a:xfrm>
          <a:prstGeom prst="rect">
            <a:avLst/>
          </a:prstGeom>
          <a:noFill/>
        </p:spPr>
        <p:txBody>
          <a:bodyPr wrap="square" rtlCol="0">
            <a:spAutoFit/>
          </a:bodyPr>
          <a:lstStyle/>
          <a:p>
            <a:pPr marL="457200" indent="-457200">
              <a:buFontTx/>
              <a:buChar char="-"/>
            </a:pPr>
            <a:r>
              <a:rPr lang="en-US" sz="2600" dirty="0"/>
              <a:t>The monsoon regions of the Greater Horn of Africa (GHA) are predicted to have wetter than average rainfall season. However, isolated areas in historically wet regions of western Ethiopia are indicated to have less than usual continuous rainy days of 5 mm per day or more</a:t>
            </a:r>
          </a:p>
          <a:p>
            <a:pPr marL="457200" indent="-457200">
              <a:buFontTx/>
              <a:buChar char="-"/>
            </a:pPr>
            <a:r>
              <a:rPr lang="en-US" sz="2600" dirty="0"/>
              <a:t>Western Ethiopia, southern parts of Sudan, and the Karamoja Cluster (consisting of parts of South Sudan, Ethiopia, Kenya and Uganda – IGAD Cluster 1) are expected to experience  an early start of the June to September season </a:t>
            </a:r>
          </a:p>
          <a:p>
            <a:pPr marL="457200" indent="-457200">
              <a:buFontTx/>
              <a:buChar char="-"/>
            </a:pPr>
            <a:r>
              <a:rPr lang="en-US" sz="2600" dirty="0"/>
              <a:t>Warmer than average temperatures are indicated over northern Sudan and eastern parts of GHA, while near average to cooler temperatures are indicated over western Tanzania, Uganda, eastern parts of South Sudan, and southern parts of Sudan from July to September 2021 </a:t>
            </a:r>
          </a:p>
        </p:txBody>
      </p:sp>
    </p:spTree>
    <p:extLst>
      <p:ext uri="{BB962C8B-B14F-4D97-AF65-F5344CB8AC3E}">
        <p14:creationId xmlns="" xmlns:p14="http://schemas.microsoft.com/office/powerpoint/2010/main" val="1374506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3958479D-6230-C544-9C1D-4F5F9835402C}"/>
              </a:ext>
            </a:extLst>
          </p:cNvPr>
          <p:cNvSpPr>
            <a:spLocks noGrp="1"/>
          </p:cNvSpPr>
          <p:nvPr>
            <p:ph type="dt" sz="half" idx="10"/>
          </p:nvPr>
        </p:nvSpPr>
        <p:spPr/>
        <p:txBody>
          <a:bodyPr/>
          <a:lstStyle/>
          <a:p>
            <a:fld id="{D37B99F6-96F9-438A-A3A7-D9984BABFD8E}" type="datetime2">
              <a:rPr lang="en-US" smtClean="0"/>
              <a:pPr/>
              <a:t>Thursday, May 27, 2021</a:t>
            </a:fld>
            <a:endParaRPr lang="en-US" dirty="0"/>
          </a:p>
        </p:txBody>
      </p:sp>
      <p:sp>
        <p:nvSpPr>
          <p:cNvPr id="3" name="Footer Placeholder 2">
            <a:extLst>
              <a:ext uri="{FF2B5EF4-FFF2-40B4-BE49-F238E27FC236}">
                <a16:creationId xmlns="" xmlns:a16="http://schemas.microsoft.com/office/drawing/2014/main" id="{343E1597-E59D-6F48-86E2-DC10A21ECF32}"/>
              </a:ext>
            </a:extLst>
          </p:cNvPr>
          <p:cNvSpPr>
            <a:spLocks noGrp="1"/>
          </p:cNvSpPr>
          <p:nvPr>
            <p:ph type="ftr" sz="quarter" idx="11"/>
          </p:nvPr>
        </p:nvSpPr>
        <p:spPr/>
        <p:txBody>
          <a:bodyPr/>
          <a:lstStyle/>
          <a:p>
            <a:r>
              <a:rPr lang="en-US"/>
              <a:t>IGAD CLIMATE PREDICTION AND APPLICATIONS CENTRE (</a:t>
            </a:r>
            <a:r>
              <a:rPr lang="en-US" b="1"/>
              <a:t>ICPAC</a:t>
            </a:r>
            <a:r>
              <a:rPr lang="en-US"/>
              <a:t>)</a:t>
            </a:r>
            <a:endParaRPr lang="en-US" dirty="0"/>
          </a:p>
        </p:txBody>
      </p:sp>
      <p:sp>
        <p:nvSpPr>
          <p:cNvPr id="4" name="Slide Number Placeholder 3">
            <a:extLst>
              <a:ext uri="{FF2B5EF4-FFF2-40B4-BE49-F238E27FC236}">
                <a16:creationId xmlns="" xmlns:a16="http://schemas.microsoft.com/office/drawing/2014/main" id="{6E9FD72C-DA1F-174E-9EF9-1FD366A866A6}"/>
              </a:ext>
            </a:extLst>
          </p:cNvPr>
          <p:cNvSpPr>
            <a:spLocks noGrp="1"/>
          </p:cNvSpPr>
          <p:nvPr>
            <p:ph type="sldNum" sz="quarter" idx="12"/>
          </p:nvPr>
        </p:nvSpPr>
        <p:spPr/>
        <p:txBody>
          <a:bodyPr/>
          <a:lstStyle/>
          <a:p>
            <a:fld id="{B1DB7362-2002-504E-9846-FFD55AE08938}" type="slidenum">
              <a:rPr lang="en-US" smtClean="0"/>
              <a:pPr/>
              <a:t>12</a:t>
            </a:fld>
            <a:endParaRPr lang="en-US"/>
          </a:p>
        </p:txBody>
      </p:sp>
      <p:sp>
        <p:nvSpPr>
          <p:cNvPr id="5" name="Title 4">
            <a:extLst>
              <a:ext uri="{FF2B5EF4-FFF2-40B4-BE49-F238E27FC236}">
                <a16:creationId xmlns="" xmlns:a16="http://schemas.microsoft.com/office/drawing/2014/main" id="{0E07EC62-FF70-9943-B6E8-6925BDBEE3C8}"/>
              </a:ext>
            </a:extLst>
          </p:cNvPr>
          <p:cNvSpPr>
            <a:spLocks noGrp="1"/>
          </p:cNvSpPr>
          <p:nvPr>
            <p:ph type="title"/>
          </p:nvPr>
        </p:nvSpPr>
        <p:spPr/>
        <p:txBody>
          <a:bodyPr>
            <a:normAutofit fontScale="90000"/>
          </a:bodyPr>
          <a:lstStyle/>
          <a:p>
            <a:pPr algn="ctr"/>
            <a:r>
              <a:rPr lang="en-GB" dirty="0">
                <a:solidFill>
                  <a:schemeClr val="accent2"/>
                </a:solidFill>
              </a:rPr>
              <a:t>T</a:t>
            </a:r>
            <a:r>
              <a:rPr lang="x-none" dirty="0">
                <a:solidFill>
                  <a:schemeClr val="accent2"/>
                </a:solidFill>
              </a:rPr>
              <a:t>hank you! </a:t>
            </a:r>
          </a:p>
        </p:txBody>
      </p:sp>
      <p:sp>
        <p:nvSpPr>
          <p:cNvPr id="6" name="Text Placeholder 5">
            <a:extLst>
              <a:ext uri="{FF2B5EF4-FFF2-40B4-BE49-F238E27FC236}">
                <a16:creationId xmlns="" xmlns:a16="http://schemas.microsoft.com/office/drawing/2014/main" id="{572CE41B-76AC-A74F-AE2C-F58509850C5A}"/>
              </a:ext>
            </a:extLst>
          </p:cNvPr>
          <p:cNvSpPr>
            <a:spLocks noGrp="1"/>
          </p:cNvSpPr>
          <p:nvPr>
            <p:ph type="body" idx="1"/>
          </p:nvPr>
        </p:nvSpPr>
        <p:spPr/>
        <p:txBody>
          <a:bodyPr/>
          <a:lstStyle/>
          <a:p>
            <a:pPr algn="ctr"/>
            <a:r>
              <a:rPr lang="en-GB" dirty="0">
                <a:solidFill>
                  <a:schemeClr val="bg1"/>
                </a:solidFill>
                <a:latin typeface="Arial" panose="020B0604020202020204" pitchFamily="34" charset="0"/>
                <a:cs typeface="Arial" panose="020B0604020202020204" pitchFamily="34" charset="0"/>
              </a:rPr>
              <a:t>Contribute to the Conversation on Twitter</a:t>
            </a:r>
            <a:r>
              <a:rPr lang="en-GB" b="1" dirty="0">
                <a:solidFill>
                  <a:schemeClr val="bg1"/>
                </a:solidFill>
                <a:latin typeface="Arial" panose="020B0604020202020204" pitchFamily="34" charset="0"/>
                <a:cs typeface="Arial" panose="020B0604020202020204" pitchFamily="34" charset="0"/>
              </a:rPr>
              <a:t/>
            </a:r>
            <a:br>
              <a:rPr lang="en-GB" b="1" dirty="0">
                <a:solidFill>
                  <a:schemeClr val="bg1"/>
                </a:solidFill>
                <a:latin typeface="Arial" panose="020B0604020202020204" pitchFamily="34" charset="0"/>
                <a:cs typeface="Arial" panose="020B0604020202020204" pitchFamily="34" charset="0"/>
              </a:rPr>
            </a:br>
            <a:r>
              <a:rPr lang="en-GB" b="1" dirty="0">
                <a:solidFill>
                  <a:schemeClr val="bg1"/>
                </a:solidFill>
                <a:latin typeface="Arial" panose="020B0604020202020204" pitchFamily="34" charset="0"/>
                <a:cs typeface="Arial" panose="020B0604020202020204" pitchFamily="34" charset="0"/>
              </a:rPr>
              <a:t>#GHACOF58</a:t>
            </a:r>
          </a:p>
          <a:p>
            <a:pPr algn="ctr"/>
            <a:endParaRPr lang="en-GB" b="1" dirty="0">
              <a:solidFill>
                <a:schemeClr val="bg1"/>
              </a:solidFill>
              <a:latin typeface="Arial" panose="020B0604020202020204" pitchFamily="34" charset="0"/>
              <a:cs typeface="Arial" panose="020B0604020202020204" pitchFamily="34" charset="0"/>
            </a:endParaRPr>
          </a:p>
          <a:p>
            <a:pPr algn="ctr"/>
            <a:r>
              <a:rPr lang="en-GB" u="sng" dirty="0">
                <a:solidFill>
                  <a:schemeClr val="bg1"/>
                </a:solidFill>
                <a:latin typeface="Arial" panose="020B0604020202020204" pitchFamily="34" charset="0"/>
                <a:cs typeface="Arial" panose="020B0604020202020204" pitchFamily="34" charset="0"/>
                <a:hlinkClick r:id="rId2">
                  <a:extLst>
                    <a:ext uri="{A12FA001-AC4F-418D-AE19-62706E023703}">
                      <ahyp:hlinkClr xmlns="" xmlns:ahyp="http://schemas.microsoft.com/office/drawing/2018/hyperlinkcolor" val="tx"/>
                    </a:ext>
                  </a:extLst>
                </a:hlinkClick>
              </a:rPr>
              <a:t>www.icpac.net</a:t>
            </a:r>
            <a:endParaRPr lang="en-US" b="1" dirty="0">
              <a:solidFill>
                <a:schemeClr val="bg1"/>
              </a:solidFill>
              <a:latin typeface="Arial" panose="020B0604020202020204" pitchFamily="34" charset="0"/>
              <a:cs typeface="Arial" panose="020B0604020202020204" pitchFamily="34" charset="0"/>
            </a:endParaRPr>
          </a:p>
          <a:p>
            <a:pPr algn="ctr"/>
            <a:endParaRPr lang="en-GB" b="1" dirty="0">
              <a:solidFill>
                <a:schemeClr val="bg1"/>
              </a:solidFill>
              <a:latin typeface="Arial" panose="020B0604020202020204" pitchFamily="34" charset="0"/>
              <a:cs typeface="Arial" panose="020B0604020202020204" pitchFamily="34" charset="0"/>
            </a:endParaRPr>
          </a:p>
          <a:p>
            <a:pPr algn="ctr"/>
            <a:endParaRPr lang="x-none" dirty="0"/>
          </a:p>
        </p:txBody>
      </p:sp>
    </p:spTree>
    <p:extLst>
      <p:ext uri="{BB962C8B-B14F-4D97-AF65-F5344CB8AC3E}">
        <p14:creationId xmlns="" xmlns:p14="http://schemas.microsoft.com/office/powerpoint/2010/main" val="3251770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23D1FF4D-8825-644D-9325-8DE5EA1325BD}"/>
              </a:ext>
            </a:extLst>
          </p:cNvPr>
          <p:cNvPicPr>
            <a:picLocks noChangeAspect="1"/>
          </p:cNvPicPr>
          <p:nvPr/>
        </p:nvPicPr>
        <p:blipFill rotWithShape="1">
          <a:blip r:embed="rId2"/>
          <a:srcRect l="9843" t="8438" r="10000" b="7187"/>
          <a:stretch/>
        </p:blipFill>
        <p:spPr>
          <a:xfrm>
            <a:off x="5094690" y="1862444"/>
            <a:ext cx="4430310" cy="4663440"/>
          </a:xfrm>
          <a:prstGeom prst="rect">
            <a:avLst/>
          </a:prstGeom>
        </p:spPr>
      </p:pic>
      <p:pic>
        <p:nvPicPr>
          <p:cNvPr id="8" name="Picture 7">
            <a:extLst>
              <a:ext uri="{FF2B5EF4-FFF2-40B4-BE49-F238E27FC236}">
                <a16:creationId xmlns="" xmlns:a16="http://schemas.microsoft.com/office/drawing/2014/main" id="{B9C1BBBE-CA5E-A445-A52F-1F4B540F209B}"/>
              </a:ext>
            </a:extLst>
          </p:cNvPr>
          <p:cNvPicPr>
            <a:picLocks noChangeAspect="1"/>
          </p:cNvPicPr>
          <p:nvPr/>
        </p:nvPicPr>
        <p:blipFill rotWithShape="1">
          <a:blip r:embed="rId3"/>
          <a:srcRect l="4219" t="8438" r="6718" b="8594"/>
          <a:stretch/>
        </p:blipFill>
        <p:spPr>
          <a:xfrm>
            <a:off x="200717" y="1862444"/>
            <a:ext cx="4922548" cy="4585674"/>
          </a:xfrm>
          <a:prstGeom prst="rect">
            <a:avLst/>
          </a:prstGeom>
        </p:spPr>
      </p:pic>
      <p:sp>
        <p:nvSpPr>
          <p:cNvPr id="2" name="Title 1"/>
          <p:cNvSpPr>
            <a:spLocks noGrp="1"/>
          </p:cNvSpPr>
          <p:nvPr>
            <p:ph type="title"/>
          </p:nvPr>
        </p:nvSpPr>
        <p:spPr>
          <a:xfrm>
            <a:off x="-76200" y="76200"/>
            <a:ext cx="9982200" cy="522371"/>
          </a:xfrm>
        </p:spPr>
        <p:txBody>
          <a:bodyPr>
            <a:noAutofit/>
          </a:bodyPr>
          <a:lstStyle/>
          <a:p>
            <a:pPr algn="ctr"/>
            <a:r>
              <a:rPr lang="en-GB" sz="3400" b="1" dirty="0"/>
              <a:t>Rainfall distribution during June to September (JJAS) for 1981-2020</a:t>
            </a:r>
          </a:p>
        </p:txBody>
      </p:sp>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2</a:t>
            </a:fld>
            <a:endParaRPr lang="en-US"/>
          </a:p>
        </p:txBody>
      </p:sp>
      <p:sp>
        <p:nvSpPr>
          <p:cNvPr id="15" name="TextBox 14">
            <a:extLst>
              <a:ext uri="{FF2B5EF4-FFF2-40B4-BE49-F238E27FC236}">
                <a16:creationId xmlns="" xmlns:a16="http://schemas.microsoft.com/office/drawing/2014/main" id="{CBBC37A9-B12F-AD46-BA44-7E8C9BD4061F}"/>
              </a:ext>
            </a:extLst>
          </p:cNvPr>
          <p:cNvSpPr txBox="1"/>
          <p:nvPr/>
        </p:nvSpPr>
        <p:spPr>
          <a:xfrm>
            <a:off x="200717" y="1443335"/>
            <a:ext cx="5209484" cy="461665"/>
          </a:xfrm>
          <a:prstGeom prst="rect">
            <a:avLst/>
          </a:prstGeom>
          <a:noFill/>
        </p:spPr>
        <p:txBody>
          <a:bodyPr wrap="square" rtlCol="0">
            <a:spAutoFit/>
          </a:bodyPr>
          <a:lstStyle/>
          <a:p>
            <a:pPr algn="ctr"/>
            <a:r>
              <a:rPr lang="en-US" sz="2400" b="1" dirty="0"/>
              <a:t>JJAS average rainfall (mm)</a:t>
            </a:r>
          </a:p>
        </p:txBody>
      </p:sp>
      <p:sp>
        <p:nvSpPr>
          <p:cNvPr id="30" name="TextBox 29">
            <a:extLst>
              <a:ext uri="{FF2B5EF4-FFF2-40B4-BE49-F238E27FC236}">
                <a16:creationId xmlns="" xmlns:a16="http://schemas.microsoft.com/office/drawing/2014/main" id="{5CDA037E-0EBD-8D4C-897B-0D56C034D2F9}"/>
              </a:ext>
            </a:extLst>
          </p:cNvPr>
          <p:cNvSpPr txBox="1"/>
          <p:nvPr/>
        </p:nvSpPr>
        <p:spPr>
          <a:xfrm>
            <a:off x="4876800" y="1437500"/>
            <a:ext cx="4610101" cy="467500"/>
          </a:xfrm>
          <a:prstGeom prst="rect">
            <a:avLst/>
          </a:prstGeom>
          <a:noFill/>
        </p:spPr>
        <p:txBody>
          <a:bodyPr wrap="square" rtlCol="0">
            <a:spAutoFit/>
          </a:bodyPr>
          <a:lstStyle/>
          <a:p>
            <a:pPr algn="ctr"/>
            <a:r>
              <a:rPr lang="en-US" sz="2400" b="1" dirty="0"/>
              <a:t>JJAS annual fraction (%)</a:t>
            </a:r>
          </a:p>
        </p:txBody>
      </p:sp>
    </p:spTree>
    <p:extLst>
      <p:ext uri="{BB962C8B-B14F-4D97-AF65-F5344CB8AC3E}">
        <p14:creationId xmlns="" xmlns:p14="http://schemas.microsoft.com/office/powerpoint/2010/main" val="1372133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4174981D-4898-9642-A75C-0F2A404CC4B9}"/>
              </a:ext>
            </a:extLst>
          </p:cNvPr>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5" name="Footer Placeholder 4">
            <a:extLst>
              <a:ext uri="{FF2B5EF4-FFF2-40B4-BE49-F238E27FC236}">
                <a16:creationId xmlns="" xmlns:a16="http://schemas.microsoft.com/office/drawing/2014/main" id="{F21B4268-08DC-1C47-BD0C-A4B24291BEF1}"/>
              </a:ext>
            </a:extLst>
          </p:cNvPr>
          <p:cNvSpPr>
            <a:spLocks noGrp="1"/>
          </p:cNvSpPr>
          <p:nvPr>
            <p:ph type="ftr" sz="quarter" idx="11"/>
          </p:nvPr>
        </p:nvSpPr>
        <p:spPr/>
        <p:txBody>
          <a:bodyPr/>
          <a:lstStyle/>
          <a:p>
            <a:r>
              <a:rPr lang="en-GB"/>
              <a:t>IGAD CLIMATE PREDICTION AND APPLICATIONS CENTRE (</a:t>
            </a:r>
            <a:r>
              <a:rPr lang="en-GB" b="1"/>
              <a:t>ICPAC</a:t>
            </a:r>
            <a:r>
              <a:rPr lang="en-GB"/>
              <a:t>)</a:t>
            </a:r>
            <a:endParaRPr lang="en-US" dirty="0"/>
          </a:p>
        </p:txBody>
      </p:sp>
      <p:sp>
        <p:nvSpPr>
          <p:cNvPr id="6" name="Slide Number Placeholder 5">
            <a:extLst>
              <a:ext uri="{FF2B5EF4-FFF2-40B4-BE49-F238E27FC236}">
                <a16:creationId xmlns="" xmlns:a16="http://schemas.microsoft.com/office/drawing/2014/main" id="{DA3346A0-61AF-0345-9DFB-1BAAC164C481}"/>
              </a:ext>
            </a:extLst>
          </p:cNvPr>
          <p:cNvSpPr>
            <a:spLocks noGrp="1"/>
          </p:cNvSpPr>
          <p:nvPr>
            <p:ph type="sldNum" sz="quarter" idx="12"/>
          </p:nvPr>
        </p:nvSpPr>
        <p:spPr/>
        <p:txBody>
          <a:bodyPr/>
          <a:lstStyle/>
          <a:p>
            <a:fld id="{B1DB7362-2002-504E-9846-FFD55AE08938}" type="slidenum">
              <a:rPr lang="en-US" smtClean="0"/>
              <a:pPr/>
              <a:t>3</a:t>
            </a:fld>
            <a:endParaRPr lang="en-US"/>
          </a:p>
        </p:txBody>
      </p:sp>
      <p:sp>
        <p:nvSpPr>
          <p:cNvPr id="12" name="Title 1">
            <a:extLst>
              <a:ext uri="{FF2B5EF4-FFF2-40B4-BE49-F238E27FC236}">
                <a16:creationId xmlns="" xmlns:a16="http://schemas.microsoft.com/office/drawing/2014/main" id="{D8FA4D60-A309-3E41-AACA-FCC3319285F6}"/>
              </a:ext>
            </a:extLst>
          </p:cNvPr>
          <p:cNvSpPr>
            <a:spLocks noGrp="1"/>
          </p:cNvSpPr>
          <p:nvPr>
            <p:ph type="title"/>
          </p:nvPr>
        </p:nvSpPr>
        <p:spPr>
          <a:xfrm>
            <a:off x="0" y="32216"/>
            <a:ext cx="9906000" cy="792162"/>
          </a:xfrm>
        </p:spPr>
        <p:txBody>
          <a:bodyPr>
            <a:noAutofit/>
          </a:bodyPr>
          <a:lstStyle/>
          <a:p>
            <a:r>
              <a:rPr lang="en-US" sz="3000" b="1" dirty="0"/>
              <a:t>Past Seasons with similar Sea Surface Temperature as 2021</a:t>
            </a:r>
            <a:endParaRPr lang="en-GB" sz="3000" b="1" dirty="0"/>
          </a:p>
        </p:txBody>
      </p:sp>
      <p:grpSp>
        <p:nvGrpSpPr>
          <p:cNvPr id="24" name="Group 23">
            <a:extLst>
              <a:ext uri="{FF2B5EF4-FFF2-40B4-BE49-F238E27FC236}">
                <a16:creationId xmlns="" xmlns:a16="http://schemas.microsoft.com/office/drawing/2014/main" id="{8CE00AB6-283A-9643-8F70-25419EA4CA9A}"/>
              </a:ext>
            </a:extLst>
          </p:cNvPr>
          <p:cNvGrpSpPr/>
          <p:nvPr/>
        </p:nvGrpSpPr>
        <p:grpSpPr>
          <a:xfrm>
            <a:off x="4901255" y="782563"/>
            <a:ext cx="4930975" cy="3027437"/>
            <a:chOff x="4901255" y="909018"/>
            <a:chExt cx="4930975" cy="3027437"/>
          </a:xfrm>
        </p:grpSpPr>
        <p:pic>
          <p:nvPicPr>
            <p:cNvPr id="21" name="Picture 20">
              <a:extLst>
                <a:ext uri="{FF2B5EF4-FFF2-40B4-BE49-F238E27FC236}">
                  <a16:creationId xmlns="" xmlns:a16="http://schemas.microsoft.com/office/drawing/2014/main" id="{71EA2BDC-1DCC-DF4C-9BEA-46581818A0FB}"/>
                </a:ext>
              </a:extLst>
            </p:cNvPr>
            <p:cNvPicPr>
              <a:picLocks noChangeAspect="1"/>
            </p:cNvPicPr>
            <p:nvPr/>
          </p:nvPicPr>
          <p:blipFill rotWithShape="1">
            <a:blip r:embed="rId2"/>
            <a:srcRect l="21212" t="4219" r="11407" b="11406"/>
            <a:stretch/>
          </p:blipFill>
          <p:spPr>
            <a:xfrm>
              <a:off x="4901255" y="909018"/>
              <a:ext cx="2377440" cy="2977182"/>
            </a:xfrm>
            <a:prstGeom prst="rect">
              <a:avLst/>
            </a:prstGeom>
          </p:spPr>
        </p:pic>
        <p:pic>
          <p:nvPicPr>
            <p:cNvPr id="20" name="Picture 19">
              <a:extLst>
                <a:ext uri="{FF2B5EF4-FFF2-40B4-BE49-F238E27FC236}">
                  <a16:creationId xmlns="" xmlns:a16="http://schemas.microsoft.com/office/drawing/2014/main" id="{E9361D41-7E85-BC49-8747-120D700B7CB7}"/>
                </a:ext>
              </a:extLst>
            </p:cNvPr>
            <p:cNvPicPr>
              <a:picLocks noChangeAspect="1"/>
            </p:cNvPicPr>
            <p:nvPr/>
          </p:nvPicPr>
          <p:blipFill rotWithShape="1">
            <a:blip r:embed="rId3"/>
            <a:srcRect l="19689" t="5624" r="9997" b="11407"/>
            <a:stretch/>
          </p:blipFill>
          <p:spPr>
            <a:xfrm>
              <a:off x="7335743" y="990600"/>
              <a:ext cx="2496487" cy="2945855"/>
            </a:xfrm>
            <a:prstGeom prst="rect">
              <a:avLst/>
            </a:prstGeom>
          </p:spPr>
        </p:pic>
        <p:sp>
          <p:nvSpPr>
            <p:cNvPr id="22" name="TextBox 21">
              <a:extLst>
                <a:ext uri="{FF2B5EF4-FFF2-40B4-BE49-F238E27FC236}">
                  <a16:creationId xmlns="" xmlns:a16="http://schemas.microsoft.com/office/drawing/2014/main" id="{EA41B239-96F4-3F4C-8E96-21C4F8AB2045}"/>
                </a:ext>
              </a:extLst>
            </p:cNvPr>
            <p:cNvSpPr txBox="1"/>
            <p:nvPr/>
          </p:nvSpPr>
          <p:spPr>
            <a:xfrm>
              <a:off x="8763000" y="1062335"/>
              <a:ext cx="1042679" cy="461665"/>
            </a:xfrm>
            <a:prstGeom prst="rect">
              <a:avLst/>
            </a:prstGeom>
            <a:solidFill>
              <a:schemeClr val="bg1"/>
            </a:solidFill>
          </p:spPr>
          <p:txBody>
            <a:bodyPr wrap="square" rtlCol="0">
              <a:spAutoFit/>
            </a:bodyPr>
            <a:lstStyle/>
            <a:p>
              <a:r>
                <a:rPr lang="en-US" sz="2400" dirty="0"/>
                <a:t>2018</a:t>
              </a:r>
            </a:p>
          </p:txBody>
        </p:sp>
        <p:sp>
          <p:nvSpPr>
            <p:cNvPr id="23" name="TextBox 22">
              <a:extLst>
                <a:ext uri="{FF2B5EF4-FFF2-40B4-BE49-F238E27FC236}">
                  <a16:creationId xmlns="" xmlns:a16="http://schemas.microsoft.com/office/drawing/2014/main" id="{0FA2BADF-504F-9747-9450-AFB9A840D734}"/>
                </a:ext>
              </a:extLst>
            </p:cNvPr>
            <p:cNvSpPr txBox="1"/>
            <p:nvPr/>
          </p:nvSpPr>
          <p:spPr>
            <a:xfrm>
              <a:off x="6336548" y="1062335"/>
              <a:ext cx="1054852" cy="461665"/>
            </a:xfrm>
            <a:prstGeom prst="rect">
              <a:avLst/>
            </a:prstGeom>
            <a:solidFill>
              <a:schemeClr val="bg1"/>
            </a:solidFill>
          </p:spPr>
          <p:txBody>
            <a:bodyPr wrap="square" rtlCol="0">
              <a:spAutoFit/>
            </a:bodyPr>
            <a:lstStyle/>
            <a:p>
              <a:r>
                <a:rPr lang="en-US" sz="2400" dirty="0"/>
                <a:t>1996</a:t>
              </a:r>
            </a:p>
          </p:txBody>
        </p:sp>
      </p:grpSp>
      <p:sp>
        <p:nvSpPr>
          <p:cNvPr id="25" name="Rectangle 24">
            <a:extLst>
              <a:ext uri="{FF2B5EF4-FFF2-40B4-BE49-F238E27FC236}">
                <a16:creationId xmlns="" xmlns:a16="http://schemas.microsoft.com/office/drawing/2014/main" id="{139D324F-0F7B-DE4F-8C7E-4E48DFE09FC8}"/>
              </a:ext>
            </a:extLst>
          </p:cNvPr>
          <p:cNvSpPr/>
          <p:nvPr/>
        </p:nvSpPr>
        <p:spPr>
          <a:xfrm>
            <a:off x="4943333" y="4092476"/>
            <a:ext cx="4810267" cy="2308324"/>
          </a:xfrm>
          <a:prstGeom prst="rect">
            <a:avLst/>
          </a:prstGeom>
        </p:spPr>
        <p:txBody>
          <a:bodyPr wrap="square">
            <a:spAutoFit/>
          </a:bodyPr>
          <a:lstStyle/>
          <a:p>
            <a:r>
              <a:rPr lang="en-US" sz="2400" b="1" dirty="0"/>
              <a:t>Pattern correlations were computed for February to April average SST anomalies to date. </a:t>
            </a:r>
            <a:r>
              <a:rPr lang="en-US" sz="2400" b="1" dirty="0">
                <a:solidFill>
                  <a:srgbClr val="FF0000"/>
                </a:solidFill>
              </a:rPr>
              <a:t>1996 and 2018 show significant similarities with observed SSTs in the first quarter of 2021</a:t>
            </a:r>
          </a:p>
        </p:txBody>
      </p:sp>
      <p:sp>
        <p:nvSpPr>
          <p:cNvPr id="26" name="Rectangle 25">
            <a:extLst>
              <a:ext uri="{FF2B5EF4-FFF2-40B4-BE49-F238E27FC236}">
                <a16:creationId xmlns="" xmlns:a16="http://schemas.microsoft.com/office/drawing/2014/main" id="{3C3D18C2-6F67-294A-85B9-3BAFC409BC8F}"/>
              </a:ext>
            </a:extLst>
          </p:cNvPr>
          <p:cNvSpPr/>
          <p:nvPr/>
        </p:nvSpPr>
        <p:spPr>
          <a:xfrm>
            <a:off x="5902912" y="476064"/>
            <a:ext cx="2875467" cy="523220"/>
          </a:xfrm>
          <a:prstGeom prst="rect">
            <a:avLst/>
          </a:prstGeom>
        </p:spPr>
        <p:txBody>
          <a:bodyPr wrap="none">
            <a:spAutoFit/>
          </a:bodyPr>
          <a:lstStyle/>
          <a:p>
            <a:r>
              <a:rPr lang="en-GB" sz="2800" b="1" dirty="0">
                <a:solidFill>
                  <a:srgbClr val="000099"/>
                </a:solidFill>
              </a:rPr>
              <a:t>Analogue Years</a:t>
            </a:r>
          </a:p>
        </p:txBody>
      </p:sp>
      <p:sp>
        <p:nvSpPr>
          <p:cNvPr id="2" name="TextBox 1">
            <a:extLst>
              <a:ext uri="{FF2B5EF4-FFF2-40B4-BE49-F238E27FC236}">
                <a16:creationId xmlns="" xmlns:a16="http://schemas.microsoft.com/office/drawing/2014/main" id="{F2D9813E-AE48-BA4D-AE12-78E2CF1D83C2}"/>
              </a:ext>
            </a:extLst>
          </p:cNvPr>
          <p:cNvSpPr txBox="1"/>
          <p:nvPr/>
        </p:nvSpPr>
        <p:spPr>
          <a:xfrm>
            <a:off x="6324600" y="2895600"/>
            <a:ext cx="1682380" cy="1200329"/>
          </a:xfrm>
          <a:prstGeom prst="rect">
            <a:avLst/>
          </a:prstGeom>
          <a:noFill/>
          <a:ln>
            <a:solidFill>
              <a:schemeClr val="accent1"/>
            </a:solidFill>
          </a:ln>
        </p:spPr>
        <p:txBody>
          <a:bodyPr wrap="square" rtlCol="0">
            <a:spAutoFit/>
          </a:bodyPr>
          <a:lstStyle/>
          <a:p>
            <a:pPr algn="ctr"/>
            <a:r>
              <a:rPr lang="en-US" dirty="0"/>
              <a:t>Observed categories with percent of normal rainfall</a:t>
            </a:r>
          </a:p>
        </p:txBody>
      </p:sp>
      <p:cxnSp>
        <p:nvCxnSpPr>
          <p:cNvPr id="27" name="Straight Arrow Connector 26">
            <a:extLst>
              <a:ext uri="{FF2B5EF4-FFF2-40B4-BE49-F238E27FC236}">
                <a16:creationId xmlns="" xmlns:a16="http://schemas.microsoft.com/office/drawing/2014/main" id="{06E5B812-6486-C247-974C-1B214ADB9C3D}"/>
              </a:ext>
            </a:extLst>
          </p:cNvPr>
          <p:cNvCxnSpPr>
            <a:cxnSpLocks/>
          </p:cNvCxnSpPr>
          <p:nvPr/>
        </p:nvCxnSpPr>
        <p:spPr>
          <a:xfrm>
            <a:off x="7315200" y="2819400"/>
            <a:ext cx="381000" cy="0"/>
          </a:xfrm>
          <a:prstGeom prst="straightConnector1">
            <a:avLst/>
          </a:prstGeom>
          <a:ln>
            <a:solidFill>
              <a:srgbClr val="112EFF"/>
            </a:solidFill>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 xmlns:a16="http://schemas.microsoft.com/office/drawing/2014/main" id="{443EB22C-52D0-4C47-B94F-4E6A7CAC2602}"/>
              </a:ext>
            </a:extLst>
          </p:cNvPr>
          <p:cNvCxnSpPr>
            <a:cxnSpLocks/>
          </p:cNvCxnSpPr>
          <p:nvPr/>
        </p:nvCxnSpPr>
        <p:spPr>
          <a:xfrm flipH="1" flipV="1">
            <a:off x="6705600" y="2819400"/>
            <a:ext cx="375026" cy="1"/>
          </a:xfrm>
          <a:prstGeom prst="straightConnector1">
            <a:avLst/>
          </a:prstGeom>
          <a:ln>
            <a:solidFill>
              <a:srgbClr val="112EFF"/>
            </a:solidFill>
            <a:tailEnd type="triangle"/>
          </a:ln>
        </p:spPr>
        <p:style>
          <a:lnRef idx="2">
            <a:schemeClr val="accent1"/>
          </a:lnRef>
          <a:fillRef idx="0">
            <a:schemeClr val="accent1"/>
          </a:fillRef>
          <a:effectRef idx="1">
            <a:schemeClr val="accent1"/>
          </a:effectRef>
          <a:fontRef idx="minor">
            <a:schemeClr val="tx1"/>
          </a:fontRef>
        </p:style>
      </p:cxnSp>
      <p:grpSp>
        <p:nvGrpSpPr>
          <p:cNvPr id="3" name="Group 2">
            <a:extLst>
              <a:ext uri="{FF2B5EF4-FFF2-40B4-BE49-F238E27FC236}">
                <a16:creationId xmlns="" xmlns:a16="http://schemas.microsoft.com/office/drawing/2014/main" id="{0942B7EF-1C86-DA46-9AB8-B2C855ECECE0}"/>
              </a:ext>
            </a:extLst>
          </p:cNvPr>
          <p:cNvGrpSpPr/>
          <p:nvPr/>
        </p:nvGrpSpPr>
        <p:grpSpPr>
          <a:xfrm>
            <a:off x="0" y="1063961"/>
            <a:ext cx="4956748" cy="5413039"/>
            <a:chOff x="0" y="1063961"/>
            <a:chExt cx="4956748" cy="5413039"/>
          </a:xfrm>
        </p:grpSpPr>
        <p:grpSp>
          <p:nvGrpSpPr>
            <p:cNvPr id="35" name="Group 34">
              <a:extLst>
                <a:ext uri="{FF2B5EF4-FFF2-40B4-BE49-F238E27FC236}">
                  <a16:creationId xmlns="" xmlns:a16="http://schemas.microsoft.com/office/drawing/2014/main" id="{D3F5EB4A-E38B-794B-A3DF-64B41D7ABF71}"/>
                </a:ext>
              </a:extLst>
            </p:cNvPr>
            <p:cNvGrpSpPr/>
            <p:nvPr/>
          </p:nvGrpSpPr>
          <p:grpSpPr>
            <a:xfrm>
              <a:off x="0" y="1063961"/>
              <a:ext cx="4956748" cy="5413039"/>
              <a:chOff x="76200" y="765407"/>
              <a:chExt cx="4956748" cy="5413039"/>
            </a:xfrm>
          </p:grpSpPr>
          <p:pic>
            <p:nvPicPr>
              <p:cNvPr id="13" name="Picture 12">
                <a:extLst>
                  <a:ext uri="{FF2B5EF4-FFF2-40B4-BE49-F238E27FC236}">
                    <a16:creationId xmlns="" xmlns:a16="http://schemas.microsoft.com/office/drawing/2014/main" id="{DA9892CA-6C76-4148-BDDF-6A6D08F0109A}"/>
                  </a:ext>
                </a:extLst>
              </p:cNvPr>
              <p:cNvPicPr>
                <a:picLocks noChangeAspect="1"/>
              </p:cNvPicPr>
              <p:nvPr/>
            </p:nvPicPr>
            <p:blipFill rotWithShape="1">
              <a:blip r:embed="rId4">
                <a:extLst>
                  <a:ext uri="{28A0092B-C50C-407E-A947-70E740481C1C}">
                    <a14:useLocalDpi xmlns="" xmlns:a14="http://schemas.microsoft.com/office/drawing/2010/main" val="0"/>
                  </a:ext>
                </a:extLst>
              </a:blip>
              <a:srcRect l="5623" t="35158" r="8595" b="33908"/>
              <a:stretch/>
            </p:blipFill>
            <p:spPr>
              <a:xfrm>
                <a:off x="76200" y="2584554"/>
                <a:ext cx="4876800" cy="1758846"/>
              </a:xfrm>
              <a:prstGeom prst="rect">
                <a:avLst/>
              </a:prstGeom>
            </p:spPr>
          </p:pic>
          <p:pic>
            <p:nvPicPr>
              <p:cNvPr id="14" name="Picture 13">
                <a:extLst>
                  <a:ext uri="{FF2B5EF4-FFF2-40B4-BE49-F238E27FC236}">
                    <a16:creationId xmlns="" xmlns:a16="http://schemas.microsoft.com/office/drawing/2014/main" id="{AD710C3A-D3A5-244C-81F7-A2C833E7D750}"/>
                  </a:ext>
                </a:extLst>
              </p:cNvPr>
              <p:cNvPicPr>
                <a:picLocks noChangeAspect="1"/>
              </p:cNvPicPr>
              <p:nvPr/>
            </p:nvPicPr>
            <p:blipFill rotWithShape="1">
              <a:blip r:embed="rId5">
                <a:extLst>
                  <a:ext uri="{28A0092B-C50C-407E-A947-70E740481C1C}">
                    <a14:useLocalDpi xmlns="" xmlns:a14="http://schemas.microsoft.com/office/drawing/2010/main" val="0"/>
                  </a:ext>
                </a:extLst>
              </a:blip>
              <a:srcRect l="5382" t="35158" r="7432" b="33908"/>
              <a:stretch/>
            </p:blipFill>
            <p:spPr>
              <a:xfrm>
                <a:off x="76200" y="765407"/>
                <a:ext cx="4956748" cy="1758846"/>
              </a:xfrm>
              <a:prstGeom prst="rect">
                <a:avLst/>
              </a:prstGeom>
            </p:spPr>
          </p:pic>
          <p:pic>
            <p:nvPicPr>
              <p:cNvPr id="15" name="Picture 14">
                <a:extLst>
                  <a:ext uri="{FF2B5EF4-FFF2-40B4-BE49-F238E27FC236}">
                    <a16:creationId xmlns="" xmlns:a16="http://schemas.microsoft.com/office/drawing/2014/main" id="{686CC5E4-91F8-CF46-9E83-A20208DCA3C6}"/>
                  </a:ext>
                </a:extLst>
              </p:cNvPr>
              <p:cNvPicPr>
                <a:picLocks noChangeAspect="1"/>
              </p:cNvPicPr>
              <p:nvPr/>
            </p:nvPicPr>
            <p:blipFill rotWithShape="1">
              <a:blip r:embed="rId6">
                <a:extLst>
                  <a:ext uri="{28A0092B-C50C-407E-A947-70E740481C1C}">
                    <a14:useLocalDpi xmlns="" xmlns:a14="http://schemas.microsoft.com/office/drawing/2010/main" val="0"/>
                  </a:ext>
                </a:extLst>
              </a:blip>
              <a:srcRect l="5623" t="35158" r="8595" b="33908"/>
              <a:stretch/>
            </p:blipFill>
            <p:spPr>
              <a:xfrm>
                <a:off x="76200" y="4419600"/>
                <a:ext cx="4876800" cy="1758846"/>
              </a:xfrm>
              <a:prstGeom prst="rect">
                <a:avLst/>
              </a:prstGeom>
            </p:spPr>
          </p:pic>
          <p:sp>
            <p:nvSpPr>
              <p:cNvPr id="17" name="TextBox 16">
                <a:extLst>
                  <a:ext uri="{FF2B5EF4-FFF2-40B4-BE49-F238E27FC236}">
                    <a16:creationId xmlns="" xmlns:a16="http://schemas.microsoft.com/office/drawing/2014/main" id="{26BA481F-2267-594F-8F0B-333220FE4C43}"/>
                  </a:ext>
                </a:extLst>
              </p:cNvPr>
              <p:cNvSpPr txBox="1"/>
              <p:nvPr/>
            </p:nvSpPr>
            <p:spPr>
              <a:xfrm>
                <a:off x="3048000" y="844446"/>
                <a:ext cx="1147936" cy="584775"/>
              </a:xfrm>
              <a:prstGeom prst="rect">
                <a:avLst/>
              </a:prstGeom>
              <a:solidFill>
                <a:schemeClr val="bg1"/>
              </a:solidFill>
            </p:spPr>
            <p:txBody>
              <a:bodyPr wrap="square" rtlCol="0">
                <a:spAutoFit/>
              </a:bodyPr>
              <a:lstStyle/>
              <a:p>
                <a:r>
                  <a:rPr lang="en-US" sz="3200" dirty="0">
                    <a:solidFill>
                      <a:srgbClr val="C00000"/>
                    </a:solidFill>
                  </a:rPr>
                  <a:t>2021</a:t>
                </a:r>
              </a:p>
            </p:txBody>
          </p:sp>
          <p:sp>
            <p:nvSpPr>
              <p:cNvPr id="18" name="TextBox 17">
                <a:extLst>
                  <a:ext uri="{FF2B5EF4-FFF2-40B4-BE49-F238E27FC236}">
                    <a16:creationId xmlns="" xmlns:a16="http://schemas.microsoft.com/office/drawing/2014/main" id="{9239D9E6-ED8E-8F4E-A9C7-8D6E09EFE361}"/>
                  </a:ext>
                </a:extLst>
              </p:cNvPr>
              <p:cNvSpPr txBox="1"/>
              <p:nvPr/>
            </p:nvSpPr>
            <p:spPr>
              <a:xfrm>
                <a:off x="3043808" y="2691825"/>
                <a:ext cx="1224136" cy="584775"/>
              </a:xfrm>
              <a:prstGeom prst="rect">
                <a:avLst/>
              </a:prstGeom>
              <a:solidFill>
                <a:schemeClr val="bg1"/>
              </a:solidFill>
            </p:spPr>
            <p:txBody>
              <a:bodyPr wrap="square" rtlCol="0">
                <a:spAutoFit/>
              </a:bodyPr>
              <a:lstStyle/>
              <a:p>
                <a:r>
                  <a:rPr lang="en-US" sz="3200" dirty="0"/>
                  <a:t>2018</a:t>
                </a:r>
              </a:p>
            </p:txBody>
          </p:sp>
          <p:sp>
            <p:nvSpPr>
              <p:cNvPr id="19" name="TextBox 18">
                <a:extLst>
                  <a:ext uri="{FF2B5EF4-FFF2-40B4-BE49-F238E27FC236}">
                    <a16:creationId xmlns="" xmlns:a16="http://schemas.microsoft.com/office/drawing/2014/main" id="{6C6D55CE-D1C6-F541-B33A-AA4866801025}"/>
                  </a:ext>
                </a:extLst>
              </p:cNvPr>
              <p:cNvSpPr txBox="1"/>
              <p:nvPr/>
            </p:nvSpPr>
            <p:spPr>
              <a:xfrm>
                <a:off x="2971800" y="4524573"/>
                <a:ext cx="1224136" cy="584775"/>
              </a:xfrm>
              <a:prstGeom prst="rect">
                <a:avLst/>
              </a:prstGeom>
              <a:solidFill>
                <a:schemeClr val="bg1"/>
              </a:solidFill>
            </p:spPr>
            <p:txBody>
              <a:bodyPr wrap="square" rtlCol="0">
                <a:spAutoFit/>
              </a:bodyPr>
              <a:lstStyle/>
              <a:p>
                <a:r>
                  <a:rPr lang="en-US" sz="3200" dirty="0"/>
                  <a:t>1996</a:t>
                </a:r>
              </a:p>
            </p:txBody>
          </p:sp>
        </p:grpSp>
        <p:cxnSp>
          <p:nvCxnSpPr>
            <p:cNvPr id="34" name="Straight Arrow Connector 33">
              <a:extLst>
                <a:ext uri="{FF2B5EF4-FFF2-40B4-BE49-F238E27FC236}">
                  <a16:creationId xmlns="" xmlns:a16="http://schemas.microsoft.com/office/drawing/2014/main" id="{CCAEAA2B-6352-9F49-8518-9A6A6F09F8C9}"/>
                </a:ext>
              </a:extLst>
            </p:cNvPr>
            <p:cNvCxnSpPr>
              <a:cxnSpLocks/>
            </p:cNvCxnSpPr>
            <p:nvPr/>
          </p:nvCxnSpPr>
          <p:spPr>
            <a:xfrm flipH="1">
              <a:off x="1063359" y="2017927"/>
              <a:ext cx="685800" cy="0"/>
            </a:xfrm>
            <a:prstGeom prst="straightConnector1">
              <a:avLst/>
            </a:prstGeom>
            <a:ln w="82550">
              <a:solidFill>
                <a:schemeClr val="accent1">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 xmlns:a16="http://schemas.microsoft.com/office/drawing/2014/main" id="{1770CB7F-923E-7E4E-962C-21D64BD73139}"/>
                </a:ext>
              </a:extLst>
            </p:cNvPr>
            <p:cNvCxnSpPr>
              <a:cxnSpLocks/>
            </p:cNvCxnSpPr>
            <p:nvPr/>
          </p:nvCxnSpPr>
          <p:spPr>
            <a:xfrm flipH="1">
              <a:off x="1063359" y="3867235"/>
              <a:ext cx="685800" cy="0"/>
            </a:xfrm>
            <a:prstGeom prst="straightConnector1">
              <a:avLst/>
            </a:prstGeom>
            <a:ln w="82550">
              <a:solidFill>
                <a:schemeClr val="accent1">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 xmlns:a16="http://schemas.microsoft.com/office/drawing/2014/main" id="{C9C870F6-F0D1-AC4E-B9BE-CC3EE7227335}"/>
                </a:ext>
              </a:extLst>
            </p:cNvPr>
            <p:cNvCxnSpPr>
              <a:cxnSpLocks/>
            </p:cNvCxnSpPr>
            <p:nvPr/>
          </p:nvCxnSpPr>
          <p:spPr>
            <a:xfrm flipH="1">
              <a:off x="1063359" y="5619835"/>
              <a:ext cx="685800" cy="0"/>
            </a:xfrm>
            <a:prstGeom prst="straightConnector1">
              <a:avLst/>
            </a:prstGeom>
            <a:ln w="82550">
              <a:solidFill>
                <a:schemeClr val="accent1">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 xmlns:a16="http://schemas.microsoft.com/office/drawing/2014/main" id="{42F4586E-DA85-3B44-A684-23BDA6F3A5E5}"/>
                </a:ext>
              </a:extLst>
            </p:cNvPr>
            <p:cNvCxnSpPr>
              <a:cxnSpLocks/>
            </p:cNvCxnSpPr>
            <p:nvPr/>
          </p:nvCxnSpPr>
          <p:spPr>
            <a:xfrm flipH="1" flipV="1">
              <a:off x="1825359" y="1493917"/>
              <a:ext cx="179027" cy="885056"/>
            </a:xfrm>
            <a:prstGeom prst="straightConnector1">
              <a:avLst/>
            </a:prstGeom>
            <a:ln w="60325">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 xmlns:a16="http://schemas.microsoft.com/office/drawing/2014/main" id="{7996DABA-86CF-3248-B3BE-583AEF30BFEC}"/>
                </a:ext>
              </a:extLst>
            </p:cNvPr>
            <p:cNvCxnSpPr>
              <a:cxnSpLocks/>
            </p:cNvCxnSpPr>
            <p:nvPr/>
          </p:nvCxnSpPr>
          <p:spPr>
            <a:xfrm flipH="1" flipV="1">
              <a:off x="1874932" y="3286979"/>
              <a:ext cx="179027" cy="885056"/>
            </a:xfrm>
            <a:prstGeom prst="straightConnector1">
              <a:avLst/>
            </a:prstGeom>
            <a:ln w="60325">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 xmlns:a16="http://schemas.microsoft.com/office/drawing/2014/main" id="{8F508EA1-CD52-9D41-B55A-61BDE951FD90}"/>
                </a:ext>
              </a:extLst>
            </p:cNvPr>
            <p:cNvCxnSpPr>
              <a:cxnSpLocks/>
            </p:cNvCxnSpPr>
            <p:nvPr/>
          </p:nvCxnSpPr>
          <p:spPr>
            <a:xfrm flipH="1" flipV="1">
              <a:off x="1874932" y="5115779"/>
              <a:ext cx="179027" cy="885056"/>
            </a:xfrm>
            <a:prstGeom prst="straightConnector1">
              <a:avLst/>
            </a:prstGeom>
            <a:ln w="60325">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7" name="Straight Arrow Connector 56">
              <a:extLst>
                <a:ext uri="{FF2B5EF4-FFF2-40B4-BE49-F238E27FC236}">
                  <a16:creationId xmlns="" xmlns:a16="http://schemas.microsoft.com/office/drawing/2014/main" id="{BE78905B-3C41-9F45-95A8-0E2D24CCEE09}"/>
                </a:ext>
              </a:extLst>
            </p:cNvPr>
            <p:cNvCxnSpPr>
              <a:cxnSpLocks/>
            </p:cNvCxnSpPr>
            <p:nvPr/>
          </p:nvCxnSpPr>
          <p:spPr>
            <a:xfrm>
              <a:off x="1879694" y="1896302"/>
              <a:ext cx="376914" cy="121625"/>
            </a:xfrm>
            <a:prstGeom prst="straightConnector1">
              <a:avLst/>
            </a:prstGeom>
            <a:ln w="444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65" name="Straight Arrow Connector 64">
              <a:extLst>
                <a:ext uri="{FF2B5EF4-FFF2-40B4-BE49-F238E27FC236}">
                  <a16:creationId xmlns="" xmlns:a16="http://schemas.microsoft.com/office/drawing/2014/main" id="{14B55A8C-C0E1-DF44-8114-29BD071B7249}"/>
                </a:ext>
              </a:extLst>
            </p:cNvPr>
            <p:cNvCxnSpPr>
              <a:cxnSpLocks/>
            </p:cNvCxnSpPr>
            <p:nvPr/>
          </p:nvCxnSpPr>
          <p:spPr>
            <a:xfrm>
              <a:off x="1964445" y="3781599"/>
              <a:ext cx="314028" cy="54861"/>
            </a:xfrm>
            <a:prstGeom prst="straightConnector1">
              <a:avLst/>
            </a:prstGeom>
            <a:ln w="444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66" name="Straight Arrow Connector 65">
              <a:extLst>
                <a:ext uri="{FF2B5EF4-FFF2-40B4-BE49-F238E27FC236}">
                  <a16:creationId xmlns="" xmlns:a16="http://schemas.microsoft.com/office/drawing/2014/main" id="{A69EA63A-5ABD-C449-B130-77349B3E48CE}"/>
                </a:ext>
              </a:extLst>
            </p:cNvPr>
            <p:cNvCxnSpPr>
              <a:cxnSpLocks/>
            </p:cNvCxnSpPr>
            <p:nvPr/>
          </p:nvCxnSpPr>
          <p:spPr>
            <a:xfrm>
              <a:off x="1979802" y="5584858"/>
              <a:ext cx="298671" cy="80402"/>
            </a:xfrm>
            <a:prstGeom prst="straightConnector1">
              <a:avLst/>
            </a:prstGeom>
            <a:ln w="444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68" name="Straight Arrow Connector 67">
              <a:extLst>
                <a:ext uri="{FF2B5EF4-FFF2-40B4-BE49-F238E27FC236}">
                  <a16:creationId xmlns="" xmlns:a16="http://schemas.microsoft.com/office/drawing/2014/main" id="{EA8D38C6-58C7-9647-ADF3-A05AD9FB3D53}"/>
                </a:ext>
              </a:extLst>
            </p:cNvPr>
            <p:cNvCxnSpPr>
              <a:cxnSpLocks/>
            </p:cNvCxnSpPr>
            <p:nvPr/>
          </p:nvCxnSpPr>
          <p:spPr>
            <a:xfrm flipH="1" flipV="1">
              <a:off x="4339959" y="1581235"/>
              <a:ext cx="179027" cy="885056"/>
            </a:xfrm>
            <a:prstGeom prst="straightConnector1">
              <a:avLst/>
            </a:prstGeom>
            <a:ln w="60325">
              <a:solidFill>
                <a:schemeClr val="accent3"/>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a:extLst>
                <a:ext uri="{FF2B5EF4-FFF2-40B4-BE49-F238E27FC236}">
                  <a16:creationId xmlns="" xmlns:a16="http://schemas.microsoft.com/office/drawing/2014/main" id="{2F99BB88-9741-3845-879A-C48A09C1D627}"/>
                </a:ext>
              </a:extLst>
            </p:cNvPr>
            <p:cNvCxnSpPr>
              <a:cxnSpLocks/>
            </p:cNvCxnSpPr>
            <p:nvPr/>
          </p:nvCxnSpPr>
          <p:spPr>
            <a:xfrm flipH="1" flipV="1">
              <a:off x="4389532" y="3363179"/>
              <a:ext cx="179027" cy="885056"/>
            </a:xfrm>
            <a:prstGeom prst="straightConnector1">
              <a:avLst/>
            </a:prstGeom>
            <a:ln w="60325">
              <a:solidFill>
                <a:schemeClr val="accent3"/>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70" name="Straight Arrow Connector 69">
              <a:extLst>
                <a:ext uri="{FF2B5EF4-FFF2-40B4-BE49-F238E27FC236}">
                  <a16:creationId xmlns="" xmlns:a16="http://schemas.microsoft.com/office/drawing/2014/main" id="{285EAC07-9B83-7044-BA0A-AE1E43817278}"/>
                </a:ext>
              </a:extLst>
            </p:cNvPr>
            <p:cNvCxnSpPr>
              <a:cxnSpLocks/>
            </p:cNvCxnSpPr>
            <p:nvPr/>
          </p:nvCxnSpPr>
          <p:spPr>
            <a:xfrm flipH="1" flipV="1">
              <a:off x="4339959" y="5115779"/>
              <a:ext cx="179027" cy="885056"/>
            </a:xfrm>
            <a:prstGeom prst="straightConnector1">
              <a:avLst/>
            </a:prstGeom>
            <a:ln w="60325">
              <a:solidFill>
                <a:schemeClr val="accent3"/>
              </a:solidFill>
              <a:headEnd type="arrow"/>
              <a:tailEnd type="arrow"/>
            </a:ln>
          </p:spPr>
          <p:style>
            <a:lnRef idx="2">
              <a:schemeClr val="accent1"/>
            </a:lnRef>
            <a:fillRef idx="0">
              <a:schemeClr val="accent1"/>
            </a:fillRef>
            <a:effectRef idx="1">
              <a:schemeClr val="accent1"/>
            </a:effectRef>
            <a:fontRef idx="minor">
              <a:schemeClr val="tx1"/>
            </a:fontRef>
          </p:style>
        </p:cxnSp>
      </p:grpSp>
      <p:pic>
        <p:nvPicPr>
          <p:cNvPr id="36" name="Picture 35">
            <a:extLst>
              <a:ext uri="{FF2B5EF4-FFF2-40B4-BE49-F238E27FC236}">
                <a16:creationId xmlns="" xmlns:a16="http://schemas.microsoft.com/office/drawing/2014/main" id="{3677A2BF-D172-9C49-8F8F-7CDC21BA5604}"/>
              </a:ext>
            </a:extLst>
          </p:cNvPr>
          <p:cNvPicPr>
            <a:picLocks noChangeAspect="1"/>
          </p:cNvPicPr>
          <p:nvPr/>
        </p:nvPicPr>
        <p:blipFill rotWithShape="1">
          <a:blip r:embed="rId2"/>
          <a:srcRect l="94093" t="71263" r="200" b="7995"/>
          <a:stretch/>
        </p:blipFill>
        <p:spPr>
          <a:xfrm>
            <a:off x="9511828" y="2920257"/>
            <a:ext cx="394172" cy="1433353"/>
          </a:xfrm>
          <a:prstGeom prst="rect">
            <a:avLst/>
          </a:prstGeom>
        </p:spPr>
      </p:pic>
      <p:pic>
        <p:nvPicPr>
          <p:cNvPr id="37" name="Picture 36">
            <a:extLst>
              <a:ext uri="{FF2B5EF4-FFF2-40B4-BE49-F238E27FC236}">
                <a16:creationId xmlns="" xmlns:a16="http://schemas.microsoft.com/office/drawing/2014/main" id="{5B69B79F-6D25-F048-86B1-44C7D58A5749}"/>
              </a:ext>
            </a:extLst>
          </p:cNvPr>
          <p:cNvPicPr>
            <a:picLocks noChangeAspect="1"/>
          </p:cNvPicPr>
          <p:nvPr/>
        </p:nvPicPr>
        <p:blipFill rotWithShape="1">
          <a:blip r:embed="rId2"/>
          <a:srcRect l="94093" t="41446" r="200" b="38335"/>
          <a:stretch/>
        </p:blipFill>
        <p:spPr>
          <a:xfrm>
            <a:off x="9040688" y="2906668"/>
            <a:ext cx="408112" cy="1446942"/>
          </a:xfrm>
          <a:prstGeom prst="rect">
            <a:avLst/>
          </a:prstGeom>
        </p:spPr>
      </p:pic>
      <p:pic>
        <p:nvPicPr>
          <p:cNvPr id="38" name="Picture 37">
            <a:extLst>
              <a:ext uri="{FF2B5EF4-FFF2-40B4-BE49-F238E27FC236}">
                <a16:creationId xmlns="" xmlns:a16="http://schemas.microsoft.com/office/drawing/2014/main" id="{1802E98D-DBCF-C542-9C11-6430DEC96E1A}"/>
              </a:ext>
            </a:extLst>
          </p:cNvPr>
          <p:cNvPicPr>
            <a:picLocks noChangeAspect="1"/>
          </p:cNvPicPr>
          <p:nvPr/>
        </p:nvPicPr>
        <p:blipFill rotWithShape="1">
          <a:blip r:embed="rId2"/>
          <a:srcRect l="94093" t="10858" r="200" b="68922"/>
          <a:stretch/>
        </p:blipFill>
        <p:spPr>
          <a:xfrm>
            <a:off x="5023689" y="2393649"/>
            <a:ext cx="420976" cy="1492551"/>
          </a:xfrm>
          <a:prstGeom prst="rect">
            <a:avLst/>
          </a:prstGeom>
        </p:spPr>
      </p:pic>
    </p:spTree>
    <p:extLst>
      <p:ext uri="{BB962C8B-B14F-4D97-AF65-F5344CB8AC3E}">
        <p14:creationId xmlns="" xmlns:p14="http://schemas.microsoft.com/office/powerpoint/2010/main" val="1767779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4</a:t>
            </a:fld>
            <a:endParaRPr lang="en-US"/>
          </a:p>
        </p:txBody>
      </p:sp>
      <p:sp>
        <p:nvSpPr>
          <p:cNvPr id="32" name="Title 1">
            <a:extLst>
              <a:ext uri="{FF2B5EF4-FFF2-40B4-BE49-F238E27FC236}">
                <a16:creationId xmlns="" xmlns:a16="http://schemas.microsoft.com/office/drawing/2014/main" id="{25F9A317-FEF2-5C40-ABD3-7B1675F63ABB}"/>
              </a:ext>
            </a:extLst>
          </p:cNvPr>
          <p:cNvSpPr txBox="1">
            <a:spLocks/>
          </p:cNvSpPr>
          <p:nvPr/>
        </p:nvSpPr>
        <p:spPr>
          <a:xfrm>
            <a:off x="80871" y="163429"/>
            <a:ext cx="9711069" cy="522371"/>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US" sz="2800" b="1" dirty="0"/>
              <a:t>Inputs for June-September (JJAS) 2021 outlook</a:t>
            </a:r>
            <a:endParaRPr lang="en-GB" sz="2800" b="1" dirty="0"/>
          </a:p>
        </p:txBody>
      </p:sp>
      <p:sp>
        <p:nvSpPr>
          <p:cNvPr id="14" name="TextBox 13">
            <a:extLst>
              <a:ext uri="{FF2B5EF4-FFF2-40B4-BE49-F238E27FC236}">
                <a16:creationId xmlns="" xmlns:a16="http://schemas.microsoft.com/office/drawing/2014/main" id="{948142AC-1163-3342-96C6-888162E4760C}"/>
              </a:ext>
            </a:extLst>
          </p:cNvPr>
          <p:cNvSpPr txBox="1"/>
          <p:nvPr/>
        </p:nvSpPr>
        <p:spPr>
          <a:xfrm>
            <a:off x="126569" y="685800"/>
            <a:ext cx="9681460" cy="1815882"/>
          </a:xfrm>
          <a:prstGeom prst="rect">
            <a:avLst/>
          </a:prstGeom>
          <a:noFill/>
        </p:spPr>
        <p:txBody>
          <a:bodyPr wrap="square" rtlCol="0">
            <a:spAutoFit/>
          </a:bodyPr>
          <a:lstStyle/>
          <a:p>
            <a:r>
              <a:rPr lang="en-US" sz="2400" dirty="0"/>
              <a:t>Forecast  outputs from 9 Global Climate Centers were  processed using two approaches to fit the climate of the GHA</a:t>
            </a:r>
          </a:p>
          <a:p>
            <a:endParaRPr lang="en-US" sz="1600" dirty="0"/>
          </a:p>
          <a:p>
            <a:r>
              <a:rPr lang="en-US" sz="2400" dirty="0"/>
              <a:t>Predictions indicate high probabilities for wetter than average conditions in the northern GHA regions</a:t>
            </a:r>
          </a:p>
        </p:txBody>
      </p:sp>
      <p:sp>
        <p:nvSpPr>
          <p:cNvPr id="41" name="TextBox 40">
            <a:extLst>
              <a:ext uri="{FF2B5EF4-FFF2-40B4-BE49-F238E27FC236}">
                <a16:creationId xmlns="" xmlns:a16="http://schemas.microsoft.com/office/drawing/2014/main" id="{8FCFA83B-DAE7-5448-97C5-287EEFF9DF32}"/>
              </a:ext>
            </a:extLst>
          </p:cNvPr>
          <p:cNvSpPr txBox="1"/>
          <p:nvPr/>
        </p:nvSpPr>
        <p:spPr>
          <a:xfrm>
            <a:off x="6477000" y="2249513"/>
            <a:ext cx="3391698" cy="417487"/>
          </a:xfrm>
          <a:prstGeom prst="rect">
            <a:avLst/>
          </a:prstGeom>
          <a:noFill/>
        </p:spPr>
        <p:txBody>
          <a:bodyPr wrap="none" rtlCol="0">
            <a:spAutoFit/>
          </a:bodyPr>
          <a:lstStyle/>
          <a:p>
            <a:r>
              <a:rPr lang="en-US" sz="2113" dirty="0">
                <a:solidFill>
                  <a:srgbClr val="FF0000"/>
                </a:solidFill>
              </a:rPr>
              <a:t>Final: Multi-model Average</a:t>
            </a:r>
          </a:p>
        </p:txBody>
      </p:sp>
      <p:pic>
        <p:nvPicPr>
          <p:cNvPr id="43" name="Picture 42">
            <a:extLst>
              <a:ext uri="{FF2B5EF4-FFF2-40B4-BE49-F238E27FC236}">
                <a16:creationId xmlns="" xmlns:a16="http://schemas.microsoft.com/office/drawing/2014/main" id="{99319044-C045-0A49-AE89-7408A4FA29C3}"/>
              </a:ext>
            </a:extLst>
          </p:cNvPr>
          <p:cNvPicPr>
            <a:picLocks noChangeAspect="1"/>
          </p:cNvPicPr>
          <p:nvPr/>
        </p:nvPicPr>
        <p:blipFill rotWithShape="1">
          <a:blip r:embed="rId2"/>
          <a:srcRect l="14064" t="12655" r="24065" b="18437"/>
          <a:stretch/>
        </p:blipFill>
        <p:spPr>
          <a:xfrm>
            <a:off x="2946340" y="3351700"/>
            <a:ext cx="2999303" cy="3340133"/>
          </a:xfrm>
          <a:prstGeom prst="rect">
            <a:avLst/>
          </a:prstGeom>
        </p:spPr>
      </p:pic>
      <p:pic>
        <p:nvPicPr>
          <p:cNvPr id="44" name="Picture 43">
            <a:extLst>
              <a:ext uri="{FF2B5EF4-FFF2-40B4-BE49-F238E27FC236}">
                <a16:creationId xmlns="" xmlns:a16="http://schemas.microsoft.com/office/drawing/2014/main" id="{8EC26257-07E6-B945-863D-0E9778CA39E7}"/>
              </a:ext>
            </a:extLst>
          </p:cNvPr>
          <p:cNvPicPr>
            <a:picLocks noChangeAspect="1"/>
          </p:cNvPicPr>
          <p:nvPr/>
        </p:nvPicPr>
        <p:blipFill rotWithShape="1">
          <a:blip r:embed="rId3"/>
          <a:srcRect l="11253" t="8437" r="24061" b="17033"/>
          <a:stretch/>
        </p:blipFill>
        <p:spPr>
          <a:xfrm>
            <a:off x="6486695" y="2667619"/>
            <a:ext cx="3321334" cy="3826755"/>
          </a:xfrm>
          <a:prstGeom prst="rect">
            <a:avLst/>
          </a:prstGeom>
        </p:spPr>
      </p:pic>
      <p:pic>
        <p:nvPicPr>
          <p:cNvPr id="45" name="Picture 44">
            <a:extLst>
              <a:ext uri="{FF2B5EF4-FFF2-40B4-BE49-F238E27FC236}">
                <a16:creationId xmlns="" xmlns:a16="http://schemas.microsoft.com/office/drawing/2014/main" id="{93C85E7B-88EF-8246-BFC7-09D5963DE05D}"/>
              </a:ext>
            </a:extLst>
          </p:cNvPr>
          <p:cNvPicPr>
            <a:picLocks noChangeAspect="1"/>
          </p:cNvPicPr>
          <p:nvPr/>
        </p:nvPicPr>
        <p:blipFill rotWithShape="1">
          <a:blip r:embed="rId4"/>
          <a:srcRect l="15469" t="12655" r="25469" b="18437"/>
          <a:stretch/>
        </p:blipFill>
        <p:spPr>
          <a:xfrm>
            <a:off x="8669253" y="2667000"/>
            <a:ext cx="855747" cy="998372"/>
          </a:xfrm>
          <a:prstGeom prst="rect">
            <a:avLst/>
          </a:prstGeom>
        </p:spPr>
      </p:pic>
      <p:pic>
        <p:nvPicPr>
          <p:cNvPr id="46" name="Picture 2">
            <a:extLst>
              <a:ext uri="{FF2B5EF4-FFF2-40B4-BE49-F238E27FC236}">
                <a16:creationId xmlns="" xmlns:a16="http://schemas.microsoft.com/office/drawing/2014/main" id="{DA7B8826-142C-E947-B3F8-49712851520B}"/>
              </a:ext>
            </a:extLst>
          </p:cNvPr>
          <p:cNvPicPr>
            <a:picLocks noChangeAspect="1"/>
          </p:cNvPicPr>
          <p:nvPr/>
        </p:nvPicPr>
        <p:blipFill rotWithShape="1">
          <a:blip r:embed="rId5">
            <a:extLst>
              <a:ext uri="{28A0092B-C50C-407E-A947-70E740481C1C}">
                <a14:useLocalDpi xmlns="" xmlns:a14="http://schemas.microsoft.com/office/drawing/2010/main" val="0"/>
              </a:ext>
            </a:extLst>
          </a:blip>
          <a:srcRect l="78928" t="6220" r="7264" b="14586"/>
          <a:stretch/>
        </p:blipFill>
        <p:spPr bwMode="auto">
          <a:xfrm>
            <a:off x="5772091" y="3754803"/>
            <a:ext cx="566036" cy="26643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a:extLst>
              <a:ext uri="{FF2B5EF4-FFF2-40B4-BE49-F238E27FC236}">
                <a16:creationId xmlns="" xmlns:a16="http://schemas.microsoft.com/office/drawing/2014/main" id="{61440DFC-B0CD-8046-A887-13E96CEFABAC}"/>
              </a:ext>
            </a:extLst>
          </p:cNvPr>
          <p:cNvPicPr>
            <a:picLocks noChangeAspect="1"/>
          </p:cNvPicPr>
          <p:nvPr/>
        </p:nvPicPr>
        <p:blipFill rotWithShape="1">
          <a:blip r:embed="rId6"/>
          <a:srcRect l="79588" t="11329" r="8590" b="16045"/>
          <a:stretch/>
        </p:blipFill>
        <p:spPr>
          <a:xfrm>
            <a:off x="9525000" y="2784124"/>
            <a:ext cx="175400" cy="1077458"/>
          </a:xfrm>
          <a:prstGeom prst="rect">
            <a:avLst/>
          </a:prstGeom>
        </p:spPr>
      </p:pic>
      <p:pic>
        <p:nvPicPr>
          <p:cNvPr id="48" name="Picture 47">
            <a:extLst>
              <a:ext uri="{FF2B5EF4-FFF2-40B4-BE49-F238E27FC236}">
                <a16:creationId xmlns="" xmlns:a16="http://schemas.microsoft.com/office/drawing/2014/main" id="{094E3A32-805A-B842-98DB-FDC33A7B5E65}"/>
              </a:ext>
            </a:extLst>
          </p:cNvPr>
          <p:cNvPicPr>
            <a:picLocks noChangeAspect="1"/>
          </p:cNvPicPr>
          <p:nvPr/>
        </p:nvPicPr>
        <p:blipFill rotWithShape="1">
          <a:blip r:embed="rId7"/>
          <a:srcRect l="79808" t="10778" r="10029" b="18908"/>
          <a:stretch/>
        </p:blipFill>
        <p:spPr>
          <a:xfrm>
            <a:off x="9604883" y="5419471"/>
            <a:ext cx="187057" cy="1294186"/>
          </a:xfrm>
          <a:prstGeom prst="rect">
            <a:avLst/>
          </a:prstGeom>
        </p:spPr>
      </p:pic>
      <p:pic>
        <p:nvPicPr>
          <p:cNvPr id="49" name="Picture 48">
            <a:extLst>
              <a:ext uri="{FF2B5EF4-FFF2-40B4-BE49-F238E27FC236}">
                <a16:creationId xmlns="" xmlns:a16="http://schemas.microsoft.com/office/drawing/2014/main" id="{AF756EB9-63E7-7C40-81AA-9BE47DC7801B}"/>
              </a:ext>
            </a:extLst>
          </p:cNvPr>
          <p:cNvPicPr>
            <a:picLocks noChangeAspect="1"/>
          </p:cNvPicPr>
          <p:nvPr/>
        </p:nvPicPr>
        <p:blipFill rotWithShape="1">
          <a:blip r:embed="rId8"/>
          <a:srcRect l="79112" t="11821" r="9706" b="19275"/>
          <a:stretch/>
        </p:blipFill>
        <p:spPr>
          <a:xfrm>
            <a:off x="7293260" y="5627246"/>
            <a:ext cx="204943" cy="1101154"/>
          </a:xfrm>
          <a:prstGeom prst="rect">
            <a:avLst/>
          </a:prstGeom>
        </p:spPr>
      </p:pic>
      <p:pic>
        <p:nvPicPr>
          <p:cNvPr id="50" name="Picture 49">
            <a:extLst>
              <a:ext uri="{FF2B5EF4-FFF2-40B4-BE49-F238E27FC236}">
                <a16:creationId xmlns="" xmlns:a16="http://schemas.microsoft.com/office/drawing/2014/main" id="{9F739655-38C1-2646-9C2D-84AE9679B442}"/>
              </a:ext>
            </a:extLst>
          </p:cNvPr>
          <p:cNvPicPr>
            <a:picLocks noChangeAspect="1"/>
          </p:cNvPicPr>
          <p:nvPr/>
        </p:nvPicPr>
        <p:blipFill rotWithShape="1">
          <a:blip r:embed="rId9"/>
          <a:srcRect l="15469" t="12655" r="25469" b="18437"/>
          <a:stretch/>
        </p:blipFill>
        <p:spPr>
          <a:xfrm>
            <a:off x="6192831" y="5556924"/>
            <a:ext cx="1064843" cy="1242317"/>
          </a:xfrm>
          <a:prstGeom prst="rect">
            <a:avLst/>
          </a:prstGeom>
        </p:spPr>
      </p:pic>
      <p:pic>
        <p:nvPicPr>
          <p:cNvPr id="51" name="Picture 50">
            <a:extLst>
              <a:ext uri="{FF2B5EF4-FFF2-40B4-BE49-F238E27FC236}">
                <a16:creationId xmlns="" xmlns:a16="http://schemas.microsoft.com/office/drawing/2014/main" id="{10F1BE8D-F306-DC44-89CA-AFE7652286D5}"/>
              </a:ext>
            </a:extLst>
          </p:cNvPr>
          <p:cNvPicPr>
            <a:picLocks noChangeAspect="1"/>
          </p:cNvPicPr>
          <p:nvPr/>
        </p:nvPicPr>
        <p:blipFill rotWithShape="1">
          <a:blip r:embed="rId10"/>
          <a:srcRect l="15469" t="12655" r="25469" b="18437"/>
          <a:stretch/>
        </p:blipFill>
        <p:spPr>
          <a:xfrm>
            <a:off x="8469498" y="5422556"/>
            <a:ext cx="1119295" cy="1305844"/>
          </a:xfrm>
          <a:prstGeom prst="rect">
            <a:avLst/>
          </a:prstGeom>
        </p:spPr>
      </p:pic>
      <p:pic>
        <p:nvPicPr>
          <p:cNvPr id="52" name="Picture 51">
            <a:extLst>
              <a:ext uri="{FF2B5EF4-FFF2-40B4-BE49-F238E27FC236}">
                <a16:creationId xmlns="" xmlns:a16="http://schemas.microsoft.com/office/drawing/2014/main" id="{63FDC360-9405-1040-9DDD-6C9375895097}"/>
              </a:ext>
            </a:extLst>
          </p:cNvPr>
          <p:cNvPicPr>
            <a:picLocks noChangeAspect="1"/>
          </p:cNvPicPr>
          <p:nvPr/>
        </p:nvPicPr>
        <p:blipFill rotWithShape="1">
          <a:blip r:embed="rId11"/>
          <a:srcRect l="15469" t="12655" r="25469" b="17031"/>
          <a:stretch/>
        </p:blipFill>
        <p:spPr>
          <a:xfrm>
            <a:off x="126569" y="3311909"/>
            <a:ext cx="2842488" cy="3383915"/>
          </a:xfrm>
          <a:prstGeom prst="rect">
            <a:avLst/>
          </a:prstGeom>
        </p:spPr>
      </p:pic>
      <p:sp>
        <p:nvSpPr>
          <p:cNvPr id="53" name="TextBox 52">
            <a:extLst>
              <a:ext uri="{FF2B5EF4-FFF2-40B4-BE49-F238E27FC236}">
                <a16:creationId xmlns="" xmlns:a16="http://schemas.microsoft.com/office/drawing/2014/main" id="{40456AC7-6028-B846-9F26-52B0F7EC18F2}"/>
              </a:ext>
            </a:extLst>
          </p:cNvPr>
          <p:cNvSpPr txBox="1"/>
          <p:nvPr/>
        </p:nvSpPr>
        <p:spPr>
          <a:xfrm>
            <a:off x="3200400" y="2667000"/>
            <a:ext cx="2188420" cy="830997"/>
          </a:xfrm>
          <a:prstGeom prst="rect">
            <a:avLst/>
          </a:prstGeom>
          <a:noFill/>
        </p:spPr>
        <p:txBody>
          <a:bodyPr wrap="none" rtlCol="0">
            <a:spAutoFit/>
          </a:bodyPr>
          <a:lstStyle/>
          <a:p>
            <a:pPr algn="ctr"/>
            <a:r>
              <a:rPr lang="en-US" sz="2400" dirty="0"/>
              <a:t>Regression </a:t>
            </a:r>
          </a:p>
          <a:p>
            <a:pPr algn="ctr"/>
            <a:r>
              <a:rPr lang="en-US" sz="2400" dirty="0"/>
              <a:t>(Local climate)</a:t>
            </a:r>
          </a:p>
        </p:txBody>
      </p:sp>
      <p:sp>
        <p:nvSpPr>
          <p:cNvPr id="54" name="TextBox 53">
            <a:extLst>
              <a:ext uri="{FF2B5EF4-FFF2-40B4-BE49-F238E27FC236}">
                <a16:creationId xmlns="" xmlns:a16="http://schemas.microsoft.com/office/drawing/2014/main" id="{2385E8B2-770E-5A42-8929-BEDC8D78CFA1}"/>
              </a:ext>
            </a:extLst>
          </p:cNvPr>
          <p:cNvSpPr txBox="1"/>
          <p:nvPr/>
        </p:nvSpPr>
        <p:spPr>
          <a:xfrm>
            <a:off x="224438" y="2667000"/>
            <a:ext cx="2198872" cy="830997"/>
          </a:xfrm>
          <a:prstGeom prst="rect">
            <a:avLst/>
          </a:prstGeom>
          <a:noFill/>
        </p:spPr>
        <p:txBody>
          <a:bodyPr wrap="none" rtlCol="0">
            <a:spAutoFit/>
          </a:bodyPr>
          <a:lstStyle/>
          <a:p>
            <a:pPr algn="ctr"/>
            <a:r>
              <a:rPr lang="en-US" sz="2400" dirty="0"/>
              <a:t>CPT  </a:t>
            </a:r>
          </a:p>
          <a:p>
            <a:pPr algn="ctr"/>
            <a:r>
              <a:rPr lang="en-US" sz="2400" dirty="0"/>
              <a:t>(global effects)</a:t>
            </a:r>
          </a:p>
        </p:txBody>
      </p:sp>
      <p:sp>
        <p:nvSpPr>
          <p:cNvPr id="55" name="TextBox 54">
            <a:extLst>
              <a:ext uri="{FF2B5EF4-FFF2-40B4-BE49-F238E27FC236}">
                <a16:creationId xmlns="" xmlns:a16="http://schemas.microsoft.com/office/drawing/2014/main" id="{AC91041D-1073-8448-B776-DE24914846ED}"/>
              </a:ext>
            </a:extLst>
          </p:cNvPr>
          <p:cNvSpPr txBox="1"/>
          <p:nvPr/>
        </p:nvSpPr>
        <p:spPr>
          <a:xfrm>
            <a:off x="1993546" y="5274792"/>
            <a:ext cx="2351077" cy="1692771"/>
          </a:xfrm>
          <a:prstGeom prst="rect">
            <a:avLst/>
          </a:prstGeom>
          <a:noFill/>
        </p:spPr>
        <p:txBody>
          <a:bodyPr wrap="square" rtlCol="0">
            <a:spAutoFit/>
          </a:bodyPr>
          <a:lstStyle/>
          <a:p>
            <a:r>
              <a:rPr lang="en-US" sz="2600" dirty="0"/>
              <a:t>- 9 models</a:t>
            </a:r>
          </a:p>
          <a:p>
            <a:r>
              <a:rPr lang="en-US" sz="2600" dirty="0"/>
              <a:t>- &gt;200 variants</a:t>
            </a:r>
          </a:p>
          <a:p>
            <a:endParaRPr lang="en-US" sz="2600" dirty="0"/>
          </a:p>
        </p:txBody>
      </p:sp>
    </p:spTree>
    <p:extLst>
      <p:ext uri="{BB962C8B-B14F-4D97-AF65-F5344CB8AC3E}">
        <p14:creationId xmlns="" xmlns:p14="http://schemas.microsoft.com/office/powerpoint/2010/main" val="3165504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5</a:t>
            </a:fld>
            <a:endParaRPr lang="en-US"/>
          </a:p>
        </p:txBody>
      </p:sp>
      <p:sp>
        <p:nvSpPr>
          <p:cNvPr id="32" name="Title 1">
            <a:extLst>
              <a:ext uri="{FF2B5EF4-FFF2-40B4-BE49-F238E27FC236}">
                <a16:creationId xmlns="" xmlns:a16="http://schemas.microsoft.com/office/drawing/2014/main" id="{25F9A317-FEF2-5C40-ABD3-7B1675F63ABB}"/>
              </a:ext>
            </a:extLst>
          </p:cNvPr>
          <p:cNvSpPr txBox="1">
            <a:spLocks/>
          </p:cNvSpPr>
          <p:nvPr/>
        </p:nvSpPr>
        <p:spPr>
          <a:xfrm>
            <a:off x="25400" y="76200"/>
            <a:ext cx="5562600" cy="522371"/>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US" sz="2600" b="1" dirty="0"/>
              <a:t>June-September  (JJAS) </a:t>
            </a:r>
            <a:r>
              <a:rPr lang="en-US" sz="2600" b="1" dirty="0" smtClean="0"/>
              <a:t>2021 </a:t>
            </a:r>
            <a:r>
              <a:rPr lang="en-US" sz="2600" b="1" dirty="0"/>
              <a:t>RAINFALL OUTLOOK</a:t>
            </a:r>
            <a:endParaRPr lang="en-GB" sz="2600" b="1" dirty="0"/>
          </a:p>
        </p:txBody>
      </p:sp>
      <p:sp>
        <p:nvSpPr>
          <p:cNvPr id="21" name="TextBox 20">
            <a:extLst>
              <a:ext uri="{FF2B5EF4-FFF2-40B4-BE49-F238E27FC236}">
                <a16:creationId xmlns="" xmlns:a16="http://schemas.microsoft.com/office/drawing/2014/main" id="{D15276DF-DAB1-8446-9F47-C3C96902BDDD}"/>
              </a:ext>
            </a:extLst>
          </p:cNvPr>
          <p:cNvSpPr txBox="1"/>
          <p:nvPr/>
        </p:nvSpPr>
        <p:spPr>
          <a:xfrm>
            <a:off x="25400" y="1193244"/>
            <a:ext cx="5334000" cy="5293757"/>
          </a:xfrm>
          <a:prstGeom prst="rect">
            <a:avLst/>
          </a:prstGeom>
          <a:noFill/>
        </p:spPr>
        <p:txBody>
          <a:bodyPr wrap="square" rtlCol="0">
            <a:spAutoFit/>
          </a:bodyPr>
          <a:lstStyle/>
          <a:p>
            <a:pPr marL="457200" indent="-457200">
              <a:buFontTx/>
              <a:buChar char="-"/>
            </a:pPr>
            <a:r>
              <a:rPr lang="en-US" sz="2600" dirty="0"/>
              <a:t>Most parts of northern GHA are predicted to have wetter than average rainfall season</a:t>
            </a:r>
          </a:p>
          <a:p>
            <a:pPr marL="457200" indent="-457200">
              <a:buFontTx/>
              <a:buChar char="-"/>
            </a:pPr>
            <a:r>
              <a:rPr lang="en-US" sz="2600" dirty="0"/>
              <a:t>Very high probabilities for wetter  than average rainfall are indicated over northwestern Sudan </a:t>
            </a:r>
          </a:p>
          <a:p>
            <a:pPr marL="457200" indent="-457200">
              <a:buFontTx/>
              <a:buChar char="-"/>
            </a:pPr>
            <a:r>
              <a:rPr lang="en-US" sz="2600" dirty="0"/>
              <a:t>Average rainfall conditions are indicated for coastal areas</a:t>
            </a:r>
          </a:p>
          <a:p>
            <a:pPr marL="457200" indent="-457200">
              <a:buFontTx/>
              <a:buChar char="-"/>
            </a:pPr>
            <a:r>
              <a:rPr lang="en-US" sz="2600" dirty="0"/>
              <a:t>Moderate to weak probabilities are indicated for wetter than average rainfall over western Ethiopia and South Sudan</a:t>
            </a:r>
          </a:p>
        </p:txBody>
      </p:sp>
      <p:pic>
        <p:nvPicPr>
          <p:cNvPr id="1026" name="Picture 2"/>
          <p:cNvPicPr>
            <a:picLocks noChangeAspect="1" noChangeArrowheads="1"/>
          </p:cNvPicPr>
          <p:nvPr/>
        </p:nvPicPr>
        <p:blipFill>
          <a:blip r:embed="rId2"/>
          <a:srcRect/>
          <a:stretch>
            <a:fillRect/>
          </a:stretch>
        </p:blipFill>
        <p:spPr bwMode="auto">
          <a:xfrm>
            <a:off x="5258795" y="598571"/>
            <a:ext cx="4415922" cy="5497429"/>
          </a:xfrm>
          <a:prstGeom prst="rect">
            <a:avLst/>
          </a:prstGeom>
          <a:noFill/>
          <a:ln w="9525">
            <a:noFill/>
            <a:miter lim="800000"/>
            <a:headEnd/>
            <a:tailEnd/>
          </a:ln>
          <a:effectLst/>
        </p:spPr>
      </p:pic>
    </p:spTree>
    <p:extLst>
      <p:ext uri="{BB962C8B-B14F-4D97-AF65-F5344CB8AC3E}">
        <p14:creationId xmlns="" xmlns:p14="http://schemas.microsoft.com/office/powerpoint/2010/main" val="3960880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6</a:t>
            </a:fld>
            <a:endParaRPr lang="en-US"/>
          </a:p>
        </p:txBody>
      </p:sp>
      <p:sp>
        <p:nvSpPr>
          <p:cNvPr id="32" name="Title 1">
            <a:extLst>
              <a:ext uri="{FF2B5EF4-FFF2-40B4-BE49-F238E27FC236}">
                <a16:creationId xmlns="" xmlns:a16="http://schemas.microsoft.com/office/drawing/2014/main" id="{25F9A317-FEF2-5C40-ABD3-7B1675F63ABB}"/>
              </a:ext>
            </a:extLst>
          </p:cNvPr>
          <p:cNvSpPr txBox="1">
            <a:spLocks/>
          </p:cNvSpPr>
          <p:nvPr/>
        </p:nvSpPr>
        <p:spPr>
          <a:xfrm>
            <a:off x="-360234" y="77564"/>
            <a:ext cx="10723428" cy="522371"/>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US" sz="2800" b="1" dirty="0"/>
              <a:t>Chances of JJAS rainfall exceeding </a:t>
            </a:r>
            <a:r>
              <a:rPr lang="en-US" sz="2800" b="1" dirty="0">
                <a:solidFill>
                  <a:srgbClr val="FF0000"/>
                </a:solidFill>
              </a:rPr>
              <a:t>400</a:t>
            </a:r>
            <a:r>
              <a:rPr lang="en-US" sz="2800" b="1" dirty="0"/>
              <a:t> mm</a:t>
            </a:r>
            <a:endParaRPr lang="en-GB" sz="2800" b="1" dirty="0"/>
          </a:p>
        </p:txBody>
      </p:sp>
      <p:sp>
        <p:nvSpPr>
          <p:cNvPr id="41" name="TextBox 40">
            <a:extLst>
              <a:ext uri="{FF2B5EF4-FFF2-40B4-BE49-F238E27FC236}">
                <a16:creationId xmlns="" xmlns:a16="http://schemas.microsoft.com/office/drawing/2014/main" id="{8FCFA83B-DAE7-5448-97C5-287EEFF9DF32}"/>
              </a:ext>
            </a:extLst>
          </p:cNvPr>
          <p:cNvSpPr txBox="1"/>
          <p:nvPr/>
        </p:nvSpPr>
        <p:spPr>
          <a:xfrm>
            <a:off x="6477000" y="2249513"/>
            <a:ext cx="3391698" cy="417487"/>
          </a:xfrm>
          <a:prstGeom prst="rect">
            <a:avLst/>
          </a:prstGeom>
          <a:noFill/>
        </p:spPr>
        <p:txBody>
          <a:bodyPr wrap="none" rtlCol="0">
            <a:spAutoFit/>
          </a:bodyPr>
          <a:lstStyle/>
          <a:p>
            <a:r>
              <a:rPr lang="en-US" sz="2113" dirty="0">
                <a:solidFill>
                  <a:srgbClr val="FF0000"/>
                </a:solidFill>
              </a:rPr>
              <a:t>Final: Multi-model Average</a:t>
            </a:r>
          </a:p>
        </p:txBody>
      </p:sp>
      <p:pic>
        <p:nvPicPr>
          <p:cNvPr id="45" name="Picture 44">
            <a:extLst>
              <a:ext uri="{FF2B5EF4-FFF2-40B4-BE49-F238E27FC236}">
                <a16:creationId xmlns="" xmlns:a16="http://schemas.microsoft.com/office/drawing/2014/main" id="{93C85E7B-88EF-8246-BFC7-09D5963DE05D}"/>
              </a:ext>
            </a:extLst>
          </p:cNvPr>
          <p:cNvPicPr>
            <a:picLocks noChangeAspect="1"/>
          </p:cNvPicPr>
          <p:nvPr/>
        </p:nvPicPr>
        <p:blipFill rotWithShape="1">
          <a:blip r:embed="rId2"/>
          <a:srcRect l="15469" t="12655" r="25469" b="18437"/>
          <a:stretch/>
        </p:blipFill>
        <p:spPr>
          <a:xfrm>
            <a:off x="8669253" y="2667000"/>
            <a:ext cx="855747" cy="998372"/>
          </a:xfrm>
          <a:prstGeom prst="rect">
            <a:avLst/>
          </a:prstGeom>
        </p:spPr>
      </p:pic>
      <p:pic>
        <p:nvPicPr>
          <p:cNvPr id="47" name="Picture 46">
            <a:extLst>
              <a:ext uri="{FF2B5EF4-FFF2-40B4-BE49-F238E27FC236}">
                <a16:creationId xmlns="" xmlns:a16="http://schemas.microsoft.com/office/drawing/2014/main" id="{61440DFC-B0CD-8046-A887-13E96CEFABAC}"/>
              </a:ext>
            </a:extLst>
          </p:cNvPr>
          <p:cNvPicPr>
            <a:picLocks noChangeAspect="1"/>
          </p:cNvPicPr>
          <p:nvPr/>
        </p:nvPicPr>
        <p:blipFill rotWithShape="1">
          <a:blip r:embed="rId3"/>
          <a:srcRect l="79588" t="11329" r="8590" b="16045"/>
          <a:stretch/>
        </p:blipFill>
        <p:spPr>
          <a:xfrm>
            <a:off x="9525000" y="2784124"/>
            <a:ext cx="175400" cy="1077458"/>
          </a:xfrm>
          <a:prstGeom prst="rect">
            <a:avLst/>
          </a:prstGeom>
        </p:spPr>
      </p:pic>
      <p:pic>
        <p:nvPicPr>
          <p:cNvPr id="21" name="Picture 20">
            <a:extLst>
              <a:ext uri="{FF2B5EF4-FFF2-40B4-BE49-F238E27FC236}">
                <a16:creationId xmlns="" xmlns:a16="http://schemas.microsoft.com/office/drawing/2014/main" id="{1077FA50-C2F4-8E44-A570-5CADA9AF0EE2}"/>
              </a:ext>
            </a:extLst>
          </p:cNvPr>
          <p:cNvPicPr>
            <a:picLocks noChangeAspect="1"/>
          </p:cNvPicPr>
          <p:nvPr/>
        </p:nvPicPr>
        <p:blipFill rotWithShape="1">
          <a:blip r:embed="rId4"/>
          <a:srcRect l="11252" t="8438" r="21249" b="12813"/>
          <a:stretch/>
        </p:blipFill>
        <p:spPr>
          <a:xfrm>
            <a:off x="4068279" y="1050044"/>
            <a:ext cx="2860520" cy="3375969"/>
          </a:xfrm>
          <a:prstGeom prst="rect">
            <a:avLst/>
          </a:prstGeom>
        </p:spPr>
      </p:pic>
      <p:pic>
        <p:nvPicPr>
          <p:cNvPr id="22" name="Picture 21">
            <a:extLst>
              <a:ext uri="{FF2B5EF4-FFF2-40B4-BE49-F238E27FC236}">
                <a16:creationId xmlns="" xmlns:a16="http://schemas.microsoft.com/office/drawing/2014/main" id="{A9427B6E-5123-5645-A8CF-7AC887DA4FA3}"/>
              </a:ext>
            </a:extLst>
          </p:cNvPr>
          <p:cNvPicPr>
            <a:picLocks noChangeAspect="1"/>
          </p:cNvPicPr>
          <p:nvPr/>
        </p:nvPicPr>
        <p:blipFill rotWithShape="1">
          <a:blip r:embed="rId5"/>
          <a:srcRect l="4218" t="8438" r="21251" b="12813"/>
          <a:stretch/>
        </p:blipFill>
        <p:spPr>
          <a:xfrm>
            <a:off x="66154" y="1064675"/>
            <a:ext cx="3164171" cy="3343275"/>
          </a:xfrm>
          <a:prstGeom prst="rect">
            <a:avLst/>
          </a:prstGeom>
        </p:spPr>
      </p:pic>
      <p:grpSp>
        <p:nvGrpSpPr>
          <p:cNvPr id="23" name="Group 22">
            <a:extLst>
              <a:ext uri="{FF2B5EF4-FFF2-40B4-BE49-F238E27FC236}">
                <a16:creationId xmlns="" xmlns:a16="http://schemas.microsoft.com/office/drawing/2014/main" id="{139116F9-BCE7-C341-B9B1-76149F915715}"/>
              </a:ext>
            </a:extLst>
          </p:cNvPr>
          <p:cNvGrpSpPr/>
          <p:nvPr/>
        </p:nvGrpSpPr>
        <p:grpSpPr>
          <a:xfrm>
            <a:off x="665652" y="1084274"/>
            <a:ext cx="9240348" cy="3343275"/>
            <a:chOff x="771936" y="764704"/>
            <a:chExt cx="11372736" cy="4114800"/>
          </a:xfrm>
        </p:grpSpPr>
        <p:pic>
          <p:nvPicPr>
            <p:cNvPr id="24" name="Picture 23">
              <a:extLst>
                <a:ext uri="{FF2B5EF4-FFF2-40B4-BE49-F238E27FC236}">
                  <a16:creationId xmlns="" xmlns:a16="http://schemas.microsoft.com/office/drawing/2014/main" id="{97F39464-963F-1A4E-9F9F-8F5C6E0DDA26}"/>
                </a:ext>
              </a:extLst>
            </p:cNvPr>
            <p:cNvPicPr>
              <a:picLocks noChangeAspect="1"/>
            </p:cNvPicPr>
            <p:nvPr/>
          </p:nvPicPr>
          <p:blipFill rotWithShape="1">
            <a:blip r:embed="rId6"/>
            <a:srcRect l="11252" t="8438" r="21249" b="12813"/>
            <a:stretch/>
          </p:blipFill>
          <p:spPr>
            <a:xfrm>
              <a:off x="8256240" y="764704"/>
              <a:ext cx="3456384" cy="4114800"/>
            </a:xfrm>
            <a:prstGeom prst="rect">
              <a:avLst/>
            </a:prstGeom>
          </p:spPr>
        </p:pic>
        <p:sp>
          <p:nvSpPr>
            <p:cNvPr id="25" name="TextBox 24">
              <a:extLst>
                <a:ext uri="{FF2B5EF4-FFF2-40B4-BE49-F238E27FC236}">
                  <a16:creationId xmlns="" xmlns:a16="http://schemas.microsoft.com/office/drawing/2014/main" id="{78E8364C-EE0C-A649-BBEA-35FFC7EB0253}"/>
                </a:ext>
              </a:extLst>
            </p:cNvPr>
            <p:cNvSpPr txBox="1"/>
            <p:nvPr/>
          </p:nvSpPr>
          <p:spPr>
            <a:xfrm>
              <a:off x="4511824" y="1552805"/>
              <a:ext cx="527324" cy="2340258"/>
            </a:xfrm>
            <a:prstGeom prst="rect">
              <a:avLst/>
            </a:prstGeom>
            <a:noFill/>
          </p:spPr>
          <p:txBody>
            <a:bodyPr vert="vert270" wrap="square" rtlCol="0">
              <a:spAutoFit/>
            </a:bodyPr>
            <a:lstStyle/>
            <a:p>
              <a:r>
                <a:rPr lang="en-US" sz="1584" b="1" dirty="0"/>
                <a:t>PROPABILITY (%)</a:t>
              </a:r>
            </a:p>
          </p:txBody>
        </p:sp>
        <p:sp>
          <p:nvSpPr>
            <p:cNvPr id="26" name="TextBox 25">
              <a:extLst>
                <a:ext uri="{FF2B5EF4-FFF2-40B4-BE49-F238E27FC236}">
                  <a16:creationId xmlns="" xmlns:a16="http://schemas.microsoft.com/office/drawing/2014/main" id="{3DC66FC7-7BAB-4949-A85A-7A144B44EEF5}"/>
                </a:ext>
              </a:extLst>
            </p:cNvPr>
            <p:cNvSpPr txBox="1"/>
            <p:nvPr/>
          </p:nvSpPr>
          <p:spPr>
            <a:xfrm>
              <a:off x="5087007" y="842209"/>
              <a:ext cx="3024336" cy="729194"/>
            </a:xfrm>
            <a:prstGeom prst="rect">
              <a:avLst/>
            </a:prstGeom>
            <a:solidFill>
              <a:schemeClr val="bg1"/>
            </a:solidFill>
          </p:spPr>
          <p:txBody>
            <a:bodyPr wrap="square" rtlCol="0">
              <a:spAutoFit/>
            </a:bodyPr>
            <a:lstStyle/>
            <a:p>
              <a:r>
                <a:rPr lang="en-US" sz="1625" b="1" dirty="0"/>
                <a:t>Observed frequency of exceeding 400 mm</a:t>
              </a:r>
            </a:p>
          </p:txBody>
        </p:sp>
        <p:sp>
          <p:nvSpPr>
            <p:cNvPr id="27" name="TextBox 26">
              <a:extLst>
                <a:ext uri="{FF2B5EF4-FFF2-40B4-BE49-F238E27FC236}">
                  <a16:creationId xmlns="" xmlns:a16="http://schemas.microsoft.com/office/drawing/2014/main" id="{2995C680-9D6D-9847-A078-37F2737BCC03}"/>
                </a:ext>
              </a:extLst>
            </p:cNvPr>
            <p:cNvSpPr txBox="1"/>
            <p:nvPr/>
          </p:nvSpPr>
          <p:spPr>
            <a:xfrm>
              <a:off x="771936" y="845921"/>
              <a:ext cx="3019808" cy="729194"/>
            </a:xfrm>
            <a:prstGeom prst="rect">
              <a:avLst/>
            </a:prstGeom>
            <a:solidFill>
              <a:schemeClr val="bg1"/>
            </a:solidFill>
          </p:spPr>
          <p:txBody>
            <a:bodyPr wrap="square" rtlCol="0">
              <a:spAutoFit/>
            </a:bodyPr>
            <a:lstStyle/>
            <a:p>
              <a:r>
                <a:rPr lang="en-US" sz="1625" b="1" dirty="0"/>
                <a:t>Forecast probability of exceeding 400 mm</a:t>
              </a:r>
            </a:p>
          </p:txBody>
        </p:sp>
        <p:sp>
          <p:nvSpPr>
            <p:cNvPr id="28" name="TextBox 27">
              <a:extLst>
                <a:ext uri="{FF2B5EF4-FFF2-40B4-BE49-F238E27FC236}">
                  <a16:creationId xmlns="" xmlns:a16="http://schemas.microsoft.com/office/drawing/2014/main" id="{BDA53BA5-DE16-3940-93AB-9991A7D98F98}"/>
                </a:ext>
              </a:extLst>
            </p:cNvPr>
            <p:cNvSpPr txBox="1"/>
            <p:nvPr/>
          </p:nvSpPr>
          <p:spPr>
            <a:xfrm>
              <a:off x="8330442" y="919530"/>
              <a:ext cx="3546066" cy="421417"/>
            </a:xfrm>
            <a:prstGeom prst="rect">
              <a:avLst/>
            </a:prstGeom>
            <a:solidFill>
              <a:schemeClr val="bg1"/>
            </a:solidFill>
          </p:spPr>
          <p:txBody>
            <a:bodyPr wrap="square" rtlCol="0">
              <a:spAutoFit/>
            </a:bodyPr>
            <a:lstStyle/>
            <a:p>
              <a:r>
                <a:rPr lang="en-US" sz="1625" b="1" dirty="0"/>
                <a:t>Forecast minus observed</a:t>
              </a:r>
            </a:p>
          </p:txBody>
        </p:sp>
        <p:pic>
          <p:nvPicPr>
            <p:cNvPr id="29" name="Picture 28">
              <a:extLst>
                <a:ext uri="{FF2B5EF4-FFF2-40B4-BE49-F238E27FC236}">
                  <a16:creationId xmlns="" xmlns:a16="http://schemas.microsoft.com/office/drawing/2014/main" id="{9FD6048F-6066-0946-AC09-606DC0E715AE}"/>
                </a:ext>
              </a:extLst>
            </p:cNvPr>
            <p:cNvPicPr>
              <a:picLocks noChangeAspect="1"/>
            </p:cNvPicPr>
            <p:nvPr/>
          </p:nvPicPr>
          <p:blipFill rotWithShape="1">
            <a:blip r:embed="rId6"/>
            <a:srcRect l="82021" t="8438" r="9326" b="12813"/>
            <a:stretch/>
          </p:blipFill>
          <p:spPr>
            <a:xfrm>
              <a:off x="11687472" y="796284"/>
              <a:ext cx="457200" cy="3885136"/>
            </a:xfrm>
            <a:prstGeom prst="rect">
              <a:avLst/>
            </a:prstGeom>
          </p:spPr>
        </p:pic>
        <p:cxnSp>
          <p:nvCxnSpPr>
            <p:cNvPr id="30" name="Straight Arrow Connector 29">
              <a:extLst>
                <a:ext uri="{FF2B5EF4-FFF2-40B4-BE49-F238E27FC236}">
                  <a16:creationId xmlns="" xmlns:a16="http://schemas.microsoft.com/office/drawing/2014/main" id="{C1CB1A2A-992E-A944-973E-B1D4B2DF3910}"/>
                </a:ext>
              </a:extLst>
            </p:cNvPr>
            <p:cNvCxnSpPr>
              <a:cxnSpLocks/>
            </p:cNvCxnSpPr>
            <p:nvPr/>
          </p:nvCxnSpPr>
          <p:spPr>
            <a:xfrm flipV="1">
              <a:off x="8029081" y="2729846"/>
              <a:ext cx="1091255" cy="771162"/>
            </a:xfrm>
            <a:prstGeom prst="straightConnector1">
              <a:avLst/>
            </a:prstGeom>
            <a:ln>
              <a:solidFill>
                <a:srgbClr val="112EFF"/>
              </a:solidFill>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 xmlns:a16="http://schemas.microsoft.com/office/drawing/2014/main" id="{83E19133-AAB2-DD43-8F3C-511C6F9FB114}"/>
                </a:ext>
              </a:extLst>
            </p:cNvPr>
            <p:cNvCxnSpPr>
              <a:cxnSpLocks/>
            </p:cNvCxnSpPr>
            <p:nvPr/>
          </p:nvCxnSpPr>
          <p:spPr>
            <a:xfrm flipH="1" flipV="1">
              <a:off x="10122705" y="2324393"/>
              <a:ext cx="914356" cy="92389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 xmlns:a16="http://schemas.microsoft.com/office/drawing/2014/main" id="{EE37D8EF-AB02-0141-A8EB-ACF70AF75789}"/>
                </a:ext>
              </a:extLst>
            </p:cNvPr>
            <p:cNvSpPr txBox="1"/>
            <p:nvPr/>
          </p:nvSpPr>
          <p:spPr>
            <a:xfrm>
              <a:off x="6974181" y="1522085"/>
              <a:ext cx="2127210" cy="421417"/>
            </a:xfrm>
            <a:prstGeom prst="rect">
              <a:avLst/>
            </a:prstGeom>
            <a:noFill/>
          </p:spPr>
          <p:txBody>
            <a:bodyPr wrap="none" rtlCol="0">
              <a:spAutoFit/>
            </a:bodyPr>
            <a:lstStyle/>
            <a:p>
              <a:r>
                <a:rPr lang="en-US" sz="1625" dirty="0">
                  <a:solidFill>
                    <a:srgbClr val="FF0000"/>
                  </a:solidFill>
                </a:rPr>
                <a:t>Higher by &gt; 15%</a:t>
              </a:r>
            </a:p>
          </p:txBody>
        </p:sp>
        <p:cxnSp>
          <p:nvCxnSpPr>
            <p:cNvPr id="34" name="Straight Arrow Connector 33">
              <a:extLst>
                <a:ext uri="{FF2B5EF4-FFF2-40B4-BE49-F238E27FC236}">
                  <a16:creationId xmlns="" xmlns:a16="http://schemas.microsoft.com/office/drawing/2014/main" id="{1B32EB56-C10D-1947-89C1-2A3906FF0B41}"/>
                </a:ext>
              </a:extLst>
            </p:cNvPr>
            <p:cNvCxnSpPr>
              <a:cxnSpLocks/>
            </p:cNvCxnSpPr>
            <p:nvPr/>
          </p:nvCxnSpPr>
          <p:spPr>
            <a:xfrm>
              <a:off x="9144055" y="1698952"/>
              <a:ext cx="431082" cy="28005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 xmlns:a16="http://schemas.microsoft.com/office/drawing/2014/main" id="{CB50E118-E15F-764F-ABF0-BE78F58EE436}"/>
                </a:ext>
              </a:extLst>
            </p:cNvPr>
            <p:cNvSpPr txBox="1"/>
            <p:nvPr/>
          </p:nvSpPr>
          <p:spPr>
            <a:xfrm rot="18802766">
              <a:off x="10091650" y="3103471"/>
              <a:ext cx="1792545" cy="667796"/>
            </a:xfrm>
            <a:prstGeom prst="rect">
              <a:avLst/>
            </a:prstGeom>
            <a:noFill/>
          </p:spPr>
          <p:txBody>
            <a:bodyPr wrap="square" rtlCol="0">
              <a:spAutoFit/>
            </a:bodyPr>
            <a:lstStyle/>
            <a:p>
              <a:r>
                <a:rPr lang="en-US" sz="1463" dirty="0">
                  <a:solidFill>
                    <a:srgbClr val="FF0000"/>
                  </a:solidFill>
                </a:rPr>
                <a:t>Higher by &gt; 5%</a:t>
              </a:r>
            </a:p>
          </p:txBody>
        </p:sp>
        <p:sp>
          <p:nvSpPr>
            <p:cNvPr id="36" name="TextBox 35">
              <a:extLst>
                <a:ext uri="{FF2B5EF4-FFF2-40B4-BE49-F238E27FC236}">
                  <a16:creationId xmlns="" xmlns:a16="http://schemas.microsoft.com/office/drawing/2014/main" id="{8E1109F7-7FB0-C94C-B000-CDAD0AEB8D3D}"/>
                </a:ext>
              </a:extLst>
            </p:cNvPr>
            <p:cNvSpPr txBox="1"/>
            <p:nvPr/>
          </p:nvSpPr>
          <p:spPr>
            <a:xfrm>
              <a:off x="7204750" y="3501008"/>
              <a:ext cx="2109454" cy="452274"/>
            </a:xfrm>
            <a:prstGeom prst="rect">
              <a:avLst/>
            </a:prstGeom>
            <a:noFill/>
          </p:spPr>
          <p:txBody>
            <a:bodyPr wrap="none" rtlCol="0">
              <a:spAutoFit/>
            </a:bodyPr>
            <a:lstStyle/>
            <a:p>
              <a:r>
                <a:rPr lang="en-US" sz="1788" dirty="0">
                  <a:solidFill>
                    <a:srgbClr val="434DFD"/>
                  </a:solidFill>
                </a:rPr>
                <a:t>Lower by &gt; 5%</a:t>
              </a:r>
            </a:p>
          </p:txBody>
        </p:sp>
      </p:grpSp>
      <p:pic>
        <p:nvPicPr>
          <p:cNvPr id="37" name="Picture 36">
            <a:extLst>
              <a:ext uri="{FF2B5EF4-FFF2-40B4-BE49-F238E27FC236}">
                <a16:creationId xmlns="" xmlns:a16="http://schemas.microsoft.com/office/drawing/2014/main" id="{92E8A4D8-5F7C-844B-9154-7275A863F337}"/>
              </a:ext>
            </a:extLst>
          </p:cNvPr>
          <p:cNvPicPr>
            <a:picLocks noChangeAspect="1"/>
          </p:cNvPicPr>
          <p:nvPr/>
        </p:nvPicPr>
        <p:blipFill rotWithShape="1">
          <a:blip r:embed="rId5"/>
          <a:srcRect l="79502" t="10626" r="9729" b="22606"/>
          <a:stretch/>
        </p:blipFill>
        <p:spPr>
          <a:xfrm>
            <a:off x="3260039" y="1066800"/>
            <a:ext cx="489219" cy="3033158"/>
          </a:xfrm>
          <a:prstGeom prst="rect">
            <a:avLst/>
          </a:prstGeom>
        </p:spPr>
      </p:pic>
      <p:sp>
        <p:nvSpPr>
          <p:cNvPr id="38" name="TextBox 37">
            <a:extLst>
              <a:ext uri="{FF2B5EF4-FFF2-40B4-BE49-F238E27FC236}">
                <a16:creationId xmlns="" xmlns:a16="http://schemas.microsoft.com/office/drawing/2014/main" id="{5457DE7E-9D83-4542-87F0-56F24ACF14EC}"/>
              </a:ext>
            </a:extLst>
          </p:cNvPr>
          <p:cNvSpPr txBox="1"/>
          <p:nvPr/>
        </p:nvSpPr>
        <p:spPr>
          <a:xfrm>
            <a:off x="1104837" y="609600"/>
            <a:ext cx="2019363" cy="492443"/>
          </a:xfrm>
          <a:prstGeom prst="rect">
            <a:avLst/>
          </a:prstGeom>
          <a:solidFill>
            <a:schemeClr val="bg1"/>
          </a:solidFill>
        </p:spPr>
        <p:txBody>
          <a:bodyPr wrap="square" rtlCol="0">
            <a:spAutoFit/>
          </a:bodyPr>
          <a:lstStyle/>
          <a:p>
            <a:r>
              <a:rPr lang="en-US" sz="2600" dirty="0"/>
              <a:t>Forecast</a:t>
            </a:r>
          </a:p>
        </p:txBody>
      </p:sp>
      <p:sp>
        <p:nvSpPr>
          <p:cNvPr id="3" name="TextBox 2">
            <a:extLst>
              <a:ext uri="{FF2B5EF4-FFF2-40B4-BE49-F238E27FC236}">
                <a16:creationId xmlns="" xmlns:a16="http://schemas.microsoft.com/office/drawing/2014/main" id="{467308A7-CB53-2641-B63C-F9A805FD82AF}"/>
              </a:ext>
            </a:extLst>
          </p:cNvPr>
          <p:cNvSpPr txBox="1"/>
          <p:nvPr/>
        </p:nvSpPr>
        <p:spPr>
          <a:xfrm>
            <a:off x="4719734" y="617490"/>
            <a:ext cx="1555234" cy="492443"/>
          </a:xfrm>
          <a:prstGeom prst="rect">
            <a:avLst/>
          </a:prstGeom>
          <a:noFill/>
        </p:spPr>
        <p:txBody>
          <a:bodyPr wrap="none" rtlCol="0">
            <a:spAutoFit/>
          </a:bodyPr>
          <a:lstStyle/>
          <a:p>
            <a:r>
              <a:rPr lang="en-US" sz="2600" dirty="0"/>
              <a:t>Historical</a:t>
            </a:r>
          </a:p>
        </p:txBody>
      </p:sp>
      <p:sp>
        <p:nvSpPr>
          <p:cNvPr id="39" name="TextBox 38">
            <a:extLst>
              <a:ext uri="{FF2B5EF4-FFF2-40B4-BE49-F238E27FC236}">
                <a16:creationId xmlns="" xmlns:a16="http://schemas.microsoft.com/office/drawing/2014/main" id="{2DF17C63-866D-124F-B926-3FC5A6FF1664}"/>
              </a:ext>
            </a:extLst>
          </p:cNvPr>
          <p:cNvSpPr txBox="1"/>
          <p:nvPr/>
        </p:nvSpPr>
        <p:spPr>
          <a:xfrm>
            <a:off x="7291711" y="599935"/>
            <a:ext cx="1699889" cy="492443"/>
          </a:xfrm>
          <a:prstGeom prst="rect">
            <a:avLst/>
          </a:prstGeom>
          <a:noFill/>
        </p:spPr>
        <p:txBody>
          <a:bodyPr wrap="none" rtlCol="0">
            <a:spAutoFit/>
          </a:bodyPr>
          <a:lstStyle/>
          <a:p>
            <a:r>
              <a:rPr lang="en-US" sz="2600" dirty="0"/>
              <a:t>Difference</a:t>
            </a:r>
          </a:p>
        </p:txBody>
      </p:sp>
      <p:sp>
        <p:nvSpPr>
          <p:cNvPr id="40" name="TextBox 39">
            <a:extLst>
              <a:ext uri="{FF2B5EF4-FFF2-40B4-BE49-F238E27FC236}">
                <a16:creationId xmlns="" xmlns:a16="http://schemas.microsoft.com/office/drawing/2014/main" id="{E03B511F-F600-BF41-9730-05B7BD105BE7}"/>
              </a:ext>
            </a:extLst>
          </p:cNvPr>
          <p:cNvSpPr txBox="1"/>
          <p:nvPr/>
        </p:nvSpPr>
        <p:spPr>
          <a:xfrm>
            <a:off x="76200" y="4321076"/>
            <a:ext cx="9792498" cy="2492990"/>
          </a:xfrm>
          <a:prstGeom prst="rect">
            <a:avLst/>
          </a:prstGeom>
          <a:solidFill>
            <a:schemeClr val="bg1"/>
          </a:solidFill>
        </p:spPr>
        <p:txBody>
          <a:bodyPr wrap="square" rtlCol="0">
            <a:spAutoFit/>
          </a:bodyPr>
          <a:lstStyle/>
          <a:p>
            <a:pPr algn="just"/>
            <a:r>
              <a:rPr lang="en-US" sz="2600" dirty="0"/>
              <a:t>The chance of getting 400 mm in JJAS 2021 is 5 percent higher than historical values over Ethiopia and isolated areas in South Sudan. Areas at the edges of JJAS seasonal rainfall have enhanced probabilities for getting 400 mm. Much of South Sudan, Uganda, and western Kenya have reduced probabilities of reaching  400 mm compared to observations. </a:t>
            </a:r>
          </a:p>
        </p:txBody>
      </p:sp>
    </p:spTree>
    <p:extLst>
      <p:ext uri="{BB962C8B-B14F-4D97-AF65-F5344CB8AC3E}">
        <p14:creationId xmlns="" xmlns:p14="http://schemas.microsoft.com/office/powerpoint/2010/main" val="351058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7</a:t>
            </a:fld>
            <a:endParaRPr lang="en-US"/>
          </a:p>
        </p:txBody>
      </p:sp>
      <p:pic>
        <p:nvPicPr>
          <p:cNvPr id="15" name="Picture 14">
            <a:extLst>
              <a:ext uri="{FF2B5EF4-FFF2-40B4-BE49-F238E27FC236}">
                <a16:creationId xmlns="" xmlns:a16="http://schemas.microsoft.com/office/drawing/2014/main" id="{E5C0A6E2-E008-4B4D-BCE6-B10432F32DB7}"/>
              </a:ext>
            </a:extLst>
          </p:cNvPr>
          <p:cNvPicPr>
            <a:picLocks noChangeAspect="1"/>
          </p:cNvPicPr>
          <p:nvPr/>
        </p:nvPicPr>
        <p:blipFill>
          <a:blip r:embed="rId2"/>
          <a:stretch>
            <a:fillRect/>
          </a:stretch>
        </p:blipFill>
        <p:spPr>
          <a:xfrm>
            <a:off x="4495800" y="913531"/>
            <a:ext cx="5272427" cy="5272427"/>
          </a:xfrm>
          <a:prstGeom prst="rect">
            <a:avLst/>
          </a:prstGeom>
        </p:spPr>
      </p:pic>
      <p:sp>
        <p:nvSpPr>
          <p:cNvPr id="16" name="TextBox 15">
            <a:extLst>
              <a:ext uri="{FF2B5EF4-FFF2-40B4-BE49-F238E27FC236}">
                <a16:creationId xmlns="" xmlns:a16="http://schemas.microsoft.com/office/drawing/2014/main" id="{2FA4759D-949F-8340-90F1-2D3225FD4254}"/>
              </a:ext>
            </a:extLst>
          </p:cNvPr>
          <p:cNvSpPr txBox="1"/>
          <p:nvPr/>
        </p:nvSpPr>
        <p:spPr>
          <a:xfrm>
            <a:off x="1213797" y="1137523"/>
            <a:ext cx="2532360" cy="492443"/>
          </a:xfrm>
          <a:prstGeom prst="rect">
            <a:avLst/>
          </a:prstGeom>
          <a:noFill/>
        </p:spPr>
        <p:txBody>
          <a:bodyPr wrap="none" rtlCol="0">
            <a:spAutoFit/>
          </a:bodyPr>
          <a:lstStyle/>
          <a:p>
            <a:r>
              <a:rPr lang="en-US" sz="2600" b="1" dirty="0"/>
              <a:t>ONSET DATES</a:t>
            </a:r>
          </a:p>
        </p:txBody>
      </p:sp>
      <p:sp>
        <p:nvSpPr>
          <p:cNvPr id="17" name="TextBox 16">
            <a:extLst>
              <a:ext uri="{FF2B5EF4-FFF2-40B4-BE49-F238E27FC236}">
                <a16:creationId xmlns="" xmlns:a16="http://schemas.microsoft.com/office/drawing/2014/main" id="{464CB295-7877-5F4A-A200-8395D6608330}"/>
              </a:ext>
            </a:extLst>
          </p:cNvPr>
          <p:cNvSpPr txBox="1"/>
          <p:nvPr/>
        </p:nvSpPr>
        <p:spPr>
          <a:xfrm>
            <a:off x="9327123" y="1936546"/>
            <a:ext cx="484748" cy="1265218"/>
          </a:xfrm>
          <a:prstGeom prst="rect">
            <a:avLst/>
          </a:prstGeom>
          <a:noFill/>
        </p:spPr>
        <p:txBody>
          <a:bodyPr vert="vert270" wrap="none" rtlCol="0">
            <a:spAutoFit/>
          </a:bodyPr>
          <a:lstStyle/>
          <a:p>
            <a:r>
              <a:rPr lang="en-US" sz="1950" b="1" dirty="0"/>
              <a:t>DELAYED</a:t>
            </a:r>
          </a:p>
        </p:txBody>
      </p:sp>
      <p:sp>
        <p:nvSpPr>
          <p:cNvPr id="18" name="TextBox 17">
            <a:extLst>
              <a:ext uri="{FF2B5EF4-FFF2-40B4-BE49-F238E27FC236}">
                <a16:creationId xmlns="" xmlns:a16="http://schemas.microsoft.com/office/drawing/2014/main" id="{73ED51C5-2E35-4649-82C0-B0CF6A94CA3F}"/>
              </a:ext>
            </a:extLst>
          </p:cNvPr>
          <p:cNvSpPr txBox="1"/>
          <p:nvPr/>
        </p:nvSpPr>
        <p:spPr>
          <a:xfrm>
            <a:off x="9345052" y="4254360"/>
            <a:ext cx="484748" cy="917367"/>
          </a:xfrm>
          <a:prstGeom prst="rect">
            <a:avLst/>
          </a:prstGeom>
          <a:noFill/>
        </p:spPr>
        <p:txBody>
          <a:bodyPr vert="vert270" wrap="none" rtlCol="0">
            <a:spAutoFit/>
          </a:bodyPr>
          <a:lstStyle/>
          <a:p>
            <a:r>
              <a:rPr lang="en-US" sz="1950" b="1" dirty="0"/>
              <a:t>EARLY</a:t>
            </a:r>
          </a:p>
        </p:txBody>
      </p:sp>
      <p:pic>
        <p:nvPicPr>
          <p:cNvPr id="14" name="Picture 13">
            <a:extLst>
              <a:ext uri="{FF2B5EF4-FFF2-40B4-BE49-F238E27FC236}">
                <a16:creationId xmlns="" xmlns:a16="http://schemas.microsoft.com/office/drawing/2014/main" id="{57DCFFAA-D55A-184B-A841-07BC3830BCA4}"/>
              </a:ext>
            </a:extLst>
          </p:cNvPr>
          <p:cNvPicPr>
            <a:picLocks noChangeAspect="1"/>
          </p:cNvPicPr>
          <p:nvPr/>
        </p:nvPicPr>
        <p:blipFill rotWithShape="1">
          <a:blip r:embed="rId3"/>
          <a:srcRect l="4218" t="14064" r="7188" b="7189"/>
          <a:stretch/>
        </p:blipFill>
        <p:spPr>
          <a:xfrm>
            <a:off x="167904" y="1605943"/>
            <a:ext cx="4937496" cy="4388885"/>
          </a:xfrm>
          <a:prstGeom prst="rect">
            <a:avLst/>
          </a:prstGeom>
        </p:spPr>
      </p:pic>
      <p:sp>
        <p:nvSpPr>
          <p:cNvPr id="19" name="TextBox 18">
            <a:extLst>
              <a:ext uri="{FF2B5EF4-FFF2-40B4-BE49-F238E27FC236}">
                <a16:creationId xmlns="" xmlns:a16="http://schemas.microsoft.com/office/drawing/2014/main" id="{BB1E0B97-9541-D04B-8E1D-2EEE7071D2EF}"/>
              </a:ext>
            </a:extLst>
          </p:cNvPr>
          <p:cNvSpPr txBox="1"/>
          <p:nvPr/>
        </p:nvSpPr>
        <p:spPr>
          <a:xfrm>
            <a:off x="495300" y="5903893"/>
            <a:ext cx="3840771" cy="954107"/>
          </a:xfrm>
          <a:prstGeom prst="rect">
            <a:avLst/>
          </a:prstGeom>
          <a:solidFill>
            <a:schemeClr val="bg1"/>
          </a:solidFill>
        </p:spPr>
        <p:txBody>
          <a:bodyPr wrap="square" rtlCol="0">
            <a:spAutoFit/>
          </a:bodyPr>
          <a:lstStyle/>
          <a:p>
            <a:pPr algn="ctr"/>
            <a:r>
              <a:rPr lang="en-US" sz="2800" dirty="0"/>
              <a:t>Average of 26 regional model forecasts</a:t>
            </a:r>
          </a:p>
        </p:txBody>
      </p:sp>
      <p:sp>
        <p:nvSpPr>
          <p:cNvPr id="20" name="TextBox 19">
            <a:extLst>
              <a:ext uri="{FF2B5EF4-FFF2-40B4-BE49-F238E27FC236}">
                <a16:creationId xmlns="" xmlns:a16="http://schemas.microsoft.com/office/drawing/2014/main" id="{2927C0C2-DDC4-3041-96F9-BF631BB0E392}"/>
              </a:ext>
            </a:extLst>
          </p:cNvPr>
          <p:cNvSpPr txBox="1"/>
          <p:nvPr/>
        </p:nvSpPr>
        <p:spPr>
          <a:xfrm>
            <a:off x="5043085" y="5782180"/>
            <a:ext cx="4418526" cy="984885"/>
          </a:xfrm>
          <a:prstGeom prst="rect">
            <a:avLst/>
          </a:prstGeom>
          <a:solidFill>
            <a:schemeClr val="bg1"/>
          </a:solidFill>
        </p:spPr>
        <p:txBody>
          <a:bodyPr wrap="square" rtlCol="0">
            <a:spAutoFit/>
          </a:bodyPr>
          <a:lstStyle/>
          <a:p>
            <a:pPr algn="ctr"/>
            <a:r>
              <a:rPr lang="en-US" sz="3000" dirty="0"/>
              <a:t>Differences</a:t>
            </a:r>
            <a:r>
              <a:rPr lang="en-US" sz="2800" dirty="0"/>
              <a:t> from 30 years model climate</a:t>
            </a:r>
          </a:p>
        </p:txBody>
      </p:sp>
      <p:sp>
        <p:nvSpPr>
          <p:cNvPr id="32" name="Title 1">
            <a:extLst>
              <a:ext uri="{FF2B5EF4-FFF2-40B4-BE49-F238E27FC236}">
                <a16:creationId xmlns="" xmlns:a16="http://schemas.microsoft.com/office/drawing/2014/main" id="{25F9A317-FEF2-5C40-ABD3-7B1675F63ABB}"/>
              </a:ext>
            </a:extLst>
          </p:cNvPr>
          <p:cNvSpPr txBox="1">
            <a:spLocks/>
          </p:cNvSpPr>
          <p:nvPr/>
        </p:nvSpPr>
        <p:spPr>
          <a:xfrm>
            <a:off x="90085" y="152400"/>
            <a:ext cx="9906000" cy="522371"/>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GB" sz="3200" b="1" dirty="0"/>
              <a:t>onset of June to September (JJAS) 2021 season</a:t>
            </a:r>
          </a:p>
        </p:txBody>
      </p:sp>
    </p:spTree>
    <p:extLst>
      <p:ext uri="{BB962C8B-B14F-4D97-AF65-F5344CB8AC3E}">
        <p14:creationId xmlns="" xmlns:p14="http://schemas.microsoft.com/office/powerpoint/2010/main" val="3174292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8</a:t>
            </a:fld>
            <a:endParaRPr lang="en-US"/>
          </a:p>
        </p:txBody>
      </p:sp>
      <p:pic>
        <p:nvPicPr>
          <p:cNvPr id="15" name="Picture 14">
            <a:extLst>
              <a:ext uri="{FF2B5EF4-FFF2-40B4-BE49-F238E27FC236}">
                <a16:creationId xmlns="" xmlns:a16="http://schemas.microsoft.com/office/drawing/2014/main" id="{E5C0A6E2-E008-4B4D-BCE6-B10432F32DB7}"/>
              </a:ext>
            </a:extLst>
          </p:cNvPr>
          <p:cNvPicPr>
            <a:picLocks noChangeAspect="1"/>
          </p:cNvPicPr>
          <p:nvPr/>
        </p:nvPicPr>
        <p:blipFill>
          <a:blip r:embed="rId2"/>
          <a:stretch>
            <a:fillRect/>
          </a:stretch>
        </p:blipFill>
        <p:spPr>
          <a:xfrm>
            <a:off x="4495800" y="913531"/>
            <a:ext cx="5272427" cy="5272427"/>
          </a:xfrm>
          <a:prstGeom prst="rect">
            <a:avLst/>
          </a:prstGeom>
        </p:spPr>
      </p:pic>
      <p:sp>
        <p:nvSpPr>
          <p:cNvPr id="16" name="TextBox 15">
            <a:extLst>
              <a:ext uri="{FF2B5EF4-FFF2-40B4-BE49-F238E27FC236}">
                <a16:creationId xmlns="" xmlns:a16="http://schemas.microsoft.com/office/drawing/2014/main" id="{2FA4759D-949F-8340-90F1-2D3225FD4254}"/>
              </a:ext>
            </a:extLst>
          </p:cNvPr>
          <p:cNvSpPr txBox="1"/>
          <p:nvPr/>
        </p:nvSpPr>
        <p:spPr>
          <a:xfrm>
            <a:off x="1213797" y="1137523"/>
            <a:ext cx="2532360" cy="492443"/>
          </a:xfrm>
          <a:prstGeom prst="rect">
            <a:avLst/>
          </a:prstGeom>
          <a:noFill/>
        </p:spPr>
        <p:txBody>
          <a:bodyPr wrap="none" rtlCol="0">
            <a:spAutoFit/>
          </a:bodyPr>
          <a:lstStyle/>
          <a:p>
            <a:r>
              <a:rPr lang="en-US" sz="2600" b="1" dirty="0"/>
              <a:t>ONSET DATES</a:t>
            </a:r>
          </a:p>
        </p:txBody>
      </p:sp>
      <p:sp>
        <p:nvSpPr>
          <p:cNvPr id="17" name="TextBox 16">
            <a:extLst>
              <a:ext uri="{FF2B5EF4-FFF2-40B4-BE49-F238E27FC236}">
                <a16:creationId xmlns="" xmlns:a16="http://schemas.microsoft.com/office/drawing/2014/main" id="{464CB295-7877-5F4A-A200-8395D6608330}"/>
              </a:ext>
            </a:extLst>
          </p:cNvPr>
          <p:cNvSpPr txBox="1"/>
          <p:nvPr/>
        </p:nvSpPr>
        <p:spPr>
          <a:xfrm>
            <a:off x="9327123" y="1936546"/>
            <a:ext cx="484748" cy="1265218"/>
          </a:xfrm>
          <a:prstGeom prst="rect">
            <a:avLst/>
          </a:prstGeom>
          <a:noFill/>
        </p:spPr>
        <p:txBody>
          <a:bodyPr vert="vert270" wrap="none" rtlCol="0">
            <a:spAutoFit/>
          </a:bodyPr>
          <a:lstStyle/>
          <a:p>
            <a:r>
              <a:rPr lang="en-US" sz="1950" b="1" dirty="0"/>
              <a:t>DELAYED</a:t>
            </a:r>
          </a:p>
        </p:txBody>
      </p:sp>
      <p:sp>
        <p:nvSpPr>
          <p:cNvPr id="18" name="TextBox 17">
            <a:extLst>
              <a:ext uri="{FF2B5EF4-FFF2-40B4-BE49-F238E27FC236}">
                <a16:creationId xmlns="" xmlns:a16="http://schemas.microsoft.com/office/drawing/2014/main" id="{73ED51C5-2E35-4649-82C0-B0CF6A94CA3F}"/>
              </a:ext>
            </a:extLst>
          </p:cNvPr>
          <p:cNvSpPr txBox="1"/>
          <p:nvPr/>
        </p:nvSpPr>
        <p:spPr>
          <a:xfrm>
            <a:off x="9345052" y="4254360"/>
            <a:ext cx="484748" cy="917367"/>
          </a:xfrm>
          <a:prstGeom prst="rect">
            <a:avLst/>
          </a:prstGeom>
          <a:noFill/>
        </p:spPr>
        <p:txBody>
          <a:bodyPr vert="vert270" wrap="none" rtlCol="0">
            <a:spAutoFit/>
          </a:bodyPr>
          <a:lstStyle/>
          <a:p>
            <a:r>
              <a:rPr lang="en-US" sz="1950" b="1" dirty="0"/>
              <a:t>EARLY</a:t>
            </a:r>
          </a:p>
        </p:txBody>
      </p:sp>
      <p:pic>
        <p:nvPicPr>
          <p:cNvPr id="14" name="Picture 13">
            <a:extLst>
              <a:ext uri="{FF2B5EF4-FFF2-40B4-BE49-F238E27FC236}">
                <a16:creationId xmlns="" xmlns:a16="http://schemas.microsoft.com/office/drawing/2014/main" id="{57DCFFAA-D55A-184B-A841-07BC3830BCA4}"/>
              </a:ext>
            </a:extLst>
          </p:cNvPr>
          <p:cNvPicPr>
            <a:picLocks noChangeAspect="1"/>
          </p:cNvPicPr>
          <p:nvPr/>
        </p:nvPicPr>
        <p:blipFill rotWithShape="1">
          <a:blip r:embed="rId3"/>
          <a:srcRect l="4218" t="14064" r="7188" b="7189"/>
          <a:stretch/>
        </p:blipFill>
        <p:spPr>
          <a:xfrm>
            <a:off x="167904" y="1605943"/>
            <a:ext cx="4937496" cy="4388885"/>
          </a:xfrm>
          <a:prstGeom prst="rect">
            <a:avLst/>
          </a:prstGeom>
        </p:spPr>
      </p:pic>
      <p:sp>
        <p:nvSpPr>
          <p:cNvPr id="19" name="TextBox 18">
            <a:extLst>
              <a:ext uri="{FF2B5EF4-FFF2-40B4-BE49-F238E27FC236}">
                <a16:creationId xmlns="" xmlns:a16="http://schemas.microsoft.com/office/drawing/2014/main" id="{BB1E0B97-9541-D04B-8E1D-2EEE7071D2EF}"/>
              </a:ext>
            </a:extLst>
          </p:cNvPr>
          <p:cNvSpPr txBox="1"/>
          <p:nvPr/>
        </p:nvSpPr>
        <p:spPr>
          <a:xfrm>
            <a:off x="495300" y="5903893"/>
            <a:ext cx="3840771" cy="954107"/>
          </a:xfrm>
          <a:prstGeom prst="rect">
            <a:avLst/>
          </a:prstGeom>
          <a:solidFill>
            <a:schemeClr val="bg1"/>
          </a:solidFill>
        </p:spPr>
        <p:txBody>
          <a:bodyPr wrap="square" rtlCol="0">
            <a:spAutoFit/>
          </a:bodyPr>
          <a:lstStyle/>
          <a:p>
            <a:pPr algn="ctr"/>
            <a:r>
              <a:rPr lang="en-US" sz="2800" dirty="0"/>
              <a:t>Average of 26 regional model forecasts</a:t>
            </a:r>
          </a:p>
        </p:txBody>
      </p:sp>
      <p:sp>
        <p:nvSpPr>
          <p:cNvPr id="20" name="TextBox 19">
            <a:extLst>
              <a:ext uri="{FF2B5EF4-FFF2-40B4-BE49-F238E27FC236}">
                <a16:creationId xmlns="" xmlns:a16="http://schemas.microsoft.com/office/drawing/2014/main" id="{2927C0C2-DDC4-3041-96F9-BF631BB0E392}"/>
              </a:ext>
            </a:extLst>
          </p:cNvPr>
          <p:cNvSpPr txBox="1"/>
          <p:nvPr/>
        </p:nvSpPr>
        <p:spPr>
          <a:xfrm>
            <a:off x="5043085" y="5782180"/>
            <a:ext cx="4418526" cy="984885"/>
          </a:xfrm>
          <a:prstGeom prst="rect">
            <a:avLst/>
          </a:prstGeom>
          <a:solidFill>
            <a:schemeClr val="bg1"/>
          </a:solidFill>
        </p:spPr>
        <p:txBody>
          <a:bodyPr wrap="square" rtlCol="0">
            <a:spAutoFit/>
          </a:bodyPr>
          <a:lstStyle/>
          <a:p>
            <a:pPr algn="ctr"/>
            <a:r>
              <a:rPr lang="en-US" sz="3000" dirty="0"/>
              <a:t>Differences</a:t>
            </a:r>
            <a:r>
              <a:rPr lang="en-US" sz="2800" dirty="0"/>
              <a:t> from 30 years model climate</a:t>
            </a:r>
          </a:p>
        </p:txBody>
      </p:sp>
      <p:sp>
        <p:nvSpPr>
          <p:cNvPr id="32" name="Title 1">
            <a:extLst>
              <a:ext uri="{FF2B5EF4-FFF2-40B4-BE49-F238E27FC236}">
                <a16:creationId xmlns="" xmlns:a16="http://schemas.microsoft.com/office/drawing/2014/main" id="{25F9A317-FEF2-5C40-ABD3-7B1675F63ABB}"/>
              </a:ext>
            </a:extLst>
          </p:cNvPr>
          <p:cNvSpPr txBox="1">
            <a:spLocks/>
          </p:cNvSpPr>
          <p:nvPr/>
        </p:nvSpPr>
        <p:spPr>
          <a:xfrm>
            <a:off x="0" y="129974"/>
            <a:ext cx="9906000" cy="522371"/>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GB" sz="3200" b="1" dirty="0"/>
              <a:t>onset of June to September (JJAS) 2021 season</a:t>
            </a:r>
          </a:p>
        </p:txBody>
      </p:sp>
      <p:pic>
        <p:nvPicPr>
          <p:cNvPr id="10" name="Picture 9">
            <a:extLst>
              <a:ext uri="{FF2B5EF4-FFF2-40B4-BE49-F238E27FC236}">
                <a16:creationId xmlns="" xmlns:a16="http://schemas.microsoft.com/office/drawing/2014/main" id="{381BF82D-FA95-9E47-835A-4D08D1C072BF}"/>
              </a:ext>
            </a:extLst>
          </p:cNvPr>
          <p:cNvPicPr>
            <a:picLocks noChangeAspect="1"/>
          </p:cNvPicPr>
          <p:nvPr/>
        </p:nvPicPr>
        <p:blipFill rotWithShape="1">
          <a:blip r:embed="rId4"/>
          <a:srcRect l="25287" t="1" r="10465" b="33411"/>
          <a:stretch/>
        </p:blipFill>
        <p:spPr>
          <a:xfrm>
            <a:off x="624840" y="3823330"/>
            <a:ext cx="3566160" cy="2926080"/>
          </a:xfrm>
          <a:prstGeom prst="rect">
            <a:avLst/>
          </a:prstGeom>
        </p:spPr>
      </p:pic>
      <p:cxnSp>
        <p:nvCxnSpPr>
          <p:cNvPr id="21" name="Straight Arrow Connector 20">
            <a:extLst>
              <a:ext uri="{FF2B5EF4-FFF2-40B4-BE49-F238E27FC236}">
                <a16:creationId xmlns="" xmlns:a16="http://schemas.microsoft.com/office/drawing/2014/main" id="{F978738C-F26B-184B-9C94-3170D54B07A8}"/>
              </a:ext>
            </a:extLst>
          </p:cNvPr>
          <p:cNvCxnSpPr>
            <a:cxnSpLocks/>
          </p:cNvCxnSpPr>
          <p:nvPr/>
        </p:nvCxnSpPr>
        <p:spPr>
          <a:xfrm>
            <a:off x="1820228" y="3355196"/>
            <a:ext cx="595457" cy="899164"/>
          </a:xfrm>
          <a:prstGeom prst="straightConnector1">
            <a:avLst/>
          </a:prstGeom>
          <a:ln w="53975">
            <a:solidFill>
              <a:schemeClr val="accent1">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85886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 xmlns:a16="http://schemas.microsoft.com/office/drawing/2014/main" id="{FB11E2DB-BD1A-0F4E-83C4-B5587BF73564}"/>
              </a:ext>
            </a:extLst>
          </p:cNvPr>
          <p:cNvPicPr>
            <a:picLocks noChangeAspect="1"/>
          </p:cNvPicPr>
          <p:nvPr/>
        </p:nvPicPr>
        <p:blipFill rotWithShape="1">
          <a:blip r:embed="rId2"/>
          <a:srcRect l="11252" t="14064" r="9998" b="8596"/>
          <a:stretch/>
        </p:blipFill>
        <p:spPr>
          <a:xfrm>
            <a:off x="5112760" y="2556533"/>
            <a:ext cx="4336040" cy="4258611"/>
          </a:xfrm>
          <a:prstGeom prst="rect">
            <a:avLst/>
          </a:prstGeom>
        </p:spPr>
      </p:pic>
      <p:pic>
        <p:nvPicPr>
          <p:cNvPr id="21" name="Picture 20">
            <a:extLst>
              <a:ext uri="{FF2B5EF4-FFF2-40B4-BE49-F238E27FC236}">
                <a16:creationId xmlns="" xmlns:a16="http://schemas.microsoft.com/office/drawing/2014/main" id="{612504B4-3240-F744-885C-C67B2474E8CF}"/>
              </a:ext>
            </a:extLst>
          </p:cNvPr>
          <p:cNvPicPr>
            <a:picLocks noChangeAspect="1"/>
          </p:cNvPicPr>
          <p:nvPr/>
        </p:nvPicPr>
        <p:blipFill rotWithShape="1">
          <a:blip r:embed="rId3"/>
          <a:srcRect l="4219" t="14064" r="10000" b="8596"/>
          <a:stretch/>
        </p:blipFill>
        <p:spPr>
          <a:xfrm>
            <a:off x="76200" y="2585108"/>
            <a:ext cx="4739026" cy="4272892"/>
          </a:xfrm>
          <a:prstGeom prst="rect">
            <a:avLst/>
          </a:prstGeom>
        </p:spPr>
      </p:pic>
      <p:sp>
        <p:nvSpPr>
          <p:cNvPr id="4" name="Date Placeholder 3"/>
          <p:cNvSpPr>
            <a:spLocks noGrp="1"/>
          </p:cNvSpPr>
          <p:nvPr>
            <p:ph type="dt" sz="half" idx="10"/>
          </p:nvPr>
        </p:nvSpPr>
        <p:spPr/>
        <p:txBody>
          <a:bodyPr/>
          <a:lstStyle/>
          <a:p>
            <a:fld id="{DE19D8FE-7506-41EF-B335-8CA99EA3EAA9}" type="datetime2">
              <a:rPr lang="en-US" smtClean="0"/>
              <a:pPr/>
              <a:t>Thursday, May 27, 2021</a:t>
            </a:fld>
            <a:endParaRPr lang="en-US"/>
          </a:p>
        </p:txBody>
      </p:sp>
      <p:sp>
        <p:nvSpPr>
          <p:cNvPr id="6" name="Slide Number Placeholder 5"/>
          <p:cNvSpPr>
            <a:spLocks noGrp="1"/>
          </p:cNvSpPr>
          <p:nvPr>
            <p:ph type="sldNum" sz="quarter" idx="12"/>
          </p:nvPr>
        </p:nvSpPr>
        <p:spPr/>
        <p:txBody>
          <a:bodyPr/>
          <a:lstStyle/>
          <a:p>
            <a:fld id="{B1DB7362-2002-504E-9846-FFD55AE08938}" type="slidenum">
              <a:rPr lang="en-US" smtClean="0"/>
              <a:pPr/>
              <a:t>9</a:t>
            </a:fld>
            <a:endParaRPr lang="en-US"/>
          </a:p>
        </p:txBody>
      </p:sp>
      <p:sp>
        <p:nvSpPr>
          <p:cNvPr id="16" name="TextBox 15">
            <a:extLst>
              <a:ext uri="{FF2B5EF4-FFF2-40B4-BE49-F238E27FC236}">
                <a16:creationId xmlns="" xmlns:a16="http://schemas.microsoft.com/office/drawing/2014/main" id="{2FA4759D-949F-8340-90F1-2D3225FD4254}"/>
              </a:ext>
            </a:extLst>
          </p:cNvPr>
          <p:cNvSpPr txBox="1"/>
          <p:nvPr/>
        </p:nvSpPr>
        <p:spPr>
          <a:xfrm>
            <a:off x="635978" y="5936159"/>
            <a:ext cx="3124200" cy="769441"/>
          </a:xfrm>
          <a:prstGeom prst="rect">
            <a:avLst/>
          </a:prstGeom>
          <a:solidFill>
            <a:schemeClr val="bg1"/>
          </a:solidFill>
        </p:spPr>
        <p:txBody>
          <a:bodyPr wrap="square" rtlCol="0">
            <a:spAutoFit/>
          </a:bodyPr>
          <a:lstStyle/>
          <a:p>
            <a:r>
              <a:rPr lang="en-US" sz="2200" dirty="0">
                <a:solidFill>
                  <a:srgbClr val="7030A0"/>
                </a:solidFill>
              </a:rPr>
              <a:t>Change from 30-year average</a:t>
            </a:r>
          </a:p>
        </p:txBody>
      </p:sp>
      <p:sp>
        <p:nvSpPr>
          <p:cNvPr id="17" name="TextBox 16">
            <a:extLst>
              <a:ext uri="{FF2B5EF4-FFF2-40B4-BE49-F238E27FC236}">
                <a16:creationId xmlns="" xmlns:a16="http://schemas.microsoft.com/office/drawing/2014/main" id="{464CB295-7877-5F4A-A200-8395D6608330}"/>
              </a:ext>
            </a:extLst>
          </p:cNvPr>
          <p:cNvSpPr txBox="1"/>
          <p:nvPr/>
        </p:nvSpPr>
        <p:spPr>
          <a:xfrm>
            <a:off x="9327123" y="3171696"/>
            <a:ext cx="484748" cy="866904"/>
          </a:xfrm>
          <a:prstGeom prst="rect">
            <a:avLst/>
          </a:prstGeom>
          <a:noFill/>
        </p:spPr>
        <p:txBody>
          <a:bodyPr vert="vert270" wrap="none" rtlCol="0">
            <a:spAutoFit/>
          </a:bodyPr>
          <a:lstStyle/>
          <a:p>
            <a:r>
              <a:rPr lang="en-US" sz="1950" b="1" dirty="0"/>
              <a:t>Wetter</a:t>
            </a:r>
          </a:p>
        </p:txBody>
      </p:sp>
      <p:sp>
        <p:nvSpPr>
          <p:cNvPr id="18" name="TextBox 17">
            <a:extLst>
              <a:ext uri="{FF2B5EF4-FFF2-40B4-BE49-F238E27FC236}">
                <a16:creationId xmlns="" xmlns:a16="http://schemas.microsoft.com/office/drawing/2014/main" id="{73ED51C5-2E35-4649-82C0-B0CF6A94CA3F}"/>
              </a:ext>
            </a:extLst>
          </p:cNvPr>
          <p:cNvSpPr txBox="1"/>
          <p:nvPr/>
        </p:nvSpPr>
        <p:spPr>
          <a:xfrm>
            <a:off x="9345052" y="5486400"/>
            <a:ext cx="484748" cy="677430"/>
          </a:xfrm>
          <a:prstGeom prst="rect">
            <a:avLst/>
          </a:prstGeom>
          <a:noFill/>
        </p:spPr>
        <p:txBody>
          <a:bodyPr vert="vert270" wrap="none" rtlCol="0">
            <a:spAutoFit/>
          </a:bodyPr>
          <a:lstStyle/>
          <a:p>
            <a:r>
              <a:rPr lang="en-US" sz="1950" b="1" dirty="0"/>
              <a:t>Drier</a:t>
            </a:r>
          </a:p>
        </p:txBody>
      </p:sp>
      <p:sp>
        <p:nvSpPr>
          <p:cNvPr id="20" name="TextBox 19">
            <a:extLst>
              <a:ext uri="{FF2B5EF4-FFF2-40B4-BE49-F238E27FC236}">
                <a16:creationId xmlns="" xmlns:a16="http://schemas.microsoft.com/office/drawing/2014/main" id="{2927C0C2-DDC4-3041-96F9-BF631BB0E392}"/>
              </a:ext>
            </a:extLst>
          </p:cNvPr>
          <p:cNvSpPr txBox="1"/>
          <p:nvPr/>
        </p:nvSpPr>
        <p:spPr>
          <a:xfrm>
            <a:off x="4691554" y="1273414"/>
            <a:ext cx="4858871" cy="1200329"/>
          </a:xfrm>
          <a:prstGeom prst="rect">
            <a:avLst/>
          </a:prstGeom>
          <a:solidFill>
            <a:schemeClr val="bg1"/>
          </a:solidFill>
        </p:spPr>
        <p:txBody>
          <a:bodyPr wrap="square" rtlCol="0">
            <a:spAutoFit/>
          </a:bodyPr>
          <a:lstStyle/>
          <a:p>
            <a:pPr algn="ctr"/>
            <a:r>
              <a:rPr lang="en-US" sz="2400" b="1" dirty="0"/>
              <a:t>Wetness measured by the number of continuous days of wet days (&gt; 5 mm/day)</a:t>
            </a:r>
          </a:p>
        </p:txBody>
      </p:sp>
      <p:sp>
        <p:nvSpPr>
          <p:cNvPr id="32" name="Title 1">
            <a:extLst>
              <a:ext uri="{FF2B5EF4-FFF2-40B4-BE49-F238E27FC236}">
                <a16:creationId xmlns="" xmlns:a16="http://schemas.microsoft.com/office/drawing/2014/main" id="{25F9A317-FEF2-5C40-ABD3-7B1675F63ABB}"/>
              </a:ext>
            </a:extLst>
          </p:cNvPr>
          <p:cNvSpPr txBox="1">
            <a:spLocks/>
          </p:cNvSpPr>
          <p:nvPr/>
        </p:nvSpPr>
        <p:spPr>
          <a:xfrm>
            <a:off x="0" y="152400"/>
            <a:ext cx="9906000" cy="522371"/>
          </a:xfrm>
          <a:prstGeom prst="rect">
            <a:avLst/>
          </a:prstGeom>
        </p:spPr>
        <p:txBody>
          <a:bodyPr vert="horz" lIns="91440" tIns="45720" rIns="91440" bIns="45720" rtlCol="0" anchor="t">
            <a:noAutofit/>
          </a:bodyPr>
          <a:lstStyle>
            <a:lvl1pPr algn="l" defTabSz="457200" rtl="0" eaLnBrk="1" latinLnBrk="0" hangingPunct="1">
              <a:spcBef>
                <a:spcPct val="0"/>
              </a:spcBef>
              <a:buNone/>
              <a:defRPr sz="2400" kern="1200" cap="all">
                <a:solidFill>
                  <a:srgbClr val="00833F"/>
                </a:solidFill>
                <a:latin typeface="+mj-lt"/>
                <a:ea typeface="+mj-ea"/>
                <a:cs typeface="+mj-cs"/>
              </a:defRPr>
            </a:lvl1pPr>
          </a:lstStyle>
          <a:p>
            <a:pPr algn="ctr"/>
            <a:r>
              <a:rPr lang="en-GB" sz="3000" b="1" dirty="0"/>
              <a:t>variations</a:t>
            </a:r>
            <a:r>
              <a:rPr lang="en-GB" sz="3200" b="1" dirty="0"/>
              <a:t> of dryness and wetness within June to September (JJAS) 2021</a:t>
            </a:r>
          </a:p>
        </p:txBody>
      </p:sp>
      <p:sp>
        <p:nvSpPr>
          <p:cNvPr id="23" name="TextBox 22">
            <a:extLst>
              <a:ext uri="{FF2B5EF4-FFF2-40B4-BE49-F238E27FC236}">
                <a16:creationId xmlns="" xmlns:a16="http://schemas.microsoft.com/office/drawing/2014/main" id="{77C44838-6D69-5749-B4ED-160ACF06CC8E}"/>
              </a:ext>
            </a:extLst>
          </p:cNvPr>
          <p:cNvSpPr txBox="1"/>
          <p:nvPr/>
        </p:nvSpPr>
        <p:spPr>
          <a:xfrm>
            <a:off x="96960" y="1295400"/>
            <a:ext cx="4594594" cy="1200329"/>
          </a:xfrm>
          <a:prstGeom prst="rect">
            <a:avLst/>
          </a:prstGeom>
          <a:noFill/>
        </p:spPr>
        <p:txBody>
          <a:bodyPr wrap="square" rtlCol="0">
            <a:spAutoFit/>
          </a:bodyPr>
          <a:lstStyle/>
          <a:p>
            <a:pPr algn="ctr"/>
            <a:r>
              <a:rPr lang="en-US" sz="2400" b="1" dirty="0"/>
              <a:t>Dryness measured by the number of continuous days of dry days (&lt; 1 mm per day)</a:t>
            </a:r>
          </a:p>
        </p:txBody>
      </p:sp>
      <p:sp>
        <p:nvSpPr>
          <p:cNvPr id="24" name="TextBox 23">
            <a:extLst>
              <a:ext uri="{FF2B5EF4-FFF2-40B4-BE49-F238E27FC236}">
                <a16:creationId xmlns="" xmlns:a16="http://schemas.microsoft.com/office/drawing/2014/main" id="{3A3550D3-BF1B-474A-9630-E34F76D655AA}"/>
              </a:ext>
            </a:extLst>
          </p:cNvPr>
          <p:cNvSpPr txBox="1"/>
          <p:nvPr/>
        </p:nvSpPr>
        <p:spPr>
          <a:xfrm>
            <a:off x="4724400" y="3429000"/>
            <a:ext cx="484748" cy="677430"/>
          </a:xfrm>
          <a:prstGeom prst="rect">
            <a:avLst/>
          </a:prstGeom>
          <a:noFill/>
        </p:spPr>
        <p:txBody>
          <a:bodyPr vert="vert270" wrap="none" rtlCol="0">
            <a:spAutoFit/>
          </a:bodyPr>
          <a:lstStyle/>
          <a:p>
            <a:r>
              <a:rPr lang="en-US" sz="1950" b="1" dirty="0"/>
              <a:t>Drier</a:t>
            </a:r>
          </a:p>
        </p:txBody>
      </p:sp>
      <p:sp>
        <p:nvSpPr>
          <p:cNvPr id="25" name="TextBox 24">
            <a:extLst>
              <a:ext uri="{FF2B5EF4-FFF2-40B4-BE49-F238E27FC236}">
                <a16:creationId xmlns="" xmlns:a16="http://schemas.microsoft.com/office/drawing/2014/main" id="{6204F719-20CB-274C-8190-C8CC9A6F3E07}"/>
              </a:ext>
            </a:extLst>
          </p:cNvPr>
          <p:cNvSpPr txBox="1"/>
          <p:nvPr/>
        </p:nvSpPr>
        <p:spPr>
          <a:xfrm>
            <a:off x="4742329" y="5533896"/>
            <a:ext cx="484748" cy="866904"/>
          </a:xfrm>
          <a:prstGeom prst="rect">
            <a:avLst/>
          </a:prstGeom>
          <a:noFill/>
        </p:spPr>
        <p:txBody>
          <a:bodyPr vert="vert270" wrap="none" rtlCol="0">
            <a:spAutoFit/>
          </a:bodyPr>
          <a:lstStyle/>
          <a:p>
            <a:r>
              <a:rPr lang="en-US" sz="1950" b="1" dirty="0"/>
              <a:t>Wetter</a:t>
            </a:r>
          </a:p>
        </p:txBody>
      </p:sp>
      <p:sp>
        <p:nvSpPr>
          <p:cNvPr id="26" name="TextBox 25">
            <a:extLst>
              <a:ext uri="{FF2B5EF4-FFF2-40B4-BE49-F238E27FC236}">
                <a16:creationId xmlns="" xmlns:a16="http://schemas.microsoft.com/office/drawing/2014/main" id="{E811D528-0E7C-8C46-AF04-2DE18005A795}"/>
              </a:ext>
            </a:extLst>
          </p:cNvPr>
          <p:cNvSpPr txBox="1"/>
          <p:nvPr/>
        </p:nvSpPr>
        <p:spPr>
          <a:xfrm>
            <a:off x="5314040" y="5859959"/>
            <a:ext cx="3124200" cy="769441"/>
          </a:xfrm>
          <a:prstGeom prst="rect">
            <a:avLst/>
          </a:prstGeom>
          <a:solidFill>
            <a:schemeClr val="bg1"/>
          </a:solidFill>
        </p:spPr>
        <p:txBody>
          <a:bodyPr wrap="square" rtlCol="0">
            <a:spAutoFit/>
          </a:bodyPr>
          <a:lstStyle/>
          <a:p>
            <a:r>
              <a:rPr lang="en-US" sz="2200" dirty="0">
                <a:solidFill>
                  <a:srgbClr val="7030A0"/>
                </a:solidFill>
              </a:rPr>
              <a:t>Change from 30 year average</a:t>
            </a:r>
          </a:p>
        </p:txBody>
      </p:sp>
    </p:spTree>
    <p:extLst>
      <p:ext uri="{BB962C8B-B14F-4D97-AF65-F5344CB8AC3E}">
        <p14:creationId xmlns="" xmlns:p14="http://schemas.microsoft.com/office/powerpoint/2010/main" val="2600718122"/>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5966</TotalTime>
  <Words>682</Words>
  <Application>Microsoft Office PowerPoint</Application>
  <PresentationFormat>A4 Paper (210x297 mm)</PresentationFormat>
  <Paragraphs>101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IGAD PPT Template</vt:lpstr>
      <vt:lpstr>June to September 2021 (JJAS) consolidated objective seasonal CLIMATE OUTLOOK</vt:lpstr>
      <vt:lpstr>Rainfall distribution during June to September (JJAS) for 1981-2020</vt:lpstr>
      <vt:lpstr>Past Seasons with similar Sea Surface Temperature as 2021</vt:lpstr>
      <vt:lpstr>Slide 4</vt:lpstr>
      <vt:lpstr>Slide 5</vt:lpstr>
      <vt:lpstr>Slide 6</vt:lpstr>
      <vt:lpstr>Slide 7</vt:lpstr>
      <vt:lpstr>Slide 8</vt:lpstr>
      <vt:lpstr>Slide 9</vt:lpstr>
      <vt:lpstr>July to September  (JAS) 2021 temperature outlook </vt:lpstr>
      <vt:lpstr>summary</vt:lpstr>
      <vt:lpstr>Thank you! </vt:lpstr>
    </vt:vector>
  </TitlesOfParts>
  <Company>Black Africa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lab_pc</cp:lastModifiedBy>
  <cp:revision>278</cp:revision>
  <cp:lastPrinted>2021-05-26T05:34:37Z</cp:lastPrinted>
  <dcterms:created xsi:type="dcterms:W3CDTF">2014-11-18T09:33:09Z</dcterms:created>
  <dcterms:modified xsi:type="dcterms:W3CDTF">2021-05-27T06:47:12Z</dcterms:modified>
</cp:coreProperties>
</file>