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tmp" ContentType="image/png"/>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1"/>
  </p:sldMasterIdLst>
  <p:notesMasterIdLst>
    <p:notesMasterId r:id="rId18"/>
  </p:notesMasterIdLst>
  <p:handoutMasterIdLst>
    <p:handoutMasterId r:id="rId19"/>
  </p:handoutMasterIdLst>
  <p:sldIdLst>
    <p:sldId id="258" r:id="rId2"/>
    <p:sldId id="259" r:id="rId3"/>
    <p:sldId id="267" r:id="rId4"/>
    <p:sldId id="266" r:id="rId5"/>
    <p:sldId id="268" r:id="rId6"/>
    <p:sldId id="263" r:id="rId7"/>
    <p:sldId id="271" r:id="rId8"/>
    <p:sldId id="272" r:id="rId9"/>
    <p:sldId id="269" r:id="rId10"/>
    <p:sldId id="274" r:id="rId11"/>
    <p:sldId id="264" r:id="rId12"/>
    <p:sldId id="275" r:id="rId13"/>
    <p:sldId id="276" r:id="rId14"/>
    <p:sldId id="277" r:id="rId15"/>
    <p:sldId id="265" r:id="rId16"/>
    <p:sldId id="261" r:id="rId17"/>
  </p:sldIdLst>
  <p:sldSz cx="9906000" cy="6858000" type="A4"/>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12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334" autoAdjust="0"/>
    <p:restoredTop sz="94580" autoAdjust="0"/>
  </p:normalViewPr>
  <p:slideViewPr>
    <p:cSldViewPr snapToObjects="1">
      <p:cViewPr varScale="1">
        <p:scale>
          <a:sx n="109" d="100"/>
          <a:sy n="109" d="100"/>
        </p:scale>
        <p:origin x="1602" y="114"/>
      </p:cViewPr>
      <p:guideLst>
        <p:guide orient="horz" pos="2160"/>
        <p:guide pos="312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98A6F43F-70E8-4100-B44F-41CDB929F999}" type="datetimeFigureOut">
              <a:rPr lang="en-US" smtClean="0"/>
              <a:t>5/10/2021</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753BFD2F-AF53-4A35-8C5B-7EDD9F04BDDD}" type="slidenum">
              <a:rPr lang="en-US" smtClean="0"/>
              <a:t>‹#›</a:t>
            </a:fld>
            <a:endParaRPr lang="en-US"/>
          </a:p>
        </p:txBody>
      </p:sp>
    </p:spTree>
    <p:extLst>
      <p:ext uri="{BB962C8B-B14F-4D97-AF65-F5344CB8AC3E}">
        <p14:creationId xmlns:p14="http://schemas.microsoft.com/office/powerpoint/2010/main" val="1203793505"/>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47F0A4F-9DF3-4D87-BA8C-3D59ACAE155F}" type="datetimeFigureOut">
              <a:rPr lang="en-US" smtClean="0"/>
              <a:t>5/10/2021</a:t>
            </a:fld>
            <a:endParaRPr lang="en-US"/>
          </a:p>
        </p:txBody>
      </p:sp>
      <p:sp>
        <p:nvSpPr>
          <p:cNvPr id="4" name="Slide Image Placeholder 3"/>
          <p:cNvSpPr>
            <a:spLocks noGrp="1" noRot="1" noChangeAspect="1"/>
          </p:cNvSpPr>
          <p:nvPr>
            <p:ph type="sldImg" idx="2"/>
          </p:nvPr>
        </p:nvSpPr>
        <p:spPr>
          <a:xfrm>
            <a:off x="952500" y="685800"/>
            <a:ext cx="4953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0654EE4-CDB4-4DB5-8E7E-FB133D2C7C82}" type="slidenum">
              <a:rPr lang="en-US" smtClean="0"/>
              <a:t>‹#›</a:t>
            </a:fld>
            <a:endParaRPr lang="en-US"/>
          </a:p>
        </p:txBody>
      </p:sp>
    </p:spTree>
    <p:extLst>
      <p:ext uri="{BB962C8B-B14F-4D97-AF65-F5344CB8AC3E}">
        <p14:creationId xmlns:p14="http://schemas.microsoft.com/office/powerpoint/2010/main" val="246258003"/>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4.jp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51D17487-0564-480D-8A7A-0F3868513E7E}" type="datetime2">
              <a:rPr lang="en-US" smtClean="0"/>
              <a:t>Monday, May 10, 2021</a:t>
            </a:fld>
            <a:endParaRPr lang="en-US"/>
          </a:p>
        </p:txBody>
      </p:sp>
      <p:sp>
        <p:nvSpPr>
          <p:cNvPr id="5" name="Footer Placeholder 4"/>
          <p:cNvSpPr>
            <a:spLocks noGrp="1"/>
          </p:cNvSpPr>
          <p:nvPr>
            <p:ph type="ftr" sz="quarter" idx="11"/>
          </p:nvPr>
        </p:nvSpPr>
        <p:spPr/>
        <p:txBody>
          <a:bodyPr/>
          <a:lstStyle/>
          <a:p>
            <a:r>
              <a:rPr lang="en-US" dirty="0"/>
              <a:t>ICPAC</a:t>
            </a:r>
          </a:p>
        </p:txBody>
      </p:sp>
      <p:sp>
        <p:nvSpPr>
          <p:cNvPr id="6" name="Slide Number Placeholder 5"/>
          <p:cNvSpPr>
            <a:spLocks noGrp="1"/>
          </p:cNvSpPr>
          <p:nvPr>
            <p:ph type="sldNum" sz="quarter" idx="12"/>
          </p:nvPr>
        </p:nvSpPr>
        <p:spPr/>
        <p:txBody>
          <a:bodyPr/>
          <a:lstStyle/>
          <a:p>
            <a:fld id="{B1DB7362-2002-504E-9846-FFD55AE08938}" type="slidenum">
              <a:rPr lang="en-US" smtClean="0"/>
              <a:t>‹#›</a:t>
            </a:fld>
            <a:endParaRPr lang="en-US"/>
          </a:p>
        </p:txBody>
      </p:sp>
      <p:pic>
        <p:nvPicPr>
          <p:cNvPr id="9" name="Picture 8">
            <a:extLst>
              <a:ext uri="{FF2B5EF4-FFF2-40B4-BE49-F238E27FC236}">
                <a16:creationId xmlns:a16="http://schemas.microsoft.com/office/drawing/2014/main" id="{25F84531-413C-9249-960A-D05A1BD2BE62}"/>
              </a:ext>
            </a:extLst>
          </p:cNvPr>
          <p:cNvPicPr>
            <a:picLocks noChangeAspect="1"/>
          </p:cNvPicPr>
          <p:nvPr userDrawn="1"/>
        </p:nvPicPr>
        <p:blipFill>
          <a:blip r:embed="rId2"/>
          <a:srcRect/>
          <a:stretch/>
        </p:blipFill>
        <p:spPr>
          <a:xfrm>
            <a:off x="4207599" y="473053"/>
            <a:ext cx="1321468" cy="1303315"/>
          </a:xfrm>
          <a:prstGeom prst="rect">
            <a:avLst/>
          </a:prstGeom>
        </p:spPr>
      </p:pic>
      <p:sp>
        <p:nvSpPr>
          <p:cNvPr id="8" name="Title 1">
            <a:extLst>
              <a:ext uri="{FF2B5EF4-FFF2-40B4-BE49-F238E27FC236}">
                <a16:creationId xmlns:a16="http://schemas.microsoft.com/office/drawing/2014/main" id="{811CC0B9-36D2-D349-B9B0-580898BC1851}"/>
              </a:ext>
            </a:extLst>
          </p:cNvPr>
          <p:cNvSpPr>
            <a:spLocks noGrp="1"/>
          </p:cNvSpPr>
          <p:nvPr>
            <p:ph type="ctrTitle" hasCustomPrompt="1"/>
          </p:nvPr>
        </p:nvSpPr>
        <p:spPr>
          <a:xfrm>
            <a:off x="478366" y="2130427"/>
            <a:ext cx="8949268" cy="434478"/>
          </a:xfrm>
        </p:spPr>
        <p:txBody>
          <a:bodyPr anchor="t">
            <a:normAutofit/>
          </a:bodyPr>
          <a:lstStyle>
            <a:lvl1pPr algn="ctr">
              <a:defRPr sz="2400" cap="all">
                <a:solidFill>
                  <a:schemeClr val="accent1"/>
                </a:solidFill>
              </a:defRPr>
            </a:lvl1pPr>
          </a:lstStyle>
          <a:p>
            <a:r>
              <a:rPr lang="en-GB" dirty="0"/>
              <a:t>CLICK TO EDIT MASTER TITLE STYLE</a:t>
            </a:r>
            <a:endParaRPr lang="en-US" dirty="0"/>
          </a:p>
        </p:txBody>
      </p:sp>
      <p:sp>
        <p:nvSpPr>
          <p:cNvPr id="10" name="Subtitle 2">
            <a:extLst>
              <a:ext uri="{FF2B5EF4-FFF2-40B4-BE49-F238E27FC236}">
                <a16:creationId xmlns:a16="http://schemas.microsoft.com/office/drawing/2014/main" id="{3F803AA9-7F72-2643-8904-8B4832E51411}"/>
              </a:ext>
            </a:extLst>
          </p:cNvPr>
          <p:cNvSpPr>
            <a:spLocks noGrp="1"/>
          </p:cNvSpPr>
          <p:nvPr>
            <p:ph type="subTitle" idx="1" hasCustomPrompt="1"/>
          </p:nvPr>
        </p:nvSpPr>
        <p:spPr>
          <a:xfrm>
            <a:off x="478366" y="2564905"/>
            <a:ext cx="8949268" cy="338891"/>
          </a:xfrm>
        </p:spPr>
        <p:txBody>
          <a:bodyPr>
            <a:noAutofit/>
          </a:bodyPr>
          <a:lstStyle>
            <a:lvl1pPr marL="0" indent="0" algn="ctr">
              <a:buNone/>
              <a:defRPr sz="1800" cap="all">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dirty="0"/>
              <a:t>CLICK TO EDIT MASTER SUBTITLE STYLE</a:t>
            </a:r>
            <a:endParaRPr lang="en-US" dirty="0"/>
          </a:p>
        </p:txBody>
      </p:sp>
    </p:spTree>
    <p:extLst>
      <p:ext uri="{BB962C8B-B14F-4D97-AF65-F5344CB8AC3E}">
        <p14:creationId xmlns:p14="http://schemas.microsoft.com/office/powerpoint/2010/main" val="256524202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478366" y="2130427"/>
            <a:ext cx="8949268" cy="434478"/>
          </a:xfrm>
        </p:spPr>
        <p:txBody>
          <a:bodyPr anchor="t">
            <a:normAutofit/>
          </a:bodyPr>
          <a:lstStyle>
            <a:lvl1pPr algn="ctr">
              <a:defRPr sz="2400" cap="all">
                <a:solidFill>
                  <a:schemeClr val="accent1"/>
                </a:solidFill>
              </a:defRPr>
            </a:lvl1pPr>
          </a:lstStyle>
          <a:p>
            <a:r>
              <a:rPr lang="en-GB" dirty="0"/>
              <a:t>Best Communication mitigation Practices</a:t>
            </a:r>
            <a:endParaRPr lang="en-US" dirty="0"/>
          </a:p>
        </p:txBody>
      </p:sp>
      <p:sp>
        <p:nvSpPr>
          <p:cNvPr id="3" name="Subtitle 2"/>
          <p:cNvSpPr>
            <a:spLocks noGrp="1"/>
          </p:cNvSpPr>
          <p:nvPr>
            <p:ph type="subTitle" idx="1" hasCustomPrompt="1"/>
          </p:nvPr>
        </p:nvSpPr>
        <p:spPr>
          <a:xfrm>
            <a:off x="478366" y="2564905"/>
            <a:ext cx="8949268" cy="338891"/>
          </a:xfrm>
        </p:spPr>
        <p:txBody>
          <a:bodyPr>
            <a:noAutofit/>
          </a:bodyPr>
          <a:lstStyle>
            <a:lvl1pPr marL="0" indent="0" algn="ctr">
              <a:buNone/>
              <a:defRPr sz="1800" cap="all">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dirty="0"/>
              <a:t>Country: </a:t>
            </a:r>
            <a:endParaRPr lang="en-US" dirty="0"/>
          </a:p>
        </p:txBody>
      </p:sp>
      <p:sp>
        <p:nvSpPr>
          <p:cNvPr id="4" name="Date Placeholder 3"/>
          <p:cNvSpPr>
            <a:spLocks noGrp="1"/>
          </p:cNvSpPr>
          <p:nvPr>
            <p:ph type="dt" sz="half" idx="10"/>
          </p:nvPr>
        </p:nvSpPr>
        <p:spPr/>
        <p:txBody>
          <a:bodyPr/>
          <a:lstStyle/>
          <a:p>
            <a:fld id="{51D17487-0564-480D-8A7A-0F3868513E7E}" type="datetime2">
              <a:rPr lang="en-US" smtClean="0"/>
              <a:t>Monday, May 10, 2021</a:t>
            </a:fld>
            <a:endParaRPr lang="en-US"/>
          </a:p>
        </p:txBody>
      </p:sp>
      <p:sp>
        <p:nvSpPr>
          <p:cNvPr id="5" name="Footer Placeholder 4"/>
          <p:cNvSpPr>
            <a:spLocks noGrp="1"/>
          </p:cNvSpPr>
          <p:nvPr>
            <p:ph type="ftr" sz="quarter" idx="11"/>
          </p:nvPr>
        </p:nvSpPr>
        <p:spPr/>
        <p:txBody>
          <a:bodyPr/>
          <a:lstStyle/>
          <a:p>
            <a:r>
              <a:rPr lang="en-US" dirty="0"/>
              <a:t>ICPAC</a:t>
            </a:r>
          </a:p>
        </p:txBody>
      </p:sp>
      <p:sp>
        <p:nvSpPr>
          <p:cNvPr id="6" name="Slide Number Placeholder 5"/>
          <p:cNvSpPr>
            <a:spLocks noGrp="1"/>
          </p:cNvSpPr>
          <p:nvPr>
            <p:ph type="sldNum" sz="quarter" idx="12"/>
          </p:nvPr>
        </p:nvSpPr>
        <p:spPr/>
        <p:txBody>
          <a:bodyPr/>
          <a:lstStyle/>
          <a:p>
            <a:fld id="{B1DB7362-2002-504E-9846-FFD55AE08938}" type="slidenum">
              <a:rPr lang="en-US" smtClean="0"/>
              <a:t>‹#›</a:t>
            </a:fld>
            <a:endParaRPr lang="en-US"/>
          </a:p>
        </p:txBody>
      </p:sp>
      <p:pic>
        <p:nvPicPr>
          <p:cNvPr id="9" name="Picture 8">
            <a:extLst>
              <a:ext uri="{FF2B5EF4-FFF2-40B4-BE49-F238E27FC236}">
                <a16:creationId xmlns:a16="http://schemas.microsoft.com/office/drawing/2014/main" id="{25F84531-413C-9249-960A-D05A1BD2BE62}"/>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3960859" y="188640"/>
            <a:ext cx="1984282" cy="1984282"/>
          </a:xfrm>
          <a:prstGeom prst="rect">
            <a:avLst/>
          </a:prstGeom>
        </p:spPr>
      </p:pic>
      <p:pic>
        <p:nvPicPr>
          <p:cNvPr id="14" name="Picture 13">
            <a:extLst>
              <a:ext uri="{FF2B5EF4-FFF2-40B4-BE49-F238E27FC236}">
                <a16:creationId xmlns:a16="http://schemas.microsoft.com/office/drawing/2014/main" id="{CA214CEA-C499-8F4D-B62D-9B3A38A74259}"/>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478366" y="2965593"/>
            <a:ext cx="8949268" cy="3280548"/>
          </a:xfrm>
          <a:prstGeom prst="rect">
            <a:avLst/>
          </a:prstGeom>
        </p:spPr>
      </p:pic>
    </p:spTree>
    <p:extLst>
      <p:ext uri="{BB962C8B-B14F-4D97-AF65-F5344CB8AC3E}">
        <p14:creationId xmlns:p14="http://schemas.microsoft.com/office/powerpoint/2010/main" val="17033038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cap="all"/>
            </a:lvl1pPr>
          </a:lstStyle>
          <a:p>
            <a:r>
              <a:rPr lang="en-GB"/>
              <a:t>Click to edit Master title style</a:t>
            </a:r>
            <a:endParaRPr lang="en-US" dirty="0"/>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p>
            <a:fld id="{DE19D8FE-7506-41EF-B335-8CA99EA3EAA9}" type="datetime2">
              <a:rPr lang="en-US" smtClean="0"/>
              <a:t>Monday, May 10, 2021</a:t>
            </a:fld>
            <a:endParaRPr lang="en-US"/>
          </a:p>
        </p:txBody>
      </p:sp>
      <p:sp>
        <p:nvSpPr>
          <p:cNvPr id="5" name="Footer Placeholder 4"/>
          <p:cNvSpPr>
            <a:spLocks noGrp="1"/>
          </p:cNvSpPr>
          <p:nvPr>
            <p:ph type="ftr" sz="quarter" idx="11"/>
          </p:nvPr>
        </p:nvSpPr>
        <p:spPr/>
        <p:txBody>
          <a:bodyPr/>
          <a:lstStyle/>
          <a:p>
            <a:r>
              <a:rPr lang="en-US" dirty="0"/>
              <a:t>ICPAC</a:t>
            </a:r>
          </a:p>
        </p:txBody>
      </p:sp>
      <p:sp>
        <p:nvSpPr>
          <p:cNvPr id="6" name="Slide Number Placeholder 5"/>
          <p:cNvSpPr>
            <a:spLocks noGrp="1"/>
          </p:cNvSpPr>
          <p:nvPr>
            <p:ph type="sldNum" sz="quarter" idx="12"/>
          </p:nvPr>
        </p:nvSpPr>
        <p:spPr/>
        <p:txBody>
          <a:bodyPr/>
          <a:lstStyle/>
          <a:p>
            <a:fld id="{B1DB7362-2002-504E-9846-FFD55AE08938}" type="slidenum">
              <a:rPr lang="en-US" smtClean="0"/>
              <a:t>‹#›</a:t>
            </a:fld>
            <a:endParaRPr lang="en-US"/>
          </a:p>
        </p:txBody>
      </p:sp>
    </p:spTree>
    <p:extLst>
      <p:ext uri="{BB962C8B-B14F-4D97-AF65-F5344CB8AC3E}">
        <p14:creationId xmlns:p14="http://schemas.microsoft.com/office/powerpoint/2010/main" val="44012287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495300" y="3024188"/>
            <a:ext cx="8420100" cy="442165"/>
          </a:xfrm>
        </p:spPr>
        <p:txBody>
          <a:bodyPr anchor="t">
            <a:normAutofit/>
          </a:bodyPr>
          <a:lstStyle>
            <a:lvl1pPr algn="l">
              <a:defRPr sz="2400" b="1" cap="all"/>
            </a:lvl1pPr>
          </a:lstStyle>
          <a:p>
            <a:r>
              <a:rPr lang="en-GB"/>
              <a:t>Click to edit Master title style</a:t>
            </a:r>
            <a:endParaRPr lang="en-US" dirty="0"/>
          </a:p>
        </p:txBody>
      </p:sp>
      <p:sp>
        <p:nvSpPr>
          <p:cNvPr id="3" name="Text Placeholder 2"/>
          <p:cNvSpPr>
            <a:spLocks noGrp="1"/>
          </p:cNvSpPr>
          <p:nvPr>
            <p:ph type="body" idx="1" hasCustomPrompt="1"/>
          </p:nvPr>
        </p:nvSpPr>
        <p:spPr>
          <a:xfrm>
            <a:off x="495300" y="3466353"/>
            <a:ext cx="8420100" cy="1500187"/>
          </a:xfrm>
        </p:spPr>
        <p:txBody>
          <a:bodyPr anchor="t"/>
          <a:lstStyle>
            <a:lvl1pPr marL="0" indent="0">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GB" dirty="0"/>
              <a:t>CLICK TO EDIT MASTER TEXT STYLES</a:t>
            </a:r>
          </a:p>
        </p:txBody>
      </p:sp>
      <p:sp>
        <p:nvSpPr>
          <p:cNvPr id="4" name="Date Placeholder 3"/>
          <p:cNvSpPr>
            <a:spLocks noGrp="1"/>
          </p:cNvSpPr>
          <p:nvPr>
            <p:ph type="dt" sz="half" idx="10"/>
          </p:nvPr>
        </p:nvSpPr>
        <p:spPr/>
        <p:txBody>
          <a:bodyPr/>
          <a:lstStyle/>
          <a:p>
            <a:fld id="{B15FCA7E-0E32-44F6-86D7-EC1D8A6CE8A6}" type="datetime2">
              <a:rPr lang="en-US" smtClean="0"/>
              <a:t>Monday, May 10, 2021</a:t>
            </a:fld>
            <a:endParaRPr lang="en-US"/>
          </a:p>
        </p:txBody>
      </p:sp>
      <p:sp>
        <p:nvSpPr>
          <p:cNvPr id="5" name="Footer Placeholder 4"/>
          <p:cNvSpPr>
            <a:spLocks noGrp="1"/>
          </p:cNvSpPr>
          <p:nvPr>
            <p:ph type="ftr" sz="quarter" idx="11"/>
          </p:nvPr>
        </p:nvSpPr>
        <p:spPr/>
        <p:txBody>
          <a:bodyPr/>
          <a:lstStyle/>
          <a:p>
            <a:r>
              <a:rPr lang="en-US" dirty="0"/>
              <a:t>ICPAC</a:t>
            </a:r>
          </a:p>
        </p:txBody>
      </p:sp>
      <p:sp>
        <p:nvSpPr>
          <p:cNvPr id="6" name="Slide Number Placeholder 5"/>
          <p:cNvSpPr>
            <a:spLocks noGrp="1"/>
          </p:cNvSpPr>
          <p:nvPr>
            <p:ph type="sldNum" sz="quarter" idx="12"/>
          </p:nvPr>
        </p:nvSpPr>
        <p:spPr/>
        <p:txBody>
          <a:bodyPr/>
          <a:lstStyle/>
          <a:p>
            <a:fld id="{B1DB7362-2002-504E-9846-FFD55AE08938}" type="slidenum">
              <a:rPr lang="en-US" smtClean="0"/>
              <a:t>‹#›</a:t>
            </a:fld>
            <a:endParaRPr lang="en-US"/>
          </a:p>
        </p:txBody>
      </p:sp>
    </p:spTree>
    <p:extLst>
      <p:ext uri="{BB962C8B-B14F-4D97-AF65-F5344CB8AC3E}">
        <p14:creationId xmlns:p14="http://schemas.microsoft.com/office/powerpoint/2010/main" val="34413437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ection Header 2">
    <p:bg>
      <p:bgPr>
        <a:solidFill>
          <a:schemeClr val="accent1"/>
        </a:solidFill>
        <a:effectLst/>
      </p:bgPr>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lvl1pPr>
              <a:defRPr>
                <a:solidFill>
                  <a:srgbClr val="FFFFFF"/>
                </a:solidFill>
              </a:defRPr>
            </a:lvl1pPr>
          </a:lstStyle>
          <a:p>
            <a:fld id="{D37B99F6-96F9-438A-A3A7-D9984BABFD8E}" type="datetime2">
              <a:rPr lang="en-US" smtClean="0"/>
              <a:t>Monday, May 10, 2021</a:t>
            </a:fld>
            <a:endParaRPr lang="en-US"/>
          </a:p>
        </p:txBody>
      </p:sp>
      <p:sp>
        <p:nvSpPr>
          <p:cNvPr id="4" name="Footer Placeholder 3"/>
          <p:cNvSpPr>
            <a:spLocks noGrp="1"/>
          </p:cNvSpPr>
          <p:nvPr>
            <p:ph type="ftr" sz="quarter" idx="11"/>
          </p:nvPr>
        </p:nvSpPr>
        <p:spPr/>
        <p:txBody>
          <a:bodyPr/>
          <a:lstStyle>
            <a:lvl1pPr>
              <a:defRPr>
                <a:solidFill>
                  <a:srgbClr val="FFFFFF"/>
                </a:solidFill>
              </a:defRPr>
            </a:lvl1pPr>
          </a:lstStyle>
          <a:p>
            <a:r>
              <a:rPr lang="en-US" dirty="0"/>
              <a:t>ICPAC</a:t>
            </a:r>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B1DB7362-2002-504E-9846-FFD55AE08938}" type="slidenum">
              <a:rPr lang="en-US" smtClean="0"/>
              <a:pPr/>
              <a:t>‹#›</a:t>
            </a:fld>
            <a:endParaRPr lang="en-US"/>
          </a:p>
        </p:txBody>
      </p:sp>
      <p:sp>
        <p:nvSpPr>
          <p:cNvPr id="8" name="Title 1"/>
          <p:cNvSpPr>
            <a:spLocks noGrp="1"/>
          </p:cNvSpPr>
          <p:nvPr>
            <p:ph type="title"/>
          </p:nvPr>
        </p:nvSpPr>
        <p:spPr>
          <a:xfrm>
            <a:off x="495300" y="3024188"/>
            <a:ext cx="8420100" cy="442165"/>
          </a:xfrm>
        </p:spPr>
        <p:txBody>
          <a:bodyPr anchor="t">
            <a:normAutofit/>
          </a:bodyPr>
          <a:lstStyle>
            <a:lvl1pPr algn="l">
              <a:defRPr sz="2400" b="1" cap="all">
                <a:solidFill>
                  <a:schemeClr val="bg1"/>
                </a:solidFill>
              </a:defRPr>
            </a:lvl1pPr>
          </a:lstStyle>
          <a:p>
            <a:r>
              <a:rPr lang="en-GB"/>
              <a:t>Click to edit Master title style</a:t>
            </a:r>
            <a:endParaRPr lang="en-US" dirty="0"/>
          </a:p>
        </p:txBody>
      </p:sp>
      <p:sp>
        <p:nvSpPr>
          <p:cNvPr id="9" name="Text Placeholder 2"/>
          <p:cNvSpPr>
            <a:spLocks noGrp="1"/>
          </p:cNvSpPr>
          <p:nvPr>
            <p:ph type="body" idx="1" hasCustomPrompt="1"/>
          </p:nvPr>
        </p:nvSpPr>
        <p:spPr>
          <a:xfrm>
            <a:off x="495300" y="3466353"/>
            <a:ext cx="8420100" cy="1500187"/>
          </a:xfrm>
        </p:spPr>
        <p:txBody>
          <a:bodyPr anchor="t"/>
          <a:lstStyle>
            <a:lvl1pPr marL="0" indent="0">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GB" dirty="0"/>
              <a:t>CLICK TO EDIT MASTER TEXT STYLES</a:t>
            </a:r>
          </a:p>
        </p:txBody>
      </p:sp>
      <p:pic>
        <p:nvPicPr>
          <p:cNvPr id="10" name="Picture 9"/>
          <p:cNvPicPr>
            <a:picLocks noChangeAspect="1"/>
          </p:cNvPicPr>
          <p:nvPr userDrawn="1"/>
        </p:nvPicPr>
        <p:blipFill>
          <a:blip r:embed="rId2"/>
          <a:srcRect/>
          <a:stretch/>
        </p:blipFill>
        <p:spPr>
          <a:xfrm>
            <a:off x="8665193" y="5848633"/>
            <a:ext cx="1009367" cy="1009367"/>
          </a:xfrm>
          <a:prstGeom prst="rect">
            <a:avLst/>
          </a:prstGeom>
        </p:spPr>
      </p:pic>
    </p:spTree>
    <p:extLst>
      <p:ext uri="{BB962C8B-B14F-4D97-AF65-F5344CB8AC3E}">
        <p14:creationId xmlns:p14="http://schemas.microsoft.com/office/powerpoint/2010/main" val="58255617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Date Placeholder 2"/>
          <p:cNvSpPr>
            <a:spLocks noGrp="1"/>
          </p:cNvSpPr>
          <p:nvPr>
            <p:ph type="dt" sz="half" idx="10"/>
          </p:nvPr>
        </p:nvSpPr>
        <p:spPr/>
        <p:txBody>
          <a:bodyPr/>
          <a:lstStyle/>
          <a:p>
            <a:fld id="{5C5B3724-956F-45DF-A65E-EA2718D13D7F}" type="datetime2">
              <a:rPr lang="en-US" smtClean="0"/>
              <a:t>Monday, May 10, 2021</a:t>
            </a:fld>
            <a:endParaRPr lang="en-US"/>
          </a:p>
        </p:txBody>
      </p:sp>
      <p:sp>
        <p:nvSpPr>
          <p:cNvPr id="4" name="Footer Placeholder 3"/>
          <p:cNvSpPr>
            <a:spLocks noGrp="1"/>
          </p:cNvSpPr>
          <p:nvPr>
            <p:ph type="ftr" sz="quarter" idx="11"/>
          </p:nvPr>
        </p:nvSpPr>
        <p:spPr/>
        <p:txBody>
          <a:bodyPr/>
          <a:lstStyle/>
          <a:p>
            <a:r>
              <a:rPr lang="en-US" dirty="0"/>
              <a:t>ICPAC</a:t>
            </a:r>
          </a:p>
        </p:txBody>
      </p:sp>
      <p:sp>
        <p:nvSpPr>
          <p:cNvPr id="5" name="Slide Number Placeholder 4"/>
          <p:cNvSpPr>
            <a:spLocks noGrp="1"/>
          </p:cNvSpPr>
          <p:nvPr>
            <p:ph type="sldNum" sz="quarter" idx="12"/>
          </p:nvPr>
        </p:nvSpPr>
        <p:spPr/>
        <p:txBody>
          <a:bodyPr/>
          <a:lstStyle/>
          <a:p>
            <a:fld id="{B1DB7362-2002-504E-9846-FFD55AE08938}" type="slidenum">
              <a:rPr lang="en-US" smtClean="0"/>
              <a:t>‹#›</a:t>
            </a:fld>
            <a:endParaRPr lang="en-US"/>
          </a:p>
        </p:txBody>
      </p:sp>
    </p:spTree>
    <p:extLst>
      <p:ext uri="{BB962C8B-B14F-4D97-AF65-F5344CB8AC3E}">
        <p14:creationId xmlns:p14="http://schemas.microsoft.com/office/powerpoint/2010/main" val="152242317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CB4017C-9869-486E-ADFF-B3CBA203C337}" type="datetime2">
              <a:rPr lang="en-US" smtClean="0"/>
              <a:t>Monday, May 10, 2021</a:t>
            </a:fld>
            <a:endParaRPr lang="en-US"/>
          </a:p>
        </p:txBody>
      </p:sp>
      <p:sp>
        <p:nvSpPr>
          <p:cNvPr id="3" name="Footer Placeholder 2"/>
          <p:cNvSpPr>
            <a:spLocks noGrp="1"/>
          </p:cNvSpPr>
          <p:nvPr>
            <p:ph type="ftr" sz="quarter" idx="11"/>
          </p:nvPr>
        </p:nvSpPr>
        <p:spPr/>
        <p:txBody>
          <a:bodyPr/>
          <a:lstStyle/>
          <a:p>
            <a:r>
              <a:rPr lang="en-US" dirty="0"/>
              <a:t>ICPAC</a:t>
            </a:r>
          </a:p>
        </p:txBody>
      </p:sp>
      <p:sp>
        <p:nvSpPr>
          <p:cNvPr id="4" name="Slide Number Placeholder 3"/>
          <p:cNvSpPr>
            <a:spLocks noGrp="1"/>
          </p:cNvSpPr>
          <p:nvPr>
            <p:ph type="sldNum" sz="quarter" idx="12"/>
          </p:nvPr>
        </p:nvSpPr>
        <p:spPr/>
        <p:txBody>
          <a:bodyPr/>
          <a:lstStyle/>
          <a:p>
            <a:fld id="{B1DB7362-2002-504E-9846-FFD55AE08938}" type="slidenum">
              <a:rPr lang="en-US" smtClean="0"/>
              <a:t>‹#›</a:t>
            </a:fld>
            <a:endParaRPr lang="en-US"/>
          </a:p>
        </p:txBody>
      </p:sp>
    </p:spTree>
    <p:extLst>
      <p:ext uri="{BB962C8B-B14F-4D97-AF65-F5344CB8AC3E}">
        <p14:creationId xmlns:p14="http://schemas.microsoft.com/office/powerpoint/2010/main" val="178912006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41645" y="4800600"/>
            <a:ext cx="5943600" cy="398929"/>
          </a:xfrm>
        </p:spPr>
        <p:txBody>
          <a:bodyPr anchor="t"/>
          <a:lstStyle>
            <a:lvl1pPr algn="l">
              <a:defRPr sz="2000" b="1"/>
            </a:lvl1pPr>
          </a:lstStyle>
          <a:p>
            <a:r>
              <a:rPr lang="en-GB"/>
              <a:t>Click to edit Master title style</a:t>
            </a:r>
            <a:endParaRPr lang="en-US" dirty="0"/>
          </a:p>
        </p:txBody>
      </p:sp>
      <p:sp>
        <p:nvSpPr>
          <p:cNvPr id="3" name="Picture Placeholder 2"/>
          <p:cNvSpPr>
            <a:spLocks noGrp="1"/>
          </p:cNvSpPr>
          <p:nvPr>
            <p:ph type="pic" idx="1"/>
          </p:nvPr>
        </p:nvSpPr>
        <p:spPr>
          <a:xfrm>
            <a:off x="1941645" y="612775"/>
            <a:ext cx="59436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GB"/>
              <a:t>Drag picture to placeholder or click icon to add</a:t>
            </a:r>
            <a:endParaRPr lang="en-US"/>
          </a:p>
        </p:txBody>
      </p:sp>
      <p:sp>
        <p:nvSpPr>
          <p:cNvPr id="4" name="Text Placeholder 3"/>
          <p:cNvSpPr>
            <a:spLocks noGrp="1"/>
          </p:cNvSpPr>
          <p:nvPr>
            <p:ph type="body" sz="half" idx="2"/>
          </p:nvPr>
        </p:nvSpPr>
        <p:spPr>
          <a:xfrm>
            <a:off x="1941645" y="5199529"/>
            <a:ext cx="5943600" cy="4781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a:t>Click to edit Master text styles</a:t>
            </a:r>
          </a:p>
        </p:txBody>
      </p:sp>
      <p:sp>
        <p:nvSpPr>
          <p:cNvPr id="5" name="Date Placeholder 4"/>
          <p:cNvSpPr>
            <a:spLocks noGrp="1"/>
          </p:cNvSpPr>
          <p:nvPr>
            <p:ph type="dt" sz="half" idx="10"/>
          </p:nvPr>
        </p:nvSpPr>
        <p:spPr/>
        <p:txBody>
          <a:bodyPr/>
          <a:lstStyle/>
          <a:p>
            <a:fld id="{07B0A5E0-C1B9-4867-A1E2-5B2A0C6D13BD}" type="datetime2">
              <a:rPr lang="en-US" smtClean="0"/>
              <a:t>Monday, May 10, 2021</a:t>
            </a:fld>
            <a:endParaRPr lang="en-US"/>
          </a:p>
        </p:txBody>
      </p:sp>
      <p:sp>
        <p:nvSpPr>
          <p:cNvPr id="6" name="Footer Placeholder 5"/>
          <p:cNvSpPr>
            <a:spLocks noGrp="1"/>
          </p:cNvSpPr>
          <p:nvPr>
            <p:ph type="ftr" sz="quarter" idx="11"/>
          </p:nvPr>
        </p:nvSpPr>
        <p:spPr/>
        <p:txBody>
          <a:bodyPr/>
          <a:lstStyle/>
          <a:p>
            <a:r>
              <a:rPr lang="en-US" dirty="0"/>
              <a:t>ICPAC</a:t>
            </a:r>
          </a:p>
        </p:txBody>
      </p:sp>
      <p:sp>
        <p:nvSpPr>
          <p:cNvPr id="7" name="Slide Number Placeholder 6"/>
          <p:cNvSpPr>
            <a:spLocks noGrp="1"/>
          </p:cNvSpPr>
          <p:nvPr>
            <p:ph type="sldNum" sz="quarter" idx="12"/>
          </p:nvPr>
        </p:nvSpPr>
        <p:spPr/>
        <p:txBody>
          <a:bodyPr/>
          <a:lstStyle/>
          <a:p>
            <a:fld id="{B1DB7362-2002-504E-9846-FFD55AE08938}" type="slidenum">
              <a:rPr lang="en-US" smtClean="0"/>
              <a:t>‹#›</a:t>
            </a:fld>
            <a:endParaRPr lang="en-US"/>
          </a:p>
        </p:txBody>
      </p:sp>
    </p:spTree>
    <p:extLst>
      <p:ext uri="{BB962C8B-B14F-4D97-AF65-F5344CB8AC3E}">
        <p14:creationId xmlns:p14="http://schemas.microsoft.com/office/powerpoint/2010/main" val="9615432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2.svg"/><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95300" y="274638"/>
            <a:ext cx="8915400" cy="792162"/>
          </a:xfrm>
          <a:prstGeom prst="rect">
            <a:avLst/>
          </a:prstGeom>
        </p:spPr>
        <p:txBody>
          <a:bodyPr vert="horz" lIns="91440" tIns="45720" rIns="91440" bIns="45720" rtlCol="0" anchor="t">
            <a:normAutofit/>
          </a:bodyPr>
          <a:lstStyle/>
          <a:p>
            <a:r>
              <a:rPr lang="en-GB"/>
              <a:t>Click to edit Master title style</a:t>
            </a:r>
            <a:endParaRPr lang="en-US" dirty="0"/>
          </a:p>
        </p:txBody>
      </p:sp>
      <p:sp>
        <p:nvSpPr>
          <p:cNvPr id="3" name="Text Placeholder 2"/>
          <p:cNvSpPr>
            <a:spLocks noGrp="1"/>
          </p:cNvSpPr>
          <p:nvPr>
            <p:ph type="body" idx="1"/>
          </p:nvPr>
        </p:nvSpPr>
        <p:spPr>
          <a:xfrm>
            <a:off x="495300" y="1244601"/>
            <a:ext cx="8915400" cy="4525963"/>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2"/>
          </p:nvPr>
        </p:nvSpPr>
        <p:spPr>
          <a:xfrm>
            <a:off x="495300" y="6486987"/>
            <a:ext cx="2311400" cy="182373"/>
          </a:xfrm>
          <a:prstGeom prst="rect">
            <a:avLst/>
          </a:prstGeom>
        </p:spPr>
        <p:txBody>
          <a:bodyPr vert="horz" lIns="91440" tIns="45720" rIns="91440" bIns="45720" rtlCol="0" anchor="ctr"/>
          <a:lstStyle>
            <a:lvl1pPr algn="l">
              <a:defRPr sz="1000">
                <a:solidFill>
                  <a:srgbClr val="646463"/>
                </a:solidFill>
              </a:defRPr>
            </a:lvl1pPr>
          </a:lstStyle>
          <a:p>
            <a:fld id="{D0EE56E8-8AF9-4EAA-BC04-5929A4739BF4}" type="datetime2">
              <a:rPr lang="en-US" smtClean="0"/>
              <a:t>Monday, May 10, 2021</a:t>
            </a:fld>
            <a:endParaRPr lang="en-US" dirty="0"/>
          </a:p>
        </p:txBody>
      </p:sp>
      <p:sp>
        <p:nvSpPr>
          <p:cNvPr id="5" name="Footer Placeholder 4"/>
          <p:cNvSpPr>
            <a:spLocks noGrp="1"/>
          </p:cNvSpPr>
          <p:nvPr>
            <p:ph type="ftr" sz="quarter" idx="3"/>
          </p:nvPr>
        </p:nvSpPr>
        <p:spPr>
          <a:xfrm>
            <a:off x="3384550" y="6486987"/>
            <a:ext cx="3944714" cy="182373"/>
          </a:xfrm>
          <a:prstGeom prst="rect">
            <a:avLst/>
          </a:prstGeom>
        </p:spPr>
        <p:txBody>
          <a:bodyPr vert="horz" lIns="91440" tIns="45720" rIns="91440" bIns="45720" rtlCol="0" anchor="ctr"/>
          <a:lstStyle>
            <a:lvl1pPr algn="ctr">
              <a:defRPr sz="1000" b="1">
                <a:solidFill>
                  <a:srgbClr val="646463"/>
                </a:solidFill>
              </a:defRPr>
            </a:lvl1pPr>
          </a:lstStyle>
          <a:p>
            <a:r>
              <a:rPr lang="en-US" dirty="0"/>
              <a:t>ICPAC</a:t>
            </a:r>
          </a:p>
        </p:txBody>
      </p:sp>
      <p:sp>
        <p:nvSpPr>
          <p:cNvPr id="6" name="Slide Number Placeholder 5"/>
          <p:cNvSpPr>
            <a:spLocks noGrp="1"/>
          </p:cNvSpPr>
          <p:nvPr>
            <p:ph type="sldNum" sz="quarter" idx="4"/>
          </p:nvPr>
        </p:nvSpPr>
        <p:spPr>
          <a:xfrm>
            <a:off x="8247528" y="6486987"/>
            <a:ext cx="388471" cy="182373"/>
          </a:xfrm>
          <a:prstGeom prst="rect">
            <a:avLst/>
          </a:prstGeom>
        </p:spPr>
        <p:txBody>
          <a:bodyPr vert="horz" lIns="91440" tIns="45720" rIns="91440" bIns="45720" rtlCol="0" anchor="ctr"/>
          <a:lstStyle>
            <a:lvl1pPr algn="ctr">
              <a:defRPr sz="1000">
                <a:solidFill>
                  <a:schemeClr val="tx2"/>
                </a:solidFill>
              </a:defRPr>
            </a:lvl1pPr>
          </a:lstStyle>
          <a:p>
            <a:fld id="{B1DB7362-2002-504E-9846-FFD55AE08938}" type="slidenum">
              <a:rPr lang="en-US" smtClean="0"/>
              <a:pPr/>
              <a:t>‹#›</a:t>
            </a:fld>
            <a:endParaRPr lang="en-US"/>
          </a:p>
        </p:txBody>
      </p:sp>
      <p:pic>
        <p:nvPicPr>
          <p:cNvPr id="11" name="Picture 10">
            <a:extLst>
              <a:ext uri="{FF2B5EF4-FFF2-40B4-BE49-F238E27FC236}">
                <a16:creationId xmlns:a16="http://schemas.microsoft.com/office/drawing/2014/main" id="{72508A43-7D70-7540-86DE-8CBB964A449C}"/>
              </a:ext>
            </a:extLst>
          </p:cNvPr>
          <p:cNvPicPr>
            <a:picLocks noChangeAspect="1"/>
          </p:cNvPicPr>
          <p:nvPr userDrawn="1"/>
        </p:nvPicPr>
        <p:blipFill>
          <a:blip r:embed="rId10">
            <a:extLst>
              <a:ext uri="{96DAC541-7B7A-43D3-8B79-37D633B846F1}">
                <asvg:svgBlip xmlns:asvg="http://schemas.microsoft.com/office/drawing/2016/SVG/main" r:embed="rId11"/>
              </a:ext>
            </a:extLst>
          </a:blip>
          <a:srcRect/>
          <a:stretch/>
        </p:blipFill>
        <p:spPr>
          <a:xfrm>
            <a:off x="8769424" y="5948365"/>
            <a:ext cx="867684" cy="867684"/>
          </a:xfrm>
          <a:prstGeom prst="rect">
            <a:avLst/>
          </a:prstGeom>
        </p:spPr>
      </p:pic>
    </p:spTree>
    <p:extLst>
      <p:ext uri="{BB962C8B-B14F-4D97-AF65-F5344CB8AC3E}">
        <p14:creationId xmlns:p14="http://schemas.microsoft.com/office/powerpoint/2010/main" val="1382132497"/>
      </p:ext>
    </p:extLst>
  </p:cSld>
  <p:clrMap bg1="lt1" tx1="dk1" bg2="lt2" tx2="dk2" accent1="accent1" accent2="accent2" accent3="accent3" accent4="accent4" accent5="accent5" accent6="accent6" hlink="hlink" folHlink="folHlink"/>
  <p:sldLayoutIdLst>
    <p:sldLayoutId id="2147483659" r:id="rId1"/>
    <p:sldLayoutId id="2147483649" r:id="rId2"/>
    <p:sldLayoutId id="2147483650" r:id="rId3"/>
    <p:sldLayoutId id="2147483651" r:id="rId4"/>
    <p:sldLayoutId id="2147483658" r:id="rId5"/>
    <p:sldLayoutId id="2147483654" r:id="rId6"/>
    <p:sldLayoutId id="2147483655" r:id="rId7"/>
    <p:sldLayoutId id="2147483657" r:id="rId8"/>
  </p:sldLayoutIdLst>
  <p:hf hdr="0"/>
  <p:txStyles>
    <p:titleStyle>
      <a:lvl1pPr algn="l" defTabSz="457200" rtl="0" eaLnBrk="1" latinLnBrk="0" hangingPunct="1">
        <a:spcBef>
          <a:spcPct val="0"/>
        </a:spcBef>
        <a:buNone/>
        <a:defRPr sz="2400" kern="1200" cap="all">
          <a:solidFill>
            <a:srgbClr val="00833F"/>
          </a:solidFill>
          <a:latin typeface="+mj-lt"/>
          <a:ea typeface="+mj-ea"/>
          <a:cs typeface="+mj-cs"/>
        </a:defRPr>
      </a:lvl1pPr>
    </p:titleStyle>
    <p:bodyStyle>
      <a:lvl1pPr marL="342900" indent="-342900" algn="l" defTabSz="457200" rtl="0" eaLnBrk="1" latinLnBrk="0" hangingPunct="1">
        <a:spcBef>
          <a:spcPct val="20000"/>
        </a:spcBef>
        <a:buFont typeface="Arial"/>
        <a:buChar char="•"/>
        <a:defRPr sz="24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0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18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16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16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3.xml"/><Relationship Id="rId5" Type="http://schemas.openxmlformats.org/officeDocument/2006/relationships/image" Target="../media/image11.png"/><Relationship Id="rId4" Type="http://schemas.openxmlformats.org/officeDocument/2006/relationships/image" Target="../media/image20.png"/></Relationships>
</file>

<file path=ppt/slides/_rels/slide1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3.xml"/><Relationship Id="rId4" Type="http://schemas.openxmlformats.org/officeDocument/2006/relationships/image" Target="../media/image11.png"/></Relationships>
</file>

<file path=ppt/slides/_rels/slide1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17.png"/><Relationship Id="rId1" Type="http://schemas.openxmlformats.org/officeDocument/2006/relationships/slideLayout" Target="../slideLayouts/slideLayout3.xml"/><Relationship Id="rId4" Type="http://schemas.openxmlformats.org/officeDocument/2006/relationships/image" Target="../media/image24.png"/></Relationships>
</file>

<file path=ppt/slides/_rels/slide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25.png"/><Relationship Id="rId1" Type="http://schemas.openxmlformats.org/officeDocument/2006/relationships/slideLayout" Target="../slideLayouts/slideLayout3.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png"/></Relationships>
</file>

<file path=ppt/slides/_rels/slide15.xml.rels><?xml version="1.0" encoding="UTF-8" standalone="yes"?>
<Relationships xmlns="http://schemas.openxmlformats.org/package/2006/relationships"><Relationship Id="rId8" Type="http://schemas.openxmlformats.org/officeDocument/2006/relationships/image" Target="../media/image35.jpeg"/><Relationship Id="rId3" Type="http://schemas.openxmlformats.org/officeDocument/2006/relationships/image" Target="../media/image30.jpeg"/><Relationship Id="rId7" Type="http://schemas.openxmlformats.org/officeDocument/2006/relationships/image" Target="../media/image34.jpeg"/><Relationship Id="rId2" Type="http://schemas.openxmlformats.org/officeDocument/2006/relationships/image" Target="../media/image29.jpeg"/><Relationship Id="rId1" Type="http://schemas.openxmlformats.org/officeDocument/2006/relationships/slideLayout" Target="../slideLayouts/slideLayout3.xml"/><Relationship Id="rId6" Type="http://schemas.openxmlformats.org/officeDocument/2006/relationships/image" Target="../media/image33.jpeg"/><Relationship Id="rId5" Type="http://schemas.openxmlformats.org/officeDocument/2006/relationships/image" Target="../media/image32.jpeg"/><Relationship Id="rId4" Type="http://schemas.openxmlformats.org/officeDocument/2006/relationships/image" Target="../media/image31.jpe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7.tmp"/><Relationship Id="rId1" Type="http://schemas.openxmlformats.org/officeDocument/2006/relationships/slideLayout" Target="../slideLayouts/slideLayout4.xml"/><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2.pn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7.tmp"/><Relationship Id="rId1" Type="http://schemas.openxmlformats.org/officeDocument/2006/relationships/slideLayout" Target="../slideLayouts/slideLayout4.xml"/><Relationship Id="rId6" Type="http://schemas.openxmlformats.org/officeDocument/2006/relationships/image" Target="../media/image11.png"/><Relationship Id="rId5" Type="http://schemas.openxmlformats.org/officeDocument/2006/relationships/image" Target="../media/image15.png"/><Relationship Id="rId4"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78366" y="1913188"/>
            <a:ext cx="8949268" cy="434478"/>
          </a:xfrm>
        </p:spPr>
        <p:txBody>
          <a:bodyPr>
            <a:normAutofit fontScale="90000"/>
          </a:bodyPr>
          <a:lstStyle/>
          <a:p>
            <a:r>
              <a:rPr lang="en-KE" sz="1800" b="1" dirty="0">
                <a:latin typeface="Calibri" panose="020F0502020204030204" pitchFamily="34" charset="0"/>
                <a:cs typeface="Times New Roman" panose="02020603050405020304" pitchFamily="18" charset="0"/>
              </a:rPr>
              <a:t>Best Practices for "Early </a:t>
            </a:r>
            <a:r>
              <a:rPr lang="en-KE" sz="1800" b="1" dirty="0">
                <a:effectLst/>
                <a:latin typeface="Calibri" panose="020F0502020204030204" pitchFamily="34" charset="0"/>
                <a:ea typeface="Calibri" panose="020F0502020204030204" pitchFamily="34" charset="0"/>
                <a:cs typeface="Times New Roman" panose="02020603050405020304" pitchFamily="18" charset="0"/>
              </a:rPr>
              <a:t>Warning for Early Action</a:t>
            </a:r>
            <a:r>
              <a:rPr lang="en-KE" sz="1800" dirty="0">
                <a:effectLst/>
                <a:latin typeface="Calibri" panose="020F0502020204030204" pitchFamily="34" charset="0"/>
                <a:ea typeface="Calibri" panose="020F0502020204030204" pitchFamily="34" charset="0"/>
                <a:cs typeface="Times New Roman" panose="02020603050405020304" pitchFamily="18" charset="0"/>
              </a:rPr>
              <a:t>”.</a:t>
            </a:r>
            <a:r>
              <a:rPr lang="en-US" sz="1800" dirty="0">
                <a:effectLst/>
                <a:latin typeface="Calibri" panose="020F0502020204030204" pitchFamily="34" charset="0"/>
                <a:ea typeface="Calibri" panose="020F0502020204030204" pitchFamily="34" charset="0"/>
                <a:cs typeface="Times New Roman" panose="02020603050405020304" pitchFamily="18" charset="0"/>
              </a:rPr>
              <a:t> </a:t>
            </a:r>
            <a:br>
              <a:rPr lang="en-KE" sz="1800" dirty="0">
                <a:effectLst/>
                <a:latin typeface="Calibri" panose="020F0502020204030204" pitchFamily="34" charset="0"/>
                <a:ea typeface="Calibri" panose="020F0502020204030204" pitchFamily="34" charset="0"/>
                <a:cs typeface="Times New Roman" panose="02020603050405020304" pitchFamily="18" charset="0"/>
              </a:rPr>
            </a:br>
            <a:endParaRPr lang="en-GB" dirty="0"/>
          </a:p>
        </p:txBody>
      </p:sp>
      <p:sp>
        <p:nvSpPr>
          <p:cNvPr id="3" name="Subtitle 2"/>
          <p:cNvSpPr>
            <a:spLocks noGrp="1"/>
          </p:cNvSpPr>
          <p:nvPr>
            <p:ph type="subTitle" idx="1"/>
          </p:nvPr>
        </p:nvSpPr>
        <p:spPr>
          <a:xfrm>
            <a:off x="478366" y="2226014"/>
            <a:ext cx="8949268" cy="698930"/>
          </a:xfrm>
        </p:spPr>
        <p:txBody>
          <a:bodyPr/>
          <a:lstStyle/>
          <a:p>
            <a:r>
              <a:rPr lang="en-GB" dirty="0"/>
              <a:t>KENYA </a:t>
            </a:r>
          </a:p>
          <a:p>
            <a:r>
              <a:rPr lang="en-GB" dirty="0"/>
              <a:t> </a:t>
            </a:r>
            <a:r>
              <a:rPr lang="en-KE" sz="1800" b="1" cap="none" dirty="0" err="1">
                <a:effectLst/>
                <a:latin typeface="Calibri" panose="020F0502020204030204" pitchFamily="34" charset="0"/>
                <a:ea typeface="Calibri" panose="020F0502020204030204" pitchFamily="34" charset="0"/>
                <a:cs typeface="Times New Roman" panose="02020603050405020304" pitchFamily="18" charset="0"/>
              </a:rPr>
              <a:t>Misiani</a:t>
            </a:r>
            <a:r>
              <a:rPr lang="en-KE" sz="1800" b="1" cap="none" dirty="0">
                <a:effectLst/>
                <a:latin typeface="Calibri" panose="020F0502020204030204" pitchFamily="34" charset="0"/>
                <a:ea typeface="Calibri" panose="020F0502020204030204" pitchFamily="34" charset="0"/>
                <a:cs typeface="Times New Roman" panose="02020603050405020304" pitchFamily="18" charset="0"/>
              </a:rPr>
              <a:t> Zachary</a:t>
            </a:r>
            <a:r>
              <a:rPr lang="en-US" sz="1800" dirty="0">
                <a:effectLst/>
                <a:latin typeface="Calibri" panose="020F0502020204030204" pitchFamily="34" charset="0"/>
                <a:ea typeface="Calibri" panose="020F0502020204030204" pitchFamily="34" charset="0"/>
                <a:cs typeface="Times New Roman" panose="02020603050405020304" pitchFamily="18" charset="0"/>
              </a:rPr>
              <a:t>: </a:t>
            </a:r>
            <a:r>
              <a:rPr lang="en-KE" sz="1800" cap="none" dirty="0">
                <a:solidFill>
                  <a:srgbClr val="00B0F0"/>
                </a:solidFill>
                <a:effectLst/>
                <a:latin typeface="Calibri" panose="020F0502020204030204" pitchFamily="34" charset="0"/>
                <a:ea typeface="Calibri" panose="020F0502020204030204" pitchFamily="34" charset="0"/>
                <a:cs typeface="Times New Roman" panose="02020603050405020304" pitchFamily="18" charset="0"/>
              </a:rPr>
              <a:t>Public Weather Services &amp; Media</a:t>
            </a:r>
            <a:r>
              <a:rPr lang="en-US" cap="none" dirty="0">
                <a:solidFill>
                  <a:srgbClr val="00B0F0"/>
                </a:solidFill>
                <a:latin typeface="Calibri" panose="020F0502020204030204" pitchFamily="34" charset="0"/>
                <a:ea typeface="Calibri" panose="020F0502020204030204" pitchFamily="34" charset="0"/>
                <a:cs typeface="Times New Roman" panose="02020603050405020304" pitchFamily="18" charset="0"/>
              </a:rPr>
              <a:t>.</a:t>
            </a:r>
            <a:endParaRPr lang="en-KE" sz="1800" dirty="0">
              <a:solidFill>
                <a:srgbClr val="00B0F0"/>
              </a:solidFill>
              <a:effectLst/>
              <a:latin typeface="Calibri" panose="020F0502020204030204" pitchFamily="34" charset="0"/>
              <a:ea typeface="Calibri" panose="020F0502020204030204" pitchFamily="34" charset="0"/>
              <a:cs typeface="Times New Roman" panose="02020603050405020304" pitchFamily="18" charset="0"/>
            </a:endParaRPr>
          </a:p>
          <a:p>
            <a:endParaRPr lang="en-GB" dirty="0"/>
          </a:p>
        </p:txBody>
      </p:sp>
      <p:pic>
        <p:nvPicPr>
          <p:cNvPr id="5" name="Picture 4">
            <a:extLst>
              <a:ext uri="{FF2B5EF4-FFF2-40B4-BE49-F238E27FC236}">
                <a16:creationId xmlns:a16="http://schemas.microsoft.com/office/drawing/2014/main" id="{0386CE76-8796-4397-84A0-724CBC72BE7F}"/>
              </a:ext>
            </a:extLst>
          </p:cNvPr>
          <p:cNvPicPr>
            <a:picLocks noChangeAspect="1"/>
          </p:cNvPicPr>
          <p:nvPr/>
        </p:nvPicPr>
        <p:blipFill>
          <a:blip r:embed="rId2"/>
          <a:stretch>
            <a:fillRect/>
          </a:stretch>
        </p:blipFill>
        <p:spPr>
          <a:xfrm>
            <a:off x="1352600" y="2131169"/>
            <a:ext cx="637701" cy="529323"/>
          </a:xfrm>
          <a:prstGeom prst="rect">
            <a:avLst/>
          </a:prstGeom>
        </p:spPr>
      </p:pic>
      <p:sp>
        <p:nvSpPr>
          <p:cNvPr id="7" name="TextBox 6">
            <a:extLst>
              <a:ext uri="{FF2B5EF4-FFF2-40B4-BE49-F238E27FC236}">
                <a16:creationId xmlns:a16="http://schemas.microsoft.com/office/drawing/2014/main" id="{E0B1BA4F-5A8E-49FB-9178-EDFACE9C5A39}"/>
              </a:ext>
            </a:extLst>
          </p:cNvPr>
          <p:cNvSpPr txBox="1"/>
          <p:nvPr/>
        </p:nvSpPr>
        <p:spPr>
          <a:xfrm>
            <a:off x="1325130" y="2641637"/>
            <a:ext cx="692639" cy="369332"/>
          </a:xfrm>
          <a:prstGeom prst="rect">
            <a:avLst/>
          </a:prstGeom>
          <a:noFill/>
        </p:spPr>
        <p:txBody>
          <a:bodyPr wrap="square">
            <a:spAutoFit/>
          </a:bodyPr>
          <a:lstStyle/>
          <a:p>
            <a:r>
              <a:rPr lang="en-KE" dirty="0"/>
              <a:t>KMD</a:t>
            </a:r>
          </a:p>
        </p:txBody>
      </p:sp>
    </p:spTree>
    <p:extLst>
      <p:ext uri="{BB962C8B-B14F-4D97-AF65-F5344CB8AC3E}">
        <p14:creationId xmlns:p14="http://schemas.microsoft.com/office/powerpoint/2010/main" val="91522233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531145-8D73-4A07-AF67-3A2C59FFDE70}"/>
              </a:ext>
            </a:extLst>
          </p:cNvPr>
          <p:cNvSpPr>
            <a:spLocks noGrp="1"/>
          </p:cNvSpPr>
          <p:nvPr>
            <p:ph type="title"/>
          </p:nvPr>
        </p:nvSpPr>
        <p:spPr>
          <a:xfrm>
            <a:off x="990600" y="197060"/>
            <a:ext cx="8915400" cy="792162"/>
          </a:xfrm>
        </p:spPr>
        <p:txBody>
          <a:bodyPr/>
          <a:lstStyle/>
          <a:p>
            <a:r>
              <a:rPr lang="en-US" dirty="0" err="1"/>
              <a:t>Kmd</a:t>
            </a:r>
            <a:r>
              <a:rPr lang="en-US" dirty="0"/>
              <a:t> Facebook page performance </a:t>
            </a:r>
            <a:endParaRPr lang="en-KE" dirty="0"/>
          </a:p>
        </p:txBody>
      </p:sp>
      <p:pic>
        <p:nvPicPr>
          <p:cNvPr id="8" name="Content Placeholder 7">
            <a:extLst>
              <a:ext uri="{FF2B5EF4-FFF2-40B4-BE49-F238E27FC236}">
                <a16:creationId xmlns:a16="http://schemas.microsoft.com/office/drawing/2014/main" id="{1E530089-8B8F-4686-9366-741556D21916}"/>
              </a:ext>
            </a:extLst>
          </p:cNvPr>
          <p:cNvPicPr>
            <a:picLocks noGrp="1" noChangeAspect="1"/>
          </p:cNvPicPr>
          <p:nvPr>
            <p:ph idx="1"/>
          </p:nvPr>
        </p:nvPicPr>
        <p:blipFill>
          <a:blip r:embed="rId2"/>
          <a:stretch>
            <a:fillRect/>
          </a:stretch>
        </p:blipFill>
        <p:spPr>
          <a:xfrm>
            <a:off x="134227" y="1066800"/>
            <a:ext cx="9637545" cy="5123894"/>
          </a:xfrm>
        </p:spPr>
      </p:pic>
      <p:sp>
        <p:nvSpPr>
          <p:cNvPr id="4" name="Date Placeholder 3">
            <a:extLst>
              <a:ext uri="{FF2B5EF4-FFF2-40B4-BE49-F238E27FC236}">
                <a16:creationId xmlns:a16="http://schemas.microsoft.com/office/drawing/2014/main" id="{C7A7E49B-921D-489B-9FDE-CC332B496780}"/>
              </a:ext>
            </a:extLst>
          </p:cNvPr>
          <p:cNvSpPr>
            <a:spLocks noGrp="1"/>
          </p:cNvSpPr>
          <p:nvPr>
            <p:ph type="dt" sz="half" idx="10"/>
          </p:nvPr>
        </p:nvSpPr>
        <p:spPr/>
        <p:txBody>
          <a:bodyPr/>
          <a:lstStyle/>
          <a:p>
            <a:fld id="{DE19D8FE-7506-41EF-B335-8CA99EA3EAA9}" type="datetime2">
              <a:rPr lang="en-US" smtClean="0"/>
              <a:t>Monday, May 10, 2021</a:t>
            </a:fld>
            <a:endParaRPr lang="en-US"/>
          </a:p>
        </p:txBody>
      </p:sp>
      <p:sp>
        <p:nvSpPr>
          <p:cNvPr id="5" name="Footer Placeholder 4">
            <a:extLst>
              <a:ext uri="{FF2B5EF4-FFF2-40B4-BE49-F238E27FC236}">
                <a16:creationId xmlns:a16="http://schemas.microsoft.com/office/drawing/2014/main" id="{58AFA7F6-8974-4588-84CF-1C664AEE6176}"/>
              </a:ext>
            </a:extLst>
          </p:cNvPr>
          <p:cNvSpPr>
            <a:spLocks noGrp="1"/>
          </p:cNvSpPr>
          <p:nvPr>
            <p:ph type="ftr" sz="quarter" idx="11"/>
          </p:nvPr>
        </p:nvSpPr>
        <p:spPr/>
        <p:txBody>
          <a:bodyPr/>
          <a:lstStyle/>
          <a:p>
            <a:r>
              <a:rPr lang="en-US"/>
              <a:t>ICPAC</a:t>
            </a:r>
            <a:endParaRPr lang="en-US" dirty="0"/>
          </a:p>
        </p:txBody>
      </p:sp>
      <p:sp>
        <p:nvSpPr>
          <p:cNvPr id="6" name="Slide Number Placeholder 5">
            <a:extLst>
              <a:ext uri="{FF2B5EF4-FFF2-40B4-BE49-F238E27FC236}">
                <a16:creationId xmlns:a16="http://schemas.microsoft.com/office/drawing/2014/main" id="{68C2C636-0337-4D3F-81BB-EC134F8C2FC5}"/>
              </a:ext>
            </a:extLst>
          </p:cNvPr>
          <p:cNvSpPr>
            <a:spLocks noGrp="1"/>
          </p:cNvSpPr>
          <p:nvPr>
            <p:ph type="sldNum" sz="quarter" idx="12"/>
          </p:nvPr>
        </p:nvSpPr>
        <p:spPr/>
        <p:txBody>
          <a:bodyPr/>
          <a:lstStyle/>
          <a:p>
            <a:fld id="{B1DB7362-2002-504E-9846-FFD55AE08938}" type="slidenum">
              <a:rPr lang="en-US" smtClean="0"/>
              <a:t>10</a:t>
            </a:fld>
            <a:endParaRPr lang="en-US"/>
          </a:p>
        </p:txBody>
      </p:sp>
      <p:pic>
        <p:nvPicPr>
          <p:cNvPr id="7" name="Picture 6">
            <a:extLst>
              <a:ext uri="{FF2B5EF4-FFF2-40B4-BE49-F238E27FC236}">
                <a16:creationId xmlns:a16="http://schemas.microsoft.com/office/drawing/2014/main" id="{99F54EDF-FEB8-4F7B-91AC-C35C088AD0CB}"/>
              </a:ext>
            </a:extLst>
          </p:cNvPr>
          <p:cNvPicPr>
            <a:picLocks noChangeAspect="1"/>
          </p:cNvPicPr>
          <p:nvPr/>
        </p:nvPicPr>
        <p:blipFill>
          <a:blip r:embed="rId3"/>
          <a:stretch>
            <a:fillRect/>
          </a:stretch>
        </p:blipFill>
        <p:spPr>
          <a:xfrm>
            <a:off x="211694" y="197060"/>
            <a:ext cx="573074" cy="573074"/>
          </a:xfrm>
          <a:prstGeom prst="rect">
            <a:avLst/>
          </a:prstGeom>
        </p:spPr>
      </p:pic>
    </p:spTree>
    <p:extLst>
      <p:ext uri="{BB962C8B-B14F-4D97-AF65-F5344CB8AC3E}">
        <p14:creationId xmlns:p14="http://schemas.microsoft.com/office/powerpoint/2010/main" val="87390579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E4942A6C-5572-494A-8415-A7E5B62B5B08}"/>
              </a:ext>
            </a:extLst>
          </p:cNvPr>
          <p:cNvSpPr>
            <a:spLocks noGrp="1"/>
          </p:cNvSpPr>
          <p:nvPr>
            <p:ph type="dt" sz="half" idx="10"/>
          </p:nvPr>
        </p:nvSpPr>
        <p:spPr>
          <a:xfrm>
            <a:off x="495300" y="6486987"/>
            <a:ext cx="2311400" cy="182373"/>
          </a:xfrm>
        </p:spPr>
        <p:txBody>
          <a:bodyPr/>
          <a:lstStyle/>
          <a:p>
            <a:fld id="{DE19D8FE-7506-41EF-B335-8CA99EA3EAA9}" type="datetime2">
              <a:rPr lang="en-US" smtClean="0"/>
              <a:pPr/>
              <a:t>Monday, May 10, 2021</a:t>
            </a:fld>
            <a:endParaRPr lang="en-US"/>
          </a:p>
        </p:txBody>
      </p:sp>
      <p:sp>
        <p:nvSpPr>
          <p:cNvPr id="5" name="Footer Placeholder 4">
            <a:extLst>
              <a:ext uri="{FF2B5EF4-FFF2-40B4-BE49-F238E27FC236}">
                <a16:creationId xmlns:a16="http://schemas.microsoft.com/office/drawing/2014/main" id="{9701B3DA-3B7A-E94F-84EF-C4F79773435B}"/>
              </a:ext>
            </a:extLst>
          </p:cNvPr>
          <p:cNvSpPr>
            <a:spLocks noGrp="1"/>
          </p:cNvSpPr>
          <p:nvPr>
            <p:ph type="ftr" sz="quarter" idx="11"/>
          </p:nvPr>
        </p:nvSpPr>
        <p:spPr>
          <a:xfrm>
            <a:off x="3384550" y="6486987"/>
            <a:ext cx="3944714" cy="182373"/>
          </a:xfrm>
        </p:spPr>
        <p:txBody>
          <a:bodyPr/>
          <a:lstStyle/>
          <a:p>
            <a:r>
              <a:rPr lang="en-US"/>
              <a:t>ICPAC</a:t>
            </a:r>
            <a:endParaRPr lang="en-US" dirty="0"/>
          </a:p>
        </p:txBody>
      </p:sp>
      <p:sp>
        <p:nvSpPr>
          <p:cNvPr id="6" name="Slide Number Placeholder 5">
            <a:extLst>
              <a:ext uri="{FF2B5EF4-FFF2-40B4-BE49-F238E27FC236}">
                <a16:creationId xmlns:a16="http://schemas.microsoft.com/office/drawing/2014/main" id="{65B0650B-8FF5-0842-9E7D-26FC70D0B6D9}"/>
              </a:ext>
            </a:extLst>
          </p:cNvPr>
          <p:cNvSpPr>
            <a:spLocks noGrp="1"/>
          </p:cNvSpPr>
          <p:nvPr>
            <p:ph type="sldNum" sz="quarter" idx="12"/>
          </p:nvPr>
        </p:nvSpPr>
        <p:spPr>
          <a:xfrm>
            <a:off x="8247528" y="6486987"/>
            <a:ext cx="388471" cy="182373"/>
          </a:xfrm>
        </p:spPr>
        <p:txBody>
          <a:bodyPr/>
          <a:lstStyle/>
          <a:p>
            <a:fld id="{B1DB7362-2002-504E-9846-FFD55AE08938}" type="slidenum">
              <a:rPr lang="en-US" smtClean="0"/>
              <a:pPr/>
              <a:t>11</a:t>
            </a:fld>
            <a:endParaRPr lang="en-US"/>
          </a:p>
        </p:txBody>
      </p:sp>
      <p:sp>
        <p:nvSpPr>
          <p:cNvPr id="18" name="TextBox 17">
            <a:extLst>
              <a:ext uri="{FF2B5EF4-FFF2-40B4-BE49-F238E27FC236}">
                <a16:creationId xmlns:a16="http://schemas.microsoft.com/office/drawing/2014/main" id="{94375771-7144-4293-829C-79E1A42B847F}"/>
              </a:ext>
            </a:extLst>
          </p:cNvPr>
          <p:cNvSpPr txBox="1"/>
          <p:nvPr/>
        </p:nvSpPr>
        <p:spPr>
          <a:xfrm>
            <a:off x="869462" y="85904"/>
            <a:ext cx="1972444" cy="36933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square">
            <a:spAutoFit/>
          </a:bodyPr>
          <a:lstStyle/>
          <a:p>
            <a:r>
              <a:rPr lang="en-US" sz="1800" dirty="0"/>
              <a:t>@meteokenya</a:t>
            </a:r>
          </a:p>
        </p:txBody>
      </p:sp>
      <p:pic>
        <p:nvPicPr>
          <p:cNvPr id="9" name="Picture 8">
            <a:extLst>
              <a:ext uri="{FF2B5EF4-FFF2-40B4-BE49-F238E27FC236}">
                <a16:creationId xmlns:a16="http://schemas.microsoft.com/office/drawing/2014/main" id="{D87A8CE6-F4D1-4BBD-8B65-CA9989DDF8C6}"/>
              </a:ext>
            </a:extLst>
          </p:cNvPr>
          <p:cNvPicPr>
            <a:picLocks noChangeAspect="1"/>
          </p:cNvPicPr>
          <p:nvPr/>
        </p:nvPicPr>
        <p:blipFill>
          <a:blip r:embed="rId2"/>
          <a:stretch>
            <a:fillRect/>
          </a:stretch>
        </p:blipFill>
        <p:spPr>
          <a:xfrm>
            <a:off x="104864" y="761302"/>
            <a:ext cx="3684916" cy="5517232"/>
          </a:xfrm>
          <a:prstGeom prst="rect">
            <a:avLst/>
          </a:prstGeom>
        </p:spPr>
      </p:pic>
      <p:pic>
        <p:nvPicPr>
          <p:cNvPr id="8" name="Picture 7">
            <a:extLst>
              <a:ext uri="{FF2B5EF4-FFF2-40B4-BE49-F238E27FC236}">
                <a16:creationId xmlns:a16="http://schemas.microsoft.com/office/drawing/2014/main" id="{55F6B278-B947-4CA4-96C6-E519CC8340CF}"/>
              </a:ext>
            </a:extLst>
          </p:cNvPr>
          <p:cNvPicPr>
            <a:picLocks noChangeAspect="1"/>
          </p:cNvPicPr>
          <p:nvPr/>
        </p:nvPicPr>
        <p:blipFill>
          <a:blip r:embed="rId3"/>
          <a:stretch>
            <a:fillRect/>
          </a:stretch>
        </p:blipFill>
        <p:spPr>
          <a:xfrm>
            <a:off x="6909252" y="2708920"/>
            <a:ext cx="2155246" cy="1584174"/>
          </a:xfrm>
          <a:prstGeom prst="rect">
            <a:avLst/>
          </a:prstGeom>
        </p:spPr>
      </p:pic>
      <p:pic>
        <p:nvPicPr>
          <p:cNvPr id="11" name="Picture 10">
            <a:extLst>
              <a:ext uri="{FF2B5EF4-FFF2-40B4-BE49-F238E27FC236}">
                <a16:creationId xmlns:a16="http://schemas.microsoft.com/office/drawing/2014/main" id="{FC6FB328-6E62-4706-9EB5-87D309A34AD6}"/>
              </a:ext>
            </a:extLst>
          </p:cNvPr>
          <p:cNvPicPr>
            <a:picLocks noChangeAspect="1"/>
          </p:cNvPicPr>
          <p:nvPr/>
        </p:nvPicPr>
        <p:blipFill>
          <a:blip r:embed="rId4"/>
          <a:stretch>
            <a:fillRect/>
          </a:stretch>
        </p:blipFill>
        <p:spPr>
          <a:xfrm>
            <a:off x="3746748" y="518501"/>
            <a:ext cx="5982516" cy="4031530"/>
          </a:xfrm>
          <a:prstGeom prst="rect">
            <a:avLst/>
          </a:prstGeom>
        </p:spPr>
      </p:pic>
      <p:pic>
        <p:nvPicPr>
          <p:cNvPr id="12" name="Picture 11">
            <a:extLst>
              <a:ext uri="{FF2B5EF4-FFF2-40B4-BE49-F238E27FC236}">
                <a16:creationId xmlns:a16="http://schemas.microsoft.com/office/drawing/2014/main" id="{11E4953E-578C-4772-BB4B-C540B5C224C6}"/>
              </a:ext>
            </a:extLst>
          </p:cNvPr>
          <p:cNvPicPr>
            <a:picLocks noChangeAspect="1"/>
          </p:cNvPicPr>
          <p:nvPr/>
        </p:nvPicPr>
        <p:blipFill>
          <a:blip r:embed="rId3"/>
          <a:stretch>
            <a:fillRect/>
          </a:stretch>
        </p:blipFill>
        <p:spPr>
          <a:xfrm>
            <a:off x="5749963" y="3068960"/>
            <a:ext cx="4029952" cy="2962142"/>
          </a:xfrm>
          <a:prstGeom prst="rect">
            <a:avLst/>
          </a:prstGeom>
        </p:spPr>
      </p:pic>
      <p:pic>
        <p:nvPicPr>
          <p:cNvPr id="13" name="Picture 12">
            <a:extLst>
              <a:ext uri="{FF2B5EF4-FFF2-40B4-BE49-F238E27FC236}">
                <a16:creationId xmlns:a16="http://schemas.microsoft.com/office/drawing/2014/main" id="{C474B0CB-D823-4C6C-AA8B-2C0CAEADE8BC}"/>
              </a:ext>
            </a:extLst>
          </p:cNvPr>
          <p:cNvPicPr>
            <a:picLocks noChangeAspect="1"/>
          </p:cNvPicPr>
          <p:nvPr/>
        </p:nvPicPr>
        <p:blipFill>
          <a:blip r:embed="rId5"/>
          <a:stretch>
            <a:fillRect/>
          </a:stretch>
        </p:blipFill>
        <p:spPr>
          <a:xfrm>
            <a:off x="108285" y="0"/>
            <a:ext cx="542591" cy="548688"/>
          </a:xfrm>
          <a:prstGeom prst="rect">
            <a:avLst/>
          </a:prstGeom>
        </p:spPr>
      </p:pic>
      <p:sp>
        <p:nvSpPr>
          <p:cNvPr id="2" name="Rectangle 1">
            <a:extLst>
              <a:ext uri="{FF2B5EF4-FFF2-40B4-BE49-F238E27FC236}">
                <a16:creationId xmlns:a16="http://schemas.microsoft.com/office/drawing/2014/main" id="{B3A82847-9E5F-43AE-82CC-8BADD423BAFA}"/>
              </a:ext>
            </a:extLst>
          </p:cNvPr>
          <p:cNvSpPr/>
          <p:nvPr/>
        </p:nvSpPr>
        <p:spPr>
          <a:xfrm>
            <a:off x="6969224" y="3717032"/>
            <a:ext cx="462440" cy="2232248"/>
          </a:xfrm>
          <a:prstGeom prst="rect">
            <a:avLst/>
          </a:prstGeom>
          <a:noFill/>
          <a:ln w="28575" cap="flat" cmpd="sng" algn="ctr">
            <a:solidFill>
              <a:schemeClr val="dk1"/>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rtlCol="0" anchor="ctr"/>
          <a:lstStyle/>
          <a:p>
            <a:pPr algn="ctr"/>
            <a:endParaRPr lang="en-KE"/>
          </a:p>
        </p:txBody>
      </p:sp>
      <p:sp>
        <p:nvSpPr>
          <p:cNvPr id="3" name="TextBox 2">
            <a:extLst>
              <a:ext uri="{FF2B5EF4-FFF2-40B4-BE49-F238E27FC236}">
                <a16:creationId xmlns:a16="http://schemas.microsoft.com/office/drawing/2014/main" id="{3715250F-2009-4BBE-94C3-1ABCBCE7A4EE}"/>
              </a:ext>
            </a:extLst>
          </p:cNvPr>
          <p:cNvSpPr txBox="1"/>
          <p:nvPr/>
        </p:nvSpPr>
        <p:spPr>
          <a:xfrm>
            <a:off x="6905813" y="6086297"/>
            <a:ext cx="774571" cy="369332"/>
          </a:xfrm>
          <a:prstGeom prst="rect">
            <a:avLst/>
          </a:prstGeom>
          <a:noFill/>
        </p:spPr>
        <p:txBody>
          <a:bodyPr wrap="none" rtlCol="0">
            <a:spAutoFit/>
          </a:bodyPr>
          <a:lstStyle/>
          <a:p>
            <a:r>
              <a:rPr lang="en-US" dirty="0"/>
              <a:t>25-34</a:t>
            </a:r>
            <a:endParaRPr lang="en-KE" dirty="0"/>
          </a:p>
        </p:txBody>
      </p:sp>
      <p:sp>
        <p:nvSpPr>
          <p:cNvPr id="7" name="Rectangle 6">
            <a:extLst>
              <a:ext uri="{FF2B5EF4-FFF2-40B4-BE49-F238E27FC236}">
                <a16:creationId xmlns:a16="http://schemas.microsoft.com/office/drawing/2014/main" id="{E23528B3-23E3-4C6B-BEAE-92D62658F76D}"/>
              </a:ext>
            </a:extLst>
          </p:cNvPr>
          <p:cNvSpPr/>
          <p:nvPr/>
        </p:nvSpPr>
        <p:spPr>
          <a:xfrm>
            <a:off x="3872880" y="2492896"/>
            <a:ext cx="1440160" cy="36004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KE"/>
          </a:p>
        </p:txBody>
      </p:sp>
      <p:sp>
        <p:nvSpPr>
          <p:cNvPr id="10" name="Oval 9">
            <a:extLst>
              <a:ext uri="{FF2B5EF4-FFF2-40B4-BE49-F238E27FC236}">
                <a16:creationId xmlns:a16="http://schemas.microsoft.com/office/drawing/2014/main" id="{497E8908-7EA3-44DA-B753-F0552F37F9E7}"/>
              </a:ext>
            </a:extLst>
          </p:cNvPr>
          <p:cNvSpPr/>
          <p:nvPr/>
        </p:nvSpPr>
        <p:spPr>
          <a:xfrm>
            <a:off x="111216" y="1916832"/>
            <a:ext cx="384084" cy="360040"/>
          </a:xfrm>
          <a:prstGeom prst="ellipse">
            <a:avLst/>
          </a:prstGeom>
          <a:noFill/>
          <a:ln w="38100" cap="flat" cmpd="sng" algn="ctr">
            <a:solidFill>
              <a:srgbClr val="FF0000"/>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rtlCol="0" anchor="ctr"/>
          <a:lstStyle/>
          <a:p>
            <a:pPr algn="ctr"/>
            <a:endParaRPr lang="en-KE">
              <a:ln w="57150">
                <a:solidFill>
                  <a:schemeClr val="tx1"/>
                </a:solidFill>
              </a:ln>
            </a:endParaRPr>
          </a:p>
        </p:txBody>
      </p:sp>
      <p:sp>
        <p:nvSpPr>
          <p:cNvPr id="15" name="Oval 14">
            <a:extLst>
              <a:ext uri="{FF2B5EF4-FFF2-40B4-BE49-F238E27FC236}">
                <a16:creationId xmlns:a16="http://schemas.microsoft.com/office/drawing/2014/main" id="{708A480A-E2B0-4F11-977B-08B1B5D43F00}"/>
              </a:ext>
            </a:extLst>
          </p:cNvPr>
          <p:cNvSpPr/>
          <p:nvPr/>
        </p:nvSpPr>
        <p:spPr>
          <a:xfrm>
            <a:off x="1689191" y="1916832"/>
            <a:ext cx="384084" cy="360040"/>
          </a:xfrm>
          <a:prstGeom prst="ellipse">
            <a:avLst/>
          </a:prstGeom>
          <a:noFill/>
          <a:ln w="38100" cap="flat" cmpd="sng" algn="ctr">
            <a:solidFill>
              <a:srgbClr val="FF0000"/>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rtlCol="0" anchor="ctr"/>
          <a:lstStyle/>
          <a:p>
            <a:pPr algn="ctr"/>
            <a:endParaRPr lang="en-KE">
              <a:ln w="57150">
                <a:solidFill>
                  <a:schemeClr val="tx1"/>
                </a:solidFill>
              </a:ln>
            </a:endParaRPr>
          </a:p>
        </p:txBody>
      </p:sp>
      <p:sp>
        <p:nvSpPr>
          <p:cNvPr id="16" name="Oval 15">
            <a:extLst>
              <a:ext uri="{FF2B5EF4-FFF2-40B4-BE49-F238E27FC236}">
                <a16:creationId xmlns:a16="http://schemas.microsoft.com/office/drawing/2014/main" id="{152C5C52-9E62-4818-9F84-A97DA44F3CCB}"/>
              </a:ext>
            </a:extLst>
          </p:cNvPr>
          <p:cNvSpPr/>
          <p:nvPr/>
        </p:nvSpPr>
        <p:spPr>
          <a:xfrm>
            <a:off x="2965787" y="1894823"/>
            <a:ext cx="384084" cy="360040"/>
          </a:xfrm>
          <a:prstGeom prst="ellipse">
            <a:avLst/>
          </a:prstGeom>
          <a:noFill/>
          <a:ln w="38100" cap="flat" cmpd="sng" algn="ctr">
            <a:solidFill>
              <a:srgbClr val="FF0000"/>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rtlCol="0" anchor="ctr"/>
          <a:lstStyle/>
          <a:p>
            <a:pPr algn="ctr"/>
            <a:endParaRPr lang="en-KE">
              <a:ln w="57150">
                <a:solidFill>
                  <a:schemeClr val="tx1"/>
                </a:solidFill>
              </a:ln>
            </a:endParaRPr>
          </a:p>
        </p:txBody>
      </p:sp>
    </p:spTree>
    <p:extLst>
      <p:ext uri="{BB962C8B-B14F-4D97-AF65-F5344CB8AC3E}">
        <p14:creationId xmlns:p14="http://schemas.microsoft.com/office/powerpoint/2010/main" val="230730070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Content Placeholder 7">
            <a:extLst>
              <a:ext uri="{FF2B5EF4-FFF2-40B4-BE49-F238E27FC236}">
                <a16:creationId xmlns:a16="http://schemas.microsoft.com/office/drawing/2014/main" id="{0AF39107-A823-4EEB-B5E0-C0A6068A6A18}"/>
              </a:ext>
            </a:extLst>
          </p:cNvPr>
          <p:cNvPicPr>
            <a:picLocks noGrp="1" noChangeAspect="1"/>
          </p:cNvPicPr>
          <p:nvPr>
            <p:ph idx="1"/>
          </p:nvPr>
        </p:nvPicPr>
        <p:blipFill>
          <a:blip r:embed="rId2"/>
          <a:stretch>
            <a:fillRect/>
          </a:stretch>
        </p:blipFill>
        <p:spPr>
          <a:xfrm>
            <a:off x="128464" y="1112089"/>
            <a:ext cx="3467102" cy="5346086"/>
          </a:xfrm>
        </p:spPr>
      </p:pic>
      <p:sp>
        <p:nvSpPr>
          <p:cNvPr id="4" name="Date Placeholder 3">
            <a:extLst>
              <a:ext uri="{FF2B5EF4-FFF2-40B4-BE49-F238E27FC236}">
                <a16:creationId xmlns:a16="http://schemas.microsoft.com/office/drawing/2014/main" id="{11E4FCB0-31B2-4B5E-8840-D527579E2726}"/>
              </a:ext>
            </a:extLst>
          </p:cNvPr>
          <p:cNvSpPr>
            <a:spLocks noGrp="1"/>
          </p:cNvSpPr>
          <p:nvPr>
            <p:ph type="dt" sz="half" idx="10"/>
          </p:nvPr>
        </p:nvSpPr>
        <p:spPr/>
        <p:txBody>
          <a:bodyPr/>
          <a:lstStyle/>
          <a:p>
            <a:fld id="{DE19D8FE-7506-41EF-B335-8CA99EA3EAA9}" type="datetime2">
              <a:rPr lang="en-US" smtClean="0"/>
              <a:t>Monday, May 10, 2021</a:t>
            </a:fld>
            <a:endParaRPr lang="en-US" dirty="0"/>
          </a:p>
        </p:txBody>
      </p:sp>
      <p:sp>
        <p:nvSpPr>
          <p:cNvPr id="5" name="Footer Placeholder 4">
            <a:extLst>
              <a:ext uri="{FF2B5EF4-FFF2-40B4-BE49-F238E27FC236}">
                <a16:creationId xmlns:a16="http://schemas.microsoft.com/office/drawing/2014/main" id="{D1251E4F-DB16-42B7-9E7C-BD252DCFD434}"/>
              </a:ext>
            </a:extLst>
          </p:cNvPr>
          <p:cNvSpPr>
            <a:spLocks noGrp="1"/>
          </p:cNvSpPr>
          <p:nvPr>
            <p:ph type="ftr" sz="quarter" idx="11"/>
          </p:nvPr>
        </p:nvSpPr>
        <p:spPr/>
        <p:txBody>
          <a:bodyPr/>
          <a:lstStyle/>
          <a:p>
            <a:r>
              <a:rPr lang="en-US"/>
              <a:t>ICPAC</a:t>
            </a:r>
            <a:endParaRPr lang="en-US" dirty="0"/>
          </a:p>
        </p:txBody>
      </p:sp>
      <p:sp>
        <p:nvSpPr>
          <p:cNvPr id="6" name="Slide Number Placeholder 5">
            <a:extLst>
              <a:ext uri="{FF2B5EF4-FFF2-40B4-BE49-F238E27FC236}">
                <a16:creationId xmlns:a16="http://schemas.microsoft.com/office/drawing/2014/main" id="{C4810CE5-6BCB-4287-B9A4-CF67F60CD366}"/>
              </a:ext>
            </a:extLst>
          </p:cNvPr>
          <p:cNvSpPr>
            <a:spLocks noGrp="1"/>
          </p:cNvSpPr>
          <p:nvPr>
            <p:ph type="sldNum" sz="quarter" idx="12"/>
          </p:nvPr>
        </p:nvSpPr>
        <p:spPr/>
        <p:txBody>
          <a:bodyPr/>
          <a:lstStyle/>
          <a:p>
            <a:fld id="{B1DB7362-2002-504E-9846-FFD55AE08938}" type="slidenum">
              <a:rPr lang="en-US" smtClean="0"/>
              <a:t>12</a:t>
            </a:fld>
            <a:endParaRPr lang="en-US"/>
          </a:p>
        </p:txBody>
      </p:sp>
      <p:sp>
        <p:nvSpPr>
          <p:cNvPr id="9" name="AutoShape 2" descr="Warning sign">
            <a:extLst>
              <a:ext uri="{FF2B5EF4-FFF2-40B4-BE49-F238E27FC236}">
                <a16:creationId xmlns:a16="http://schemas.microsoft.com/office/drawing/2014/main" id="{E6FA0D29-0D35-444E-A654-C308323B7A97}"/>
              </a:ext>
            </a:extLst>
          </p:cNvPr>
          <p:cNvSpPr>
            <a:spLocks noGrp="1" noChangeAspect="1" noChangeArrowheads="1"/>
          </p:cNvSpPr>
          <p:nvPr>
            <p:ph type="title"/>
          </p:nvPr>
        </p:nvSpPr>
        <p:spPr bwMode="auto">
          <a:xfrm>
            <a:off x="1280592" y="174701"/>
            <a:ext cx="6768752" cy="792162"/>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normAutofit fontScale="90000"/>
          </a:bodyPr>
          <a:lstStyle/>
          <a:p>
            <a:r>
              <a:rPr lang="en-US" b="1" dirty="0">
                <a:solidFill>
                  <a:srgbClr val="FF0000"/>
                </a:solidFill>
              </a:rPr>
              <a:t>Heavy Rainfall Advisory</a:t>
            </a:r>
            <a:br>
              <a:rPr lang="en-US" dirty="0"/>
            </a:br>
            <a:r>
              <a:rPr lang="en-US" dirty="0"/>
              <a:t>3</a:t>
            </a:r>
            <a:r>
              <a:rPr lang="en-US" baseline="30000" dirty="0"/>
              <a:t>RD</a:t>
            </a:r>
            <a:r>
              <a:rPr lang="en-US" dirty="0"/>
              <a:t> to 6</a:t>
            </a:r>
            <a:r>
              <a:rPr lang="en-US" baseline="30000" dirty="0"/>
              <a:t>TH</a:t>
            </a:r>
            <a:r>
              <a:rPr lang="en-US" dirty="0"/>
              <a:t> May, 2021</a:t>
            </a:r>
            <a:endParaRPr lang="en-KE" dirty="0"/>
          </a:p>
        </p:txBody>
      </p:sp>
      <p:pic>
        <p:nvPicPr>
          <p:cNvPr id="11" name="Picture 10">
            <a:extLst>
              <a:ext uri="{FF2B5EF4-FFF2-40B4-BE49-F238E27FC236}">
                <a16:creationId xmlns:a16="http://schemas.microsoft.com/office/drawing/2014/main" id="{7B651C00-D819-40F3-B7E1-0A1EA21C0380}"/>
              </a:ext>
            </a:extLst>
          </p:cNvPr>
          <p:cNvPicPr>
            <a:picLocks noChangeAspect="1"/>
          </p:cNvPicPr>
          <p:nvPr/>
        </p:nvPicPr>
        <p:blipFill>
          <a:blip r:embed="rId3"/>
          <a:stretch>
            <a:fillRect/>
          </a:stretch>
        </p:blipFill>
        <p:spPr>
          <a:xfrm>
            <a:off x="4016896" y="1076139"/>
            <a:ext cx="5534025" cy="5600700"/>
          </a:xfrm>
          <a:prstGeom prst="rect">
            <a:avLst/>
          </a:prstGeom>
        </p:spPr>
      </p:pic>
      <p:pic>
        <p:nvPicPr>
          <p:cNvPr id="16" name="Picture 15">
            <a:extLst>
              <a:ext uri="{FF2B5EF4-FFF2-40B4-BE49-F238E27FC236}">
                <a16:creationId xmlns:a16="http://schemas.microsoft.com/office/drawing/2014/main" id="{839401BC-E6A3-40D1-8731-9B3090F9D217}"/>
              </a:ext>
            </a:extLst>
          </p:cNvPr>
          <p:cNvPicPr>
            <a:picLocks noChangeAspect="1"/>
          </p:cNvPicPr>
          <p:nvPr/>
        </p:nvPicPr>
        <p:blipFill>
          <a:blip r:embed="rId4"/>
          <a:stretch>
            <a:fillRect/>
          </a:stretch>
        </p:blipFill>
        <p:spPr>
          <a:xfrm>
            <a:off x="108285" y="0"/>
            <a:ext cx="542591" cy="548688"/>
          </a:xfrm>
          <a:prstGeom prst="rect">
            <a:avLst/>
          </a:prstGeom>
        </p:spPr>
      </p:pic>
      <p:sp>
        <p:nvSpPr>
          <p:cNvPr id="10" name="Oval 9">
            <a:extLst>
              <a:ext uri="{FF2B5EF4-FFF2-40B4-BE49-F238E27FC236}">
                <a16:creationId xmlns:a16="http://schemas.microsoft.com/office/drawing/2014/main" id="{18F8D760-F423-4A49-BB58-65EF561E1C4F}"/>
              </a:ext>
            </a:extLst>
          </p:cNvPr>
          <p:cNvSpPr/>
          <p:nvPr/>
        </p:nvSpPr>
        <p:spPr>
          <a:xfrm>
            <a:off x="61894" y="937539"/>
            <a:ext cx="635874" cy="648072"/>
          </a:xfrm>
          <a:prstGeom prst="ellipse">
            <a:avLst/>
          </a:prstGeom>
          <a:noFill/>
          <a:ln w="38100" cap="flat" cmpd="sng" algn="ctr">
            <a:solidFill>
              <a:srgbClr val="FF0000"/>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rtlCol="0" anchor="ctr"/>
          <a:lstStyle/>
          <a:p>
            <a:pPr algn="ctr"/>
            <a:endParaRPr lang="en-KE">
              <a:ln w="57150">
                <a:solidFill>
                  <a:schemeClr val="tx1"/>
                </a:solidFill>
              </a:ln>
              <a:solidFill>
                <a:srgbClr val="FFFF00"/>
              </a:solidFill>
            </a:endParaRPr>
          </a:p>
        </p:txBody>
      </p:sp>
    </p:spTree>
    <p:extLst>
      <p:ext uri="{BB962C8B-B14F-4D97-AF65-F5344CB8AC3E}">
        <p14:creationId xmlns:p14="http://schemas.microsoft.com/office/powerpoint/2010/main" val="83626978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11E4FCB0-31B2-4B5E-8840-D527579E2726}"/>
              </a:ext>
            </a:extLst>
          </p:cNvPr>
          <p:cNvSpPr>
            <a:spLocks noGrp="1"/>
          </p:cNvSpPr>
          <p:nvPr>
            <p:ph type="dt" sz="half" idx="10"/>
          </p:nvPr>
        </p:nvSpPr>
        <p:spPr/>
        <p:txBody>
          <a:bodyPr/>
          <a:lstStyle/>
          <a:p>
            <a:fld id="{DE19D8FE-7506-41EF-B335-8CA99EA3EAA9}" type="datetime2">
              <a:rPr lang="en-US" smtClean="0"/>
              <a:t>Monday, May 10, 2021</a:t>
            </a:fld>
            <a:endParaRPr lang="en-US" dirty="0"/>
          </a:p>
        </p:txBody>
      </p:sp>
      <p:sp>
        <p:nvSpPr>
          <p:cNvPr id="5" name="Footer Placeholder 4">
            <a:extLst>
              <a:ext uri="{FF2B5EF4-FFF2-40B4-BE49-F238E27FC236}">
                <a16:creationId xmlns:a16="http://schemas.microsoft.com/office/drawing/2014/main" id="{D1251E4F-DB16-42B7-9E7C-BD252DCFD434}"/>
              </a:ext>
            </a:extLst>
          </p:cNvPr>
          <p:cNvSpPr>
            <a:spLocks noGrp="1"/>
          </p:cNvSpPr>
          <p:nvPr>
            <p:ph type="ftr" sz="quarter" idx="11"/>
          </p:nvPr>
        </p:nvSpPr>
        <p:spPr/>
        <p:txBody>
          <a:bodyPr/>
          <a:lstStyle/>
          <a:p>
            <a:r>
              <a:rPr lang="en-US"/>
              <a:t>ICPAC</a:t>
            </a:r>
            <a:endParaRPr lang="en-US" dirty="0"/>
          </a:p>
        </p:txBody>
      </p:sp>
      <p:sp>
        <p:nvSpPr>
          <p:cNvPr id="6" name="Slide Number Placeholder 5">
            <a:extLst>
              <a:ext uri="{FF2B5EF4-FFF2-40B4-BE49-F238E27FC236}">
                <a16:creationId xmlns:a16="http://schemas.microsoft.com/office/drawing/2014/main" id="{C4810CE5-6BCB-4287-B9A4-CF67F60CD366}"/>
              </a:ext>
            </a:extLst>
          </p:cNvPr>
          <p:cNvSpPr>
            <a:spLocks noGrp="1"/>
          </p:cNvSpPr>
          <p:nvPr>
            <p:ph type="sldNum" sz="quarter" idx="12"/>
          </p:nvPr>
        </p:nvSpPr>
        <p:spPr/>
        <p:txBody>
          <a:bodyPr/>
          <a:lstStyle/>
          <a:p>
            <a:fld id="{B1DB7362-2002-504E-9846-FFD55AE08938}" type="slidenum">
              <a:rPr lang="en-US" smtClean="0"/>
              <a:t>13</a:t>
            </a:fld>
            <a:endParaRPr lang="en-US"/>
          </a:p>
        </p:txBody>
      </p:sp>
      <p:sp>
        <p:nvSpPr>
          <p:cNvPr id="9" name="AutoShape 2" descr="Warning sign">
            <a:extLst>
              <a:ext uri="{FF2B5EF4-FFF2-40B4-BE49-F238E27FC236}">
                <a16:creationId xmlns:a16="http://schemas.microsoft.com/office/drawing/2014/main" id="{E6FA0D29-0D35-444E-A654-C308323B7A97}"/>
              </a:ext>
            </a:extLst>
          </p:cNvPr>
          <p:cNvSpPr>
            <a:spLocks noGrp="1" noChangeAspect="1" noChangeArrowheads="1"/>
          </p:cNvSpPr>
          <p:nvPr>
            <p:ph type="title"/>
          </p:nvPr>
        </p:nvSpPr>
        <p:spPr bwMode="auto">
          <a:xfrm>
            <a:off x="4813618" y="96171"/>
            <a:ext cx="4392488" cy="792162"/>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normAutofit fontScale="90000"/>
          </a:bodyPr>
          <a:lstStyle/>
          <a:p>
            <a:r>
              <a:rPr lang="en-US" b="1" dirty="0">
                <a:solidFill>
                  <a:srgbClr val="FF0000"/>
                </a:solidFill>
              </a:rPr>
              <a:t>Heavy Rainfall Advisory</a:t>
            </a:r>
            <a:br>
              <a:rPr lang="en-US" dirty="0"/>
            </a:br>
            <a:r>
              <a:rPr lang="en-US" dirty="0"/>
              <a:t>3</a:t>
            </a:r>
            <a:r>
              <a:rPr lang="en-US" baseline="30000" dirty="0"/>
              <a:t>RD</a:t>
            </a:r>
            <a:r>
              <a:rPr lang="en-US" dirty="0"/>
              <a:t> to 6</a:t>
            </a:r>
            <a:r>
              <a:rPr lang="en-US" baseline="30000" dirty="0"/>
              <a:t>TH</a:t>
            </a:r>
            <a:r>
              <a:rPr lang="en-US" dirty="0"/>
              <a:t> May, 2021</a:t>
            </a:r>
            <a:endParaRPr lang="en-KE" dirty="0"/>
          </a:p>
        </p:txBody>
      </p:sp>
      <p:pic>
        <p:nvPicPr>
          <p:cNvPr id="14" name="Picture 13">
            <a:extLst>
              <a:ext uri="{FF2B5EF4-FFF2-40B4-BE49-F238E27FC236}">
                <a16:creationId xmlns:a16="http://schemas.microsoft.com/office/drawing/2014/main" id="{D03C8F64-599B-4121-A26F-80D432E45F6C}"/>
              </a:ext>
            </a:extLst>
          </p:cNvPr>
          <p:cNvPicPr>
            <a:picLocks noChangeAspect="1"/>
          </p:cNvPicPr>
          <p:nvPr/>
        </p:nvPicPr>
        <p:blipFill>
          <a:blip r:embed="rId2"/>
          <a:stretch>
            <a:fillRect/>
          </a:stretch>
        </p:blipFill>
        <p:spPr>
          <a:xfrm>
            <a:off x="38100" y="0"/>
            <a:ext cx="573074" cy="573074"/>
          </a:xfrm>
          <a:prstGeom prst="rect">
            <a:avLst/>
          </a:prstGeom>
        </p:spPr>
      </p:pic>
      <p:pic>
        <p:nvPicPr>
          <p:cNvPr id="18" name="Picture 17">
            <a:extLst>
              <a:ext uri="{FF2B5EF4-FFF2-40B4-BE49-F238E27FC236}">
                <a16:creationId xmlns:a16="http://schemas.microsoft.com/office/drawing/2014/main" id="{6F60FBEA-8DFD-4544-9953-8F34BF86D259}"/>
              </a:ext>
            </a:extLst>
          </p:cNvPr>
          <p:cNvPicPr>
            <a:picLocks noChangeAspect="1"/>
          </p:cNvPicPr>
          <p:nvPr/>
        </p:nvPicPr>
        <p:blipFill>
          <a:blip r:embed="rId3"/>
          <a:stretch>
            <a:fillRect/>
          </a:stretch>
        </p:blipFill>
        <p:spPr>
          <a:xfrm>
            <a:off x="608410" y="96720"/>
            <a:ext cx="4092098" cy="6498740"/>
          </a:xfrm>
          <a:prstGeom prst="rect">
            <a:avLst/>
          </a:prstGeom>
        </p:spPr>
      </p:pic>
      <p:pic>
        <p:nvPicPr>
          <p:cNvPr id="20" name="Picture 19">
            <a:extLst>
              <a:ext uri="{FF2B5EF4-FFF2-40B4-BE49-F238E27FC236}">
                <a16:creationId xmlns:a16="http://schemas.microsoft.com/office/drawing/2014/main" id="{0747932E-ACC1-4D67-98EA-DA1428C9CE7B}"/>
              </a:ext>
            </a:extLst>
          </p:cNvPr>
          <p:cNvPicPr>
            <a:picLocks noChangeAspect="1"/>
          </p:cNvPicPr>
          <p:nvPr/>
        </p:nvPicPr>
        <p:blipFill>
          <a:blip r:embed="rId4"/>
          <a:stretch>
            <a:fillRect/>
          </a:stretch>
        </p:blipFill>
        <p:spPr>
          <a:xfrm>
            <a:off x="4813618" y="815375"/>
            <a:ext cx="3974532" cy="5946454"/>
          </a:xfrm>
          <a:prstGeom prst="rect">
            <a:avLst/>
          </a:prstGeom>
        </p:spPr>
      </p:pic>
      <p:sp>
        <p:nvSpPr>
          <p:cNvPr id="10" name="Oval 9">
            <a:extLst>
              <a:ext uri="{FF2B5EF4-FFF2-40B4-BE49-F238E27FC236}">
                <a16:creationId xmlns:a16="http://schemas.microsoft.com/office/drawing/2014/main" id="{E32002C0-E237-4D31-86AE-9C991D37C855}"/>
              </a:ext>
            </a:extLst>
          </p:cNvPr>
          <p:cNvSpPr/>
          <p:nvPr/>
        </p:nvSpPr>
        <p:spPr>
          <a:xfrm>
            <a:off x="489110" y="465984"/>
            <a:ext cx="686184" cy="648072"/>
          </a:xfrm>
          <a:prstGeom prst="ellipse">
            <a:avLst/>
          </a:prstGeom>
          <a:noFill/>
          <a:ln w="38100" cap="flat" cmpd="sng" algn="ctr">
            <a:solidFill>
              <a:srgbClr val="FF0000"/>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rtlCol="0" anchor="ctr"/>
          <a:lstStyle/>
          <a:p>
            <a:pPr algn="ctr"/>
            <a:endParaRPr lang="en-KE">
              <a:ln w="57150">
                <a:solidFill>
                  <a:schemeClr val="tx1"/>
                </a:solidFill>
              </a:ln>
            </a:endParaRPr>
          </a:p>
        </p:txBody>
      </p:sp>
    </p:spTree>
    <p:extLst>
      <p:ext uri="{BB962C8B-B14F-4D97-AF65-F5344CB8AC3E}">
        <p14:creationId xmlns:p14="http://schemas.microsoft.com/office/powerpoint/2010/main" val="24369085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23C39160-DE9E-495D-9672-7B70E8A38001}"/>
              </a:ext>
            </a:extLst>
          </p:cNvPr>
          <p:cNvSpPr/>
          <p:nvPr/>
        </p:nvSpPr>
        <p:spPr>
          <a:xfrm>
            <a:off x="5141154" y="1382651"/>
            <a:ext cx="4603044" cy="3469887"/>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marL="342900" indent="-342900">
              <a:buAutoNum type="arabicPeriod"/>
            </a:pPr>
            <a:r>
              <a:rPr lang="en-US" dirty="0"/>
              <a:t>Use of the appropriate emo icons</a:t>
            </a:r>
          </a:p>
          <a:p>
            <a:pPr marL="342900" indent="-342900">
              <a:buAutoNum type="arabicPeriod"/>
            </a:pPr>
            <a:r>
              <a:rPr lang="en-US" dirty="0"/>
              <a:t>Color code </a:t>
            </a:r>
            <a:r>
              <a:rPr lang="en-KE" dirty="0">
                <a:effectLst/>
              </a:rPr>
              <a:t>🔴</a:t>
            </a:r>
            <a:endParaRPr lang="en-US" dirty="0"/>
          </a:p>
          <a:p>
            <a:pPr marL="342900" indent="-342900">
              <a:buAutoNum type="arabicPeriod"/>
            </a:pPr>
            <a:r>
              <a:rPr lang="en-US" dirty="0"/>
              <a:t>Graphs/maps </a:t>
            </a:r>
            <a:r>
              <a:rPr lang="en-KE" dirty="0">
                <a:effectLst/>
              </a:rPr>
              <a:t>🗾</a:t>
            </a:r>
            <a:endParaRPr lang="en-US" dirty="0"/>
          </a:p>
          <a:p>
            <a:pPr marL="342900" indent="-342900">
              <a:buAutoNum type="arabicPeriod"/>
            </a:pPr>
            <a:r>
              <a:rPr lang="en-US" dirty="0"/>
              <a:t>Communicable/ Catching words</a:t>
            </a:r>
          </a:p>
          <a:p>
            <a:pPr marL="342900" indent="-342900">
              <a:buAutoNum type="arabicPeriod"/>
            </a:pPr>
            <a:r>
              <a:rPr lang="en-US" dirty="0"/>
              <a:t>Reply/ respond to some quiz from online users </a:t>
            </a:r>
            <a:r>
              <a:rPr lang="en-KE" dirty="0">
                <a:effectLst/>
              </a:rPr>
              <a:t>💻</a:t>
            </a:r>
            <a:endParaRPr lang="en-US" dirty="0"/>
          </a:p>
          <a:p>
            <a:pPr marL="342900" indent="-342900">
              <a:buAutoNum type="arabicPeriod"/>
            </a:pPr>
            <a:r>
              <a:rPr lang="en-US" dirty="0"/>
              <a:t>Time of dissemination messages </a:t>
            </a:r>
            <a:r>
              <a:rPr lang="en-US" dirty="0">
                <a:effectLst/>
              </a:rPr>
              <a:t>⏲️</a:t>
            </a:r>
            <a:endParaRPr lang="en-US" dirty="0"/>
          </a:p>
          <a:p>
            <a:pPr marL="342900" indent="-342900">
              <a:buAutoNum type="arabicPeriod"/>
            </a:pPr>
            <a:r>
              <a:rPr lang="en-US" dirty="0"/>
              <a:t> Tagging some of the related Organization/groups  </a:t>
            </a:r>
          </a:p>
          <a:p>
            <a:pPr marL="342900" indent="-342900">
              <a:buAutoNum type="arabicPeriod"/>
            </a:pPr>
            <a:r>
              <a:rPr lang="en-US" dirty="0"/>
              <a:t>Use of Hashtag </a:t>
            </a:r>
            <a:r>
              <a:rPr lang="en-US" sz="2500" b="1" dirty="0">
                <a:solidFill>
                  <a:srgbClr val="FF0000"/>
                </a:solidFill>
              </a:rPr>
              <a:t>#</a:t>
            </a:r>
          </a:p>
          <a:p>
            <a:pPr marL="342900" indent="-342900">
              <a:buFontTx/>
              <a:buAutoNum type="arabicPeriod"/>
            </a:pPr>
            <a:r>
              <a:rPr lang="en-US" dirty="0"/>
              <a:t>Pinned Message </a:t>
            </a:r>
            <a:r>
              <a:rPr lang="en-KE" dirty="0">
                <a:effectLst/>
              </a:rPr>
              <a:t>📌</a:t>
            </a:r>
            <a:endParaRPr lang="en-US" dirty="0">
              <a:effectLst/>
            </a:endParaRPr>
          </a:p>
          <a:p>
            <a:pPr marL="342900" indent="-342900">
              <a:buFontTx/>
              <a:buAutoNum type="arabicPeriod"/>
            </a:pPr>
            <a:r>
              <a:rPr lang="en-US" dirty="0"/>
              <a:t>Feedback </a:t>
            </a:r>
          </a:p>
          <a:p>
            <a:pPr marL="342900" indent="-342900">
              <a:buAutoNum type="arabicPeriod"/>
            </a:pPr>
            <a:endParaRPr lang="en-US" sz="2500" b="1" dirty="0">
              <a:solidFill>
                <a:srgbClr val="FF0000"/>
              </a:solidFill>
            </a:endParaRPr>
          </a:p>
          <a:p>
            <a:pPr marL="342900" indent="-342900">
              <a:buAutoNum type="arabicPeriod"/>
            </a:pPr>
            <a:endParaRPr lang="en-KE" dirty="0"/>
          </a:p>
        </p:txBody>
      </p:sp>
      <p:sp>
        <p:nvSpPr>
          <p:cNvPr id="4" name="Date Placeholder 3">
            <a:extLst>
              <a:ext uri="{FF2B5EF4-FFF2-40B4-BE49-F238E27FC236}">
                <a16:creationId xmlns:a16="http://schemas.microsoft.com/office/drawing/2014/main" id="{11E4FCB0-31B2-4B5E-8840-D527579E2726}"/>
              </a:ext>
            </a:extLst>
          </p:cNvPr>
          <p:cNvSpPr>
            <a:spLocks noGrp="1"/>
          </p:cNvSpPr>
          <p:nvPr>
            <p:ph type="dt" sz="half" idx="10"/>
          </p:nvPr>
        </p:nvSpPr>
        <p:spPr/>
        <p:txBody>
          <a:bodyPr/>
          <a:lstStyle/>
          <a:p>
            <a:fld id="{DE19D8FE-7506-41EF-B335-8CA99EA3EAA9}" type="datetime2">
              <a:rPr lang="en-US" smtClean="0"/>
              <a:t>Monday, May 10, 2021</a:t>
            </a:fld>
            <a:endParaRPr lang="en-US" dirty="0"/>
          </a:p>
        </p:txBody>
      </p:sp>
      <p:sp>
        <p:nvSpPr>
          <p:cNvPr id="5" name="Footer Placeholder 4">
            <a:extLst>
              <a:ext uri="{FF2B5EF4-FFF2-40B4-BE49-F238E27FC236}">
                <a16:creationId xmlns:a16="http://schemas.microsoft.com/office/drawing/2014/main" id="{D1251E4F-DB16-42B7-9E7C-BD252DCFD434}"/>
              </a:ext>
            </a:extLst>
          </p:cNvPr>
          <p:cNvSpPr>
            <a:spLocks noGrp="1"/>
          </p:cNvSpPr>
          <p:nvPr>
            <p:ph type="ftr" sz="quarter" idx="11"/>
          </p:nvPr>
        </p:nvSpPr>
        <p:spPr/>
        <p:txBody>
          <a:bodyPr/>
          <a:lstStyle/>
          <a:p>
            <a:r>
              <a:rPr lang="en-US"/>
              <a:t>ICPAC</a:t>
            </a:r>
            <a:endParaRPr lang="en-US" dirty="0"/>
          </a:p>
        </p:txBody>
      </p:sp>
      <p:sp>
        <p:nvSpPr>
          <p:cNvPr id="6" name="Slide Number Placeholder 5">
            <a:extLst>
              <a:ext uri="{FF2B5EF4-FFF2-40B4-BE49-F238E27FC236}">
                <a16:creationId xmlns:a16="http://schemas.microsoft.com/office/drawing/2014/main" id="{C4810CE5-6BCB-4287-B9A4-CF67F60CD366}"/>
              </a:ext>
            </a:extLst>
          </p:cNvPr>
          <p:cNvSpPr>
            <a:spLocks noGrp="1"/>
          </p:cNvSpPr>
          <p:nvPr>
            <p:ph type="sldNum" sz="quarter" idx="12"/>
          </p:nvPr>
        </p:nvSpPr>
        <p:spPr/>
        <p:txBody>
          <a:bodyPr/>
          <a:lstStyle/>
          <a:p>
            <a:fld id="{B1DB7362-2002-504E-9846-FFD55AE08938}" type="slidenum">
              <a:rPr lang="en-US" smtClean="0"/>
              <a:t>14</a:t>
            </a:fld>
            <a:endParaRPr lang="en-US"/>
          </a:p>
        </p:txBody>
      </p:sp>
      <p:sp>
        <p:nvSpPr>
          <p:cNvPr id="9" name="AutoShape 2" descr="Warning sign">
            <a:extLst>
              <a:ext uri="{FF2B5EF4-FFF2-40B4-BE49-F238E27FC236}">
                <a16:creationId xmlns:a16="http://schemas.microsoft.com/office/drawing/2014/main" id="{E6FA0D29-0D35-444E-A654-C308323B7A97}"/>
              </a:ext>
            </a:extLst>
          </p:cNvPr>
          <p:cNvSpPr>
            <a:spLocks noGrp="1" noChangeAspect="1" noChangeArrowheads="1"/>
          </p:cNvSpPr>
          <p:nvPr>
            <p:ph type="title"/>
          </p:nvPr>
        </p:nvSpPr>
        <p:spPr bwMode="auto">
          <a:xfrm>
            <a:off x="4813618" y="96171"/>
            <a:ext cx="4392488" cy="792162"/>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normAutofit fontScale="90000"/>
          </a:bodyPr>
          <a:lstStyle/>
          <a:p>
            <a:r>
              <a:rPr lang="en-US" b="1" dirty="0">
                <a:solidFill>
                  <a:srgbClr val="FF0000"/>
                </a:solidFill>
              </a:rPr>
              <a:t>Heavy Rainfall Advisory</a:t>
            </a:r>
            <a:br>
              <a:rPr lang="en-US" dirty="0"/>
            </a:br>
            <a:r>
              <a:rPr lang="en-US" dirty="0"/>
              <a:t>10</a:t>
            </a:r>
            <a:r>
              <a:rPr lang="en-US" baseline="30000" dirty="0"/>
              <a:t>th</a:t>
            </a:r>
            <a:r>
              <a:rPr lang="en-US" dirty="0"/>
              <a:t>  to 12</a:t>
            </a:r>
            <a:r>
              <a:rPr lang="en-US" baseline="30000" dirty="0"/>
              <a:t>TH</a:t>
            </a:r>
            <a:r>
              <a:rPr lang="en-US" dirty="0"/>
              <a:t> May, 2021</a:t>
            </a:r>
            <a:endParaRPr lang="en-KE" dirty="0"/>
          </a:p>
        </p:txBody>
      </p:sp>
      <p:pic>
        <p:nvPicPr>
          <p:cNvPr id="3" name="Picture 2">
            <a:extLst>
              <a:ext uri="{FF2B5EF4-FFF2-40B4-BE49-F238E27FC236}">
                <a16:creationId xmlns:a16="http://schemas.microsoft.com/office/drawing/2014/main" id="{2C7873CE-866C-49E7-97AB-65029AEF7C0C}"/>
              </a:ext>
            </a:extLst>
          </p:cNvPr>
          <p:cNvPicPr>
            <a:picLocks noChangeAspect="1"/>
          </p:cNvPicPr>
          <p:nvPr/>
        </p:nvPicPr>
        <p:blipFill>
          <a:blip r:embed="rId2"/>
          <a:stretch>
            <a:fillRect/>
          </a:stretch>
        </p:blipFill>
        <p:spPr>
          <a:xfrm>
            <a:off x="713813" y="288513"/>
            <a:ext cx="4116862" cy="6473316"/>
          </a:xfrm>
          <a:prstGeom prst="rect">
            <a:avLst/>
          </a:prstGeom>
        </p:spPr>
      </p:pic>
      <p:pic>
        <p:nvPicPr>
          <p:cNvPr id="12" name="Picture 11">
            <a:extLst>
              <a:ext uri="{FF2B5EF4-FFF2-40B4-BE49-F238E27FC236}">
                <a16:creationId xmlns:a16="http://schemas.microsoft.com/office/drawing/2014/main" id="{35375038-26AA-4A9D-ABD8-9BA40D569846}"/>
              </a:ext>
            </a:extLst>
          </p:cNvPr>
          <p:cNvPicPr>
            <a:picLocks noChangeAspect="1"/>
          </p:cNvPicPr>
          <p:nvPr/>
        </p:nvPicPr>
        <p:blipFill>
          <a:blip r:embed="rId3"/>
          <a:stretch>
            <a:fillRect/>
          </a:stretch>
        </p:blipFill>
        <p:spPr>
          <a:xfrm>
            <a:off x="108285" y="0"/>
            <a:ext cx="542591" cy="548688"/>
          </a:xfrm>
          <a:prstGeom prst="rect">
            <a:avLst/>
          </a:prstGeom>
        </p:spPr>
      </p:pic>
      <p:sp>
        <p:nvSpPr>
          <p:cNvPr id="7" name="Rectangle 6">
            <a:extLst>
              <a:ext uri="{FF2B5EF4-FFF2-40B4-BE49-F238E27FC236}">
                <a16:creationId xmlns:a16="http://schemas.microsoft.com/office/drawing/2014/main" id="{5F673AF4-6ED1-48B0-B42A-0B22AB6CB01E}"/>
              </a:ext>
            </a:extLst>
          </p:cNvPr>
          <p:cNvSpPr/>
          <p:nvPr/>
        </p:nvSpPr>
        <p:spPr>
          <a:xfrm>
            <a:off x="650875" y="741030"/>
            <a:ext cx="745889" cy="1247810"/>
          </a:xfrm>
          <a:prstGeom prst="rect">
            <a:avLst/>
          </a:prstGeom>
          <a:noFill/>
          <a:ln w="38100" cap="flat" cmpd="sng" algn="ctr">
            <a:solidFill>
              <a:srgbClr val="FF0000"/>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rtlCol="0" anchor="ctr"/>
          <a:lstStyle/>
          <a:p>
            <a:pPr algn="ctr"/>
            <a:endParaRPr lang="en-KE"/>
          </a:p>
        </p:txBody>
      </p:sp>
      <p:sp>
        <p:nvSpPr>
          <p:cNvPr id="16" name="TextBox 15">
            <a:extLst>
              <a:ext uri="{FF2B5EF4-FFF2-40B4-BE49-F238E27FC236}">
                <a16:creationId xmlns:a16="http://schemas.microsoft.com/office/drawing/2014/main" id="{35DACAA7-E525-42A4-92DB-EACE50799951}"/>
              </a:ext>
            </a:extLst>
          </p:cNvPr>
          <p:cNvSpPr txBox="1"/>
          <p:nvPr/>
        </p:nvSpPr>
        <p:spPr>
          <a:xfrm>
            <a:off x="6465168" y="976574"/>
            <a:ext cx="3051831" cy="375552"/>
          </a:xfrm>
          <a:prstGeom prst="rect">
            <a:avLst/>
          </a:prstGeom>
          <a:noFill/>
        </p:spPr>
        <p:txBody>
          <a:bodyPr wrap="square">
            <a:spAutoFit/>
          </a:bodyPr>
          <a:lstStyle/>
          <a:p>
            <a:pPr>
              <a:lnSpc>
                <a:spcPct val="107000"/>
              </a:lnSpc>
              <a:spcAft>
                <a:spcPts val="800"/>
              </a:spcAft>
            </a:pPr>
            <a:r>
              <a:rPr lang="en-KE" sz="1800" dirty="0">
                <a:effectLst/>
                <a:latin typeface="Calibri" panose="020F0502020204030204" pitchFamily="34" charset="0"/>
                <a:ea typeface="Calibri" panose="020F0502020204030204" pitchFamily="34" charset="0"/>
                <a:cs typeface="Times New Roman" panose="02020603050405020304" pitchFamily="18" charset="0"/>
              </a:rPr>
              <a:t>Lesson learned</a:t>
            </a:r>
          </a:p>
        </p:txBody>
      </p:sp>
      <p:pic>
        <p:nvPicPr>
          <p:cNvPr id="15" name="Picture 14">
            <a:extLst>
              <a:ext uri="{FF2B5EF4-FFF2-40B4-BE49-F238E27FC236}">
                <a16:creationId xmlns:a16="http://schemas.microsoft.com/office/drawing/2014/main" id="{B1FE6A46-EA07-4F0F-9762-58611329AAC5}"/>
              </a:ext>
            </a:extLst>
          </p:cNvPr>
          <p:cNvPicPr>
            <a:picLocks noChangeAspect="1"/>
          </p:cNvPicPr>
          <p:nvPr/>
        </p:nvPicPr>
        <p:blipFill>
          <a:blip r:embed="rId4"/>
          <a:stretch>
            <a:fillRect/>
          </a:stretch>
        </p:blipFill>
        <p:spPr>
          <a:xfrm>
            <a:off x="713813" y="2098170"/>
            <a:ext cx="4116862" cy="4759830"/>
          </a:xfrm>
          <a:prstGeom prst="rect">
            <a:avLst/>
          </a:prstGeom>
        </p:spPr>
      </p:pic>
      <p:pic>
        <p:nvPicPr>
          <p:cNvPr id="19" name="Picture 18">
            <a:extLst>
              <a:ext uri="{FF2B5EF4-FFF2-40B4-BE49-F238E27FC236}">
                <a16:creationId xmlns:a16="http://schemas.microsoft.com/office/drawing/2014/main" id="{854C5A36-16E4-46F9-B311-279CFC2C4115}"/>
              </a:ext>
            </a:extLst>
          </p:cNvPr>
          <p:cNvPicPr>
            <a:picLocks noChangeAspect="1"/>
          </p:cNvPicPr>
          <p:nvPr/>
        </p:nvPicPr>
        <p:blipFill>
          <a:blip r:embed="rId5"/>
          <a:stretch>
            <a:fillRect/>
          </a:stretch>
        </p:blipFill>
        <p:spPr>
          <a:xfrm>
            <a:off x="5095684" y="4748433"/>
            <a:ext cx="2271182" cy="2013396"/>
          </a:xfrm>
          <a:prstGeom prst="rect">
            <a:avLst/>
          </a:prstGeom>
        </p:spPr>
      </p:pic>
      <p:pic>
        <p:nvPicPr>
          <p:cNvPr id="22" name="Picture 21">
            <a:extLst>
              <a:ext uri="{FF2B5EF4-FFF2-40B4-BE49-F238E27FC236}">
                <a16:creationId xmlns:a16="http://schemas.microsoft.com/office/drawing/2014/main" id="{78D7C4FF-3C97-4125-987E-EC5A962902AE}"/>
              </a:ext>
            </a:extLst>
          </p:cNvPr>
          <p:cNvPicPr>
            <a:picLocks noChangeAspect="1"/>
          </p:cNvPicPr>
          <p:nvPr/>
        </p:nvPicPr>
        <p:blipFill>
          <a:blip r:embed="rId6"/>
          <a:stretch>
            <a:fillRect/>
          </a:stretch>
        </p:blipFill>
        <p:spPr>
          <a:xfrm>
            <a:off x="7329264" y="4317058"/>
            <a:ext cx="2517015" cy="2352302"/>
          </a:xfrm>
          <a:prstGeom prst="rect">
            <a:avLst/>
          </a:prstGeom>
        </p:spPr>
      </p:pic>
    </p:spTree>
    <p:extLst>
      <p:ext uri="{BB962C8B-B14F-4D97-AF65-F5344CB8AC3E}">
        <p14:creationId xmlns:p14="http://schemas.microsoft.com/office/powerpoint/2010/main" val="173951821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199FE9C1-1DF1-47D2-87E2-EE446BE40517}"/>
              </a:ext>
            </a:extLst>
          </p:cNvPr>
          <p:cNvSpPr>
            <a:spLocks noGrp="1"/>
          </p:cNvSpPr>
          <p:nvPr>
            <p:ph type="dt" sz="half" idx="10"/>
          </p:nvPr>
        </p:nvSpPr>
        <p:spPr/>
        <p:txBody>
          <a:bodyPr/>
          <a:lstStyle/>
          <a:p>
            <a:fld id="{DE19D8FE-7506-41EF-B335-8CA99EA3EAA9}" type="datetime2">
              <a:rPr lang="en-US" smtClean="0"/>
              <a:t>Monday, May 10, 2021</a:t>
            </a:fld>
            <a:endParaRPr lang="en-US"/>
          </a:p>
        </p:txBody>
      </p:sp>
      <p:sp>
        <p:nvSpPr>
          <p:cNvPr id="5" name="Footer Placeholder 4">
            <a:extLst>
              <a:ext uri="{FF2B5EF4-FFF2-40B4-BE49-F238E27FC236}">
                <a16:creationId xmlns:a16="http://schemas.microsoft.com/office/drawing/2014/main" id="{8AD1986A-FA59-4B54-A431-57810AB78DAF}"/>
              </a:ext>
            </a:extLst>
          </p:cNvPr>
          <p:cNvSpPr>
            <a:spLocks noGrp="1"/>
          </p:cNvSpPr>
          <p:nvPr>
            <p:ph type="ftr" sz="quarter" idx="11"/>
          </p:nvPr>
        </p:nvSpPr>
        <p:spPr/>
        <p:txBody>
          <a:bodyPr/>
          <a:lstStyle/>
          <a:p>
            <a:r>
              <a:rPr lang="en-US"/>
              <a:t>ICPAC</a:t>
            </a:r>
            <a:endParaRPr lang="en-US" dirty="0"/>
          </a:p>
        </p:txBody>
      </p:sp>
      <p:sp>
        <p:nvSpPr>
          <p:cNvPr id="6" name="Slide Number Placeholder 5">
            <a:extLst>
              <a:ext uri="{FF2B5EF4-FFF2-40B4-BE49-F238E27FC236}">
                <a16:creationId xmlns:a16="http://schemas.microsoft.com/office/drawing/2014/main" id="{1B112256-BCE5-4A71-90AC-CA2DAC7A6227}"/>
              </a:ext>
            </a:extLst>
          </p:cNvPr>
          <p:cNvSpPr>
            <a:spLocks noGrp="1"/>
          </p:cNvSpPr>
          <p:nvPr>
            <p:ph type="sldNum" sz="quarter" idx="12"/>
          </p:nvPr>
        </p:nvSpPr>
        <p:spPr/>
        <p:txBody>
          <a:bodyPr/>
          <a:lstStyle/>
          <a:p>
            <a:fld id="{B1DB7362-2002-504E-9846-FFD55AE08938}" type="slidenum">
              <a:rPr lang="en-US" smtClean="0"/>
              <a:t>15</a:t>
            </a:fld>
            <a:endParaRPr lang="en-US"/>
          </a:p>
        </p:txBody>
      </p:sp>
      <p:sp>
        <p:nvSpPr>
          <p:cNvPr id="7" name="AutoShape 2">
            <a:extLst>
              <a:ext uri="{FF2B5EF4-FFF2-40B4-BE49-F238E27FC236}">
                <a16:creationId xmlns:a16="http://schemas.microsoft.com/office/drawing/2014/main" id="{7C58897D-87A3-433A-B293-8438429B8B8F}"/>
              </a:ext>
            </a:extLst>
          </p:cNvPr>
          <p:cNvSpPr>
            <a:spLocks noChangeAspect="1" noChangeArrowheads="1"/>
          </p:cNvSpPr>
          <p:nvPr/>
        </p:nvSpPr>
        <p:spPr bwMode="auto">
          <a:xfrm>
            <a:off x="4800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4" name="TextBox 33">
            <a:extLst>
              <a:ext uri="{FF2B5EF4-FFF2-40B4-BE49-F238E27FC236}">
                <a16:creationId xmlns:a16="http://schemas.microsoft.com/office/drawing/2014/main" id="{29548E93-5E0F-48F4-8679-2A3161E92EA2}"/>
              </a:ext>
            </a:extLst>
          </p:cNvPr>
          <p:cNvSpPr txBox="1"/>
          <p:nvPr/>
        </p:nvSpPr>
        <p:spPr>
          <a:xfrm>
            <a:off x="0" y="0"/>
            <a:ext cx="9906000" cy="39773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square">
            <a:spAutoFit/>
          </a:bodyPr>
          <a:lstStyle/>
          <a:p>
            <a:pPr algn="just">
              <a:lnSpc>
                <a:spcPct val="107000"/>
              </a:lnSpc>
              <a:spcAft>
                <a:spcPts val="800"/>
              </a:spcAft>
            </a:pPr>
            <a:r>
              <a:rPr lang="en-US" sz="2000" b="1" dirty="0">
                <a:solidFill>
                  <a:schemeClr val="bg1"/>
                </a:solidFill>
              </a:rPr>
              <a:t>Some  of the examples for the dissemination of weather &amp; Climate info by KMD</a:t>
            </a:r>
            <a:endParaRPr lang="en-KE" sz="2000" b="1" dirty="0">
              <a:solidFill>
                <a:schemeClr val="bg1"/>
              </a:solidFill>
            </a:endParaRPr>
          </a:p>
        </p:txBody>
      </p:sp>
      <p:sp>
        <p:nvSpPr>
          <p:cNvPr id="13" name="Content Placeholder 2">
            <a:extLst>
              <a:ext uri="{FF2B5EF4-FFF2-40B4-BE49-F238E27FC236}">
                <a16:creationId xmlns:a16="http://schemas.microsoft.com/office/drawing/2014/main" id="{6DB3FCFB-3867-4C47-95F7-2D356605EAA7}"/>
              </a:ext>
            </a:extLst>
          </p:cNvPr>
          <p:cNvSpPr>
            <a:spLocks noGrp="1"/>
          </p:cNvSpPr>
          <p:nvPr>
            <p:ph idx="1"/>
          </p:nvPr>
        </p:nvSpPr>
        <p:spPr>
          <a:xfrm>
            <a:off x="128464" y="508230"/>
            <a:ext cx="9649072" cy="4525963"/>
          </a:xfrm>
        </p:spPr>
        <p:txBody>
          <a:bodyPr/>
          <a:lstStyle/>
          <a:p>
            <a:r>
              <a:rPr lang="en-US" i="1" dirty="0"/>
              <a:t>Several WhatsApp groups with full max members (</a:t>
            </a:r>
            <a:r>
              <a:rPr lang="en-US" i="1" dirty="0">
                <a:solidFill>
                  <a:srgbClr val="FF0000"/>
                </a:solidFill>
              </a:rPr>
              <a:t>19 active one</a:t>
            </a:r>
            <a:r>
              <a:rPr lang="en-US" i="1" dirty="0"/>
              <a:t>)</a:t>
            </a:r>
          </a:p>
          <a:p>
            <a:r>
              <a:rPr lang="en-US" i="1" dirty="0"/>
              <a:t>Telegram ~</a:t>
            </a:r>
            <a:r>
              <a:rPr lang="en-US" i="1" dirty="0">
                <a:solidFill>
                  <a:srgbClr val="FF0000"/>
                </a:solidFill>
              </a:rPr>
              <a:t>418members</a:t>
            </a:r>
            <a:r>
              <a:rPr lang="en-US" i="1" dirty="0"/>
              <a:t> – our target is to reach 4,000</a:t>
            </a:r>
          </a:p>
          <a:p>
            <a:r>
              <a:rPr lang="en-US" i="1" dirty="0"/>
              <a:t>Twitter Account (</a:t>
            </a:r>
            <a:r>
              <a:rPr lang="en-US" i="1" dirty="0">
                <a:solidFill>
                  <a:srgbClr val="FF0000"/>
                </a:solidFill>
              </a:rPr>
              <a:t>27.9K Followers</a:t>
            </a:r>
            <a:r>
              <a:rPr lang="en-US" i="1" dirty="0"/>
              <a:t>)</a:t>
            </a:r>
          </a:p>
          <a:p>
            <a:r>
              <a:rPr lang="en-US" i="1" dirty="0"/>
              <a:t>Facebook Page (</a:t>
            </a:r>
            <a:r>
              <a:rPr lang="en-US" i="1" dirty="0">
                <a:solidFill>
                  <a:srgbClr val="FF0000"/>
                </a:solidFill>
              </a:rPr>
              <a:t>33,122 follows</a:t>
            </a:r>
            <a:r>
              <a:rPr lang="en-US" i="1" dirty="0"/>
              <a:t>)</a:t>
            </a:r>
          </a:p>
          <a:p>
            <a:r>
              <a:rPr lang="en-US" i="1" dirty="0"/>
              <a:t>YouTube Channel </a:t>
            </a:r>
          </a:p>
          <a:p>
            <a:r>
              <a:rPr lang="en-US" i="1" dirty="0"/>
              <a:t>Website</a:t>
            </a:r>
          </a:p>
          <a:p>
            <a:pPr lvl="1"/>
            <a:r>
              <a:rPr lang="en-US" i="1" dirty="0"/>
              <a:t>SMS alerts </a:t>
            </a:r>
          </a:p>
          <a:p>
            <a:pPr lvl="1"/>
            <a:r>
              <a:rPr lang="en-US" i="1" dirty="0" err="1"/>
              <a:t>Ranet</a:t>
            </a:r>
            <a:r>
              <a:rPr lang="en-US" i="1" dirty="0"/>
              <a:t> Radio-Community Media Network</a:t>
            </a:r>
            <a:endParaRPr lang="en-KE" i="1" dirty="0"/>
          </a:p>
        </p:txBody>
      </p:sp>
      <p:pic>
        <p:nvPicPr>
          <p:cNvPr id="3" name="Picture 2">
            <a:extLst>
              <a:ext uri="{FF2B5EF4-FFF2-40B4-BE49-F238E27FC236}">
                <a16:creationId xmlns:a16="http://schemas.microsoft.com/office/drawing/2014/main" id="{E2A62F77-20C6-4488-BD84-9C75F8D83E25}"/>
              </a:ext>
            </a:extLst>
          </p:cNvPr>
          <p:cNvPicPr>
            <a:picLocks noChangeAspect="1"/>
          </p:cNvPicPr>
          <p:nvPr/>
        </p:nvPicPr>
        <p:blipFill>
          <a:blip r:embed="rId2"/>
          <a:stretch>
            <a:fillRect/>
          </a:stretch>
        </p:blipFill>
        <p:spPr>
          <a:xfrm>
            <a:off x="112350" y="3934452"/>
            <a:ext cx="1595698" cy="2923547"/>
          </a:xfrm>
          <a:prstGeom prst="rect">
            <a:avLst/>
          </a:prstGeom>
        </p:spPr>
      </p:pic>
      <p:pic>
        <p:nvPicPr>
          <p:cNvPr id="9" name="Picture 8">
            <a:extLst>
              <a:ext uri="{FF2B5EF4-FFF2-40B4-BE49-F238E27FC236}">
                <a16:creationId xmlns:a16="http://schemas.microsoft.com/office/drawing/2014/main" id="{233CCE09-981C-4C06-8352-D983E59AF231}"/>
              </a:ext>
            </a:extLst>
          </p:cNvPr>
          <p:cNvPicPr>
            <a:picLocks noChangeAspect="1"/>
          </p:cNvPicPr>
          <p:nvPr/>
        </p:nvPicPr>
        <p:blipFill>
          <a:blip r:embed="rId3"/>
          <a:stretch>
            <a:fillRect/>
          </a:stretch>
        </p:blipFill>
        <p:spPr>
          <a:xfrm>
            <a:off x="8374502" y="3777295"/>
            <a:ext cx="1398969" cy="2622020"/>
          </a:xfrm>
          <a:prstGeom prst="rect">
            <a:avLst/>
          </a:prstGeom>
        </p:spPr>
      </p:pic>
      <p:pic>
        <p:nvPicPr>
          <p:cNvPr id="11" name="Picture 10">
            <a:extLst>
              <a:ext uri="{FF2B5EF4-FFF2-40B4-BE49-F238E27FC236}">
                <a16:creationId xmlns:a16="http://schemas.microsoft.com/office/drawing/2014/main" id="{1CC49BEA-70D8-45A4-AFE7-0D65B9939D2B}"/>
              </a:ext>
            </a:extLst>
          </p:cNvPr>
          <p:cNvPicPr>
            <a:picLocks noChangeAspect="1"/>
          </p:cNvPicPr>
          <p:nvPr/>
        </p:nvPicPr>
        <p:blipFill>
          <a:blip r:embed="rId4"/>
          <a:stretch>
            <a:fillRect/>
          </a:stretch>
        </p:blipFill>
        <p:spPr>
          <a:xfrm>
            <a:off x="8247528" y="935206"/>
            <a:ext cx="1386920" cy="2666719"/>
          </a:xfrm>
          <a:prstGeom prst="rect">
            <a:avLst/>
          </a:prstGeom>
        </p:spPr>
      </p:pic>
      <p:pic>
        <p:nvPicPr>
          <p:cNvPr id="14" name="Picture 13">
            <a:extLst>
              <a:ext uri="{FF2B5EF4-FFF2-40B4-BE49-F238E27FC236}">
                <a16:creationId xmlns:a16="http://schemas.microsoft.com/office/drawing/2014/main" id="{6E43CFF6-5937-4370-942D-06071CD59B98}"/>
              </a:ext>
            </a:extLst>
          </p:cNvPr>
          <p:cNvPicPr>
            <a:picLocks noChangeAspect="1"/>
          </p:cNvPicPr>
          <p:nvPr/>
        </p:nvPicPr>
        <p:blipFill>
          <a:blip r:embed="rId5"/>
          <a:stretch>
            <a:fillRect/>
          </a:stretch>
        </p:blipFill>
        <p:spPr>
          <a:xfrm>
            <a:off x="5761200" y="1353373"/>
            <a:ext cx="1386920" cy="2559040"/>
          </a:xfrm>
          <a:prstGeom prst="rect">
            <a:avLst/>
          </a:prstGeom>
        </p:spPr>
      </p:pic>
      <p:pic>
        <p:nvPicPr>
          <p:cNvPr id="16" name="Picture 15">
            <a:extLst>
              <a:ext uri="{FF2B5EF4-FFF2-40B4-BE49-F238E27FC236}">
                <a16:creationId xmlns:a16="http://schemas.microsoft.com/office/drawing/2014/main" id="{3EB08FE3-A31A-470C-B27B-AE38B29EBFF4}"/>
              </a:ext>
            </a:extLst>
          </p:cNvPr>
          <p:cNvPicPr>
            <a:picLocks noChangeAspect="1"/>
          </p:cNvPicPr>
          <p:nvPr/>
        </p:nvPicPr>
        <p:blipFill>
          <a:blip r:embed="rId6"/>
          <a:stretch>
            <a:fillRect/>
          </a:stretch>
        </p:blipFill>
        <p:spPr>
          <a:xfrm>
            <a:off x="6655410" y="3912413"/>
            <a:ext cx="1386920" cy="2545199"/>
          </a:xfrm>
          <a:prstGeom prst="rect">
            <a:avLst/>
          </a:prstGeom>
        </p:spPr>
      </p:pic>
      <p:pic>
        <p:nvPicPr>
          <p:cNvPr id="18" name="Picture 17">
            <a:extLst>
              <a:ext uri="{FF2B5EF4-FFF2-40B4-BE49-F238E27FC236}">
                <a16:creationId xmlns:a16="http://schemas.microsoft.com/office/drawing/2014/main" id="{4D59468B-B0A5-44E1-AD6E-02B594FC867A}"/>
              </a:ext>
            </a:extLst>
          </p:cNvPr>
          <p:cNvPicPr>
            <a:picLocks noChangeAspect="1"/>
          </p:cNvPicPr>
          <p:nvPr/>
        </p:nvPicPr>
        <p:blipFill>
          <a:blip r:embed="rId7"/>
          <a:stretch>
            <a:fillRect/>
          </a:stretch>
        </p:blipFill>
        <p:spPr>
          <a:xfrm>
            <a:off x="4117033" y="3885038"/>
            <a:ext cx="1478081" cy="2742977"/>
          </a:xfrm>
          <a:prstGeom prst="rect">
            <a:avLst/>
          </a:prstGeom>
        </p:spPr>
      </p:pic>
      <p:pic>
        <p:nvPicPr>
          <p:cNvPr id="20" name="Picture 19">
            <a:extLst>
              <a:ext uri="{FF2B5EF4-FFF2-40B4-BE49-F238E27FC236}">
                <a16:creationId xmlns:a16="http://schemas.microsoft.com/office/drawing/2014/main" id="{6EDD0963-14A9-404B-B81D-E228D1C88FB9}"/>
              </a:ext>
            </a:extLst>
          </p:cNvPr>
          <p:cNvPicPr>
            <a:picLocks noChangeAspect="1"/>
          </p:cNvPicPr>
          <p:nvPr/>
        </p:nvPicPr>
        <p:blipFill>
          <a:blip r:embed="rId8"/>
          <a:stretch>
            <a:fillRect/>
          </a:stretch>
        </p:blipFill>
        <p:spPr>
          <a:xfrm>
            <a:off x="2040220" y="3934453"/>
            <a:ext cx="1478081" cy="2878039"/>
          </a:xfrm>
          <a:prstGeom prst="rect">
            <a:avLst/>
          </a:prstGeom>
        </p:spPr>
      </p:pic>
    </p:spTree>
    <p:extLst>
      <p:ext uri="{BB962C8B-B14F-4D97-AF65-F5344CB8AC3E}">
        <p14:creationId xmlns:p14="http://schemas.microsoft.com/office/powerpoint/2010/main" val="299964050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7F75A23-1886-804B-B2C7-4AADFDCFC8D5}"/>
              </a:ext>
            </a:extLst>
          </p:cNvPr>
          <p:cNvSpPr>
            <a:spLocks noGrp="1"/>
          </p:cNvSpPr>
          <p:nvPr>
            <p:ph type="dt" sz="half" idx="10"/>
          </p:nvPr>
        </p:nvSpPr>
        <p:spPr/>
        <p:txBody>
          <a:bodyPr/>
          <a:lstStyle/>
          <a:p>
            <a:fld id="{D37B99F6-96F9-438A-A3A7-D9984BABFD8E}" type="datetime2">
              <a:rPr lang="en-US" smtClean="0"/>
              <a:t>Monday, May 10, 2021</a:t>
            </a:fld>
            <a:endParaRPr lang="en-US"/>
          </a:p>
        </p:txBody>
      </p:sp>
      <p:sp>
        <p:nvSpPr>
          <p:cNvPr id="3" name="Footer Placeholder 2">
            <a:extLst>
              <a:ext uri="{FF2B5EF4-FFF2-40B4-BE49-F238E27FC236}">
                <a16:creationId xmlns:a16="http://schemas.microsoft.com/office/drawing/2014/main" id="{2FB96751-D999-2C47-9A77-4BB15E73B635}"/>
              </a:ext>
            </a:extLst>
          </p:cNvPr>
          <p:cNvSpPr>
            <a:spLocks noGrp="1"/>
          </p:cNvSpPr>
          <p:nvPr>
            <p:ph type="ftr" sz="quarter" idx="11"/>
          </p:nvPr>
        </p:nvSpPr>
        <p:spPr/>
        <p:txBody>
          <a:bodyPr/>
          <a:lstStyle/>
          <a:p>
            <a:r>
              <a:rPr lang="en-US"/>
              <a:t>ICPAC</a:t>
            </a:r>
            <a:endParaRPr lang="en-US" dirty="0"/>
          </a:p>
        </p:txBody>
      </p:sp>
      <p:sp>
        <p:nvSpPr>
          <p:cNvPr id="4" name="Slide Number Placeholder 3">
            <a:extLst>
              <a:ext uri="{FF2B5EF4-FFF2-40B4-BE49-F238E27FC236}">
                <a16:creationId xmlns:a16="http://schemas.microsoft.com/office/drawing/2014/main" id="{0B042785-D7A5-F745-95C2-C4A1596D876B}"/>
              </a:ext>
            </a:extLst>
          </p:cNvPr>
          <p:cNvSpPr>
            <a:spLocks noGrp="1"/>
          </p:cNvSpPr>
          <p:nvPr>
            <p:ph type="sldNum" sz="quarter" idx="12"/>
          </p:nvPr>
        </p:nvSpPr>
        <p:spPr/>
        <p:txBody>
          <a:bodyPr/>
          <a:lstStyle/>
          <a:p>
            <a:fld id="{B1DB7362-2002-504E-9846-FFD55AE08938}" type="slidenum">
              <a:rPr lang="en-US" smtClean="0"/>
              <a:pPr/>
              <a:t>16</a:t>
            </a:fld>
            <a:endParaRPr lang="en-US"/>
          </a:p>
        </p:txBody>
      </p:sp>
      <p:sp>
        <p:nvSpPr>
          <p:cNvPr id="5" name="Title 4">
            <a:extLst>
              <a:ext uri="{FF2B5EF4-FFF2-40B4-BE49-F238E27FC236}">
                <a16:creationId xmlns:a16="http://schemas.microsoft.com/office/drawing/2014/main" id="{31E015E1-75D5-9440-A1E4-A8F2F6A0421F}"/>
              </a:ext>
            </a:extLst>
          </p:cNvPr>
          <p:cNvSpPr>
            <a:spLocks noGrp="1"/>
          </p:cNvSpPr>
          <p:nvPr>
            <p:ph type="title"/>
          </p:nvPr>
        </p:nvSpPr>
        <p:spPr/>
        <p:txBody>
          <a:bodyPr>
            <a:normAutofit fontScale="90000"/>
          </a:bodyPr>
          <a:lstStyle/>
          <a:p>
            <a:pPr algn="ctr"/>
            <a:r>
              <a:rPr lang="en-KE" dirty="0"/>
              <a:t>#ghacof57 </a:t>
            </a:r>
          </a:p>
        </p:txBody>
      </p:sp>
      <p:sp>
        <p:nvSpPr>
          <p:cNvPr id="6" name="Text Placeholder 5">
            <a:extLst>
              <a:ext uri="{FF2B5EF4-FFF2-40B4-BE49-F238E27FC236}">
                <a16:creationId xmlns:a16="http://schemas.microsoft.com/office/drawing/2014/main" id="{57F731B4-3DAE-9948-B19F-9B93EBFEDD9B}"/>
              </a:ext>
            </a:extLst>
          </p:cNvPr>
          <p:cNvSpPr>
            <a:spLocks noGrp="1"/>
          </p:cNvSpPr>
          <p:nvPr>
            <p:ph type="body" idx="1"/>
          </p:nvPr>
        </p:nvSpPr>
        <p:spPr/>
        <p:txBody>
          <a:bodyPr/>
          <a:lstStyle/>
          <a:p>
            <a:pPr algn="ctr"/>
            <a:r>
              <a:rPr lang="en-KE" dirty="0">
                <a:solidFill>
                  <a:schemeClr val="bg1"/>
                </a:solidFill>
              </a:rPr>
              <a:t>Contribute to the Conversation on Twitter </a:t>
            </a:r>
          </a:p>
        </p:txBody>
      </p:sp>
    </p:spTree>
    <p:extLst>
      <p:ext uri="{BB962C8B-B14F-4D97-AF65-F5344CB8AC3E}">
        <p14:creationId xmlns:p14="http://schemas.microsoft.com/office/powerpoint/2010/main" val="21414974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5899" y="116632"/>
            <a:ext cx="8420100" cy="442165"/>
          </a:xfrm>
        </p:spPr>
        <p:txBody>
          <a:bodyPr>
            <a:normAutofit fontScale="90000"/>
          </a:bodyPr>
          <a:lstStyle/>
          <a:p>
            <a:pPr algn="ctr"/>
            <a:r>
              <a:rPr lang="en-GB" dirty="0"/>
              <a:t>March-April-may (MAM 2021) </a:t>
            </a:r>
          </a:p>
        </p:txBody>
      </p:sp>
      <p:sp>
        <p:nvSpPr>
          <p:cNvPr id="3" name="Text Placeholder 2"/>
          <p:cNvSpPr>
            <a:spLocks noGrp="1"/>
          </p:cNvSpPr>
          <p:nvPr>
            <p:ph type="body" idx="1"/>
          </p:nvPr>
        </p:nvSpPr>
        <p:spPr>
          <a:xfrm>
            <a:off x="215899" y="1085770"/>
            <a:ext cx="9561637" cy="442166"/>
          </a:xfrm>
        </p:spPr>
        <p:txBody>
          <a:bodyPr/>
          <a:lstStyle/>
          <a:p>
            <a:pPr algn="ctr"/>
            <a:r>
              <a:rPr lang="en-GB" dirty="0"/>
              <a:t>Best Communication Practices from the past Season </a:t>
            </a:r>
          </a:p>
        </p:txBody>
      </p:sp>
      <p:sp>
        <p:nvSpPr>
          <p:cNvPr id="4" name="Date Placeholder 3"/>
          <p:cNvSpPr>
            <a:spLocks noGrp="1"/>
          </p:cNvSpPr>
          <p:nvPr>
            <p:ph type="dt" sz="half" idx="10"/>
          </p:nvPr>
        </p:nvSpPr>
        <p:spPr/>
        <p:txBody>
          <a:bodyPr/>
          <a:lstStyle/>
          <a:p>
            <a:fld id="{B15FCA7E-0E32-44F6-86D7-EC1D8A6CE8A6}" type="datetime2">
              <a:rPr lang="en-US" smtClean="0"/>
              <a:t>Monday, May 10, 2021</a:t>
            </a:fld>
            <a:endParaRPr lang="en-US"/>
          </a:p>
        </p:txBody>
      </p:sp>
      <p:sp>
        <p:nvSpPr>
          <p:cNvPr id="5" name="Footer Placeholder 4"/>
          <p:cNvSpPr>
            <a:spLocks noGrp="1"/>
          </p:cNvSpPr>
          <p:nvPr>
            <p:ph type="ftr" sz="quarter" idx="11"/>
          </p:nvPr>
        </p:nvSpPr>
        <p:spPr/>
        <p:txBody>
          <a:bodyPr/>
          <a:lstStyle/>
          <a:p>
            <a:r>
              <a:rPr lang="en-US" dirty="0"/>
              <a:t>INTERGOVERNMENTAL AUTHORITY ON DEVELOPMENT</a:t>
            </a:r>
          </a:p>
        </p:txBody>
      </p:sp>
      <p:sp>
        <p:nvSpPr>
          <p:cNvPr id="6" name="Slide Number Placeholder 5"/>
          <p:cNvSpPr>
            <a:spLocks noGrp="1"/>
          </p:cNvSpPr>
          <p:nvPr>
            <p:ph type="sldNum" sz="quarter" idx="12"/>
          </p:nvPr>
        </p:nvSpPr>
        <p:spPr/>
        <p:txBody>
          <a:bodyPr/>
          <a:lstStyle/>
          <a:p>
            <a:fld id="{B1DB7362-2002-504E-9846-FFD55AE08938}" type="slidenum">
              <a:rPr lang="en-US" smtClean="0"/>
              <a:t>2</a:t>
            </a:fld>
            <a:endParaRPr lang="en-US"/>
          </a:p>
        </p:txBody>
      </p:sp>
      <p:sp>
        <p:nvSpPr>
          <p:cNvPr id="9" name="TextBox 8">
            <a:extLst>
              <a:ext uri="{FF2B5EF4-FFF2-40B4-BE49-F238E27FC236}">
                <a16:creationId xmlns:a16="http://schemas.microsoft.com/office/drawing/2014/main" id="{FFCAD7BE-8958-4FF5-9683-8BAC48AB9980}"/>
              </a:ext>
            </a:extLst>
          </p:cNvPr>
          <p:cNvSpPr txBox="1"/>
          <p:nvPr/>
        </p:nvSpPr>
        <p:spPr>
          <a:xfrm>
            <a:off x="215899" y="1997839"/>
            <a:ext cx="9561637" cy="2862322"/>
          </a:xfrm>
          <a:prstGeom prst="rect">
            <a:avLst/>
          </a:prstGeom>
          <a:noFill/>
        </p:spPr>
        <p:txBody>
          <a:bodyPr wrap="square">
            <a:spAutoFit/>
          </a:bodyPr>
          <a:lstStyle/>
          <a:p>
            <a:pPr algn="just"/>
            <a:r>
              <a:rPr lang="en-KE" dirty="0"/>
              <a:t>Effective</a:t>
            </a:r>
            <a:r>
              <a:rPr lang="en-US" dirty="0"/>
              <a:t> &amp; Timely</a:t>
            </a:r>
            <a:r>
              <a:rPr lang="en-KE" dirty="0"/>
              <a:t> Communication </a:t>
            </a:r>
            <a:r>
              <a:rPr lang="en-US" dirty="0"/>
              <a:t>of Weather and Climate information </a:t>
            </a:r>
            <a:r>
              <a:rPr lang="en-KE" dirty="0"/>
              <a:t>is important </a:t>
            </a:r>
            <a:r>
              <a:rPr lang="en-US" dirty="0">
                <a:solidFill>
                  <a:srgbClr val="FF0000"/>
                </a:solidFill>
              </a:rPr>
              <a:t>Before</a:t>
            </a:r>
            <a:r>
              <a:rPr lang="en-KE" dirty="0"/>
              <a:t>, </a:t>
            </a:r>
            <a:r>
              <a:rPr lang="en-KE" dirty="0">
                <a:solidFill>
                  <a:srgbClr val="FF0000"/>
                </a:solidFill>
              </a:rPr>
              <a:t>During</a:t>
            </a:r>
            <a:r>
              <a:rPr lang="en-KE" dirty="0"/>
              <a:t> and </a:t>
            </a:r>
            <a:r>
              <a:rPr lang="en-KE" dirty="0">
                <a:solidFill>
                  <a:srgbClr val="FF0000"/>
                </a:solidFill>
              </a:rPr>
              <a:t>After </a:t>
            </a:r>
            <a:r>
              <a:rPr lang="en-US" dirty="0"/>
              <a:t>the release of </a:t>
            </a:r>
            <a:r>
              <a:rPr lang="en-GB" dirty="0"/>
              <a:t>seasonal weather outlook. </a:t>
            </a:r>
          </a:p>
          <a:p>
            <a:pPr algn="just"/>
            <a:endParaRPr lang="en-GB" dirty="0"/>
          </a:p>
          <a:p>
            <a:pPr algn="just"/>
            <a:r>
              <a:rPr lang="en-KE" dirty="0"/>
              <a:t>The forecasts and the advisories products at </a:t>
            </a:r>
            <a:r>
              <a:rPr lang="en-US" dirty="0"/>
              <a:t>National level</a:t>
            </a:r>
            <a:r>
              <a:rPr lang="en-KE" dirty="0"/>
              <a:t> should be communicated effectively</a:t>
            </a:r>
            <a:r>
              <a:rPr lang="en-US" dirty="0"/>
              <a:t> </a:t>
            </a:r>
            <a:r>
              <a:rPr lang="en-KE" dirty="0"/>
              <a:t>to the </a:t>
            </a:r>
            <a:r>
              <a:rPr lang="en-US" dirty="0"/>
              <a:t>end </a:t>
            </a:r>
            <a:r>
              <a:rPr lang="en-KE" dirty="0"/>
              <a:t>users for appropriate decision making and also for cascading to the economic blocks and the </a:t>
            </a:r>
            <a:r>
              <a:rPr lang="en-KE" b="1" dirty="0"/>
              <a:t>Counties Climate Outlook Forums</a:t>
            </a:r>
            <a:r>
              <a:rPr lang="en-US" b="1" dirty="0"/>
              <a:t>-CCOF.</a:t>
            </a:r>
          </a:p>
          <a:p>
            <a:pPr algn="just"/>
            <a:endParaRPr lang="en-US" dirty="0"/>
          </a:p>
          <a:p>
            <a:pPr algn="just"/>
            <a:r>
              <a:rPr lang="en-KE" dirty="0"/>
              <a:t>Appropriate response to early warning</a:t>
            </a:r>
            <a:r>
              <a:rPr lang="en-US" dirty="0"/>
              <a:t> can </a:t>
            </a:r>
            <a:r>
              <a:rPr lang="en-KE" dirty="0"/>
              <a:t>prevent future and predicted impacts of weather </a:t>
            </a:r>
            <a:r>
              <a:rPr lang="en-US" dirty="0"/>
              <a:t> and </a:t>
            </a:r>
            <a:r>
              <a:rPr lang="en-KE" dirty="0"/>
              <a:t>climate forecasts that may result to disasters and phenomena as well as catastrophes and thus save lives.</a:t>
            </a:r>
          </a:p>
        </p:txBody>
      </p:sp>
    </p:spTree>
    <p:extLst>
      <p:ext uri="{BB962C8B-B14F-4D97-AF65-F5344CB8AC3E}">
        <p14:creationId xmlns:p14="http://schemas.microsoft.com/office/powerpoint/2010/main" val="176250197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BE7BD6-2460-466F-9933-93520354109D}"/>
              </a:ext>
            </a:extLst>
          </p:cNvPr>
          <p:cNvSpPr>
            <a:spLocks noGrp="1"/>
          </p:cNvSpPr>
          <p:nvPr>
            <p:ph type="title"/>
          </p:nvPr>
        </p:nvSpPr>
        <p:spPr>
          <a:xfrm>
            <a:off x="215899" y="188640"/>
            <a:ext cx="8420100" cy="442165"/>
          </a:xfrm>
        </p:spPr>
        <p:txBody>
          <a:bodyPr>
            <a:normAutofit fontScale="90000"/>
          </a:bodyPr>
          <a:lstStyle/>
          <a:p>
            <a:r>
              <a:rPr lang="en-US" sz="2400" b="1" cap="all" dirty="0">
                <a:solidFill>
                  <a:srgbClr val="00833F"/>
                </a:solidFill>
                <a:latin typeface="+mj-lt"/>
                <a:ea typeface="+mj-ea"/>
                <a:cs typeface="+mj-cs"/>
              </a:rPr>
              <a:t>Objectives </a:t>
            </a:r>
            <a:r>
              <a:rPr lang="en-GB" dirty="0"/>
              <a:t>for </a:t>
            </a:r>
            <a:r>
              <a:rPr lang="en-GB" sz="2400" b="1" cap="all" dirty="0">
                <a:solidFill>
                  <a:srgbClr val="00833F"/>
                </a:solidFill>
                <a:latin typeface="+mj-lt"/>
                <a:ea typeface="+mj-ea"/>
                <a:cs typeface="+mj-cs"/>
              </a:rPr>
              <a:t>MAM 2021</a:t>
            </a:r>
            <a:r>
              <a:rPr lang="en-US" sz="2400" b="1" cap="all" dirty="0">
                <a:solidFill>
                  <a:srgbClr val="00833F"/>
                </a:solidFill>
                <a:latin typeface="+mj-lt"/>
                <a:ea typeface="+mj-ea"/>
                <a:cs typeface="+mj-cs"/>
              </a:rPr>
              <a:t> </a:t>
            </a:r>
            <a:br>
              <a:rPr lang="en-KE" sz="2400" b="1" cap="all" dirty="0">
                <a:solidFill>
                  <a:srgbClr val="00833F"/>
                </a:solidFill>
                <a:latin typeface="+mj-lt"/>
                <a:ea typeface="+mj-ea"/>
                <a:cs typeface="+mj-cs"/>
              </a:rPr>
            </a:br>
            <a:endParaRPr lang="en-KE" dirty="0"/>
          </a:p>
        </p:txBody>
      </p:sp>
      <p:sp>
        <p:nvSpPr>
          <p:cNvPr id="3" name="Text Placeholder 2">
            <a:extLst>
              <a:ext uri="{FF2B5EF4-FFF2-40B4-BE49-F238E27FC236}">
                <a16:creationId xmlns:a16="http://schemas.microsoft.com/office/drawing/2014/main" id="{A5C780E8-D76A-4894-B7DB-C7F3A2DC8145}"/>
              </a:ext>
            </a:extLst>
          </p:cNvPr>
          <p:cNvSpPr>
            <a:spLocks noGrp="1"/>
          </p:cNvSpPr>
          <p:nvPr>
            <p:ph type="body" idx="1"/>
          </p:nvPr>
        </p:nvSpPr>
        <p:spPr>
          <a:xfrm>
            <a:off x="215899" y="980728"/>
            <a:ext cx="9561637" cy="3985812"/>
          </a:xfrm>
        </p:spPr>
        <p:txBody>
          <a:bodyPr>
            <a:normAutofit lnSpcReduction="10000"/>
          </a:bodyPr>
          <a:lstStyle/>
          <a:p>
            <a:pPr marL="285750" indent="-285750" algn="just">
              <a:buFont typeface="Wingdings" panose="05000000000000000000" pitchFamily="2" charset="2"/>
              <a:buChar char="Ø"/>
            </a:pPr>
            <a:r>
              <a:rPr lang="en-KE" dirty="0"/>
              <a:t>To have a timely weather and climate information reaching targeted stakeholders and users for efficient decision making on seasonal climate and weather forecasts</a:t>
            </a:r>
            <a:r>
              <a:rPr lang="en-US" dirty="0"/>
              <a:t>.</a:t>
            </a:r>
          </a:p>
          <a:p>
            <a:pPr marL="285750" indent="-285750" algn="just">
              <a:buFont typeface="Wingdings" panose="05000000000000000000" pitchFamily="2" charset="2"/>
              <a:buChar char="Ø"/>
            </a:pPr>
            <a:endParaRPr lang="en-US" dirty="0"/>
          </a:p>
          <a:p>
            <a:pPr marL="285750" indent="-285750" algn="just">
              <a:buFont typeface="Wingdings" panose="05000000000000000000" pitchFamily="2" charset="2"/>
              <a:buChar char="Ø"/>
            </a:pPr>
            <a:r>
              <a:rPr lang="en-US" dirty="0"/>
              <a:t>To Improve the engagement between the users and producers by use of media channels of print, visual, audio, social media as well as other forms of mainstreaming in education and training as well as in religious and other community social groupings.</a:t>
            </a:r>
          </a:p>
          <a:p>
            <a:pPr marL="285750" indent="-285750" algn="just">
              <a:buFont typeface="Wingdings" panose="05000000000000000000" pitchFamily="2" charset="2"/>
              <a:buChar char="Ø"/>
            </a:pPr>
            <a:endParaRPr lang="en-US" dirty="0"/>
          </a:p>
          <a:p>
            <a:pPr marL="285750" indent="-285750" algn="just">
              <a:buFont typeface="Wingdings" panose="05000000000000000000" pitchFamily="2" charset="2"/>
              <a:buChar char="Ø"/>
            </a:pPr>
            <a:r>
              <a:rPr lang="en-US" dirty="0"/>
              <a:t>To enhance access and uptake of weather and climate information through interpretation, packaging and repackaging of weather and climate information to ease dissemination and understanding for use in decision making.</a:t>
            </a:r>
            <a:endParaRPr lang="en-KE" dirty="0"/>
          </a:p>
          <a:p>
            <a:endParaRPr lang="en-KE" dirty="0"/>
          </a:p>
        </p:txBody>
      </p:sp>
      <p:sp>
        <p:nvSpPr>
          <p:cNvPr id="4" name="Date Placeholder 3">
            <a:extLst>
              <a:ext uri="{FF2B5EF4-FFF2-40B4-BE49-F238E27FC236}">
                <a16:creationId xmlns:a16="http://schemas.microsoft.com/office/drawing/2014/main" id="{E2B05B86-177D-458D-9830-535B5F886361}"/>
              </a:ext>
            </a:extLst>
          </p:cNvPr>
          <p:cNvSpPr>
            <a:spLocks noGrp="1"/>
          </p:cNvSpPr>
          <p:nvPr>
            <p:ph type="dt" sz="half" idx="10"/>
          </p:nvPr>
        </p:nvSpPr>
        <p:spPr/>
        <p:txBody>
          <a:bodyPr/>
          <a:lstStyle/>
          <a:p>
            <a:fld id="{B15FCA7E-0E32-44F6-86D7-EC1D8A6CE8A6}" type="datetime2">
              <a:rPr lang="en-US" smtClean="0"/>
              <a:t>Monday, May 10, 2021</a:t>
            </a:fld>
            <a:endParaRPr lang="en-US"/>
          </a:p>
        </p:txBody>
      </p:sp>
      <p:sp>
        <p:nvSpPr>
          <p:cNvPr id="5" name="Footer Placeholder 4">
            <a:extLst>
              <a:ext uri="{FF2B5EF4-FFF2-40B4-BE49-F238E27FC236}">
                <a16:creationId xmlns:a16="http://schemas.microsoft.com/office/drawing/2014/main" id="{5E91F29A-58AC-4AE9-8424-164739C7C967}"/>
              </a:ext>
            </a:extLst>
          </p:cNvPr>
          <p:cNvSpPr>
            <a:spLocks noGrp="1"/>
          </p:cNvSpPr>
          <p:nvPr>
            <p:ph type="ftr" sz="quarter" idx="11"/>
          </p:nvPr>
        </p:nvSpPr>
        <p:spPr/>
        <p:txBody>
          <a:bodyPr/>
          <a:lstStyle/>
          <a:p>
            <a:r>
              <a:rPr lang="en-US"/>
              <a:t>ICPAC</a:t>
            </a:r>
            <a:endParaRPr lang="en-US" dirty="0"/>
          </a:p>
        </p:txBody>
      </p:sp>
      <p:sp>
        <p:nvSpPr>
          <p:cNvPr id="6" name="Slide Number Placeholder 5">
            <a:extLst>
              <a:ext uri="{FF2B5EF4-FFF2-40B4-BE49-F238E27FC236}">
                <a16:creationId xmlns:a16="http://schemas.microsoft.com/office/drawing/2014/main" id="{D981EBFB-7DF4-456F-9201-47628CE7A2E8}"/>
              </a:ext>
            </a:extLst>
          </p:cNvPr>
          <p:cNvSpPr>
            <a:spLocks noGrp="1"/>
          </p:cNvSpPr>
          <p:nvPr>
            <p:ph type="sldNum" sz="quarter" idx="12"/>
          </p:nvPr>
        </p:nvSpPr>
        <p:spPr/>
        <p:txBody>
          <a:bodyPr/>
          <a:lstStyle/>
          <a:p>
            <a:fld id="{B1DB7362-2002-504E-9846-FFD55AE08938}" type="slidenum">
              <a:rPr lang="en-US" smtClean="0"/>
              <a:t>3</a:t>
            </a:fld>
            <a:endParaRPr lang="en-US"/>
          </a:p>
        </p:txBody>
      </p:sp>
    </p:spTree>
    <p:extLst>
      <p:ext uri="{BB962C8B-B14F-4D97-AF65-F5344CB8AC3E}">
        <p14:creationId xmlns:p14="http://schemas.microsoft.com/office/powerpoint/2010/main" val="89942111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323FD1-F25E-443E-9431-762726343309}"/>
              </a:ext>
            </a:extLst>
          </p:cNvPr>
          <p:cNvSpPr>
            <a:spLocks noGrp="1"/>
          </p:cNvSpPr>
          <p:nvPr>
            <p:ph type="title"/>
          </p:nvPr>
        </p:nvSpPr>
        <p:spPr>
          <a:xfrm>
            <a:off x="3250169" y="320808"/>
            <a:ext cx="3096344" cy="442165"/>
          </a:xfrm>
        </p:spPr>
        <p:txBody>
          <a:bodyPr>
            <a:normAutofit fontScale="90000"/>
          </a:bodyPr>
          <a:lstStyle/>
          <a:p>
            <a:r>
              <a:rPr lang="en-US" dirty="0"/>
              <a:t>PRIMARY AUDIENCE</a:t>
            </a:r>
            <a:endParaRPr lang="en-KE" dirty="0"/>
          </a:p>
        </p:txBody>
      </p:sp>
      <p:sp>
        <p:nvSpPr>
          <p:cNvPr id="3" name="Text Placeholder 2">
            <a:extLst>
              <a:ext uri="{FF2B5EF4-FFF2-40B4-BE49-F238E27FC236}">
                <a16:creationId xmlns:a16="http://schemas.microsoft.com/office/drawing/2014/main" id="{3AAD5170-F1E4-43D5-B234-32E894F19CE0}"/>
              </a:ext>
            </a:extLst>
          </p:cNvPr>
          <p:cNvSpPr>
            <a:spLocks noGrp="1"/>
          </p:cNvSpPr>
          <p:nvPr>
            <p:ph type="body" idx="1"/>
          </p:nvPr>
        </p:nvSpPr>
        <p:spPr>
          <a:xfrm>
            <a:off x="344488" y="2368234"/>
            <a:ext cx="2864893" cy="2448272"/>
          </a:xfrm>
        </p:spPr>
        <p:style>
          <a:lnRef idx="2">
            <a:schemeClr val="dk1">
              <a:shade val="50000"/>
            </a:schemeClr>
          </a:lnRef>
          <a:fillRef idx="1">
            <a:schemeClr val="dk1"/>
          </a:fillRef>
          <a:effectRef idx="0">
            <a:schemeClr val="dk1"/>
          </a:effectRef>
          <a:fontRef idx="minor">
            <a:schemeClr val="lt1"/>
          </a:fontRef>
        </p:style>
        <p:txBody>
          <a:bodyPr>
            <a:normAutofit/>
          </a:bodyPr>
          <a:lstStyle/>
          <a:p>
            <a:r>
              <a:rPr lang="en-US" dirty="0">
                <a:solidFill>
                  <a:schemeClr val="bg1"/>
                </a:solidFill>
              </a:rPr>
              <a:t>Government Agencies, </a:t>
            </a:r>
          </a:p>
          <a:p>
            <a:r>
              <a:rPr lang="en-US" dirty="0">
                <a:solidFill>
                  <a:schemeClr val="bg1"/>
                </a:solidFill>
              </a:rPr>
              <a:t>Departments, </a:t>
            </a:r>
          </a:p>
          <a:p>
            <a:r>
              <a:rPr lang="en-US" dirty="0">
                <a:solidFill>
                  <a:schemeClr val="bg1"/>
                </a:solidFill>
              </a:rPr>
              <a:t>Ministries, </a:t>
            </a:r>
          </a:p>
          <a:p>
            <a:r>
              <a:rPr lang="en-US" dirty="0">
                <a:solidFill>
                  <a:schemeClr val="bg1"/>
                </a:solidFill>
              </a:rPr>
              <a:t>County Offices</a:t>
            </a:r>
          </a:p>
          <a:p>
            <a:r>
              <a:rPr lang="en-US" dirty="0">
                <a:solidFill>
                  <a:schemeClr val="bg1"/>
                </a:solidFill>
              </a:rPr>
              <a:t>Development Partners</a:t>
            </a:r>
          </a:p>
          <a:p>
            <a:r>
              <a:rPr lang="en-US" dirty="0">
                <a:solidFill>
                  <a:schemeClr val="bg1"/>
                </a:solidFill>
              </a:rPr>
              <a:t>Private Sector</a:t>
            </a:r>
            <a:endParaRPr lang="en-KE" dirty="0">
              <a:solidFill>
                <a:schemeClr val="bg1"/>
              </a:solidFill>
            </a:endParaRPr>
          </a:p>
        </p:txBody>
      </p:sp>
      <p:sp>
        <p:nvSpPr>
          <p:cNvPr id="4" name="Date Placeholder 3">
            <a:extLst>
              <a:ext uri="{FF2B5EF4-FFF2-40B4-BE49-F238E27FC236}">
                <a16:creationId xmlns:a16="http://schemas.microsoft.com/office/drawing/2014/main" id="{6E65E621-54C5-457E-98A3-548D5B7FBD60}"/>
              </a:ext>
            </a:extLst>
          </p:cNvPr>
          <p:cNvSpPr>
            <a:spLocks noGrp="1"/>
          </p:cNvSpPr>
          <p:nvPr>
            <p:ph type="dt" sz="half" idx="10"/>
          </p:nvPr>
        </p:nvSpPr>
        <p:spPr/>
        <p:txBody>
          <a:bodyPr/>
          <a:lstStyle/>
          <a:p>
            <a:fld id="{B15FCA7E-0E32-44F6-86D7-EC1D8A6CE8A6}" type="datetime2">
              <a:rPr lang="en-US" smtClean="0"/>
              <a:t>Monday, May 10, 2021</a:t>
            </a:fld>
            <a:endParaRPr lang="en-US"/>
          </a:p>
        </p:txBody>
      </p:sp>
      <p:sp>
        <p:nvSpPr>
          <p:cNvPr id="5" name="Footer Placeholder 4">
            <a:extLst>
              <a:ext uri="{FF2B5EF4-FFF2-40B4-BE49-F238E27FC236}">
                <a16:creationId xmlns:a16="http://schemas.microsoft.com/office/drawing/2014/main" id="{DAF9839D-B8A8-4D9E-81DF-F9F7148DC40B}"/>
              </a:ext>
            </a:extLst>
          </p:cNvPr>
          <p:cNvSpPr>
            <a:spLocks noGrp="1"/>
          </p:cNvSpPr>
          <p:nvPr>
            <p:ph type="ftr" sz="quarter" idx="11"/>
          </p:nvPr>
        </p:nvSpPr>
        <p:spPr/>
        <p:txBody>
          <a:bodyPr/>
          <a:lstStyle/>
          <a:p>
            <a:r>
              <a:rPr lang="en-US"/>
              <a:t>ICPAC</a:t>
            </a:r>
            <a:endParaRPr lang="en-US" dirty="0"/>
          </a:p>
        </p:txBody>
      </p:sp>
      <p:sp>
        <p:nvSpPr>
          <p:cNvPr id="6" name="Slide Number Placeholder 5">
            <a:extLst>
              <a:ext uri="{FF2B5EF4-FFF2-40B4-BE49-F238E27FC236}">
                <a16:creationId xmlns:a16="http://schemas.microsoft.com/office/drawing/2014/main" id="{CCFFE116-75CF-4FDC-8086-D54100273B47}"/>
              </a:ext>
            </a:extLst>
          </p:cNvPr>
          <p:cNvSpPr>
            <a:spLocks noGrp="1"/>
          </p:cNvSpPr>
          <p:nvPr>
            <p:ph type="sldNum" sz="quarter" idx="12"/>
          </p:nvPr>
        </p:nvSpPr>
        <p:spPr/>
        <p:txBody>
          <a:bodyPr/>
          <a:lstStyle/>
          <a:p>
            <a:fld id="{B1DB7362-2002-504E-9846-FFD55AE08938}" type="slidenum">
              <a:rPr lang="en-US" smtClean="0"/>
              <a:t>4</a:t>
            </a:fld>
            <a:endParaRPr lang="en-US"/>
          </a:p>
        </p:txBody>
      </p:sp>
      <p:sp>
        <p:nvSpPr>
          <p:cNvPr id="11" name="TextBox 10">
            <a:extLst>
              <a:ext uri="{FF2B5EF4-FFF2-40B4-BE49-F238E27FC236}">
                <a16:creationId xmlns:a16="http://schemas.microsoft.com/office/drawing/2014/main" id="{63F8C179-7E2B-49CF-A558-E7135DB96EEA}"/>
              </a:ext>
            </a:extLst>
          </p:cNvPr>
          <p:cNvSpPr txBox="1"/>
          <p:nvPr/>
        </p:nvSpPr>
        <p:spPr>
          <a:xfrm>
            <a:off x="4798341" y="1412776"/>
            <a:ext cx="4954464" cy="424731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square">
            <a:spAutoFit/>
          </a:bodyPr>
          <a:lstStyle/>
          <a:p>
            <a:r>
              <a:rPr lang="en-KE" dirty="0"/>
              <a:t>●Climate Outlook forums</a:t>
            </a:r>
          </a:p>
          <a:p>
            <a:r>
              <a:rPr lang="en-KE" dirty="0"/>
              <a:t>● Participatory Scenario Planning (PSP) Workshops</a:t>
            </a:r>
          </a:p>
          <a:p>
            <a:r>
              <a:rPr lang="en-KE" dirty="0"/>
              <a:t>● Notices on all stakeholder institution’s websites (linked to KMD website)</a:t>
            </a:r>
          </a:p>
          <a:p>
            <a:r>
              <a:rPr lang="en-KE" dirty="0"/>
              <a:t>●Sector specific reports</a:t>
            </a:r>
            <a:endParaRPr lang="en-US" dirty="0"/>
          </a:p>
          <a:p>
            <a:r>
              <a:rPr lang="en-KE" dirty="0"/>
              <a:t>● </a:t>
            </a:r>
            <a:r>
              <a:rPr lang="en-US" dirty="0"/>
              <a:t>Monthly progress reports</a:t>
            </a:r>
          </a:p>
          <a:p>
            <a:r>
              <a:rPr lang="en-KE" dirty="0"/>
              <a:t>● </a:t>
            </a:r>
            <a:r>
              <a:rPr lang="en-US" dirty="0"/>
              <a:t>Regular emails</a:t>
            </a:r>
          </a:p>
          <a:p>
            <a:r>
              <a:rPr lang="en-KE" dirty="0"/>
              <a:t>● </a:t>
            </a:r>
            <a:r>
              <a:rPr lang="en-US" dirty="0"/>
              <a:t>Use of electronic media (FM radio Stations, local TV)</a:t>
            </a:r>
          </a:p>
          <a:p>
            <a:r>
              <a:rPr lang="en-KE" dirty="0"/>
              <a:t>● </a:t>
            </a:r>
            <a:r>
              <a:rPr lang="en-US" dirty="0"/>
              <a:t>Use of digital media (Social media platforms)</a:t>
            </a:r>
          </a:p>
          <a:p>
            <a:r>
              <a:rPr lang="en-KE" dirty="0"/>
              <a:t>● </a:t>
            </a:r>
            <a:r>
              <a:rPr lang="en-US" dirty="0"/>
              <a:t>Website postings</a:t>
            </a:r>
          </a:p>
          <a:p>
            <a:r>
              <a:rPr lang="en-KE" dirty="0"/>
              <a:t>● </a:t>
            </a:r>
            <a:r>
              <a:rPr lang="en-US" dirty="0"/>
              <a:t>Online Conferences/ Workshops/ Seminars</a:t>
            </a:r>
          </a:p>
          <a:p>
            <a:r>
              <a:rPr lang="en-KE" dirty="0"/>
              <a:t>● </a:t>
            </a:r>
            <a:r>
              <a:rPr lang="en-US" dirty="0"/>
              <a:t>Documentaries</a:t>
            </a:r>
          </a:p>
          <a:p>
            <a:r>
              <a:rPr lang="en-KE" dirty="0"/>
              <a:t>● </a:t>
            </a:r>
            <a:r>
              <a:rPr lang="en-US" dirty="0"/>
              <a:t>Publications</a:t>
            </a:r>
            <a:endParaRPr lang="en-KE" dirty="0"/>
          </a:p>
        </p:txBody>
      </p:sp>
      <p:sp>
        <p:nvSpPr>
          <p:cNvPr id="12" name="Arrow: Right 11">
            <a:extLst>
              <a:ext uri="{FF2B5EF4-FFF2-40B4-BE49-F238E27FC236}">
                <a16:creationId xmlns:a16="http://schemas.microsoft.com/office/drawing/2014/main" id="{4A5DF88D-08EC-457C-A0C4-F10DB355A3BF}"/>
              </a:ext>
            </a:extLst>
          </p:cNvPr>
          <p:cNvSpPr/>
          <p:nvPr/>
        </p:nvSpPr>
        <p:spPr>
          <a:xfrm>
            <a:off x="3397114" y="2760884"/>
            <a:ext cx="1213493" cy="1728192"/>
          </a:xfrm>
          <a:prstGeom prst="rightArrow">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lang="en-KE"/>
          </a:p>
        </p:txBody>
      </p:sp>
    </p:spTree>
    <p:extLst>
      <p:ext uri="{BB962C8B-B14F-4D97-AF65-F5344CB8AC3E}">
        <p14:creationId xmlns:p14="http://schemas.microsoft.com/office/powerpoint/2010/main" val="35502233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323FD1-F25E-443E-9431-762726343309}"/>
              </a:ext>
            </a:extLst>
          </p:cNvPr>
          <p:cNvSpPr>
            <a:spLocks noGrp="1"/>
          </p:cNvSpPr>
          <p:nvPr>
            <p:ph type="title"/>
          </p:nvPr>
        </p:nvSpPr>
        <p:spPr>
          <a:xfrm>
            <a:off x="3250168" y="320808"/>
            <a:ext cx="3503031" cy="442165"/>
          </a:xfrm>
        </p:spPr>
        <p:txBody>
          <a:bodyPr>
            <a:normAutofit fontScale="90000"/>
          </a:bodyPr>
          <a:lstStyle/>
          <a:p>
            <a:r>
              <a:rPr lang="en-US" dirty="0"/>
              <a:t>SECONDARY AUDIENCE</a:t>
            </a:r>
            <a:endParaRPr lang="en-KE" dirty="0"/>
          </a:p>
        </p:txBody>
      </p:sp>
      <p:sp>
        <p:nvSpPr>
          <p:cNvPr id="3" name="Text Placeholder 2">
            <a:extLst>
              <a:ext uri="{FF2B5EF4-FFF2-40B4-BE49-F238E27FC236}">
                <a16:creationId xmlns:a16="http://schemas.microsoft.com/office/drawing/2014/main" id="{3AAD5170-F1E4-43D5-B234-32E894F19CE0}"/>
              </a:ext>
            </a:extLst>
          </p:cNvPr>
          <p:cNvSpPr>
            <a:spLocks noGrp="1"/>
          </p:cNvSpPr>
          <p:nvPr>
            <p:ph type="body" idx="1"/>
          </p:nvPr>
        </p:nvSpPr>
        <p:spPr>
          <a:xfrm>
            <a:off x="344488" y="2368234"/>
            <a:ext cx="2864893" cy="2448272"/>
          </a:xfrm>
        </p:spPr>
        <p:style>
          <a:lnRef idx="2">
            <a:schemeClr val="dk1">
              <a:shade val="50000"/>
            </a:schemeClr>
          </a:lnRef>
          <a:fillRef idx="1">
            <a:schemeClr val="dk1"/>
          </a:fillRef>
          <a:effectRef idx="0">
            <a:schemeClr val="dk1"/>
          </a:effectRef>
          <a:fontRef idx="minor">
            <a:schemeClr val="lt1"/>
          </a:fontRef>
        </p:style>
        <p:txBody>
          <a:bodyPr>
            <a:normAutofit/>
          </a:bodyPr>
          <a:lstStyle/>
          <a:p>
            <a:r>
              <a:rPr lang="en-US" dirty="0">
                <a:solidFill>
                  <a:schemeClr val="bg1"/>
                </a:solidFill>
              </a:rPr>
              <a:t>Media</a:t>
            </a:r>
          </a:p>
          <a:p>
            <a:endParaRPr lang="en-US" dirty="0">
              <a:solidFill>
                <a:schemeClr val="bg1"/>
              </a:solidFill>
            </a:endParaRPr>
          </a:p>
          <a:p>
            <a:r>
              <a:rPr lang="en-US" dirty="0">
                <a:solidFill>
                  <a:schemeClr val="bg1"/>
                </a:solidFill>
              </a:rPr>
              <a:t>Scientific Researchers</a:t>
            </a:r>
          </a:p>
          <a:p>
            <a:endParaRPr lang="en-US" dirty="0">
              <a:solidFill>
                <a:schemeClr val="bg1"/>
              </a:solidFill>
            </a:endParaRPr>
          </a:p>
          <a:p>
            <a:r>
              <a:rPr lang="en-US" dirty="0">
                <a:solidFill>
                  <a:schemeClr val="bg1"/>
                </a:solidFill>
              </a:rPr>
              <a:t>General public</a:t>
            </a:r>
            <a:endParaRPr lang="en-KE" dirty="0">
              <a:solidFill>
                <a:schemeClr val="bg1"/>
              </a:solidFill>
            </a:endParaRPr>
          </a:p>
        </p:txBody>
      </p:sp>
      <p:sp>
        <p:nvSpPr>
          <p:cNvPr id="4" name="Date Placeholder 3">
            <a:extLst>
              <a:ext uri="{FF2B5EF4-FFF2-40B4-BE49-F238E27FC236}">
                <a16:creationId xmlns:a16="http://schemas.microsoft.com/office/drawing/2014/main" id="{6E65E621-54C5-457E-98A3-548D5B7FBD60}"/>
              </a:ext>
            </a:extLst>
          </p:cNvPr>
          <p:cNvSpPr>
            <a:spLocks noGrp="1"/>
          </p:cNvSpPr>
          <p:nvPr>
            <p:ph type="dt" sz="half" idx="10"/>
          </p:nvPr>
        </p:nvSpPr>
        <p:spPr/>
        <p:txBody>
          <a:bodyPr/>
          <a:lstStyle/>
          <a:p>
            <a:fld id="{B15FCA7E-0E32-44F6-86D7-EC1D8A6CE8A6}" type="datetime2">
              <a:rPr lang="en-US" smtClean="0"/>
              <a:t>Monday, May 10, 2021</a:t>
            </a:fld>
            <a:endParaRPr lang="en-US"/>
          </a:p>
        </p:txBody>
      </p:sp>
      <p:sp>
        <p:nvSpPr>
          <p:cNvPr id="5" name="Footer Placeholder 4">
            <a:extLst>
              <a:ext uri="{FF2B5EF4-FFF2-40B4-BE49-F238E27FC236}">
                <a16:creationId xmlns:a16="http://schemas.microsoft.com/office/drawing/2014/main" id="{DAF9839D-B8A8-4D9E-81DF-F9F7148DC40B}"/>
              </a:ext>
            </a:extLst>
          </p:cNvPr>
          <p:cNvSpPr>
            <a:spLocks noGrp="1"/>
          </p:cNvSpPr>
          <p:nvPr>
            <p:ph type="ftr" sz="quarter" idx="11"/>
          </p:nvPr>
        </p:nvSpPr>
        <p:spPr/>
        <p:txBody>
          <a:bodyPr/>
          <a:lstStyle/>
          <a:p>
            <a:r>
              <a:rPr lang="en-US"/>
              <a:t>ICPAC</a:t>
            </a:r>
            <a:endParaRPr lang="en-US" dirty="0"/>
          </a:p>
        </p:txBody>
      </p:sp>
      <p:sp>
        <p:nvSpPr>
          <p:cNvPr id="6" name="Slide Number Placeholder 5">
            <a:extLst>
              <a:ext uri="{FF2B5EF4-FFF2-40B4-BE49-F238E27FC236}">
                <a16:creationId xmlns:a16="http://schemas.microsoft.com/office/drawing/2014/main" id="{CCFFE116-75CF-4FDC-8086-D54100273B47}"/>
              </a:ext>
            </a:extLst>
          </p:cNvPr>
          <p:cNvSpPr>
            <a:spLocks noGrp="1"/>
          </p:cNvSpPr>
          <p:nvPr>
            <p:ph type="sldNum" sz="quarter" idx="12"/>
          </p:nvPr>
        </p:nvSpPr>
        <p:spPr/>
        <p:txBody>
          <a:bodyPr/>
          <a:lstStyle/>
          <a:p>
            <a:fld id="{B1DB7362-2002-504E-9846-FFD55AE08938}" type="slidenum">
              <a:rPr lang="en-US" smtClean="0"/>
              <a:t>5</a:t>
            </a:fld>
            <a:endParaRPr lang="en-US"/>
          </a:p>
        </p:txBody>
      </p:sp>
      <p:sp>
        <p:nvSpPr>
          <p:cNvPr id="11" name="TextBox 10">
            <a:extLst>
              <a:ext uri="{FF2B5EF4-FFF2-40B4-BE49-F238E27FC236}">
                <a16:creationId xmlns:a16="http://schemas.microsoft.com/office/drawing/2014/main" id="{63F8C179-7E2B-49CF-A558-E7135DB96EEA}"/>
              </a:ext>
            </a:extLst>
          </p:cNvPr>
          <p:cNvSpPr txBox="1"/>
          <p:nvPr/>
        </p:nvSpPr>
        <p:spPr>
          <a:xfrm>
            <a:off x="4814519" y="2161209"/>
            <a:ext cx="4835179" cy="286232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square">
            <a:spAutoFit/>
          </a:bodyPr>
          <a:lstStyle/>
          <a:p>
            <a:r>
              <a:rPr lang="en-US" dirty="0"/>
              <a:t>● Electronic Media (Use of social media)</a:t>
            </a:r>
          </a:p>
          <a:p>
            <a:r>
              <a:rPr lang="en-US" dirty="0"/>
              <a:t>● Daily, weekly monthly CIS Reports</a:t>
            </a:r>
          </a:p>
          <a:p>
            <a:r>
              <a:rPr lang="en-US" dirty="0"/>
              <a:t>● News and events</a:t>
            </a:r>
          </a:p>
          <a:p>
            <a:r>
              <a:rPr lang="en-US" dirty="0"/>
              <a:t>● Press releases</a:t>
            </a:r>
          </a:p>
          <a:p>
            <a:r>
              <a:rPr lang="en-US" dirty="0"/>
              <a:t>● Websites</a:t>
            </a:r>
          </a:p>
          <a:p>
            <a:r>
              <a:rPr lang="en-US" dirty="0"/>
              <a:t>● Media shows/programs/ interviews</a:t>
            </a:r>
          </a:p>
          <a:p>
            <a:r>
              <a:rPr lang="en-US" dirty="0"/>
              <a:t>● Conferences/ Workshops/ Seminars</a:t>
            </a:r>
          </a:p>
          <a:p>
            <a:r>
              <a:rPr lang="en-US" dirty="0"/>
              <a:t>● Technical reports</a:t>
            </a:r>
          </a:p>
          <a:p>
            <a:r>
              <a:rPr lang="en-US" dirty="0"/>
              <a:t>● Publications</a:t>
            </a:r>
          </a:p>
          <a:p>
            <a:r>
              <a:rPr lang="en-US" dirty="0"/>
              <a:t>● Opinion columns</a:t>
            </a:r>
            <a:endParaRPr lang="en-KE" dirty="0"/>
          </a:p>
        </p:txBody>
      </p:sp>
      <p:sp>
        <p:nvSpPr>
          <p:cNvPr id="12" name="Arrow: Right 11">
            <a:extLst>
              <a:ext uri="{FF2B5EF4-FFF2-40B4-BE49-F238E27FC236}">
                <a16:creationId xmlns:a16="http://schemas.microsoft.com/office/drawing/2014/main" id="{4A5DF88D-08EC-457C-A0C4-F10DB355A3BF}"/>
              </a:ext>
            </a:extLst>
          </p:cNvPr>
          <p:cNvSpPr/>
          <p:nvPr/>
        </p:nvSpPr>
        <p:spPr>
          <a:xfrm>
            <a:off x="3397114" y="2760884"/>
            <a:ext cx="1213493" cy="1728192"/>
          </a:xfrm>
          <a:prstGeom prst="rightArrow">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lang="en-KE"/>
          </a:p>
        </p:txBody>
      </p:sp>
    </p:spTree>
    <p:extLst>
      <p:ext uri="{BB962C8B-B14F-4D97-AF65-F5344CB8AC3E}">
        <p14:creationId xmlns:p14="http://schemas.microsoft.com/office/powerpoint/2010/main" val="22693110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0" y="0"/>
            <a:ext cx="9906000" cy="781971"/>
          </a:xfrm>
          <a:gradFill flip="none" rotWithShape="1">
            <a:gsLst>
              <a:gs pos="0">
                <a:schemeClr val="accent3">
                  <a:lumMod val="67000"/>
                </a:schemeClr>
              </a:gs>
              <a:gs pos="48000">
                <a:schemeClr val="accent3">
                  <a:lumMod val="97000"/>
                  <a:lumOff val="3000"/>
                </a:schemeClr>
              </a:gs>
              <a:gs pos="100000">
                <a:schemeClr val="accent3">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a:lstStyle/>
          <a:p>
            <a:pPr algn="ctr"/>
            <a:r>
              <a:rPr lang="en-US" b="1" dirty="0">
                <a:solidFill>
                  <a:schemeClr val="bg1"/>
                </a:solidFill>
              </a:rPr>
              <a:t>Some of the best</a:t>
            </a:r>
            <a:r>
              <a:rPr lang="en-KE" b="1" dirty="0">
                <a:solidFill>
                  <a:schemeClr val="bg1"/>
                </a:solidFill>
              </a:rPr>
              <a:t> practices that allowed  </a:t>
            </a:r>
            <a:r>
              <a:rPr lang="en-US" b="1" dirty="0">
                <a:solidFill>
                  <a:schemeClr val="bg1"/>
                </a:solidFill>
              </a:rPr>
              <a:t>KMD </a:t>
            </a:r>
            <a:r>
              <a:rPr lang="en-KE" b="1" dirty="0">
                <a:solidFill>
                  <a:schemeClr val="bg1"/>
                </a:solidFill>
              </a:rPr>
              <a:t>to prevent losses in lives and livelihoods.</a:t>
            </a:r>
            <a:endParaRPr lang="en-GB" b="1" dirty="0">
              <a:solidFill>
                <a:schemeClr val="bg1"/>
              </a:solidFill>
            </a:endParaRPr>
          </a:p>
        </p:txBody>
      </p:sp>
      <p:sp>
        <p:nvSpPr>
          <p:cNvPr id="4" name="Date Placeholder 3"/>
          <p:cNvSpPr>
            <a:spLocks noGrp="1"/>
          </p:cNvSpPr>
          <p:nvPr>
            <p:ph type="dt" sz="half" idx="10"/>
          </p:nvPr>
        </p:nvSpPr>
        <p:spPr/>
        <p:txBody>
          <a:bodyPr/>
          <a:lstStyle/>
          <a:p>
            <a:fld id="{B15FCA7E-0E32-44F6-86D7-EC1D8A6CE8A6}" type="datetime2">
              <a:rPr lang="en-US" smtClean="0"/>
              <a:t>Monday, May 10, 2021</a:t>
            </a:fld>
            <a:endParaRPr lang="en-US"/>
          </a:p>
        </p:txBody>
      </p:sp>
      <p:sp>
        <p:nvSpPr>
          <p:cNvPr id="5" name="Footer Placeholder 4"/>
          <p:cNvSpPr>
            <a:spLocks noGrp="1"/>
          </p:cNvSpPr>
          <p:nvPr>
            <p:ph type="ftr" sz="quarter" idx="11"/>
          </p:nvPr>
        </p:nvSpPr>
        <p:spPr/>
        <p:txBody>
          <a:bodyPr/>
          <a:lstStyle/>
          <a:p>
            <a:r>
              <a:rPr lang="en-US" dirty="0"/>
              <a:t>INTERGOVERNMENTAL AUTHORITY ON DEVELOPMENT</a:t>
            </a:r>
          </a:p>
        </p:txBody>
      </p:sp>
      <p:sp>
        <p:nvSpPr>
          <p:cNvPr id="6" name="Slide Number Placeholder 5"/>
          <p:cNvSpPr>
            <a:spLocks noGrp="1"/>
          </p:cNvSpPr>
          <p:nvPr>
            <p:ph type="sldNum" sz="quarter" idx="12"/>
          </p:nvPr>
        </p:nvSpPr>
        <p:spPr/>
        <p:txBody>
          <a:bodyPr/>
          <a:lstStyle/>
          <a:p>
            <a:fld id="{B1DB7362-2002-504E-9846-FFD55AE08938}" type="slidenum">
              <a:rPr lang="en-US" smtClean="0"/>
              <a:t>6</a:t>
            </a:fld>
            <a:endParaRPr lang="en-US"/>
          </a:p>
        </p:txBody>
      </p:sp>
      <p:pic>
        <p:nvPicPr>
          <p:cNvPr id="8" name="Picture 7" descr="Screen Clippi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948237" y="3424237"/>
            <a:ext cx="9526" cy="9526"/>
          </a:xfrm>
          <a:prstGeom prst="rect">
            <a:avLst/>
          </a:prstGeom>
        </p:spPr>
      </p:pic>
      <p:sp>
        <p:nvSpPr>
          <p:cNvPr id="22" name="TextBox 21">
            <a:extLst>
              <a:ext uri="{FF2B5EF4-FFF2-40B4-BE49-F238E27FC236}">
                <a16:creationId xmlns:a16="http://schemas.microsoft.com/office/drawing/2014/main" id="{5D334E3A-07ED-4951-9790-66B851DADACD}"/>
              </a:ext>
            </a:extLst>
          </p:cNvPr>
          <p:cNvSpPr txBox="1"/>
          <p:nvPr/>
        </p:nvSpPr>
        <p:spPr>
          <a:xfrm>
            <a:off x="25065" y="755069"/>
            <a:ext cx="5591546" cy="461665"/>
          </a:xfrm>
          <a:prstGeom prst="rect">
            <a:avLst/>
          </a:prstGeom>
          <a:noFill/>
        </p:spPr>
        <p:txBody>
          <a:bodyPr wrap="square">
            <a:spAutoFit/>
          </a:bodyPr>
          <a:lstStyle/>
          <a:p>
            <a:r>
              <a:rPr lang="en-US" sz="2400" b="1" cap="none" dirty="0">
                <a:solidFill>
                  <a:srgbClr val="00B050"/>
                </a:solidFill>
              </a:rPr>
              <a:t>Use of  Social Media platforms</a:t>
            </a:r>
            <a:endParaRPr lang="en-KE" sz="2400" b="1" dirty="0">
              <a:solidFill>
                <a:srgbClr val="00B050"/>
              </a:solidFill>
            </a:endParaRPr>
          </a:p>
        </p:txBody>
      </p:sp>
      <p:sp>
        <p:nvSpPr>
          <p:cNvPr id="18" name="TextBox 17">
            <a:extLst>
              <a:ext uri="{FF2B5EF4-FFF2-40B4-BE49-F238E27FC236}">
                <a16:creationId xmlns:a16="http://schemas.microsoft.com/office/drawing/2014/main" id="{CAE309C9-2EE5-421E-AEDD-8372FF844EB7}"/>
              </a:ext>
            </a:extLst>
          </p:cNvPr>
          <p:cNvSpPr txBox="1"/>
          <p:nvPr/>
        </p:nvSpPr>
        <p:spPr>
          <a:xfrm>
            <a:off x="7518949" y="828137"/>
            <a:ext cx="2234099" cy="369332"/>
          </a:xfrm>
          <a:prstGeom prst="rect">
            <a:avLst/>
          </a:prstGeom>
          <a:noFill/>
        </p:spPr>
        <p:txBody>
          <a:bodyPr wrap="square">
            <a:spAutoFit/>
          </a:bodyPr>
          <a:lstStyle/>
          <a:p>
            <a:r>
              <a:rPr lang="en-KE" dirty="0"/>
              <a:t>27th April 2021</a:t>
            </a:r>
          </a:p>
        </p:txBody>
      </p:sp>
      <p:pic>
        <p:nvPicPr>
          <p:cNvPr id="19" name="Picture 18">
            <a:extLst>
              <a:ext uri="{FF2B5EF4-FFF2-40B4-BE49-F238E27FC236}">
                <a16:creationId xmlns:a16="http://schemas.microsoft.com/office/drawing/2014/main" id="{30BE0D82-4E5C-4C1F-9D78-4D80D196826D}"/>
              </a:ext>
            </a:extLst>
          </p:cNvPr>
          <p:cNvPicPr>
            <a:picLocks noChangeAspect="1"/>
          </p:cNvPicPr>
          <p:nvPr/>
        </p:nvPicPr>
        <p:blipFill>
          <a:blip r:embed="rId3"/>
          <a:stretch>
            <a:fillRect/>
          </a:stretch>
        </p:blipFill>
        <p:spPr>
          <a:xfrm>
            <a:off x="5664904" y="1215036"/>
            <a:ext cx="4221107" cy="5469679"/>
          </a:xfrm>
          <a:prstGeom prst="rect">
            <a:avLst/>
          </a:prstGeom>
        </p:spPr>
      </p:pic>
      <p:pic>
        <p:nvPicPr>
          <p:cNvPr id="23" name="Picture 22">
            <a:extLst>
              <a:ext uri="{FF2B5EF4-FFF2-40B4-BE49-F238E27FC236}">
                <a16:creationId xmlns:a16="http://schemas.microsoft.com/office/drawing/2014/main" id="{82A91333-88D6-4C0B-8363-619EE12A1F00}"/>
              </a:ext>
            </a:extLst>
          </p:cNvPr>
          <p:cNvPicPr>
            <a:picLocks noChangeAspect="1"/>
          </p:cNvPicPr>
          <p:nvPr/>
        </p:nvPicPr>
        <p:blipFill>
          <a:blip r:embed="rId4"/>
          <a:stretch>
            <a:fillRect/>
          </a:stretch>
        </p:blipFill>
        <p:spPr>
          <a:xfrm>
            <a:off x="49972" y="1245750"/>
            <a:ext cx="5591546" cy="5591546"/>
          </a:xfrm>
          <a:prstGeom prst="rect">
            <a:avLst/>
          </a:prstGeom>
        </p:spPr>
      </p:pic>
      <p:sp>
        <p:nvSpPr>
          <p:cNvPr id="26" name="TextBox 25">
            <a:extLst>
              <a:ext uri="{FF2B5EF4-FFF2-40B4-BE49-F238E27FC236}">
                <a16:creationId xmlns:a16="http://schemas.microsoft.com/office/drawing/2014/main" id="{18F5B9AA-9F4A-4B24-8405-05D824B21778}"/>
              </a:ext>
            </a:extLst>
          </p:cNvPr>
          <p:cNvSpPr txBox="1"/>
          <p:nvPr/>
        </p:nvSpPr>
        <p:spPr>
          <a:xfrm>
            <a:off x="37940" y="1245750"/>
            <a:ext cx="834115" cy="923330"/>
          </a:xfrm>
          <a:prstGeom prst="rect">
            <a:avLst/>
          </a:prstGeom>
          <a:noFill/>
        </p:spPr>
        <p:txBody>
          <a:bodyPr wrap="square">
            <a:spAutoFit/>
          </a:bodyPr>
          <a:lstStyle/>
          <a:p>
            <a:r>
              <a:rPr lang="en-KE" sz="5400" b="1" dirty="0"/>
              <a:t>A</a:t>
            </a:r>
          </a:p>
        </p:txBody>
      </p:sp>
      <p:sp>
        <p:nvSpPr>
          <p:cNvPr id="27" name="TextBox 26">
            <a:extLst>
              <a:ext uri="{FF2B5EF4-FFF2-40B4-BE49-F238E27FC236}">
                <a16:creationId xmlns:a16="http://schemas.microsoft.com/office/drawing/2014/main" id="{AC94A8F9-9E60-4EF9-91AA-58203DB25950}"/>
              </a:ext>
            </a:extLst>
          </p:cNvPr>
          <p:cNvSpPr txBox="1"/>
          <p:nvPr/>
        </p:nvSpPr>
        <p:spPr>
          <a:xfrm>
            <a:off x="5961112" y="2169080"/>
            <a:ext cx="834115" cy="923330"/>
          </a:xfrm>
          <a:prstGeom prst="rect">
            <a:avLst/>
          </a:prstGeom>
          <a:noFill/>
        </p:spPr>
        <p:txBody>
          <a:bodyPr wrap="square">
            <a:spAutoFit/>
          </a:bodyPr>
          <a:lstStyle/>
          <a:p>
            <a:r>
              <a:rPr lang="en-US" sz="5400" b="1" dirty="0"/>
              <a:t>B</a:t>
            </a:r>
            <a:endParaRPr lang="en-KE" sz="5400" b="1" dirty="0"/>
          </a:p>
        </p:txBody>
      </p:sp>
    </p:spTree>
    <p:extLst>
      <p:ext uri="{BB962C8B-B14F-4D97-AF65-F5344CB8AC3E}">
        <p14:creationId xmlns:p14="http://schemas.microsoft.com/office/powerpoint/2010/main" val="89230741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D96CF8-FC06-4788-A1CC-8B7A31358333}"/>
              </a:ext>
            </a:extLst>
          </p:cNvPr>
          <p:cNvSpPr>
            <a:spLocks noGrp="1"/>
          </p:cNvSpPr>
          <p:nvPr>
            <p:ph type="title"/>
          </p:nvPr>
        </p:nvSpPr>
        <p:spPr>
          <a:xfrm>
            <a:off x="215899" y="44624"/>
            <a:ext cx="8420100" cy="442165"/>
          </a:xfrm>
        </p:spPr>
        <p:txBody>
          <a:bodyPr>
            <a:normAutofit fontScale="90000"/>
          </a:bodyPr>
          <a:lstStyle/>
          <a:p>
            <a:r>
              <a:rPr lang="en-US" sz="2400" b="1" dirty="0">
                <a:effectLst/>
                <a:latin typeface="Calibri" panose="020F0502020204030204" pitchFamily="34" charset="0"/>
                <a:ea typeface="Calibri" panose="020F0502020204030204" pitchFamily="34" charset="0"/>
                <a:cs typeface="Times New Roman" panose="02020603050405020304" pitchFamily="18" charset="0"/>
              </a:rPr>
              <a:t>Analysis/day on  </a:t>
            </a:r>
            <a:r>
              <a:rPr lang="en-US" sz="2400" b="1" dirty="0" err="1">
                <a:effectLst/>
                <a:latin typeface="Calibri" panose="020F0502020204030204" pitchFamily="34" charset="0"/>
                <a:ea typeface="Calibri" panose="020F0502020204030204" pitchFamily="34" charset="0"/>
                <a:cs typeface="Times New Roman" panose="02020603050405020304" pitchFamily="18" charset="0"/>
              </a:rPr>
              <a:t>kmd</a:t>
            </a:r>
            <a:r>
              <a:rPr lang="en-US" sz="2400" b="1" dirty="0">
                <a:effectLst/>
                <a:latin typeface="Calibri" panose="020F0502020204030204" pitchFamily="34" charset="0"/>
                <a:ea typeface="Calibri" panose="020F0502020204030204" pitchFamily="34" charset="0"/>
                <a:cs typeface="Times New Roman" panose="02020603050405020304" pitchFamily="18" charset="0"/>
              </a:rPr>
              <a:t> </a:t>
            </a:r>
            <a:r>
              <a:rPr lang="en-US" dirty="0">
                <a:latin typeface="Calibri" panose="020F0502020204030204" pitchFamily="34" charset="0"/>
                <a:cs typeface="Times New Roman" panose="02020603050405020304" pitchFamily="18" charset="0"/>
              </a:rPr>
              <a:t>Twitter  account</a:t>
            </a:r>
            <a:br>
              <a:rPr lang="en-KE" dirty="0">
                <a:latin typeface="Calibri" panose="020F0502020204030204" pitchFamily="34" charset="0"/>
                <a:cs typeface="Times New Roman" panose="02020603050405020304" pitchFamily="18" charset="0"/>
              </a:rPr>
            </a:br>
            <a:endParaRPr lang="en-KE" dirty="0">
              <a:latin typeface="Calibri" panose="020F0502020204030204" pitchFamily="34" charset="0"/>
              <a:cs typeface="Times New Roman" panose="02020603050405020304" pitchFamily="18" charset="0"/>
            </a:endParaRPr>
          </a:p>
        </p:txBody>
      </p:sp>
      <p:sp>
        <p:nvSpPr>
          <p:cNvPr id="4" name="Date Placeholder 3">
            <a:extLst>
              <a:ext uri="{FF2B5EF4-FFF2-40B4-BE49-F238E27FC236}">
                <a16:creationId xmlns:a16="http://schemas.microsoft.com/office/drawing/2014/main" id="{658AE1ED-EFB6-4F45-86FF-47242AF3BC85}"/>
              </a:ext>
            </a:extLst>
          </p:cNvPr>
          <p:cNvSpPr>
            <a:spLocks noGrp="1"/>
          </p:cNvSpPr>
          <p:nvPr>
            <p:ph type="dt" sz="half" idx="10"/>
          </p:nvPr>
        </p:nvSpPr>
        <p:spPr/>
        <p:txBody>
          <a:bodyPr/>
          <a:lstStyle/>
          <a:p>
            <a:fld id="{B15FCA7E-0E32-44F6-86D7-EC1D8A6CE8A6}" type="datetime2">
              <a:rPr lang="en-US" smtClean="0"/>
              <a:t>Monday, May 10, 2021</a:t>
            </a:fld>
            <a:endParaRPr lang="en-US"/>
          </a:p>
        </p:txBody>
      </p:sp>
      <p:sp>
        <p:nvSpPr>
          <p:cNvPr id="5" name="Footer Placeholder 4">
            <a:extLst>
              <a:ext uri="{FF2B5EF4-FFF2-40B4-BE49-F238E27FC236}">
                <a16:creationId xmlns:a16="http://schemas.microsoft.com/office/drawing/2014/main" id="{B42FE5F4-035C-4C89-851F-5E99CA692832}"/>
              </a:ext>
            </a:extLst>
          </p:cNvPr>
          <p:cNvSpPr>
            <a:spLocks noGrp="1"/>
          </p:cNvSpPr>
          <p:nvPr>
            <p:ph type="ftr" sz="quarter" idx="11"/>
          </p:nvPr>
        </p:nvSpPr>
        <p:spPr/>
        <p:txBody>
          <a:bodyPr/>
          <a:lstStyle/>
          <a:p>
            <a:r>
              <a:rPr lang="en-US"/>
              <a:t>ICPAC</a:t>
            </a:r>
            <a:endParaRPr lang="en-US" dirty="0"/>
          </a:p>
        </p:txBody>
      </p:sp>
      <p:sp>
        <p:nvSpPr>
          <p:cNvPr id="6" name="Slide Number Placeholder 5">
            <a:extLst>
              <a:ext uri="{FF2B5EF4-FFF2-40B4-BE49-F238E27FC236}">
                <a16:creationId xmlns:a16="http://schemas.microsoft.com/office/drawing/2014/main" id="{335BCFEE-6D48-49E8-BF27-4D9FE9B9E511}"/>
              </a:ext>
            </a:extLst>
          </p:cNvPr>
          <p:cNvSpPr>
            <a:spLocks noGrp="1"/>
          </p:cNvSpPr>
          <p:nvPr>
            <p:ph type="sldNum" sz="quarter" idx="12"/>
          </p:nvPr>
        </p:nvSpPr>
        <p:spPr/>
        <p:txBody>
          <a:bodyPr/>
          <a:lstStyle/>
          <a:p>
            <a:fld id="{B1DB7362-2002-504E-9846-FFD55AE08938}" type="slidenum">
              <a:rPr lang="en-US" smtClean="0"/>
              <a:t>7</a:t>
            </a:fld>
            <a:endParaRPr lang="en-US"/>
          </a:p>
        </p:txBody>
      </p:sp>
      <p:pic>
        <p:nvPicPr>
          <p:cNvPr id="8" name="Picture 7">
            <a:extLst>
              <a:ext uri="{FF2B5EF4-FFF2-40B4-BE49-F238E27FC236}">
                <a16:creationId xmlns:a16="http://schemas.microsoft.com/office/drawing/2014/main" id="{DAF800B9-0952-4DE0-9AF2-232AA5A94638}"/>
              </a:ext>
            </a:extLst>
          </p:cNvPr>
          <p:cNvPicPr>
            <a:picLocks noChangeAspect="1"/>
          </p:cNvPicPr>
          <p:nvPr/>
        </p:nvPicPr>
        <p:blipFill>
          <a:blip r:embed="rId2"/>
          <a:stretch>
            <a:fillRect/>
          </a:stretch>
        </p:blipFill>
        <p:spPr>
          <a:xfrm>
            <a:off x="0" y="983622"/>
            <a:ext cx="9906000" cy="5283714"/>
          </a:xfrm>
          <a:prstGeom prst="rect">
            <a:avLst/>
          </a:prstGeom>
        </p:spPr>
      </p:pic>
      <p:sp>
        <p:nvSpPr>
          <p:cNvPr id="10" name="TextBox 9">
            <a:extLst>
              <a:ext uri="{FF2B5EF4-FFF2-40B4-BE49-F238E27FC236}">
                <a16:creationId xmlns:a16="http://schemas.microsoft.com/office/drawing/2014/main" id="{E210186A-4921-471A-AADB-B4D7D7DC979A}"/>
              </a:ext>
            </a:extLst>
          </p:cNvPr>
          <p:cNvSpPr txBox="1"/>
          <p:nvPr/>
        </p:nvSpPr>
        <p:spPr>
          <a:xfrm>
            <a:off x="1784648" y="486789"/>
            <a:ext cx="4954464" cy="375552"/>
          </a:xfrm>
          <a:prstGeom prst="rect">
            <a:avLst/>
          </a:prstGeom>
          <a:noFill/>
        </p:spPr>
        <p:txBody>
          <a:bodyPr wrap="square">
            <a:spAutoFit/>
          </a:bodyPr>
          <a:lstStyle/>
          <a:p>
            <a:pPr>
              <a:lnSpc>
                <a:spcPct val="107000"/>
              </a:lnSpc>
              <a:spcAft>
                <a:spcPts val="80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The whole interaction during the period of Alert </a:t>
            </a:r>
            <a:endParaRPr lang="en-KE" sz="18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9" name="Picture 8">
            <a:extLst>
              <a:ext uri="{FF2B5EF4-FFF2-40B4-BE49-F238E27FC236}">
                <a16:creationId xmlns:a16="http://schemas.microsoft.com/office/drawing/2014/main" id="{7ECF5FD2-1A03-4600-A425-FDBCF5E42D04}"/>
              </a:ext>
            </a:extLst>
          </p:cNvPr>
          <p:cNvPicPr>
            <a:picLocks noChangeAspect="1"/>
          </p:cNvPicPr>
          <p:nvPr/>
        </p:nvPicPr>
        <p:blipFill>
          <a:blip r:embed="rId3"/>
          <a:stretch>
            <a:fillRect/>
          </a:stretch>
        </p:blipFill>
        <p:spPr>
          <a:xfrm>
            <a:off x="224004" y="434934"/>
            <a:ext cx="542591" cy="548688"/>
          </a:xfrm>
          <a:prstGeom prst="rect">
            <a:avLst/>
          </a:prstGeom>
        </p:spPr>
      </p:pic>
    </p:spTree>
    <p:extLst>
      <p:ext uri="{BB962C8B-B14F-4D97-AF65-F5344CB8AC3E}">
        <p14:creationId xmlns:p14="http://schemas.microsoft.com/office/powerpoint/2010/main" val="309795077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D96CF8-FC06-4788-A1CC-8B7A31358333}"/>
              </a:ext>
            </a:extLst>
          </p:cNvPr>
          <p:cNvSpPr>
            <a:spLocks noGrp="1"/>
          </p:cNvSpPr>
          <p:nvPr>
            <p:ph type="title"/>
          </p:nvPr>
        </p:nvSpPr>
        <p:spPr>
          <a:xfrm>
            <a:off x="215899" y="44624"/>
            <a:ext cx="8420100" cy="442165"/>
          </a:xfrm>
        </p:spPr>
        <p:txBody>
          <a:bodyPr>
            <a:normAutofit fontScale="90000"/>
          </a:bodyPr>
          <a:lstStyle/>
          <a:p>
            <a:r>
              <a:rPr lang="en-US" sz="2400" b="1" dirty="0">
                <a:effectLst/>
                <a:latin typeface="Calibri" panose="020F0502020204030204" pitchFamily="34" charset="0"/>
                <a:ea typeface="Calibri" panose="020F0502020204030204" pitchFamily="34" charset="0"/>
                <a:cs typeface="Times New Roman" panose="02020603050405020304" pitchFamily="18" charset="0"/>
              </a:rPr>
              <a:t>Analysis/day on  </a:t>
            </a:r>
            <a:r>
              <a:rPr lang="en-US" sz="2400" b="1" dirty="0" err="1">
                <a:effectLst/>
                <a:latin typeface="Calibri" panose="020F0502020204030204" pitchFamily="34" charset="0"/>
                <a:ea typeface="Calibri" panose="020F0502020204030204" pitchFamily="34" charset="0"/>
                <a:cs typeface="Times New Roman" panose="02020603050405020304" pitchFamily="18" charset="0"/>
              </a:rPr>
              <a:t>kmd</a:t>
            </a:r>
            <a:r>
              <a:rPr lang="en-US" sz="2400" b="1" dirty="0">
                <a:effectLst/>
                <a:latin typeface="Calibri" panose="020F0502020204030204" pitchFamily="34" charset="0"/>
                <a:ea typeface="Calibri" panose="020F0502020204030204" pitchFamily="34" charset="0"/>
                <a:cs typeface="Times New Roman" panose="02020603050405020304" pitchFamily="18" charset="0"/>
              </a:rPr>
              <a:t> </a:t>
            </a:r>
            <a:r>
              <a:rPr lang="en-US" dirty="0">
                <a:latin typeface="Calibri" panose="020F0502020204030204" pitchFamily="34" charset="0"/>
                <a:cs typeface="Times New Roman" panose="02020603050405020304" pitchFamily="18" charset="0"/>
              </a:rPr>
              <a:t>Twitter  account</a:t>
            </a:r>
            <a:br>
              <a:rPr lang="en-KE" dirty="0">
                <a:latin typeface="Calibri" panose="020F0502020204030204" pitchFamily="34" charset="0"/>
                <a:cs typeface="Times New Roman" panose="02020603050405020304" pitchFamily="18" charset="0"/>
              </a:rPr>
            </a:br>
            <a:endParaRPr lang="en-KE" dirty="0">
              <a:latin typeface="Calibri" panose="020F0502020204030204" pitchFamily="34" charset="0"/>
              <a:cs typeface="Times New Roman" panose="02020603050405020304" pitchFamily="18" charset="0"/>
            </a:endParaRPr>
          </a:p>
        </p:txBody>
      </p:sp>
      <p:sp>
        <p:nvSpPr>
          <p:cNvPr id="4" name="Date Placeholder 3">
            <a:extLst>
              <a:ext uri="{FF2B5EF4-FFF2-40B4-BE49-F238E27FC236}">
                <a16:creationId xmlns:a16="http://schemas.microsoft.com/office/drawing/2014/main" id="{658AE1ED-EFB6-4F45-86FF-47242AF3BC85}"/>
              </a:ext>
            </a:extLst>
          </p:cNvPr>
          <p:cNvSpPr>
            <a:spLocks noGrp="1"/>
          </p:cNvSpPr>
          <p:nvPr>
            <p:ph type="dt" sz="half" idx="10"/>
          </p:nvPr>
        </p:nvSpPr>
        <p:spPr/>
        <p:txBody>
          <a:bodyPr/>
          <a:lstStyle/>
          <a:p>
            <a:fld id="{B15FCA7E-0E32-44F6-86D7-EC1D8A6CE8A6}" type="datetime2">
              <a:rPr lang="en-US" smtClean="0"/>
              <a:t>Monday, May 10, 2021</a:t>
            </a:fld>
            <a:endParaRPr lang="en-US"/>
          </a:p>
        </p:txBody>
      </p:sp>
      <p:sp>
        <p:nvSpPr>
          <p:cNvPr id="5" name="Footer Placeholder 4">
            <a:extLst>
              <a:ext uri="{FF2B5EF4-FFF2-40B4-BE49-F238E27FC236}">
                <a16:creationId xmlns:a16="http://schemas.microsoft.com/office/drawing/2014/main" id="{B42FE5F4-035C-4C89-851F-5E99CA692832}"/>
              </a:ext>
            </a:extLst>
          </p:cNvPr>
          <p:cNvSpPr>
            <a:spLocks noGrp="1"/>
          </p:cNvSpPr>
          <p:nvPr>
            <p:ph type="ftr" sz="quarter" idx="11"/>
          </p:nvPr>
        </p:nvSpPr>
        <p:spPr/>
        <p:txBody>
          <a:bodyPr/>
          <a:lstStyle/>
          <a:p>
            <a:r>
              <a:rPr lang="en-US"/>
              <a:t>ICPAC</a:t>
            </a:r>
            <a:endParaRPr lang="en-US" dirty="0"/>
          </a:p>
        </p:txBody>
      </p:sp>
      <p:sp>
        <p:nvSpPr>
          <p:cNvPr id="6" name="Slide Number Placeholder 5">
            <a:extLst>
              <a:ext uri="{FF2B5EF4-FFF2-40B4-BE49-F238E27FC236}">
                <a16:creationId xmlns:a16="http://schemas.microsoft.com/office/drawing/2014/main" id="{335BCFEE-6D48-49E8-BF27-4D9FE9B9E511}"/>
              </a:ext>
            </a:extLst>
          </p:cNvPr>
          <p:cNvSpPr>
            <a:spLocks noGrp="1"/>
          </p:cNvSpPr>
          <p:nvPr>
            <p:ph type="sldNum" sz="quarter" idx="12"/>
          </p:nvPr>
        </p:nvSpPr>
        <p:spPr/>
        <p:txBody>
          <a:bodyPr/>
          <a:lstStyle/>
          <a:p>
            <a:fld id="{B1DB7362-2002-504E-9846-FFD55AE08938}" type="slidenum">
              <a:rPr lang="en-US" smtClean="0"/>
              <a:t>8</a:t>
            </a:fld>
            <a:endParaRPr lang="en-US"/>
          </a:p>
        </p:txBody>
      </p:sp>
      <p:sp>
        <p:nvSpPr>
          <p:cNvPr id="10" name="TextBox 9">
            <a:extLst>
              <a:ext uri="{FF2B5EF4-FFF2-40B4-BE49-F238E27FC236}">
                <a16:creationId xmlns:a16="http://schemas.microsoft.com/office/drawing/2014/main" id="{E210186A-4921-471A-AADB-B4D7D7DC979A}"/>
              </a:ext>
            </a:extLst>
          </p:cNvPr>
          <p:cNvSpPr txBox="1"/>
          <p:nvPr/>
        </p:nvSpPr>
        <p:spPr>
          <a:xfrm>
            <a:off x="1784648" y="486789"/>
            <a:ext cx="7128792" cy="375552"/>
          </a:xfrm>
          <a:prstGeom prst="rect">
            <a:avLst/>
          </a:prstGeom>
          <a:noFill/>
        </p:spPr>
        <p:txBody>
          <a:bodyPr wrap="square">
            <a:spAutoFit/>
          </a:bodyPr>
          <a:lstStyle/>
          <a:p>
            <a:pPr>
              <a:lnSpc>
                <a:spcPct val="107000"/>
              </a:lnSpc>
              <a:spcAft>
                <a:spcPts val="80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The interaction for the </a:t>
            </a:r>
            <a:r>
              <a:rPr lang="en-US" sz="1800" b="1"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Heavy Rainfall Alert </a:t>
            </a:r>
            <a:r>
              <a:rPr lang="en-US" sz="1800" dirty="0">
                <a:effectLst/>
                <a:latin typeface="Calibri" panose="020F0502020204030204" pitchFamily="34" charset="0"/>
                <a:ea typeface="Calibri" panose="020F0502020204030204" pitchFamily="34" charset="0"/>
                <a:cs typeface="Times New Roman" panose="02020603050405020304" pitchFamily="18" charset="0"/>
              </a:rPr>
              <a:t>during the period of Alert </a:t>
            </a:r>
            <a:endParaRPr lang="en-KE" sz="18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7" name="Picture 6">
            <a:extLst>
              <a:ext uri="{FF2B5EF4-FFF2-40B4-BE49-F238E27FC236}">
                <a16:creationId xmlns:a16="http://schemas.microsoft.com/office/drawing/2014/main" id="{A5BC08F5-2FDB-49E1-8250-3A7062786416}"/>
              </a:ext>
            </a:extLst>
          </p:cNvPr>
          <p:cNvPicPr>
            <a:picLocks noChangeAspect="1"/>
          </p:cNvPicPr>
          <p:nvPr/>
        </p:nvPicPr>
        <p:blipFill>
          <a:blip r:embed="rId2"/>
          <a:stretch>
            <a:fillRect/>
          </a:stretch>
        </p:blipFill>
        <p:spPr>
          <a:xfrm>
            <a:off x="0" y="980728"/>
            <a:ext cx="9906000" cy="5420680"/>
          </a:xfrm>
          <a:prstGeom prst="rect">
            <a:avLst/>
          </a:prstGeom>
        </p:spPr>
      </p:pic>
      <p:pic>
        <p:nvPicPr>
          <p:cNvPr id="8" name="Picture 7">
            <a:extLst>
              <a:ext uri="{FF2B5EF4-FFF2-40B4-BE49-F238E27FC236}">
                <a16:creationId xmlns:a16="http://schemas.microsoft.com/office/drawing/2014/main" id="{7879BA65-9EDC-4037-B31A-D94E6D2370EF}"/>
              </a:ext>
            </a:extLst>
          </p:cNvPr>
          <p:cNvPicPr>
            <a:picLocks noChangeAspect="1"/>
          </p:cNvPicPr>
          <p:nvPr/>
        </p:nvPicPr>
        <p:blipFill>
          <a:blip r:embed="rId3"/>
          <a:stretch>
            <a:fillRect/>
          </a:stretch>
        </p:blipFill>
        <p:spPr>
          <a:xfrm>
            <a:off x="224004" y="434934"/>
            <a:ext cx="542591" cy="548688"/>
          </a:xfrm>
          <a:prstGeom prst="rect">
            <a:avLst/>
          </a:prstGeom>
        </p:spPr>
      </p:pic>
    </p:spTree>
    <p:extLst>
      <p:ext uri="{BB962C8B-B14F-4D97-AF65-F5344CB8AC3E}">
        <p14:creationId xmlns:p14="http://schemas.microsoft.com/office/powerpoint/2010/main" val="194520896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0" y="0"/>
            <a:ext cx="9906000" cy="781971"/>
          </a:xfrm>
          <a:gradFill flip="none" rotWithShape="1">
            <a:gsLst>
              <a:gs pos="0">
                <a:schemeClr val="accent3">
                  <a:lumMod val="67000"/>
                </a:schemeClr>
              </a:gs>
              <a:gs pos="48000">
                <a:schemeClr val="accent3">
                  <a:lumMod val="97000"/>
                  <a:lumOff val="3000"/>
                </a:schemeClr>
              </a:gs>
              <a:gs pos="100000">
                <a:schemeClr val="accent3">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a:lstStyle/>
          <a:p>
            <a:pPr algn="ctr"/>
            <a:r>
              <a:rPr lang="en-US" b="1" dirty="0">
                <a:solidFill>
                  <a:schemeClr val="bg1"/>
                </a:solidFill>
              </a:rPr>
              <a:t>Some of the best</a:t>
            </a:r>
            <a:r>
              <a:rPr lang="en-KE" b="1" dirty="0">
                <a:solidFill>
                  <a:schemeClr val="bg1"/>
                </a:solidFill>
              </a:rPr>
              <a:t> practices that allowed  </a:t>
            </a:r>
            <a:r>
              <a:rPr lang="en-US" b="1" dirty="0">
                <a:solidFill>
                  <a:schemeClr val="bg1"/>
                </a:solidFill>
              </a:rPr>
              <a:t>KMD </a:t>
            </a:r>
            <a:r>
              <a:rPr lang="en-KE" b="1" dirty="0">
                <a:solidFill>
                  <a:schemeClr val="bg1"/>
                </a:solidFill>
              </a:rPr>
              <a:t>to prevent losses in lives and livelihoods.</a:t>
            </a:r>
            <a:endParaRPr lang="en-GB" b="1" dirty="0">
              <a:solidFill>
                <a:schemeClr val="bg1"/>
              </a:solidFill>
            </a:endParaRPr>
          </a:p>
        </p:txBody>
      </p:sp>
      <p:sp>
        <p:nvSpPr>
          <p:cNvPr id="4" name="Date Placeholder 3"/>
          <p:cNvSpPr>
            <a:spLocks noGrp="1"/>
          </p:cNvSpPr>
          <p:nvPr>
            <p:ph type="dt" sz="half" idx="10"/>
          </p:nvPr>
        </p:nvSpPr>
        <p:spPr/>
        <p:txBody>
          <a:bodyPr/>
          <a:lstStyle/>
          <a:p>
            <a:fld id="{B15FCA7E-0E32-44F6-86D7-EC1D8A6CE8A6}" type="datetime2">
              <a:rPr lang="en-US" smtClean="0"/>
              <a:t>Monday, May 10, 2021</a:t>
            </a:fld>
            <a:endParaRPr lang="en-US"/>
          </a:p>
        </p:txBody>
      </p:sp>
      <p:sp>
        <p:nvSpPr>
          <p:cNvPr id="5" name="Footer Placeholder 4"/>
          <p:cNvSpPr>
            <a:spLocks noGrp="1"/>
          </p:cNvSpPr>
          <p:nvPr>
            <p:ph type="ftr" sz="quarter" idx="11"/>
          </p:nvPr>
        </p:nvSpPr>
        <p:spPr/>
        <p:txBody>
          <a:bodyPr/>
          <a:lstStyle/>
          <a:p>
            <a:r>
              <a:rPr lang="en-US" dirty="0"/>
              <a:t>INTERGOVERNMENTAL AUTHORITY ON DEVELOPMENT</a:t>
            </a:r>
          </a:p>
        </p:txBody>
      </p:sp>
      <p:sp>
        <p:nvSpPr>
          <p:cNvPr id="6" name="Slide Number Placeholder 5"/>
          <p:cNvSpPr>
            <a:spLocks noGrp="1"/>
          </p:cNvSpPr>
          <p:nvPr>
            <p:ph type="sldNum" sz="quarter" idx="12"/>
          </p:nvPr>
        </p:nvSpPr>
        <p:spPr/>
        <p:txBody>
          <a:bodyPr/>
          <a:lstStyle/>
          <a:p>
            <a:fld id="{B1DB7362-2002-504E-9846-FFD55AE08938}" type="slidenum">
              <a:rPr lang="en-US" smtClean="0"/>
              <a:t>9</a:t>
            </a:fld>
            <a:endParaRPr lang="en-US"/>
          </a:p>
        </p:txBody>
      </p:sp>
      <p:pic>
        <p:nvPicPr>
          <p:cNvPr id="8" name="Picture 7" descr="Screen Clippi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948237" y="3424237"/>
            <a:ext cx="9526" cy="9526"/>
          </a:xfrm>
          <a:prstGeom prst="rect">
            <a:avLst/>
          </a:prstGeom>
        </p:spPr>
      </p:pic>
      <p:sp>
        <p:nvSpPr>
          <p:cNvPr id="22" name="TextBox 21">
            <a:extLst>
              <a:ext uri="{FF2B5EF4-FFF2-40B4-BE49-F238E27FC236}">
                <a16:creationId xmlns:a16="http://schemas.microsoft.com/office/drawing/2014/main" id="{5D334E3A-07ED-4951-9790-66B851DADACD}"/>
              </a:ext>
            </a:extLst>
          </p:cNvPr>
          <p:cNvSpPr txBox="1"/>
          <p:nvPr/>
        </p:nvSpPr>
        <p:spPr>
          <a:xfrm>
            <a:off x="10927" y="773322"/>
            <a:ext cx="5591546" cy="461665"/>
          </a:xfrm>
          <a:prstGeom prst="rect">
            <a:avLst/>
          </a:prstGeom>
          <a:noFill/>
        </p:spPr>
        <p:txBody>
          <a:bodyPr wrap="square">
            <a:spAutoFit/>
          </a:bodyPr>
          <a:lstStyle/>
          <a:p>
            <a:r>
              <a:rPr lang="en-US" sz="2400" b="1" cap="none" dirty="0">
                <a:solidFill>
                  <a:srgbClr val="00B050"/>
                </a:solidFill>
              </a:rPr>
              <a:t>Use of  Social Media platforms</a:t>
            </a:r>
            <a:endParaRPr lang="en-KE" sz="2400" b="1" dirty="0">
              <a:solidFill>
                <a:srgbClr val="00B050"/>
              </a:solidFill>
            </a:endParaRPr>
          </a:p>
        </p:txBody>
      </p:sp>
      <p:pic>
        <p:nvPicPr>
          <p:cNvPr id="16" name="Picture 15">
            <a:extLst>
              <a:ext uri="{FF2B5EF4-FFF2-40B4-BE49-F238E27FC236}">
                <a16:creationId xmlns:a16="http://schemas.microsoft.com/office/drawing/2014/main" id="{D039A383-44DD-4C15-8159-DA28EA080C21}"/>
              </a:ext>
            </a:extLst>
          </p:cNvPr>
          <p:cNvPicPr>
            <a:picLocks noChangeAspect="1"/>
          </p:cNvPicPr>
          <p:nvPr/>
        </p:nvPicPr>
        <p:blipFill>
          <a:blip r:embed="rId3"/>
          <a:stretch>
            <a:fillRect/>
          </a:stretch>
        </p:blipFill>
        <p:spPr>
          <a:xfrm>
            <a:off x="108632" y="1329495"/>
            <a:ext cx="5248275" cy="4638675"/>
          </a:xfrm>
          <a:prstGeom prst="rect">
            <a:avLst/>
          </a:prstGeom>
        </p:spPr>
      </p:pic>
      <p:pic>
        <p:nvPicPr>
          <p:cNvPr id="10" name="Picture 9">
            <a:extLst>
              <a:ext uri="{FF2B5EF4-FFF2-40B4-BE49-F238E27FC236}">
                <a16:creationId xmlns:a16="http://schemas.microsoft.com/office/drawing/2014/main" id="{18546768-2FB1-4F31-9DC9-99349C05058B}"/>
              </a:ext>
            </a:extLst>
          </p:cNvPr>
          <p:cNvPicPr>
            <a:picLocks noChangeAspect="1"/>
          </p:cNvPicPr>
          <p:nvPr/>
        </p:nvPicPr>
        <p:blipFill>
          <a:blip r:embed="rId4"/>
          <a:stretch>
            <a:fillRect/>
          </a:stretch>
        </p:blipFill>
        <p:spPr>
          <a:xfrm>
            <a:off x="5268230" y="3692098"/>
            <a:ext cx="4505325" cy="288607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12" name="Picture 11">
            <a:extLst>
              <a:ext uri="{FF2B5EF4-FFF2-40B4-BE49-F238E27FC236}">
                <a16:creationId xmlns:a16="http://schemas.microsoft.com/office/drawing/2014/main" id="{2FEF19F9-787D-47AF-BD36-1E9BD479D456}"/>
              </a:ext>
            </a:extLst>
          </p:cNvPr>
          <p:cNvPicPr>
            <a:picLocks noChangeAspect="1"/>
          </p:cNvPicPr>
          <p:nvPr/>
        </p:nvPicPr>
        <p:blipFill>
          <a:blip r:embed="rId5"/>
          <a:stretch>
            <a:fillRect/>
          </a:stretch>
        </p:blipFill>
        <p:spPr>
          <a:xfrm>
            <a:off x="5244418" y="889830"/>
            <a:ext cx="4552950" cy="263842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cxnSp>
        <p:nvCxnSpPr>
          <p:cNvPr id="15" name="Straight Arrow Connector 14">
            <a:extLst>
              <a:ext uri="{FF2B5EF4-FFF2-40B4-BE49-F238E27FC236}">
                <a16:creationId xmlns:a16="http://schemas.microsoft.com/office/drawing/2014/main" id="{48A6640E-355A-4CD5-92AF-FD74BEED19A8}"/>
              </a:ext>
            </a:extLst>
          </p:cNvPr>
          <p:cNvCxnSpPr>
            <a:cxnSpLocks/>
          </p:cNvCxnSpPr>
          <p:nvPr/>
        </p:nvCxnSpPr>
        <p:spPr>
          <a:xfrm flipV="1">
            <a:off x="4088904" y="3692098"/>
            <a:ext cx="1155514" cy="384974"/>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cxnSp>
        <p:nvCxnSpPr>
          <p:cNvPr id="20" name="Straight Arrow Connector 19">
            <a:extLst>
              <a:ext uri="{FF2B5EF4-FFF2-40B4-BE49-F238E27FC236}">
                <a16:creationId xmlns:a16="http://schemas.microsoft.com/office/drawing/2014/main" id="{2731B2FB-93E7-4FE9-A44C-981F55A036C0}"/>
              </a:ext>
            </a:extLst>
          </p:cNvPr>
          <p:cNvCxnSpPr>
            <a:cxnSpLocks/>
          </p:cNvCxnSpPr>
          <p:nvPr/>
        </p:nvCxnSpPr>
        <p:spPr>
          <a:xfrm flipV="1">
            <a:off x="1496616" y="889831"/>
            <a:ext cx="3747802" cy="3445576"/>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pic>
        <p:nvPicPr>
          <p:cNvPr id="13" name="Picture 12">
            <a:extLst>
              <a:ext uri="{FF2B5EF4-FFF2-40B4-BE49-F238E27FC236}">
                <a16:creationId xmlns:a16="http://schemas.microsoft.com/office/drawing/2014/main" id="{1D092691-2FB5-4935-9A61-7286F5039E4E}"/>
              </a:ext>
            </a:extLst>
          </p:cNvPr>
          <p:cNvPicPr>
            <a:picLocks noChangeAspect="1"/>
          </p:cNvPicPr>
          <p:nvPr/>
        </p:nvPicPr>
        <p:blipFill>
          <a:blip r:embed="rId6"/>
          <a:stretch>
            <a:fillRect/>
          </a:stretch>
        </p:blipFill>
        <p:spPr>
          <a:xfrm>
            <a:off x="224004" y="434934"/>
            <a:ext cx="542591" cy="548688"/>
          </a:xfrm>
          <a:prstGeom prst="rect">
            <a:avLst/>
          </a:prstGeom>
        </p:spPr>
      </p:pic>
    </p:spTree>
    <p:extLst>
      <p:ext uri="{BB962C8B-B14F-4D97-AF65-F5344CB8AC3E}">
        <p14:creationId xmlns:p14="http://schemas.microsoft.com/office/powerpoint/2010/main" val="3669708258"/>
      </p:ext>
    </p:extLst>
  </p:cSld>
  <p:clrMapOvr>
    <a:masterClrMapping/>
  </p:clrMapOvr>
</p:sld>
</file>

<file path=ppt/theme/theme1.xml><?xml version="1.0" encoding="utf-8"?>
<a:theme xmlns:a="http://schemas.openxmlformats.org/drawingml/2006/main" name="IGAD PPT Template">
  <a:themeElements>
    <a:clrScheme name="IGAD">
      <a:dk1>
        <a:sysClr val="windowText" lastClr="000000"/>
      </a:dk1>
      <a:lt1>
        <a:sysClr val="window" lastClr="FFFFFF"/>
      </a:lt1>
      <a:dk2>
        <a:srgbClr val="646463"/>
      </a:dk2>
      <a:lt2>
        <a:srgbClr val="D0D0D0"/>
      </a:lt2>
      <a:accent1>
        <a:srgbClr val="00833F"/>
      </a:accent1>
      <a:accent2>
        <a:srgbClr val="F4BE49"/>
      </a:accent2>
      <a:accent3>
        <a:srgbClr val="004080"/>
      </a:accent3>
      <a:accent4>
        <a:srgbClr val="8064A2"/>
      </a:accent4>
      <a:accent5>
        <a:srgbClr val="4BACC6"/>
      </a:accent5>
      <a:accent6>
        <a:srgbClr val="F79646"/>
      </a:accent6>
      <a:hlink>
        <a:srgbClr val="0000FF"/>
      </a:hlink>
      <a:folHlink>
        <a:srgbClr val="80008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IGAD PPT Template.thmx</Template>
  <TotalTime>2942</TotalTime>
  <Words>664</Words>
  <Application>Microsoft Office PowerPoint</Application>
  <PresentationFormat>A4 Paper (210x297 mm)</PresentationFormat>
  <Paragraphs>136</Paragraphs>
  <Slides>16</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16</vt:i4>
      </vt:variant>
    </vt:vector>
  </HeadingPairs>
  <TitlesOfParts>
    <vt:vector size="20" baseType="lpstr">
      <vt:lpstr>Arial</vt:lpstr>
      <vt:lpstr>Calibri</vt:lpstr>
      <vt:lpstr>Wingdings</vt:lpstr>
      <vt:lpstr>IGAD PPT Template</vt:lpstr>
      <vt:lpstr>Best Practices for "Early Warning for Early Action”.  </vt:lpstr>
      <vt:lpstr>March-April-may (MAM 2021) </vt:lpstr>
      <vt:lpstr>Objectives for MAM 2021  </vt:lpstr>
      <vt:lpstr>PRIMARY AUDIENCE</vt:lpstr>
      <vt:lpstr>SECONDARY AUDIENCE</vt:lpstr>
      <vt:lpstr>PowerPoint Presentation</vt:lpstr>
      <vt:lpstr>Analysis/day on  kmd Twitter  account </vt:lpstr>
      <vt:lpstr>Analysis/day on  kmd Twitter  account </vt:lpstr>
      <vt:lpstr>PowerPoint Presentation</vt:lpstr>
      <vt:lpstr>Kmd Facebook page performance </vt:lpstr>
      <vt:lpstr>PowerPoint Presentation</vt:lpstr>
      <vt:lpstr>Heavy Rainfall Advisory 3RD to 6TH May, 2021</vt:lpstr>
      <vt:lpstr>Heavy Rainfall Advisory 3RD to 6TH May, 2021</vt:lpstr>
      <vt:lpstr>Heavy Rainfall Advisory 10th  to 12TH May, 2021</vt:lpstr>
      <vt:lpstr>PowerPoint Presentation</vt:lpstr>
      <vt:lpstr>#ghacof57 </vt:lpstr>
    </vt:vector>
  </TitlesOfParts>
  <Company>Black Africa Group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Apple Macintosh</dc:creator>
  <cp:lastModifiedBy>Bush Zachary</cp:lastModifiedBy>
  <cp:revision>105</cp:revision>
  <dcterms:created xsi:type="dcterms:W3CDTF">2014-11-18T09:33:09Z</dcterms:created>
  <dcterms:modified xsi:type="dcterms:W3CDTF">2021-05-10T19:04:37Z</dcterms:modified>
</cp:coreProperties>
</file>