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82" r:id="rId2"/>
    <p:sldId id="285" r:id="rId3"/>
    <p:sldId id="286" r:id="rId4"/>
    <p:sldId id="287" r:id="rId5"/>
    <p:sldId id="288" r:id="rId6"/>
    <p:sldId id="283" r:id="rId7"/>
    <p:sldId id="289" r:id="rId8"/>
    <p:sldId id="271" r:id="rId9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 autoAdjust="0"/>
    <p:restoredTop sz="89508" autoAdjust="0"/>
  </p:normalViewPr>
  <p:slideViewPr>
    <p:cSldViewPr snapToObjects="1">
      <p:cViewPr varScale="1">
        <p:scale>
          <a:sx n="67" d="100"/>
          <a:sy n="67" d="100"/>
        </p:scale>
        <p:origin x="1314" y="4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>
        <p:scale>
          <a:sx n="167" d="100"/>
          <a:sy n="167" d="100"/>
        </p:scale>
        <p:origin x="1520" y="14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6F43F-70E8-4100-B44F-41CDB929F999}" type="datetimeFigureOut">
              <a:rPr lang="en-US" smtClean="0"/>
              <a:pPr/>
              <a:t>5/27/2021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3BFD2F-AF53-4A35-8C5B-7EDD9F04BD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7935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7F0A4F-9DF3-4D87-BA8C-3D59ACAE155F}" type="datetimeFigureOut">
              <a:rPr lang="en-US" smtClean="0"/>
              <a:pPr/>
              <a:t>5/27/2021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54EE4-CDB4-4DB5-8E7E-FB133D2C7C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580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8366" y="2130427"/>
            <a:ext cx="8420100" cy="434478"/>
          </a:xfrm>
        </p:spPr>
        <p:txBody>
          <a:bodyPr anchor="t">
            <a:normAutofit/>
          </a:bodyPr>
          <a:lstStyle>
            <a:lvl1pPr algn="ctr">
              <a:defRPr sz="2400" cap="all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8366" y="2564919"/>
            <a:ext cx="8420100" cy="338891"/>
          </a:xfrm>
        </p:spPr>
        <p:txBody>
          <a:bodyPr>
            <a:noAutofit/>
          </a:bodyPr>
          <a:lstStyle>
            <a:lvl1pPr marL="0" indent="0" algn="ct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17487-0564-480D-8A7A-0F3868513E7E}" type="datetime2">
              <a:rPr lang="en-US" smtClean="0"/>
              <a:pPr/>
              <a:t>Thursday, May 27,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489340"/>
            <a:ext cx="4267200" cy="180020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dirty="0"/>
              <a:t>IGAD CLIMATE PREDICTION AND APPLICATIONS CENTRE (</a:t>
            </a:r>
            <a:r>
              <a:rPr lang="en-GB" b="1" dirty="0"/>
              <a:t>ICPAC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B4CD405B-16BA-C344-AAC4-4EF5A12571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75146" y="228600"/>
            <a:ext cx="1221239" cy="14743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B0458B39-8D0F-EA40-95EE-C0D6CE6B19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991991" y="5854009"/>
            <a:ext cx="685017" cy="826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303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all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Thursday, May 27,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487000"/>
            <a:ext cx="4311650" cy="182373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dirty="0"/>
              <a:t>IGAD CLIMATE PREDICTION AND APPLICATIONS CENTRE (</a:t>
            </a:r>
            <a:r>
              <a:rPr lang="en-GB" b="1" dirty="0"/>
              <a:t>ICPAC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122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3024202"/>
            <a:ext cx="8420100" cy="442165"/>
          </a:xfrm>
        </p:spPr>
        <p:txBody>
          <a:bodyPr anchor="t">
            <a:normAutofit/>
          </a:bodyPr>
          <a:lstStyle>
            <a:lvl1pPr algn="l">
              <a:defRPr sz="2400" b="1" cap="all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95300" y="3466359"/>
            <a:ext cx="8420100" cy="1500187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CA7E-0E32-44F6-86D7-EC1D8A6CE8A6}" type="datetime2">
              <a:rPr lang="en-US" smtClean="0"/>
              <a:pPr/>
              <a:t>Thursday, May 27,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486986"/>
            <a:ext cx="4311650" cy="182374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dirty="0"/>
              <a:t>IGAD CLIMATE PREDICTION AND APPLICATIONS CENTRE (</a:t>
            </a:r>
            <a:r>
              <a:rPr lang="en-GB" b="1" dirty="0"/>
              <a:t>ICPAC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34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37B99F6-96F9-438A-A3A7-D9984BABFD8E}" type="datetime2">
              <a:rPr lang="en-US" smtClean="0"/>
              <a:pPr/>
              <a:t>Thursday, May 27, 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971800" y="6487000"/>
            <a:ext cx="4311650" cy="182373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000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IGAD CLIMATE PREDICTION AND APPLICATIONS CENTRE (</a:t>
            </a:r>
            <a:r>
              <a:rPr lang="en-US" b="1" dirty="0"/>
              <a:t>ICPAC</a:t>
            </a:r>
            <a:r>
              <a:rPr lang="en-US" dirty="0"/>
              <a:t>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95300" y="3024202"/>
            <a:ext cx="8420100" cy="442165"/>
          </a:xfrm>
        </p:spPr>
        <p:txBody>
          <a:bodyPr anchor="t">
            <a:normAutofit/>
          </a:bodyPr>
          <a:lstStyle>
            <a:lvl1pPr algn="l">
              <a:defRPr sz="2400" b="1" cap="all">
                <a:solidFill>
                  <a:schemeClr val="accent2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95300" y="3466359"/>
            <a:ext cx="8420100" cy="1500187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/>
        </p:blipFill>
        <p:spPr bwMode="auto">
          <a:xfrm>
            <a:off x="9043072" y="5908491"/>
            <a:ext cx="659055" cy="8016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2556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B3724-956F-45DF-A65E-EA2718D13D7F}" type="datetime2">
              <a:rPr lang="en-US" smtClean="0"/>
              <a:pPr/>
              <a:t>Thursday, May 27, 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971800" y="6486987"/>
            <a:ext cx="4311650" cy="182374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dirty="0"/>
              <a:t>IGAD CLIMATE PREDICTION AND APPLICATIONS CENTRE (</a:t>
            </a:r>
            <a:r>
              <a:rPr lang="en-GB" b="1" dirty="0"/>
              <a:t>ICPAC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423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4017C-9869-486E-ADFF-B3CBA203C337}" type="datetime2">
              <a:rPr lang="en-US" smtClean="0"/>
              <a:pPr/>
              <a:t>Thursday, May 27,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971800" y="6487000"/>
            <a:ext cx="4232746" cy="182373"/>
          </a:xfrm>
        </p:spPr>
        <p:txBody>
          <a:bodyPr/>
          <a:lstStyle/>
          <a:p>
            <a:r>
              <a:rPr lang="en-GB" dirty="0"/>
              <a:t>IGAD CLIMATE PREDICTION AND APPLICATIONS CENTRE (</a:t>
            </a:r>
            <a:r>
              <a:rPr lang="en-GB" b="1" dirty="0"/>
              <a:t>ICPAC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120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14"/>
            <a:ext cx="5943600" cy="398929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199529"/>
            <a:ext cx="5943600" cy="4781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0A5E0-C1B9-4867-A1E2-5B2A0C6D13BD}" type="datetime2">
              <a:rPr lang="en-US" smtClean="0"/>
              <a:pPr/>
              <a:t>Thursday, May 27,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971800" y="6486987"/>
            <a:ext cx="4311650" cy="182374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dirty="0"/>
              <a:t>IGAD CLIMATE PREDICTION AND APPLICATIONS CENTRE (</a:t>
            </a:r>
            <a:r>
              <a:rPr lang="en-GB" b="1" dirty="0"/>
              <a:t>ICPAC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54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79216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244607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487001"/>
            <a:ext cx="2311400" cy="182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646463"/>
                </a:solidFill>
              </a:defRPr>
            </a:lvl1pPr>
          </a:lstStyle>
          <a:p>
            <a:fld id="{D0EE56E8-8AF9-4EAA-BC04-5929A4739BF4}" type="datetime2">
              <a:rPr lang="en-US" smtClean="0"/>
              <a:pPr/>
              <a:t>Thursday, May 27,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71800" y="6486986"/>
            <a:ext cx="4311650" cy="1823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rgbClr val="646463"/>
                </a:solidFill>
              </a:defRPr>
            </a:lvl1pPr>
          </a:lstStyle>
          <a:p>
            <a:r>
              <a:rPr lang="en-GB" dirty="0"/>
              <a:t>IGAD CLIMATE PREDICTION AND APPLICATIONS CENTRE (</a:t>
            </a:r>
            <a:r>
              <a:rPr lang="en-GB" b="1" dirty="0"/>
              <a:t>ICPAC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7528" y="6487001"/>
            <a:ext cx="388471" cy="182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D0060509-ADA8-EA4E-BD96-2B296B5A979E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rcRect/>
          <a:stretch/>
        </p:blipFill>
        <p:spPr>
          <a:xfrm>
            <a:off x="8747172" y="5855689"/>
            <a:ext cx="767132" cy="92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132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8" r:id="rId4"/>
    <p:sldLayoutId id="2147483654" r:id="rId5"/>
    <p:sldLayoutId id="2147483655" r:id="rId6"/>
    <p:sldLayoutId id="2147483657" r:id="rId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400" kern="1200" cap="all">
          <a:solidFill>
            <a:srgbClr val="00833F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cpac.net/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/>
          <p:cNvSpPr txBox="1">
            <a:spLocks/>
          </p:cNvSpPr>
          <p:nvPr/>
        </p:nvSpPr>
        <p:spPr>
          <a:xfrm>
            <a:off x="-152400" y="5972783"/>
            <a:ext cx="9508758" cy="8640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80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cap="none" dirty="0"/>
              <a:t>With Inputs and photo/video credits from: Burundi, Djibouti, Ethiopia, Kenya, Rwanda, Somalia, </a:t>
            </a:r>
            <a:r>
              <a:rPr lang="en-GB" cap="none" dirty="0" smtClean="0"/>
              <a:t>South Sudan, </a:t>
            </a:r>
            <a:r>
              <a:rPr lang="en-GB" cap="none" dirty="0" smtClean="0"/>
              <a:t>Sudan</a:t>
            </a:r>
            <a:r>
              <a:rPr lang="en-GB" cap="none" dirty="0"/>
              <a:t>, Tanzania and Uganda </a:t>
            </a:r>
            <a:r>
              <a:rPr lang="en-GB" cap="none" dirty="0" smtClean="0"/>
              <a:t> </a:t>
            </a:r>
            <a:r>
              <a:rPr lang="en-GB" cap="none" dirty="0"/>
              <a:t>Water and Energy </a:t>
            </a:r>
            <a:r>
              <a:rPr lang="en-GB" cap="none" dirty="0" smtClean="0"/>
              <a:t>Focal Point </a:t>
            </a:r>
            <a:r>
              <a:rPr lang="en-GB" cap="none" dirty="0"/>
              <a:t>Members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76987" y="2057400"/>
            <a:ext cx="8949268" cy="12192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40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WATER AND ENERGY SECTOR </a:t>
            </a:r>
            <a:b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b="1" dirty="0">
                <a:solidFill>
                  <a:srgbClr val="008000"/>
                </a:solidFill>
                <a:latin typeface="Arial"/>
                <a:cs typeface="Arial"/>
              </a:rPr>
              <a:t/>
            </a:r>
            <a:br>
              <a:rPr lang="en-US" sz="2000" b="1" dirty="0">
                <a:solidFill>
                  <a:srgbClr val="008000"/>
                </a:solidFill>
                <a:latin typeface="Arial"/>
                <a:cs typeface="Arial"/>
              </a:rPr>
            </a:b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Seasonal analysis of the impacts of MARCH – MAY (MAM) 2021</a:t>
            </a:r>
            <a:r>
              <a:rPr lang="en-US" sz="2000" b="1" dirty="0">
                <a:latin typeface="Arial"/>
                <a:cs typeface="Arial"/>
              </a:rPr>
              <a:t/>
            </a:r>
            <a:br>
              <a:rPr lang="en-US" sz="2000" b="1" dirty="0">
                <a:latin typeface="Arial"/>
                <a:cs typeface="Arial"/>
              </a:rPr>
            </a:br>
            <a:r>
              <a:rPr lang="en-US" sz="2000" b="1" dirty="0">
                <a:latin typeface="Arial"/>
                <a:cs typeface="Arial"/>
              </a:rPr>
              <a:t/>
            </a:r>
            <a:br>
              <a:rPr lang="en-US" sz="2000" b="1" dirty="0">
                <a:latin typeface="Arial"/>
                <a:cs typeface="Arial"/>
              </a:rPr>
            </a:br>
            <a:r>
              <a:rPr lang="en-US" sz="2000" b="1" dirty="0">
                <a:latin typeface="Arial"/>
                <a:cs typeface="Arial"/>
              </a:rPr>
              <a:t>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2F50B30F-F394-48FB-A187-1982385871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3295650"/>
            <a:ext cx="2667000" cy="2458640"/>
          </a:xfrm>
          <a:prstGeom prst="rect">
            <a:avLst/>
          </a:prstGeom>
        </p:spPr>
      </p:pic>
      <p:pic>
        <p:nvPicPr>
          <p:cNvPr id="8" name="Picture 2" descr="https://igihe.com/local/cache-vignettes/L1000xH750/13e27e71-97f0e66-42fa6.jpg?16207254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290887"/>
            <a:ext cx="3333750" cy="2500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7030724-9349-4A8E-9C05-DF6AE04ADF8C}"/>
              </a:ext>
            </a:extLst>
          </p:cNvPr>
          <p:cNvSpPr txBox="1"/>
          <p:nvPr/>
        </p:nvSpPr>
        <p:spPr>
          <a:xfrm>
            <a:off x="3581400" y="5410200"/>
            <a:ext cx="2438400" cy="38100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C000"/>
                </a:solidFill>
              </a:rPr>
              <a:t>Landslides-Rwanda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3150" y="3276600"/>
            <a:ext cx="3893004" cy="218095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7030724-9349-4A8E-9C05-DF6AE04ADF8C}"/>
              </a:ext>
            </a:extLst>
          </p:cNvPr>
          <p:cNvSpPr txBox="1"/>
          <p:nvPr/>
        </p:nvSpPr>
        <p:spPr>
          <a:xfrm>
            <a:off x="-76200" y="5421868"/>
            <a:ext cx="3276600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rgbClr val="FFC000"/>
                </a:solidFill>
              </a:rPr>
              <a:t>Shebele</a:t>
            </a:r>
            <a:r>
              <a:rPr lang="en-US" dirty="0">
                <a:solidFill>
                  <a:srgbClr val="FFC000"/>
                </a:solidFill>
              </a:rPr>
              <a:t> River floods-Ethiopia</a:t>
            </a:r>
          </a:p>
        </p:txBody>
      </p:sp>
    </p:spTree>
    <p:extLst>
      <p:ext uri="{BB962C8B-B14F-4D97-AF65-F5344CB8AC3E}">
        <p14:creationId xmlns:p14="http://schemas.microsoft.com/office/powerpoint/2010/main" val="92574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3495906"/>
            <a:ext cx="4145639" cy="3009246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061" y="670718"/>
            <a:ext cx="9303545" cy="5710609"/>
          </a:xfrm>
        </p:spPr>
        <p:txBody>
          <a:bodyPr>
            <a:normAutofit/>
          </a:bodyPr>
          <a:lstStyle/>
          <a:p>
            <a:pPr algn="just"/>
            <a:endParaRPr lang="en-US" sz="18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dirty="0">
                <a:latin typeface="+mj-lt"/>
              </a:rPr>
              <a:t>Enhanced water harvesting (</a:t>
            </a:r>
            <a:r>
              <a:rPr lang="en-US" sz="1800" b="1" dirty="0">
                <a:latin typeface="+mj-lt"/>
              </a:rPr>
              <a:t>Burundi, Kenya, Tanzania, Uganda</a:t>
            </a:r>
            <a:r>
              <a:rPr lang="en-US" sz="1800" dirty="0">
                <a:latin typeface="+mj-lt"/>
              </a:rPr>
              <a:t>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800" dirty="0">
                <a:latin typeface="+mj-lt"/>
              </a:rPr>
              <a:t>Reduced distances to water sources(</a:t>
            </a:r>
            <a:r>
              <a:rPr lang="en-GB" sz="1800" b="1" dirty="0">
                <a:latin typeface="+mj-lt"/>
              </a:rPr>
              <a:t>Kenya, Uganda</a:t>
            </a:r>
            <a:r>
              <a:rPr lang="en-GB" sz="1800" dirty="0">
                <a:latin typeface="+mj-lt"/>
              </a:rPr>
              <a:t>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800" dirty="0">
                <a:latin typeface="+mj-lt"/>
              </a:rPr>
              <a:t>Good recharge of groundwater aquifers(</a:t>
            </a:r>
            <a:r>
              <a:rPr lang="en-GB" sz="1800" b="1" dirty="0">
                <a:latin typeface="+mj-lt"/>
              </a:rPr>
              <a:t>Burundi, Kenya, Somalia</a:t>
            </a:r>
            <a:r>
              <a:rPr lang="en-GB" sz="1800" dirty="0">
                <a:latin typeface="+mj-lt"/>
              </a:rPr>
              <a:t>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dirty="0">
                <a:latin typeface="+mj-lt"/>
                <a:cs typeface="Times New Roman" panose="02020603050405020304" pitchFamily="18" charset="0"/>
              </a:rPr>
              <a:t>Enhanced water availability on hydropower, water supply and Irrigation dams (</a:t>
            </a:r>
            <a:r>
              <a:rPr lang="en-US" sz="1800" b="1" dirty="0">
                <a:latin typeface="+mj-lt"/>
                <a:cs typeface="Times New Roman" panose="02020603050405020304" pitchFamily="18" charset="0"/>
              </a:rPr>
              <a:t>Burundi, Ethiopia, Kenya, Tanzania</a:t>
            </a:r>
            <a:r>
              <a:rPr lang="en-US" sz="1800" dirty="0">
                <a:latin typeface="+mj-lt"/>
                <a:cs typeface="Times New Roman" panose="02020603050405020304" pitchFamily="18" charset="0"/>
              </a:rPr>
              <a:t>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dirty="0">
                <a:latin typeface="+mj-lt"/>
                <a:cs typeface="Times New Roman" panose="02020603050405020304" pitchFamily="18" charset="0"/>
              </a:rPr>
              <a:t>Enhanced water level on rivers for small irrigation farms and livelihood (</a:t>
            </a:r>
            <a:r>
              <a:rPr lang="en-US" sz="1800" b="1" dirty="0">
                <a:latin typeface="+mj-lt"/>
                <a:cs typeface="Times New Roman" panose="02020603050405020304" pitchFamily="18" charset="0"/>
              </a:rPr>
              <a:t>Burundi, Ethiopia, Kenya, Uganda</a:t>
            </a:r>
            <a:r>
              <a:rPr lang="en-US" sz="1800" dirty="0">
                <a:latin typeface="+mj-lt"/>
                <a:cs typeface="Times New Roman" panose="02020603050405020304" pitchFamily="18" charset="0"/>
              </a:rPr>
              <a:t>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800" dirty="0">
                <a:latin typeface="+mj-lt"/>
              </a:rPr>
              <a:t>Sustained high water levels in most wetlands (</a:t>
            </a:r>
            <a:r>
              <a:rPr lang="en-GB" sz="1800" b="1" dirty="0">
                <a:latin typeface="+mj-lt"/>
              </a:rPr>
              <a:t>Uganda</a:t>
            </a:r>
            <a:r>
              <a:rPr lang="en-GB" sz="1800" dirty="0">
                <a:latin typeface="+mj-lt"/>
              </a:rPr>
              <a:t>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GB" sz="18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GB" sz="1800" dirty="0"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CA7E-0E32-44F6-86D7-EC1D8A6CE8A6}" type="datetime2">
              <a:rPr lang="en-US" smtClean="0"/>
              <a:t>Thursday, May 27,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2</a:t>
            </a:fld>
            <a:endParaRPr lang="en-US"/>
          </a:p>
        </p:txBody>
      </p:sp>
      <p:sp>
        <p:nvSpPr>
          <p:cNvPr id="7" name="Title 9">
            <a:extLst>
              <a:ext uri="{FF2B5EF4-FFF2-40B4-BE49-F238E27FC236}">
                <a16:creationId xmlns="" xmlns:a16="http://schemas.microsoft.com/office/drawing/2014/main" id="{B3A07F5D-FA09-AD41-83B4-0B2C157F150A}"/>
              </a:ext>
            </a:extLst>
          </p:cNvPr>
          <p:cNvSpPr txBox="1">
            <a:spLocks/>
          </p:cNvSpPr>
          <p:nvPr/>
        </p:nvSpPr>
        <p:spPr>
          <a:xfrm>
            <a:off x="899207" y="-121443"/>
            <a:ext cx="8915400" cy="79216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1" kern="1200" cap="all">
                <a:solidFill>
                  <a:srgbClr val="00833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MAM 2021 summary of </a:t>
            </a:r>
            <a:r>
              <a:rPr lang="en-US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positive</a:t>
            </a:r>
            <a:r>
              <a:rPr lang="en-US" dirty="0"/>
              <a:t> IMPACTS</a:t>
            </a:r>
            <a:endParaRPr lang="x-none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019" y="4038600"/>
            <a:ext cx="4484606" cy="198015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47030724-9349-4A8E-9C05-DF6AE04ADF8C}"/>
              </a:ext>
            </a:extLst>
          </p:cNvPr>
          <p:cNvSpPr txBox="1"/>
          <p:nvPr/>
        </p:nvSpPr>
        <p:spPr>
          <a:xfrm>
            <a:off x="643019" y="3676025"/>
            <a:ext cx="4484605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C000"/>
                </a:solidFill>
              </a:rPr>
              <a:t>April 2021 rainfall Performance -Djibouti</a:t>
            </a:r>
          </a:p>
        </p:txBody>
      </p:sp>
    </p:spTree>
    <p:extLst>
      <p:ext uri="{BB962C8B-B14F-4D97-AF65-F5344CB8AC3E}">
        <p14:creationId xmlns:p14="http://schemas.microsoft.com/office/powerpoint/2010/main" val="115725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138" y="425869"/>
            <a:ext cx="9645832" cy="6048672"/>
          </a:xfrm>
        </p:spPr>
        <p:txBody>
          <a:bodyPr>
            <a:normAutofit lnSpcReduction="10000"/>
          </a:bodyPr>
          <a:lstStyle/>
          <a:p>
            <a:pPr algn="just"/>
            <a:endParaRPr lang="en-GB" sz="1800" b="1" dirty="0"/>
          </a:p>
          <a:p>
            <a:pPr algn="just"/>
            <a:r>
              <a:rPr lang="en-GB" sz="1800" b="1" dirty="0">
                <a:latin typeface="+mj-lt"/>
              </a:rPr>
              <a:t>Enhanced Rainfall</a:t>
            </a:r>
            <a:endParaRPr lang="en-CA" sz="1800" b="1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latin typeface="+mj-lt"/>
              </a:rPr>
              <a:t>Riverine and Flash flooding (</a:t>
            </a:r>
            <a:r>
              <a:rPr lang="en-GB" sz="1800" b="1" dirty="0">
                <a:latin typeface="+mj-lt"/>
              </a:rPr>
              <a:t>Burundi</a:t>
            </a:r>
            <a:r>
              <a:rPr lang="en-GB" sz="1800" dirty="0">
                <a:latin typeface="+mj-lt"/>
              </a:rPr>
              <a:t>, </a:t>
            </a:r>
            <a:r>
              <a:rPr lang="en-GB" sz="1800" b="1" dirty="0">
                <a:latin typeface="+mj-lt"/>
              </a:rPr>
              <a:t>Ethiopia</a:t>
            </a:r>
            <a:r>
              <a:rPr lang="en-GB" sz="1800" dirty="0">
                <a:latin typeface="+mj-lt"/>
              </a:rPr>
              <a:t>, </a:t>
            </a:r>
            <a:r>
              <a:rPr lang="en-GB" sz="1800" b="1" dirty="0">
                <a:latin typeface="+mj-lt"/>
              </a:rPr>
              <a:t>Kenya</a:t>
            </a:r>
            <a:r>
              <a:rPr lang="en-GB" sz="1800" dirty="0">
                <a:latin typeface="+mj-lt"/>
              </a:rPr>
              <a:t>, </a:t>
            </a:r>
            <a:r>
              <a:rPr lang="en-GB" sz="1800" b="1" dirty="0">
                <a:latin typeface="+mj-lt"/>
              </a:rPr>
              <a:t>Somalia</a:t>
            </a:r>
            <a:r>
              <a:rPr lang="en-GB" sz="1800" dirty="0">
                <a:latin typeface="+mj-lt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latin typeface="+mj-lt"/>
              </a:rPr>
              <a:t>Water Quality Reduction due to sewerage contamination and high sediment (</a:t>
            </a:r>
            <a:r>
              <a:rPr lang="en-GB" sz="1800" b="1" dirty="0">
                <a:latin typeface="+mj-lt"/>
              </a:rPr>
              <a:t>Kenya, </a:t>
            </a:r>
            <a:r>
              <a:rPr lang="en-GB" sz="1800" b="1" dirty="0" smtClean="0">
                <a:latin typeface="+mj-lt"/>
              </a:rPr>
              <a:t>South Sudan, Tanzania</a:t>
            </a:r>
            <a:r>
              <a:rPr lang="en-GB" sz="1800" dirty="0">
                <a:latin typeface="+mj-lt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latin typeface="+mj-lt"/>
              </a:rPr>
              <a:t>Soil erosion leading(</a:t>
            </a:r>
            <a:r>
              <a:rPr lang="en-GB" sz="1800" b="1" dirty="0">
                <a:latin typeface="+mj-lt"/>
              </a:rPr>
              <a:t>Kenya</a:t>
            </a:r>
            <a:r>
              <a:rPr lang="en-GB" sz="1800" dirty="0">
                <a:latin typeface="+mj-lt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latin typeface="+mj-lt"/>
              </a:rPr>
              <a:t>Damage of Infrastructure, irrigation farms and deaths(</a:t>
            </a:r>
            <a:r>
              <a:rPr lang="en-GB" sz="1800" b="1" dirty="0">
                <a:latin typeface="+mj-lt"/>
              </a:rPr>
              <a:t>Burundi, Ethiopia</a:t>
            </a:r>
            <a:r>
              <a:rPr lang="en-US" sz="1800" b="1" dirty="0">
                <a:solidFill>
                  <a:srgbClr val="000000"/>
                </a:solidFill>
                <a:latin typeface="+mj-lt"/>
              </a:rPr>
              <a:t>, Kenya, Tanzania</a:t>
            </a:r>
            <a:r>
              <a:rPr lang="en-US" sz="1800" dirty="0">
                <a:solidFill>
                  <a:srgbClr val="000000"/>
                </a:solidFill>
                <a:latin typeface="+mj-lt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0000"/>
                </a:solidFill>
                <a:latin typeface="+mj-lt"/>
              </a:rPr>
              <a:t>Landslides (</a:t>
            </a:r>
            <a:r>
              <a:rPr lang="en-US" sz="1800" b="1" dirty="0">
                <a:solidFill>
                  <a:srgbClr val="000000"/>
                </a:solidFill>
                <a:latin typeface="+mj-lt"/>
              </a:rPr>
              <a:t>Burundi, Ethiopia, Rwanda</a:t>
            </a:r>
            <a:r>
              <a:rPr lang="en-US" sz="1800" dirty="0">
                <a:solidFill>
                  <a:srgbClr val="000000"/>
                </a:solidFill>
                <a:latin typeface="+mj-lt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latin typeface="+mj-lt"/>
              </a:rPr>
              <a:t>Rise in Lake level leading to </a:t>
            </a:r>
            <a:r>
              <a:rPr lang="en-GB" sz="1800" dirty="0"/>
              <a:t>Sustained disruption of peoples livelihoods </a:t>
            </a:r>
            <a:r>
              <a:rPr lang="en-US" sz="1800" dirty="0">
                <a:latin typeface="+mj-lt"/>
              </a:rPr>
              <a:t>(</a:t>
            </a:r>
            <a:r>
              <a:rPr lang="en-US" sz="1800" b="1" dirty="0">
                <a:latin typeface="+mj-lt"/>
              </a:rPr>
              <a:t>Burundi, Kenya, Uganda</a:t>
            </a:r>
            <a:r>
              <a:rPr lang="en-US" sz="1800" dirty="0">
                <a:latin typeface="+mj-lt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/>
              <a:t>Interruption of construction-related projects due to persistent high water </a:t>
            </a:r>
            <a:r>
              <a:rPr lang="en-GB" sz="1800" dirty="0" smtClean="0"/>
              <a:t>levels and wet ground. </a:t>
            </a:r>
            <a:r>
              <a:rPr lang="en-GB" sz="1800" dirty="0"/>
              <a:t>(</a:t>
            </a:r>
            <a:r>
              <a:rPr lang="en-GB" sz="1800" b="1" dirty="0" smtClean="0"/>
              <a:t>Uganda, South </a:t>
            </a:r>
            <a:r>
              <a:rPr lang="en-GB" sz="1800" b="1" dirty="0" err="1" smtClean="0"/>
              <a:t>sudan</a:t>
            </a:r>
            <a:r>
              <a:rPr lang="en-GB" sz="1800" dirty="0" smtClean="0"/>
              <a:t>)</a:t>
            </a:r>
            <a:endParaRPr lang="en-GB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b="1" dirty="0">
              <a:latin typeface="+mj-lt"/>
            </a:endParaRPr>
          </a:p>
          <a:p>
            <a:r>
              <a:rPr lang="en-GB" sz="1800" b="1" dirty="0">
                <a:latin typeface="+mj-lt"/>
              </a:rPr>
              <a:t>Depressed Rainfall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latin typeface="+mj-lt"/>
              </a:rPr>
              <a:t>Water Shortage (</a:t>
            </a:r>
            <a:r>
              <a:rPr lang="en-GB" sz="1800" b="1" dirty="0">
                <a:latin typeface="+mj-lt"/>
              </a:rPr>
              <a:t>Somalia</a:t>
            </a:r>
            <a:r>
              <a:rPr lang="en-GB" sz="1800" dirty="0">
                <a:latin typeface="+mj-lt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latin typeface="+mj-lt"/>
              </a:rPr>
              <a:t>Surface water severely affected by</a:t>
            </a:r>
          </a:p>
          <a:p>
            <a:r>
              <a:rPr lang="en-GB" sz="1800" dirty="0">
                <a:latin typeface="+mj-lt"/>
              </a:rPr>
              <a:t>      high temperature (evaporation) (</a:t>
            </a:r>
            <a:r>
              <a:rPr lang="en-GB" sz="1800" b="1" dirty="0">
                <a:latin typeface="+mj-lt"/>
              </a:rPr>
              <a:t>Sudan</a:t>
            </a:r>
            <a:r>
              <a:rPr lang="en-GB" sz="1800" dirty="0">
                <a:latin typeface="+mj-lt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latin typeface="+mj-lt"/>
              </a:rPr>
              <a:t>Hydropower affected by low flow into </a:t>
            </a:r>
            <a:r>
              <a:rPr lang="en-GB" sz="1800" dirty="0" smtClean="0">
                <a:latin typeface="+mj-lt"/>
              </a:rPr>
              <a:t>reservoirs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 smtClean="0">
                <a:latin typeface="+mj-lt"/>
              </a:rPr>
              <a:t> </a:t>
            </a:r>
            <a:r>
              <a:rPr lang="en-GB" sz="1800" dirty="0">
                <a:latin typeface="+mj-lt"/>
              </a:rPr>
              <a:t>(</a:t>
            </a:r>
            <a:r>
              <a:rPr lang="en-GB" sz="1800" b="1" dirty="0">
                <a:latin typeface="+mj-lt"/>
              </a:rPr>
              <a:t>Sudan</a:t>
            </a:r>
            <a:r>
              <a:rPr lang="en-GB" sz="1800" dirty="0">
                <a:latin typeface="+mj-lt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CA7E-0E32-44F6-86D7-EC1D8A6CE8A6}" type="datetime2">
              <a:rPr lang="en-US" smtClean="0"/>
              <a:t>Thursday, May 27,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3</a:t>
            </a:fld>
            <a:endParaRPr lang="en-US"/>
          </a:p>
        </p:txBody>
      </p:sp>
      <p:sp>
        <p:nvSpPr>
          <p:cNvPr id="8" name="Title 8">
            <a:extLst>
              <a:ext uri="{FF2B5EF4-FFF2-40B4-BE49-F238E27FC236}">
                <a16:creationId xmlns="" xmlns:a16="http://schemas.microsoft.com/office/drawing/2014/main" id="{FE8E2AA4-84AF-694A-B8C1-A55C772DD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354" y="65609"/>
            <a:ext cx="8915400" cy="418058"/>
          </a:xfrm>
        </p:spPr>
        <p:txBody>
          <a:bodyPr>
            <a:noAutofit/>
          </a:bodyPr>
          <a:lstStyle/>
          <a:p>
            <a:r>
              <a:rPr lang="en-US" dirty="0"/>
              <a:t>MAM 2021</a:t>
            </a:r>
            <a:r>
              <a:rPr lang="en-US" b="1" dirty="0"/>
              <a:t> </a:t>
            </a:r>
            <a:r>
              <a:rPr lang="en-US" b="1" dirty="0">
                <a:solidFill>
                  <a:srgbClr val="FF0000"/>
                </a:solidFill>
              </a:rPr>
              <a:t>NEGATIVE</a:t>
            </a:r>
            <a:r>
              <a:rPr lang="en-US" b="1" dirty="0"/>
              <a:t> IMPACTS</a:t>
            </a:r>
            <a:endParaRPr lang="x-none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0" y="4038600"/>
            <a:ext cx="4034402" cy="234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9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7162" y="3515880"/>
            <a:ext cx="9141312" cy="914400"/>
          </a:xfrm>
        </p:spPr>
        <p:txBody>
          <a:bodyPr>
            <a:normAutofit/>
          </a:bodyPr>
          <a:lstStyle/>
          <a:p>
            <a:pPr lvl="0" algn="just"/>
            <a:r>
              <a:rPr lang="en-GB" sz="1800" dirty="0"/>
              <a:t>As the rains extended beyond the season in MAM and JJA  2020, Somalia faced serious water shortage in OND 2020 and delayed season of MAM 2021</a:t>
            </a:r>
          </a:p>
          <a:p>
            <a:pPr lvl="0" algn="just"/>
            <a:endParaRPr lang="en-GB" sz="1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CA7E-0E32-44F6-86D7-EC1D8A6CE8A6}" type="datetime2">
              <a:rPr lang="en-US" smtClean="0"/>
              <a:t>Thursday, May 27,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4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A28C7975-5D3F-5F40-9698-BE202FF95BE5}"/>
              </a:ext>
            </a:extLst>
          </p:cNvPr>
          <p:cNvSpPr txBox="1">
            <a:spLocks/>
          </p:cNvSpPr>
          <p:nvPr/>
        </p:nvSpPr>
        <p:spPr>
          <a:xfrm>
            <a:off x="152400" y="2964707"/>
            <a:ext cx="8915400" cy="49006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1" kern="1200" cap="all">
                <a:solidFill>
                  <a:srgbClr val="00833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summary long term observed seasonal changes </a:t>
            </a:r>
            <a:endParaRPr lang="x-none" dirty="0"/>
          </a:p>
        </p:txBody>
      </p:sp>
      <p:sp>
        <p:nvSpPr>
          <p:cNvPr id="10" name="Title 8">
            <a:extLst>
              <a:ext uri="{FF2B5EF4-FFF2-40B4-BE49-F238E27FC236}">
                <a16:creationId xmlns="" xmlns:a16="http://schemas.microsoft.com/office/drawing/2014/main" id="{FE8E2AA4-84AF-694A-B8C1-A55C772DD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354" y="65609"/>
            <a:ext cx="8915400" cy="418058"/>
          </a:xfrm>
        </p:spPr>
        <p:txBody>
          <a:bodyPr>
            <a:noAutofit/>
          </a:bodyPr>
          <a:lstStyle/>
          <a:p>
            <a:r>
              <a:rPr lang="en-US" dirty="0"/>
              <a:t>MAM 2021</a:t>
            </a:r>
            <a:r>
              <a:rPr lang="en-US" b="1" dirty="0"/>
              <a:t> </a:t>
            </a:r>
            <a:r>
              <a:rPr lang="en-US" b="1" dirty="0">
                <a:solidFill>
                  <a:srgbClr val="FF0000"/>
                </a:solidFill>
              </a:rPr>
              <a:t>NEGATIVE</a:t>
            </a:r>
            <a:r>
              <a:rPr lang="en-US" b="1" dirty="0"/>
              <a:t> IMPACTS</a:t>
            </a:r>
            <a:endParaRPr lang="x-none" dirty="0"/>
          </a:p>
        </p:txBody>
      </p:sp>
      <p:sp>
        <p:nvSpPr>
          <p:cNvPr id="2" name="Rectangle 1"/>
          <p:cNvSpPr/>
          <p:nvPr/>
        </p:nvSpPr>
        <p:spPr>
          <a:xfrm>
            <a:off x="0" y="847024"/>
            <a:ext cx="8763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Measures taken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Relocation of households under risk (</a:t>
            </a:r>
            <a:r>
              <a:rPr lang="en-US" b="1" dirty="0">
                <a:latin typeface="+mj-lt"/>
              </a:rPr>
              <a:t>Burundi, Rwanda</a:t>
            </a:r>
            <a:r>
              <a:rPr lang="en-US" dirty="0">
                <a:latin typeface="+mj-lt"/>
              </a:rPr>
              <a:t>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Early warning via radio, TV, print and social media.(</a:t>
            </a:r>
            <a:r>
              <a:rPr lang="en-US" b="1" dirty="0">
                <a:latin typeface="+mj-lt"/>
              </a:rPr>
              <a:t>Burundi</a:t>
            </a:r>
            <a:r>
              <a:rPr lang="en-US" dirty="0">
                <a:latin typeface="+mj-lt"/>
              </a:rPr>
              <a:t>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National Platform on DRM to engage the stakeholders and task force on creating community awareness (</a:t>
            </a:r>
            <a:r>
              <a:rPr lang="en-US" b="1" dirty="0">
                <a:latin typeface="+mj-lt"/>
              </a:rPr>
              <a:t>Burundi, Ethiopia, Uganda</a:t>
            </a:r>
            <a:r>
              <a:rPr lang="en-US" dirty="0">
                <a:latin typeface="+mj-lt"/>
              </a:rPr>
              <a:t>)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4372447"/>
            <a:ext cx="3928603" cy="21581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068" y="4071278"/>
            <a:ext cx="4204166" cy="2760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00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9562" y="692696"/>
            <a:ext cx="9486438" cy="5483140"/>
          </a:xfrm>
        </p:spPr>
        <p:txBody>
          <a:bodyPr>
            <a:noAutofit/>
          </a:bodyPr>
          <a:lstStyle/>
          <a:p>
            <a:r>
              <a:rPr lang="en-GB" sz="1800" b="1" dirty="0"/>
              <a:t>Implementation of Advisories: </a:t>
            </a:r>
          </a:p>
          <a:p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Through workshops; social media platforms, radio, TV news and electronic mails </a:t>
            </a:r>
            <a:endParaRPr lang="en-GB" sz="1800" b="1" dirty="0"/>
          </a:p>
          <a:p>
            <a:r>
              <a:rPr lang="en-GB" sz="1800" b="1" dirty="0"/>
              <a:t>Impact: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/>
              <a:t>Distribution of collapsible water tanks and water trucking (</a:t>
            </a:r>
            <a:r>
              <a:rPr lang="en-GB" sz="1800" b="1" dirty="0"/>
              <a:t>Kenya, Somalia</a:t>
            </a:r>
            <a:r>
              <a:rPr lang="en-GB" sz="1800" dirty="0"/>
              <a:t>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/>
              <a:t>Training of borehole operators and WUAs  (</a:t>
            </a:r>
            <a:r>
              <a:rPr lang="en-GB" sz="1800" b="1" dirty="0"/>
              <a:t>Kenya</a:t>
            </a:r>
            <a:r>
              <a:rPr lang="en-GB" sz="18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prstClr val="black"/>
                </a:solidFill>
              </a:rPr>
              <a:t>Clearing and desilting on the river channels and dykes (</a:t>
            </a:r>
            <a:r>
              <a:rPr lang="en-US" sz="1800" b="1" dirty="0">
                <a:solidFill>
                  <a:prstClr val="black"/>
                </a:solidFill>
              </a:rPr>
              <a:t>Ethiopia</a:t>
            </a:r>
            <a:r>
              <a:rPr lang="en-US" sz="1800" dirty="0">
                <a:solidFill>
                  <a:prstClr val="black"/>
                </a:solidFill>
              </a:rPr>
              <a:t>,)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/>
              <a:t>Intensified surveillance and monitoring of water levels in different water bodies based on rainfall forecast (</a:t>
            </a:r>
            <a:r>
              <a:rPr lang="en-GB" sz="1800" b="1" dirty="0"/>
              <a:t>Kenya, Uganda</a:t>
            </a:r>
            <a:r>
              <a:rPr lang="en-GB" sz="18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/>
              <a:t>Daily status reports on flooding situation in the country with recommendations submitted to the Office of the Prime Minister (Disaster management) to take action (</a:t>
            </a:r>
            <a:r>
              <a:rPr lang="en-GB" sz="1800" b="1" dirty="0"/>
              <a:t>Uganda</a:t>
            </a:r>
            <a:r>
              <a:rPr lang="en-GB" sz="18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dk1"/>
                </a:solidFill>
              </a:rPr>
              <a:t>Awareness raising on water conservation (</a:t>
            </a:r>
            <a:r>
              <a:rPr lang="en-US" sz="1800" b="1" dirty="0">
                <a:solidFill>
                  <a:schemeClr val="dk1"/>
                </a:solidFill>
              </a:rPr>
              <a:t>Djibouti</a:t>
            </a:r>
            <a:r>
              <a:rPr lang="en-US" sz="1800" dirty="0">
                <a:solidFill>
                  <a:schemeClr val="dk1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Awareness campaign for rainwater harvesting for different uses (</a:t>
            </a:r>
            <a:r>
              <a:rPr lang="en-US" sz="1800" b="1" dirty="0"/>
              <a:t>Rwanda</a:t>
            </a:r>
            <a:r>
              <a:rPr lang="en-US" sz="18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r>
              <a:rPr lang="en-GB" sz="1800" b="1" dirty="0"/>
              <a:t>Challenges</a:t>
            </a:r>
            <a:r>
              <a:rPr lang="en-GB" sz="1800" dirty="0"/>
              <a:t>:</a:t>
            </a:r>
          </a:p>
          <a:p>
            <a:r>
              <a:rPr lang="en-GB" sz="1800" dirty="0"/>
              <a:t>COVID-19 situation limited physical workshops (all countries)</a:t>
            </a:r>
          </a:p>
          <a:p>
            <a:endParaRPr lang="en-GB" sz="1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CA7E-0E32-44F6-86D7-EC1D8A6CE8A6}" type="datetime2">
              <a:rPr lang="en-US" smtClean="0"/>
              <a:t>Thursday, May 27,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INTERGOVERNMENTAL AUTHORITY ON DEVELOPMENT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t>5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="" xmlns:a16="http://schemas.microsoft.com/office/drawing/2014/main" id="{2307DFD0-28A0-4C96-9F27-C67A208431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464" y="127876"/>
            <a:ext cx="9649072" cy="79216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implementation and IMPACT of Climate services and ADVISORIES in </a:t>
            </a:r>
            <a:r>
              <a:rPr lang="en-US" dirty="0"/>
              <a:t>MAM 2021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64735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174981D-4898-9642-A75C-0F2A404CC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Thursday, May 27,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21B4268-08DC-1C47-BD0C-A4B24291B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A3346A0-61AF-0345-9DFB-1BAAC164C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060CE384-F194-436A-A7A8-2DFF1407F3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573931"/>
            <a:ext cx="4267200" cy="2508565"/>
          </a:xfrm>
          <a:prstGeom prst="rect">
            <a:avLst/>
          </a:prstGeom>
        </p:spPr>
      </p:pic>
      <p:pic>
        <p:nvPicPr>
          <p:cNvPr id="8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378" y="556614"/>
            <a:ext cx="3333750" cy="2500313"/>
          </a:xfr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6377378" y="3082496"/>
            <a:ext cx="3376611" cy="432908"/>
          </a:xfrm>
          <a:prstGeom prst="rect">
            <a:avLst/>
          </a:prstGeom>
          <a:solidFill>
            <a:srgbClr val="00B0F0"/>
          </a:solidFill>
        </p:spPr>
        <p:txBody>
          <a:bodyPr vert="horz" lIns="91440" tIns="45720" rIns="91440" bIns="45720" rtlCol="0" anchor="t">
            <a:normAutofit fontScale="9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 cap="all">
                <a:solidFill>
                  <a:srgbClr val="00833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b="1" dirty="0"/>
              <a:t>LANDSLIDES IN NGORORERO </a:t>
            </a:r>
            <a:r>
              <a:rPr lang="fr-FR" sz="1600" b="1" dirty="0" err="1"/>
              <a:t>district_Rwanda</a:t>
            </a:r>
            <a:endParaRPr lang="en-GB" sz="1600" dirty="0"/>
          </a:p>
        </p:txBody>
      </p:sp>
      <p:sp>
        <p:nvSpPr>
          <p:cNvPr id="10" name="TextBox 11"/>
          <p:cNvSpPr txBox="1"/>
          <p:nvPr/>
        </p:nvSpPr>
        <p:spPr>
          <a:xfrm>
            <a:off x="220662" y="3007909"/>
            <a:ext cx="3340216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/>
              <a:t>Water level trends of </a:t>
            </a:r>
            <a:r>
              <a:rPr lang="en-GB" sz="1400" dirty="0" err="1"/>
              <a:t>Turkwel</a:t>
            </a:r>
            <a:r>
              <a:rPr lang="en-GB" sz="1400" dirty="0"/>
              <a:t> Reservoir, Kenya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/>
          <a:srcRect l="1412" b="13775"/>
          <a:stretch/>
        </p:blipFill>
        <p:spPr>
          <a:xfrm>
            <a:off x="152400" y="3581400"/>
            <a:ext cx="9766092" cy="2605658"/>
          </a:xfrm>
          <a:prstGeom prst="rect">
            <a:avLst/>
          </a:prstGeom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3391137" y="6054092"/>
            <a:ext cx="4063842" cy="432909"/>
          </a:xfrm>
          <a:prstGeom prst="rect">
            <a:avLst/>
          </a:prstGeom>
          <a:solidFill>
            <a:srgbClr val="00B0F0"/>
          </a:solidFill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 cap="all">
                <a:solidFill>
                  <a:srgbClr val="00833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b="1" dirty="0" err="1"/>
              <a:t>Flooding</a:t>
            </a:r>
            <a:r>
              <a:rPr lang="fr-FR" sz="1600" b="1" dirty="0"/>
              <a:t>  </a:t>
            </a:r>
            <a:r>
              <a:rPr lang="fr-FR" sz="1600" b="1" dirty="0" err="1"/>
              <a:t>near</a:t>
            </a:r>
            <a:r>
              <a:rPr lang="fr-FR" sz="1600" b="1" dirty="0"/>
              <a:t> Jowhar-</a:t>
            </a:r>
            <a:r>
              <a:rPr lang="fr-FR" sz="1600" b="1" dirty="0" err="1"/>
              <a:t>somalia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76777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12" y="137081"/>
            <a:ext cx="9906000" cy="381000"/>
          </a:xfrm>
        </p:spPr>
        <p:txBody>
          <a:bodyPr>
            <a:normAutofit/>
          </a:bodyPr>
          <a:lstStyle/>
          <a:p>
            <a:r>
              <a:rPr lang="fr-FR" sz="1800" b="1" dirty="0"/>
              <a:t>Flash </a:t>
            </a:r>
            <a:r>
              <a:rPr lang="fr-FR" sz="1800" b="1" dirty="0" err="1"/>
              <a:t>floods</a:t>
            </a:r>
            <a:r>
              <a:rPr lang="fr-FR" sz="1800" b="1" dirty="0"/>
              <a:t> in Burundi: </a:t>
            </a:r>
            <a:r>
              <a:rPr lang="fr-FR" sz="1800" b="1" dirty="0" err="1"/>
              <a:t>near</a:t>
            </a:r>
            <a:r>
              <a:rPr lang="fr-FR" sz="1800" b="1" dirty="0"/>
              <a:t> Lake Tanganyika</a:t>
            </a:r>
          </a:p>
        </p:txBody>
      </p:sp>
      <p:pic>
        <p:nvPicPr>
          <p:cNvPr id="7" name="E7474ABB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066800"/>
            <a:ext cx="9906000" cy="4703763"/>
          </a:xfrm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Thursday, May 27, 2021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55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3958479D-6230-C544-9C1D-4F5F98354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B99F6-96F9-438A-A3A7-D9984BABFD8E}" type="datetime2">
              <a:rPr lang="en-US" smtClean="0"/>
              <a:pPr/>
              <a:t>Thursday, May 27, 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343E1597-E59D-6F48-86E2-DC10A21EC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IGAD CLIMATE PREDICTION AND APPLICATIONS CENTRE (</a:t>
            </a:r>
            <a:r>
              <a:rPr lang="en-US" b="1"/>
              <a:t>ICPAC</a:t>
            </a:r>
            <a:r>
              <a:rPr lang="en-US"/>
              <a:t>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6E9FD72C-DA1F-174E-9EF9-1FD366A86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0E07EC62-FF70-9943-B6E8-6925BDBEE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dirty="0">
                <a:solidFill>
                  <a:schemeClr val="accent2"/>
                </a:solidFill>
              </a:rPr>
              <a:t>T</a:t>
            </a:r>
            <a:r>
              <a:rPr lang="x-none" dirty="0">
                <a:solidFill>
                  <a:schemeClr val="accent2"/>
                </a:solidFill>
              </a:rPr>
              <a:t>hank you!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572CE41B-76AC-A74F-AE2C-F58509850C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Contribute to the Conversation on Twitter</a:t>
            </a:r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#GHACOF58</a:t>
            </a:r>
          </a:p>
          <a:p>
            <a:pPr algn="ctr"/>
            <a:endParaRPr lang="en-GB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www.icpac.net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25177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GAD PPT Template">
  <a:themeElements>
    <a:clrScheme name="IGAD">
      <a:dk1>
        <a:sysClr val="windowText" lastClr="000000"/>
      </a:dk1>
      <a:lt1>
        <a:sysClr val="window" lastClr="FFFFFF"/>
      </a:lt1>
      <a:dk2>
        <a:srgbClr val="646463"/>
      </a:dk2>
      <a:lt2>
        <a:srgbClr val="D0D0D0"/>
      </a:lt2>
      <a:accent1>
        <a:srgbClr val="00833F"/>
      </a:accent1>
      <a:accent2>
        <a:srgbClr val="F4BE49"/>
      </a:accent2>
      <a:accent3>
        <a:srgbClr val="00408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IGAD PPT Template.thmx</Template>
  <TotalTime>5467</TotalTime>
  <Words>580</Words>
  <Application>Microsoft Office PowerPoint</Application>
  <PresentationFormat>A4 Paper (210x297 mm)</PresentationFormat>
  <Paragraphs>83</Paragraphs>
  <Slides>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IGAD PPT Template</vt:lpstr>
      <vt:lpstr>PowerPoint Presentation</vt:lpstr>
      <vt:lpstr>PowerPoint Presentation</vt:lpstr>
      <vt:lpstr>MAM 2021 NEGATIVE IMPACTS</vt:lpstr>
      <vt:lpstr>MAM 2021 NEGATIVE IMPACTS</vt:lpstr>
      <vt:lpstr>implementation and IMPACT of Climate services and ADVISORIES in MAM 2021</vt:lpstr>
      <vt:lpstr>PowerPoint Presentation</vt:lpstr>
      <vt:lpstr>Flash floods in Burundi: near Lake Tanganyika</vt:lpstr>
      <vt:lpstr>Thank you! </vt:lpstr>
    </vt:vector>
  </TitlesOfParts>
  <Company>Black Africa 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Apple Macintosh</dc:creator>
  <cp:lastModifiedBy>Mohammed A Hassan</cp:lastModifiedBy>
  <cp:revision>229</cp:revision>
  <dcterms:created xsi:type="dcterms:W3CDTF">2014-11-18T09:33:09Z</dcterms:created>
  <dcterms:modified xsi:type="dcterms:W3CDTF">2021-05-27T03:38:18Z</dcterms:modified>
</cp:coreProperties>
</file>