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6858000" cx="9906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8" roundtripDataSignature="AMtx7miwwwvno+npo5eBm+7j5bUskYaK3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12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customschemas.google.com/relationships/presentationmetadata" Target="meta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0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1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2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3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14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5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6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17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8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9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8" name="Google Shape;248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2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20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21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22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3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4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5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6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7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8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9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6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4"/>
          <p:cNvSpPr txBox="1"/>
          <p:nvPr>
            <p:ph type="ctrTitle"/>
          </p:nvPr>
        </p:nvSpPr>
        <p:spPr>
          <a:xfrm>
            <a:off x="478366" y="2130427"/>
            <a:ext cx="8949268" cy="4344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 cap="none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4"/>
          <p:cNvSpPr txBox="1"/>
          <p:nvPr>
            <p:ph idx="1" type="subTitle"/>
          </p:nvPr>
        </p:nvSpPr>
        <p:spPr>
          <a:xfrm>
            <a:off x="478366" y="2564905"/>
            <a:ext cx="8949268" cy="3388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cap="none">
                <a:solidFill>
                  <a:schemeClr val="dk1"/>
                </a:solidFill>
              </a:defRPr>
            </a:lvl1pPr>
            <a:lvl2pPr lvl="1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9" name="Google Shape;19;p24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4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4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" name="Google Shape;22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960859" y="188640"/>
            <a:ext cx="1984282" cy="1984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8366" y="2965593"/>
            <a:ext cx="8949268" cy="3280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5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  <a:defRPr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5"/>
          <p:cNvSpPr txBox="1"/>
          <p:nvPr>
            <p:ph idx="1" type="body"/>
          </p:nvPr>
        </p:nvSpPr>
        <p:spPr>
          <a:xfrm>
            <a:off x="495300" y="1244601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5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5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5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2" showMasterSp="0">
  <p:cSld name="Section Header 2">
    <p:bg>
      <p:bgPr>
        <a:solidFill>
          <a:schemeClr val="accent1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6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6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6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26"/>
          <p:cNvSpPr txBox="1"/>
          <p:nvPr>
            <p:ph type="title"/>
          </p:nvPr>
        </p:nvSpPr>
        <p:spPr>
          <a:xfrm>
            <a:off x="495300" y="3024188"/>
            <a:ext cx="8420100" cy="442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1" sz="2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6"/>
          <p:cNvSpPr txBox="1"/>
          <p:nvPr>
            <p:ph idx="1" type="body"/>
          </p:nvPr>
        </p:nvSpPr>
        <p:spPr>
          <a:xfrm>
            <a:off x="495300" y="3466353"/>
            <a:ext cx="84201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36" name="Google Shape;36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65193" y="5848633"/>
            <a:ext cx="1009367" cy="1009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 showMasterSp="0">
  <p:cSld name="1_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7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7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7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1" name="Google Shape;41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07599" y="473053"/>
            <a:ext cx="1321468" cy="1303315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7"/>
          <p:cNvSpPr txBox="1"/>
          <p:nvPr>
            <p:ph type="ctrTitle"/>
          </p:nvPr>
        </p:nvSpPr>
        <p:spPr>
          <a:xfrm>
            <a:off x="478366" y="2130427"/>
            <a:ext cx="8949268" cy="4344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 cap="none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7"/>
          <p:cNvSpPr txBox="1"/>
          <p:nvPr>
            <p:ph idx="1" type="subTitle"/>
          </p:nvPr>
        </p:nvSpPr>
        <p:spPr>
          <a:xfrm>
            <a:off x="478366" y="2564905"/>
            <a:ext cx="8949268" cy="3388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cap="none">
                <a:solidFill>
                  <a:schemeClr val="dk1"/>
                </a:solidFill>
              </a:defRPr>
            </a:lvl1pPr>
            <a:lvl2pPr lvl="1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8"/>
          <p:cNvSpPr txBox="1"/>
          <p:nvPr>
            <p:ph type="title"/>
          </p:nvPr>
        </p:nvSpPr>
        <p:spPr>
          <a:xfrm>
            <a:off x="495300" y="3024188"/>
            <a:ext cx="8420100" cy="442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  <a:defRPr b="1" sz="2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8"/>
          <p:cNvSpPr txBox="1"/>
          <p:nvPr>
            <p:ph idx="1" type="body"/>
          </p:nvPr>
        </p:nvSpPr>
        <p:spPr>
          <a:xfrm>
            <a:off x="495300" y="3466353"/>
            <a:ext cx="84201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7" name="Google Shape;47;p28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8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8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9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9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9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29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0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0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30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1"/>
          <p:cNvSpPr txBox="1"/>
          <p:nvPr>
            <p:ph type="title"/>
          </p:nvPr>
        </p:nvSpPr>
        <p:spPr>
          <a:xfrm>
            <a:off x="1941645" y="4800600"/>
            <a:ext cx="5943600" cy="3989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000"/>
              <a:buFont typeface="Arial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1"/>
          <p:cNvSpPr/>
          <p:nvPr>
            <p:ph idx="2" type="pic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31"/>
          <p:cNvSpPr txBox="1"/>
          <p:nvPr>
            <p:ph idx="1" type="body"/>
          </p:nvPr>
        </p:nvSpPr>
        <p:spPr>
          <a:xfrm>
            <a:off x="1941645" y="5199529"/>
            <a:ext cx="5943600" cy="4781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3" name="Google Shape;63;p31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1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1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83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3"/>
          <p:cNvSpPr txBox="1"/>
          <p:nvPr>
            <p:ph idx="1" type="body"/>
          </p:nvPr>
        </p:nvSpPr>
        <p:spPr>
          <a:xfrm>
            <a:off x="495300" y="1244601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3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64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3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000" u="none" cap="none" strike="noStrike">
                <a:solidFill>
                  <a:srgbClr val="64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3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" name="Google Shape;15;p2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769424" y="5948365"/>
            <a:ext cx="867684" cy="86768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4.png"/><Relationship Id="rId4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Relationship Id="rId4" Type="http://schemas.openxmlformats.org/officeDocument/2006/relationships/image" Target="../media/image22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Relationship Id="rId4" Type="http://schemas.openxmlformats.org/officeDocument/2006/relationships/hyperlink" Target="https://eahazardswatch.icpac.net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8.png"/><Relationship Id="rId5" Type="http://schemas.openxmlformats.org/officeDocument/2006/relationships/image" Target="../media/image2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"/>
          <p:cNvSpPr txBox="1"/>
          <p:nvPr>
            <p:ph type="ctrTitle"/>
          </p:nvPr>
        </p:nvSpPr>
        <p:spPr>
          <a:xfrm>
            <a:off x="478366" y="2130427"/>
            <a:ext cx="8949268" cy="4344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b="1" lang="en-US" sz="3200"/>
              <a:t>OUR PRODUCTS AND SERVICES</a:t>
            </a:r>
            <a:endParaRPr/>
          </a:p>
        </p:txBody>
      </p:sp>
      <p:pic>
        <p:nvPicPr>
          <p:cNvPr id="71" name="Google Shape;71;p1"/>
          <p:cNvPicPr preferRelativeResize="0"/>
          <p:nvPr/>
        </p:nvPicPr>
        <p:blipFill rotWithShape="1">
          <a:blip r:embed="rId3">
            <a:alphaModFix/>
          </a:blip>
          <a:srcRect b="0" l="0" r="0" t="11149"/>
          <a:stretch/>
        </p:blipFill>
        <p:spPr>
          <a:xfrm>
            <a:off x="478366" y="2636912"/>
            <a:ext cx="8949268" cy="4017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"/>
          <p:cNvPicPr preferRelativeResize="0"/>
          <p:nvPr/>
        </p:nvPicPr>
        <p:blipFill rotWithShape="1">
          <a:blip r:embed="rId4">
            <a:alphaModFix/>
          </a:blip>
          <a:srcRect b="11057" l="0" r="18182" t="27403"/>
          <a:stretch/>
        </p:blipFill>
        <p:spPr>
          <a:xfrm>
            <a:off x="-1" y="2636912"/>
            <a:ext cx="9906001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"/>
          <p:cNvSpPr txBox="1"/>
          <p:nvPr/>
        </p:nvSpPr>
        <p:spPr>
          <a:xfrm>
            <a:off x="338666" y="3429000"/>
            <a:ext cx="9228667" cy="19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 lnSpcReduction="2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b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CLIMATE SERVICES FOR KEY SOCIOECONOMIC SECTORS</a:t>
            </a:r>
            <a:b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b="1" i="0" lang="en-US" sz="2700" u="none" cap="none" strike="noStrike">
                <a:solidFill>
                  <a:srgbClr val="008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ABUBAKR SALIH BABIKER, ICPAC, NAIROBI, KENYA</a:t>
            </a:r>
            <a:br>
              <a:rPr b="1" i="0" lang="en-US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25 MAY</a:t>
            </a:r>
            <a:r>
              <a:rPr b="0" i="0" lang="en-US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2021</a:t>
            </a:r>
            <a:br>
              <a:rPr b="1" i="0" lang="en-US" sz="2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0"/>
          <p:cNvSpPr txBox="1"/>
          <p:nvPr>
            <p:ph type="title"/>
          </p:nvPr>
        </p:nvSpPr>
        <p:spPr>
          <a:xfrm>
            <a:off x="272480" y="232108"/>
            <a:ext cx="913822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PREDICTION OF DESERT LOCUST MIGRATION</a:t>
            </a:r>
            <a:endParaRPr b="1"/>
          </a:p>
        </p:txBody>
      </p:sp>
      <p:sp>
        <p:nvSpPr>
          <p:cNvPr id="168" name="Google Shape;168;p10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169" name="Google Shape;169;p10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170" name="Google Shape;170;p10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1" name="Google Shape;171;p10"/>
          <p:cNvPicPr preferRelativeResize="0"/>
          <p:nvPr/>
        </p:nvPicPr>
        <p:blipFill rotWithShape="1">
          <a:blip r:embed="rId3">
            <a:alphaModFix/>
          </a:blip>
          <a:srcRect b="0" l="0" r="4226" t="0"/>
          <a:stretch/>
        </p:blipFill>
        <p:spPr>
          <a:xfrm>
            <a:off x="4953000" y="993186"/>
            <a:ext cx="4896544" cy="5112568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0"/>
          <p:cNvSpPr/>
          <p:nvPr/>
        </p:nvSpPr>
        <p:spPr>
          <a:xfrm>
            <a:off x="4304928" y="3140968"/>
            <a:ext cx="1152128" cy="533400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rgbClr val="00823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3" name="Google Shape;173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214" y="993186"/>
            <a:ext cx="4214530" cy="5255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1"/>
          <p:cNvSpPr txBox="1"/>
          <p:nvPr>
            <p:ph type="title"/>
          </p:nvPr>
        </p:nvSpPr>
        <p:spPr>
          <a:xfrm>
            <a:off x="495300" y="23210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EAST AFRICA HAZARD WATCH SYSTEM</a:t>
            </a:r>
            <a:endParaRPr b="1"/>
          </a:p>
        </p:txBody>
      </p:sp>
      <p:sp>
        <p:nvSpPr>
          <p:cNvPr id="179" name="Google Shape;179;p11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180" name="Google Shape;180;p11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181" name="Google Shape;181;p11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2" name="Google Shape;182;p11"/>
          <p:cNvPicPr preferRelativeResize="0"/>
          <p:nvPr/>
        </p:nvPicPr>
        <p:blipFill rotWithShape="1">
          <a:blip r:embed="rId3">
            <a:alphaModFix/>
          </a:blip>
          <a:srcRect b="13815" l="0" r="0" t="13816"/>
          <a:stretch/>
        </p:blipFill>
        <p:spPr>
          <a:xfrm>
            <a:off x="0" y="1412776"/>
            <a:ext cx="9906000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1"/>
          <p:cNvSpPr txBox="1"/>
          <p:nvPr/>
        </p:nvSpPr>
        <p:spPr>
          <a:xfrm>
            <a:off x="2360712" y="1052736"/>
            <a:ext cx="5184576" cy="5760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1" i="0" lang="en-US" sz="22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https://eahazardswatch.icpac.net/</a:t>
            </a: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2"/>
          <p:cNvSpPr txBox="1"/>
          <p:nvPr>
            <p:ph type="title"/>
          </p:nvPr>
        </p:nvSpPr>
        <p:spPr>
          <a:xfrm>
            <a:off x="495300" y="548680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EAST AFRICA HAZARDS WATCH: DESERT LOCUST </a:t>
            </a:r>
            <a:endParaRPr b="1"/>
          </a:p>
        </p:txBody>
      </p:sp>
      <p:sp>
        <p:nvSpPr>
          <p:cNvPr id="189" name="Google Shape;189;p12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190" name="Google Shape;190;p12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191" name="Google Shape;191;p12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92" name="Google Shape;19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2520" y="1484784"/>
            <a:ext cx="8247528" cy="4158129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12"/>
          <p:cNvSpPr/>
          <p:nvPr/>
        </p:nvSpPr>
        <p:spPr>
          <a:xfrm>
            <a:off x="560512" y="5786855"/>
            <a:ext cx="360868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https://eahazardswatch.icpac.net/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3"/>
          <p:cNvSpPr txBox="1"/>
          <p:nvPr>
            <p:ph type="title"/>
          </p:nvPr>
        </p:nvSpPr>
        <p:spPr>
          <a:xfrm>
            <a:off x="128464" y="274638"/>
            <a:ext cx="9649072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EAST AFRICA HAZARDS WATCH: FOOD SECURITY ANALYSIS</a:t>
            </a:r>
            <a:endParaRPr/>
          </a:p>
        </p:txBody>
      </p:sp>
      <p:sp>
        <p:nvSpPr>
          <p:cNvPr id="199" name="Google Shape;199;p13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200" name="Google Shape;200;p13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201" name="Google Shape;201;p13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2" name="Google Shape;20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930096"/>
            <a:ext cx="9906000" cy="4997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4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EAST AFRICA HAZARDS WATCH: CROP MONITORING</a:t>
            </a:r>
            <a:endParaRPr/>
          </a:p>
        </p:txBody>
      </p:sp>
      <p:sp>
        <p:nvSpPr>
          <p:cNvPr id="208" name="Google Shape;208;p14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209" name="Google Shape;209;p14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210" name="Google Shape;210;p14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1" name="Google Shape;21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923243"/>
            <a:ext cx="9906000" cy="50115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5"/>
          <p:cNvSpPr txBox="1"/>
          <p:nvPr>
            <p:ph type="title"/>
          </p:nvPr>
        </p:nvSpPr>
        <p:spPr>
          <a:xfrm>
            <a:off x="272480" y="274638"/>
            <a:ext cx="9505056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OUR AGRICULTURE WARNING EXPLORER </a:t>
            </a:r>
            <a:endParaRPr/>
          </a:p>
        </p:txBody>
      </p:sp>
      <p:sp>
        <p:nvSpPr>
          <p:cNvPr id="217" name="Google Shape;217;p15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218" name="Google Shape;218;p15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219" name="Google Shape;219;p15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0" name="Google Shape;22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327414"/>
            <a:ext cx="9906000" cy="42031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6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b="1" lang="en-US">
                <a:solidFill>
                  <a:schemeClr val="accent1"/>
                </a:solidFill>
              </a:rPr>
              <a:t>OUR DROUGHT WATCH. </a:t>
            </a:r>
            <a:r>
              <a:rPr b="1" lang="en-US">
                <a:solidFill>
                  <a:srgbClr val="FF0000"/>
                </a:solidFill>
              </a:rPr>
              <a:t>COMING SOON! </a:t>
            </a:r>
            <a:endParaRPr/>
          </a:p>
        </p:txBody>
      </p:sp>
      <p:sp>
        <p:nvSpPr>
          <p:cNvPr id="226" name="Google Shape;226;p16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227" name="Google Shape;227;p16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228" name="Google Shape;228;p16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Map&#10;&#10;Description automatically generated" id="229" name="Google Shape;22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059" y="911461"/>
            <a:ext cx="9920416" cy="5035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7"/>
          <p:cNvSpPr txBox="1"/>
          <p:nvPr>
            <p:ph type="ctrTitle"/>
          </p:nvPr>
        </p:nvSpPr>
        <p:spPr>
          <a:xfrm>
            <a:off x="454920" y="1942374"/>
            <a:ext cx="8420100" cy="8386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b="1" lang="en-US"/>
              <a:t>CLIMATE SERVICES CO-PRODUCTION SESSIONS</a:t>
            </a:r>
            <a:br>
              <a:rPr b="1" lang="en-US"/>
            </a:br>
            <a:r>
              <a:rPr b="1" lang="en-US"/>
              <a:t>GHACOF58</a:t>
            </a:r>
            <a:endParaRPr/>
          </a:p>
        </p:txBody>
      </p:sp>
      <p:sp>
        <p:nvSpPr>
          <p:cNvPr id="235" name="Google Shape;235;p17"/>
          <p:cNvSpPr txBox="1"/>
          <p:nvPr>
            <p:ph idx="1" type="subTitle"/>
          </p:nvPr>
        </p:nvSpPr>
        <p:spPr>
          <a:xfrm>
            <a:off x="7329264" y="2606633"/>
            <a:ext cx="2553868" cy="3388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US"/>
              <a:t>25</a:t>
            </a:r>
            <a:r>
              <a:rPr b="1" baseline="30000" lang="en-US"/>
              <a:t>TH</a:t>
            </a:r>
            <a:r>
              <a:rPr b="1" lang="en-US"/>
              <a:t> MAY 2021</a:t>
            </a:r>
            <a:endParaRPr/>
          </a:p>
        </p:txBody>
      </p:sp>
      <p:sp>
        <p:nvSpPr>
          <p:cNvPr id="236" name="Google Shape;236;p17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237" name="Google Shape;237;p17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IGAD CLIMATE PREDICTION AND APPLICATIONS CENTRE (</a:t>
            </a:r>
            <a:r>
              <a:rPr b="1" lang="en-US"/>
              <a:t>ICPAC</a:t>
            </a:r>
            <a:r>
              <a:rPr lang="en-US"/>
              <a:t>)</a:t>
            </a:r>
            <a:endParaRPr/>
          </a:p>
        </p:txBody>
      </p:sp>
      <p:sp>
        <p:nvSpPr>
          <p:cNvPr id="238" name="Google Shape;238;p17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8"/>
          <p:cNvSpPr txBox="1"/>
          <p:nvPr>
            <p:ph type="title"/>
          </p:nvPr>
        </p:nvSpPr>
        <p:spPr>
          <a:xfrm>
            <a:off x="725658" y="615773"/>
            <a:ext cx="7823982" cy="5972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275"/>
              <a:buFont typeface="Arial"/>
              <a:buNone/>
            </a:pPr>
            <a:r>
              <a:rPr b="1" lang="en-US" sz="2275">
                <a:latin typeface="Arial"/>
                <a:ea typeface="Arial"/>
                <a:cs typeface="Arial"/>
                <a:sym typeface="Arial"/>
              </a:rPr>
              <a:t>GHACOF 58 SECTOR CO-PRODUCTION SESSIONS</a:t>
            </a:r>
            <a:endParaRPr/>
          </a:p>
        </p:txBody>
      </p:sp>
      <p:sp>
        <p:nvSpPr>
          <p:cNvPr id="245" name="Google Shape;245;p18"/>
          <p:cNvSpPr txBox="1"/>
          <p:nvPr/>
        </p:nvSpPr>
        <p:spPr>
          <a:xfrm>
            <a:off x="725658" y="1340768"/>
            <a:ext cx="8641901" cy="46858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PURPOSE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engage more directly with sector-specific national focal points and other key stakeholders in the region and improve processes of co-production between ICPAC and key sector stakeholders.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explore some processes underlying the coproduction process:</a:t>
            </a:r>
            <a:endParaRPr/>
          </a:p>
          <a:p>
            <a:pPr indent="-342900" lvl="1" marL="800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process of development of previous ‘season analysis of impacts report’</a:t>
            </a:r>
            <a:endParaRPr/>
          </a:p>
          <a:p>
            <a:pPr indent="-342900" lvl="1" marL="800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identify sector specific stakeholders (including users of weather information products and services) in each country</a:t>
            </a:r>
            <a:endParaRPr/>
          </a:p>
          <a:p>
            <a:pPr indent="-342900" lvl="1" marL="800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explore possibilities of organising sector specific meetings with ICPAC between GHACOF </a:t>
            </a:r>
            <a:r>
              <a:rPr b="0" i="0" lang="en-US" sz="19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discuss emerging issues and weather and climate information needs over time;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 Sectors – closed meetings by prior invitation</a:t>
            </a:r>
            <a:r>
              <a:rPr lang="en-US" sz="19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9"/>
          <p:cNvSpPr txBox="1"/>
          <p:nvPr>
            <p:ph type="title"/>
          </p:nvPr>
        </p:nvSpPr>
        <p:spPr>
          <a:xfrm>
            <a:off x="681037" y="346057"/>
            <a:ext cx="8543925" cy="579235"/>
          </a:xfrm>
          <a:prstGeom prst="rect">
            <a:avLst/>
          </a:prstGeom>
          <a:noFill/>
          <a:ln>
            <a:noFill/>
          </a:ln>
        </p:spPr>
        <p:txBody>
          <a:bodyPr anchorCtr="0" anchor="ctr" bIns="37125" lIns="74275" spcFirstLastPara="1" rIns="74275" wrap="square" tIns="371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600"/>
              <a:buFont typeface="Arial"/>
              <a:buNone/>
            </a:pPr>
            <a:r>
              <a:rPr b="1" lang="en-US" sz="2600">
                <a:latin typeface="Arial"/>
                <a:ea typeface="Arial"/>
                <a:cs typeface="Arial"/>
                <a:sym typeface="Arial"/>
              </a:rPr>
              <a:t>AGENDA</a:t>
            </a:r>
            <a:endParaRPr b="1" sz="2600">
              <a:solidFill>
                <a:srgbClr val="E36C0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19"/>
          <p:cNvSpPr txBox="1"/>
          <p:nvPr>
            <p:ph idx="1" type="body"/>
          </p:nvPr>
        </p:nvSpPr>
        <p:spPr>
          <a:xfrm>
            <a:off x="533400" y="1143000"/>
            <a:ext cx="9140762" cy="4081302"/>
          </a:xfrm>
          <a:prstGeom prst="rect">
            <a:avLst/>
          </a:prstGeom>
          <a:noFill/>
          <a:ln>
            <a:noFill/>
          </a:ln>
        </p:spPr>
        <p:txBody>
          <a:bodyPr anchorCtr="0" anchor="t" bIns="37125" lIns="74275" spcFirstLastPara="1" rIns="74275" wrap="square" tIns="371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</a:pPr>
            <a:r>
              <a:rPr b="1" lang="en-US" sz="1950"/>
              <a:t>10:00 – 10:15</a:t>
            </a:r>
            <a:r>
              <a:rPr lang="en-US" sz="1950"/>
              <a:t>		Introductions of participants and purpose of the meeting</a:t>
            </a:r>
            <a:endParaRPr sz="1950">
              <a:solidFill>
                <a:srgbClr val="E36C09"/>
              </a:solidFill>
            </a:endParaRPr>
          </a:p>
          <a:p>
            <a:pPr indent="0" lvl="0" marL="0" rtl="0" algn="l"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</a:pPr>
            <a:r>
              <a:rPr b="1" lang="en-US" sz="1950"/>
              <a:t>10.15 – 11.15  </a:t>
            </a:r>
            <a:r>
              <a:rPr lang="en-US" sz="1950"/>
              <a:t>		Activity 1 – Understanding the process of collecting feedback</a:t>
            </a:r>
            <a:endParaRPr/>
          </a:p>
          <a:p>
            <a:pPr indent="0" lvl="0" marL="0" rtl="0" algn="l"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</a:pPr>
            <a:r>
              <a:rPr lang="en-US" sz="1950"/>
              <a:t>					on impacts in country/sector for ‘reporting analysis’</a:t>
            </a:r>
            <a:endParaRPr sz="1950"/>
          </a:p>
          <a:p>
            <a:pPr indent="0" lvl="0" marL="0" rtl="0" algn="l"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</a:pPr>
            <a:r>
              <a:rPr lang="en-US" sz="1950"/>
              <a:t>			</a:t>
            </a:r>
            <a:r>
              <a:rPr i="1" lang="en-US" sz="1950">
                <a:solidFill>
                  <a:schemeClr val="accent5"/>
                </a:solidFill>
              </a:rPr>
              <a:t>Short break 15 min </a:t>
            </a:r>
            <a:endParaRPr/>
          </a:p>
          <a:p>
            <a:pPr indent="0" lvl="0" marL="0" rtl="0" algn="l"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</a:pPr>
            <a:r>
              <a:rPr b="1" lang="en-US" sz="1950"/>
              <a:t>11.30 – 12.30  		</a:t>
            </a:r>
            <a:r>
              <a:rPr lang="en-US" sz="1950"/>
              <a:t>Activity 2 – Stakeholder mapping</a:t>
            </a:r>
            <a:endParaRPr/>
          </a:p>
          <a:p>
            <a:pPr indent="0" lvl="0" marL="0" rtl="0" algn="l"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</a:pPr>
            <a:r>
              <a:rPr lang="en-US" sz="1950"/>
              <a:t>			</a:t>
            </a:r>
            <a:r>
              <a:rPr i="1" lang="en-US" sz="1950">
                <a:solidFill>
                  <a:schemeClr val="accent5"/>
                </a:solidFill>
              </a:rPr>
              <a:t>Short break 15 min </a:t>
            </a:r>
            <a:endParaRPr i="1" sz="195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</a:pPr>
            <a:r>
              <a:rPr b="1" lang="en-US" sz="1950"/>
              <a:t>12.45 – 13:20 </a:t>
            </a:r>
            <a:r>
              <a:rPr lang="en-US" sz="1950"/>
              <a:t> 		Activity 3 – Monthly meetings in-between GHACOFs</a:t>
            </a:r>
            <a:endParaRPr/>
          </a:p>
          <a:p>
            <a:pPr indent="0" lvl="0" marL="0" rtl="0" algn="l"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50"/>
              <a:buNone/>
            </a:pPr>
            <a:r>
              <a:rPr b="1" lang="en-US" sz="1950"/>
              <a:t>13:20 – 13:30 </a:t>
            </a:r>
            <a:r>
              <a:rPr lang="en-US" sz="1950"/>
              <a:t>		Closing remarks</a:t>
            </a:r>
            <a:endParaRPr/>
          </a:p>
        </p:txBody>
      </p:sp>
      <p:sp>
        <p:nvSpPr>
          <p:cNvPr id="252" name="Google Shape;252;p19"/>
          <p:cNvSpPr/>
          <p:nvPr/>
        </p:nvSpPr>
        <p:spPr>
          <a:xfrm>
            <a:off x="1828800" y="5224302"/>
            <a:ext cx="6858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 Sectors – closed meetings by prior invitation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"/>
          <p:cNvSpPr txBox="1"/>
          <p:nvPr>
            <p:ph type="title"/>
          </p:nvPr>
        </p:nvSpPr>
        <p:spPr>
          <a:xfrm>
            <a:off x="344488" y="274638"/>
            <a:ext cx="9066212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OUR FORECASTS: WEEKLY RAINFALL AND TEMPERATURE  </a:t>
            </a:r>
            <a:endParaRPr/>
          </a:p>
        </p:txBody>
      </p:sp>
      <p:sp>
        <p:nvSpPr>
          <p:cNvPr id="79" name="Google Shape;79;p2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80" name="Google Shape;80;p2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81" name="Google Shape;81;p2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2" name="Google Shape;8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4917" y="1066800"/>
            <a:ext cx="5203565" cy="5203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64968" y="1047106"/>
            <a:ext cx="4745732" cy="47457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0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lang="en-US"/>
              <a:t>CLIMATE CHANGE SESSION 10.00 - 14.00</a:t>
            </a:r>
            <a:endParaRPr/>
          </a:p>
        </p:txBody>
      </p:sp>
      <p:sp>
        <p:nvSpPr>
          <p:cNvPr id="258" name="Google Shape;258;p20"/>
          <p:cNvSpPr txBox="1"/>
          <p:nvPr>
            <p:ph idx="1" type="body"/>
          </p:nvPr>
        </p:nvSpPr>
        <p:spPr>
          <a:xfrm>
            <a:off x="495300" y="1244601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/>
              <a:t>Agenda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Global Status of Climate Report 2020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Regional datasets and tools for climate change decision making 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Preparing for COP26	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Climate change stakeholder mapping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Ideas on better use of GHACOF for climate change awareness and actions - building towards sustainability</a:t>
            </a:r>
            <a:endParaRPr/>
          </a:p>
          <a:p>
            <a:pPr indent="-1905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/>
              <a:t>Meeting open to all</a:t>
            </a:r>
            <a:endParaRPr/>
          </a:p>
        </p:txBody>
      </p:sp>
      <p:sp>
        <p:nvSpPr>
          <p:cNvPr id="259" name="Google Shape;259;p20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260" name="Google Shape;260;p20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IGAD CLIMATE PREDICTION AND APPLICATIONS CENTRE (</a:t>
            </a:r>
            <a:r>
              <a:rPr b="1" lang="en-US"/>
              <a:t>ICPAC</a:t>
            </a:r>
            <a:r>
              <a:rPr lang="en-US"/>
              <a:t>)</a:t>
            </a:r>
            <a:endParaRPr/>
          </a:p>
        </p:txBody>
      </p:sp>
      <p:sp>
        <p:nvSpPr>
          <p:cNvPr id="261" name="Google Shape;261;p20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1"/>
          <p:cNvSpPr txBox="1"/>
          <p:nvPr>
            <p:ph type="title"/>
          </p:nvPr>
        </p:nvSpPr>
        <p:spPr>
          <a:xfrm>
            <a:off x="669925" y="784115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ct val="100000"/>
              <a:buFont typeface="Arial"/>
              <a:buNone/>
            </a:pPr>
            <a:r>
              <a:rPr lang="en-US"/>
              <a:t>MEDIA AND COMMUNICATION GHACOF 58 </a:t>
            </a:r>
            <a:br>
              <a:rPr lang="en-US"/>
            </a:br>
            <a:r>
              <a:rPr lang="en-US"/>
              <a:t>10.00 - 14.00 </a:t>
            </a:r>
            <a:endParaRPr/>
          </a:p>
        </p:txBody>
      </p:sp>
      <p:sp>
        <p:nvSpPr>
          <p:cNvPr id="267" name="Google Shape;267;p21"/>
          <p:cNvSpPr txBox="1"/>
          <p:nvPr>
            <p:ph idx="1" type="body"/>
          </p:nvPr>
        </p:nvSpPr>
        <p:spPr>
          <a:xfrm>
            <a:off x="571500" y="1828800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/>
              <a:t>Agenda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Community of Practice &amp; Platform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How media can best receive information from meteorological agencies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Managing Media Feedback from Users and Stakeholder Mapping </a:t>
            </a:r>
            <a:endParaRPr/>
          </a:p>
        </p:txBody>
      </p:sp>
      <p:sp>
        <p:nvSpPr>
          <p:cNvPr id="268" name="Google Shape;268;p21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269" name="Google Shape;269;p21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IGAD CLIMATE PREDICTION AND APPLICATIONS CENTRE (</a:t>
            </a:r>
            <a:r>
              <a:rPr b="1" lang="en-US"/>
              <a:t>ICPAC</a:t>
            </a:r>
            <a:r>
              <a:rPr lang="en-US"/>
              <a:t>)</a:t>
            </a:r>
            <a:endParaRPr/>
          </a:p>
        </p:txBody>
      </p:sp>
      <p:sp>
        <p:nvSpPr>
          <p:cNvPr id="270" name="Google Shape;270;p21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1" name="Google Shape;271;p21"/>
          <p:cNvSpPr/>
          <p:nvPr/>
        </p:nvSpPr>
        <p:spPr>
          <a:xfrm>
            <a:off x="3429000" y="4883264"/>
            <a:ext cx="3200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Meeting open to all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22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277" name="Google Shape;277;p22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278" name="Google Shape;278;p22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9" name="Google Shape;279;p22"/>
          <p:cNvSpPr txBox="1"/>
          <p:nvPr>
            <p:ph type="title"/>
          </p:nvPr>
        </p:nvSpPr>
        <p:spPr>
          <a:xfrm>
            <a:off x="495300" y="3024188"/>
            <a:ext cx="8420100" cy="442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en-US"/>
              <a:t>#GHACOF58 </a:t>
            </a:r>
            <a:endParaRPr/>
          </a:p>
        </p:txBody>
      </p:sp>
      <p:sp>
        <p:nvSpPr>
          <p:cNvPr id="280" name="Google Shape;280;p22"/>
          <p:cNvSpPr txBox="1"/>
          <p:nvPr>
            <p:ph idx="1" type="body"/>
          </p:nvPr>
        </p:nvSpPr>
        <p:spPr>
          <a:xfrm>
            <a:off x="495300" y="3466353"/>
            <a:ext cx="84201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>
                <a:solidFill>
                  <a:schemeClr val="lt1"/>
                </a:solidFill>
              </a:rPr>
              <a:t>Contribute to the Conversation on Twitter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"/>
          <p:cNvSpPr txBox="1"/>
          <p:nvPr>
            <p:ph type="title"/>
          </p:nvPr>
        </p:nvSpPr>
        <p:spPr>
          <a:xfrm>
            <a:off x="344488" y="274638"/>
            <a:ext cx="9066212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OUR FORECASTS: WEEKLY RAINFALL AND TEMPERATURE  </a:t>
            </a:r>
            <a:endParaRPr/>
          </a:p>
        </p:txBody>
      </p:sp>
      <p:sp>
        <p:nvSpPr>
          <p:cNvPr id="89" name="Google Shape;89;p3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Tuesday, May 25, 2021</a:t>
            </a:r>
            <a:endParaRPr/>
          </a:p>
        </p:txBody>
      </p:sp>
      <p:sp>
        <p:nvSpPr>
          <p:cNvPr id="90" name="Google Shape;90;p3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91" name="Google Shape;91;p3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2" name="Google Shape;9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4917" y="1066800"/>
            <a:ext cx="5203565" cy="5203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68282" y="944979"/>
            <a:ext cx="4968042" cy="49680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CLIMATE MONITORING FOR DROUGHT RISK </a:t>
            </a:r>
            <a:br>
              <a:rPr b="1" lang="en-US"/>
            </a:br>
            <a:endParaRPr b="1"/>
          </a:p>
        </p:txBody>
      </p:sp>
      <p:sp>
        <p:nvSpPr>
          <p:cNvPr id="99" name="Google Shape;99;p4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100" name="Google Shape;100;p4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101" name="Google Shape;101;p4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Recent rainfall anomalies" id="102" name="Google Shape;10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7000" y="1556792"/>
            <a:ext cx="3199629" cy="39937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cent rainfall anomalies" id="103" name="Google Shape;103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52800" y="1568841"/>
            <a:ext cx="3207026" cy="39937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cent rainfall totals" id="104" name="Google Shape;104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8600" y="1568841"/>
            <a:ext cx="3207026" cy="3993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OUR FORECASTS: MONTHLY FORECAST </a:t>
            </a:r>
            <a:endParaRPr/>
          </a:p>
        </p:txBody>
      </p:sp>
      <p:sp>
        <p:nvSpPr>
          <p:cNvPr id="110" name="Google Shape;110;p5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111" name="Google Shape;111;p5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112" name="Google Shape;112;p5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3" name="Google Shape;11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821432"/>
            <a:ext cx="5215136" cy="5215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5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6108" t="0"/>
          <a:stretch/>
        </p:blipFill>
        <p:spPr>
          <a:xfrm>
            <a:off x="4808984" y="821432"/>
            <a:ext cx="4896544" cy="5215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OUR SEASONAL FORECASTS </a:t>
            </a:r>
            <a:endParaRPr/>
          </a:p>
        </p:txBody>
      </p:sp>
      <p:sp>
        <p:nvSpPr>
          <p:cNvPr id="120" name="Google Shape;120;p6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121" name="Google Shape;121;p6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122" name="Google Shape;122;p6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3" name="Google Shape;12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8680" y="958416"/>
            <a:ext cx="4941168" cy="4941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017" y="936104"/>
            <a:ext cx="4963480" cy="4963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"/>
          <p:cNvSpPr txBox="1"/>
          <p:nvPr>
            <p:ph type="title"/>
          </p:nvPr>
        </p:nvSpPr>
        <p:spPr>
          <a:xfrm>
            <a:off x="495300" y="23210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OUR SEASONAL FORECASTS: ONSET DATE</a:t>
            </a:r>
            <a:endParaRPr b="1"/>
          </a:p>
        </p:txBody>
      </p:sp>
      <p:sp>
        <p:nvSpPr>
          <p:cNvPr id="130" name="Google Shape;130;p7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131" name="Google Shape;131;p7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132" name="Google Shape;132;p7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3" name="Google Shape;133;p7"/>
          <p:cNvPicPr preferRelativeResize="0"/>
          <p:nvPr/>
        </p:nvPicPr>
        <p:blipFill rotWithShape="1">
          <a:blip r:embed="rId3">
            <a:alphaModFix/>
          </a:blip>
          <a:srcRect b="7813" l="12865" r="22668" t="14062"/>
          <a:stretch/>
        </p:blipFill>
        <p:spPr>
          <a:xfrm>
            <a:off x="-117336" y="764704"/>
            <a:ext cx="4134232" cy="5323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7"/>
          <p:cNvPicPr preferRelativeResize="0"/>
          <p:nvPr/>
        </p:nvPicPr>
        <p:blipFill rotWithShape="1">
          <a:blip r:embed="rId3">
            <a:alphaModFix/>
          </a:blip>
          <a:srcRect b="14888" l="79370" r="8459" t="18148"/>
          <a:stretch/>
        </p:blipFill>
        <p:spPr>
          <a:xfrm>
            <a:off x="4016896" y="836712"/>
            <a:ext cx="914400" cy="499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7"/>
          <p:cNvPicPr preferRelativeResize="0"/>
          <p:nvPr/>
        </p:nvPicPr>
        <p:blipFill rotWithShape="1">
          <a:blip r:embed="rId4">
            <a:alphaModFix/>
          </a:blip>
          <a:srcRect b="8596" l="12655" r="22656" t="14064"/>
          <a:stretch/>
        </p:blipFill>
        <p:spPr>
          <a:xfrm>
            <a:off x="4868944" y="764704"/>
            <a:ext cx="4332528" cy="517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7"/>
          <p:cNvPicPr preferRelativeResize="0"/>
          <p:nvPr/>
        </p:nvPicPr>
        <p:blipFill rotWithShape="1">
          <a:blip r:embed="rId4">
            <a:alphaModFix/>
          </a:blip>
          <a:srcRect b="12777" l="80152" r="8687" t="18026"/>
          <a:stretch/>
        </p:blipFill>
        <p:spPr>
          <a:xfrm>
            <a:off x="9175216" y="836712"/>
            <a:ext cx="746336" cy="4921074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7"/>
          <p:cNvSpPr txBox="1"/>
          <p:nvPr/>
        </p:nvSpPr>
        <p:spPr>
          <a:xfrm rot="-5400000">
            <a:off x="8398497" y="1370963"/>
            <a:ext cx="1265218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9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DELAYED</a:t>
            </a:r>
            <a:endParaRPr/>
          </a:p>
        </p:txBody>
      </p:sp>
      <p:sp>
        <p:nvSpPr>
          <p:cNvPr id="138" name="Google Shape;138;p7"/>
          <p:cNvSpPr txBox="1"/>
          <p:nvPr/>
        </p:nvSpPr>
        <p:spPr>
          <a:xfrm rot="-5400000">
            <a:off x="8572423" y="4788310"/>
            <a:ext cx="917367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9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EARLY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"/>
          <p:cNvSpPr txBox="1"/>
          <p:nvPr>
            <p:ph type="title"/>
          </p:nvPr>
        </p:nvSpPr>
        <p:spPr>
          <a:xfrm>
            <a:off x="200472" y="274638"/>
            <a:ext cx="9649072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OUR SEASONAL FORECASTS: PROBABILITY OF EXCEEDANCE </a:t>
            </a:r>
            <a:endParaRPr/>
          </a:p>
        </p:txBody>
      </p:sp>
      <p:sp>
        <p:nvSpPr>
          <p:cNvPr id="144" name="Google Shape;144;p8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145" name="Google Shape;145;p8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146" name="Google Shape;146;p8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47" name="Google Shape;147;p8"/>
          <p:cNvPicPr preferRelativeResize="0"/>
          <p:nvPr/>
        </p:nvPicPr>
        <p:blipFill rotWithShape="1">
          <a:blip r:embed="rId3">
            <a:alphaModFix/>
          </a:blip>
          <a:srcRect b="8594" l="9843" r="15625" t="4219"/>
          <a:stretch/>
        </p:blipFill>
        <p:spPr>
          <a:xfrm>
            <a:off x="5539026" y="1556792"/>
            <a:ext cx="4022486" cy="470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8"/>
          <p:cNvPicPr preferRelativeResize="0"/>
          <p:nvPr/>
        </p:nvPicPr>
        <p:blipFill rotWithShape="1">
          <a:blip r:embed="rId4">
            <a:alphaModFix/>
          </a:blip>
          <a:srcRect b="9360" l="116" r="17583" t="4217"/>
          <a:stretch/>
        </p:blipFill>
        <p:spPr>
          <a:xfrm>
            <a:off x="272480" y="1573687"/>
            <a:ext cx="4441104" cy="466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8"/>
          <p:cNvSpPr txBox="1"/>
          <p:nvPr/>
        </p:nvSpPr>
        <p:spPr>
          <a:xfrm>
            <a:off x="786498" y="1084674"/>
            <a:ext cx="4022486" cy="4001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Probability of receiving </a:t>
            </a:r>
            <a:r>
              <a:rPr b="1" i="0" lang="en-US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300</a:t>
            </a: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mm</a:t>
            </a:r>
            <a:endParaRPr/>
          </a:p>
        </p:txBody>
      </p:sp>
      <p:sp>
        <p:nvSpPr>
          <p:cNvPr id="150" name="Google Shape;150;p8"/>
          <p:cNvSpPr txBox="1"/>
          <p:nvPr/>
        </p:nvSpPr>
        <p:spPr>
          <a:xfrm>
            <a:off x="5611034" y="1084674"/>
            <a:ext cx="4022486" cy="4001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Probability of receiving </a:t>
            </a:r>
            <a:r>
              <a:rPr b="1" i="0" lang="en-US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400</a:t>
            </a: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mm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"/>
          <p:cNvSpPr txBox="1"/>
          <p:nvPr>
            <p:ph type="title"/>
          </p:nvPr>
        </p:nvSpPr>
        <p:spPr>
          <a:xfrm>
            <a:off x="495300" y="23210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US"/>
              <a:t>OUR SUMMARY FOR DECISION MAKERS</a:t>
            </a:r>
            <a:endParaRPr b="1"/>
          </a:p>
        </p:txBody>
      </p:sp>
      <p:sp>
        <p:nvSpPr>
          <p:cNvPr id="156" name="Google Shape;156;p9"/>
          <p:cNvSpPr txBox="1"/>
          <p:nvPr>
            <p:ph idx="10" type="dt"/>
          </p:nvPr>
        </p:nvSpPr>
        <p:spPr>
          <a:xfrm>
            <a:off x="495300" y="6486987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Monday, May 24, 2021</a:t>
            </a:r>
            <a:endParaRPr/>
          </a:p>
        </p:txBody>
      </p:sp>
      <p:sp>
        <p:nvSpPr>
          <p:cNvPr id="157" name="Google Shape;157;p9"/>
          <p:cNvSpPr txBox="1"/>
          <p:nvPr>
            <p:ph idx="11" type="ftr"/>
          </p:nvPr>
        </p:nvSpPr>
        <p:spPr>
          <a:xfrm>
            <a:off x="3384550" y="6486987"/>
            <a:ext cx="3944714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ICPAC</a:t>
            </a:r>
            <a:endParaRPr/>
          </a:p>
        </p:txBody>
      </p:sp>
      <p:sp>
        <p:nvSpPr>
          <p:cNvPr id="158" name="Google Shape;158;p9"/>
          <p:cNvSpPr txBox="1"/>
          <p:nvPr>
            <p:ph idx="12" type="sldNum"/>
          </p:nvPr>
        </p:nvSpPr>
        <p:spPr>
          <a:xfrm>
            <a:off x="8247528" y="6486987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9" name="Google Shape;159;p9"/>
          <p:cNvPicPr preferRelativeResize="0"/>
          <p:nvPr/>
        </p:nvPicPr>
        <p:blipFill rotWithShape="1">
          <a:blip r:embed="rId3">
            <a:alphaModFix/>
          </a:blip>
          <a:srcRect b="12756" l="33461" r="35768" t="18868"/>
          <a:stretch/>
        </p:blipFill>
        <p:spPr>
          <a:xfrm>
            <a:off x="5562600" y="1023039"/>
            <a:ext cx="4160911" cy="520114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9"/>
          <p:cNvSpPr/>
          <p:nvPr/>
        </p:nvSpPr>
        <p:spPr>
          <a:xfrm flipH="1">
            <a:off x="3926153" y="3299850"/>
            <a:ext cx="1560247" cy="533400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rgbClr val="00823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1" name="Google Shape;161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76200" y="1113243"/>
            <a:ext cx="4002353" cy="4982757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9"/>
          <p:cNvSpPr txBox="1"/>
          <p:nvPr/>
        </p:nvSpPr>
        <p:spPr>
          <a:xfrm>
            <a:off x="3872880" y="2129035"/>
            <a:ext cx="1954696" cy="1147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Analysis of impacts and advisories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GAD PPT Template">
  <a:themeElements>
    <a:clrScheme name="IGAD">
      <a:dk1>
        <a:srgbClr val="000000"/>
      </a:dk1>
      <a:lt1>
        <a:srgbClr val="FFFFFF"/>
      </a:lt1>
      <a:dk2>
        <a:srgbClr val="646463"/>
      </a:dk2>
      <a:lt2>
        <a:srgbClr val="D0D0D0"/>
      </a:lt2>
      <a:accent1>
        <a:srgbClr val="00833F"/>
      </a:accent1>
      <a:accent2>
        <a:srgbClr val="F4BE49"/>
      </a:accent2>
      <a:accent3>
        <a:srgbClr val="00408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2014-11-18T09:33:09Z</dcterms:created>
  <dc:creator>Apple Macintosh</dc:creator>
</cp:coreProperties>
</file>