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6858000" cx="9906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:go="http://customooxmlschemas.google.com/" r:id="rId18" roundtripDataSignature="AMtx7mhThreYGfi5Vu98Hg1iQQpSetAoY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12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customschemas.google.com/relationships/presentationmetadata" Target="meta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2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1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" name="Google Shape;16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Give examples showing how climate information products, services and advisories were used by different actors.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Examples of response strategies taken and their impact, for different actors.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Examples of good practices for climate services.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Challenges experienced in applying the forecast in OND </a:t>
            </a:r>
            <a:endParaRPr/>
          </a:p>
        </p:txBody>
      </p:sp>
      <p:sp>
        <p:nvSpPr>
          <p:cNvPr id="163" name="Google Shape;163;p1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2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" name="Google Shape;172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Give examples showing how climate information products, services and advisories were used by different actors.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Examples of response strategies taken and their impact, for different actors.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Examples of good practices for climate services.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Challenges experienced in applying the forecast in OND </a:t>
            </a:r>
            <a:endParaRPr/>
          </a:p>
        </p:txBody>
      </p:sp>
      <p:sp>
        <p:nvSpPr>
          <p:cNvPr id="173" name="Google Shape;173;p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3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3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4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" name="Google Shape;9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ETHIOPIA, SOMALIA, SOUTH SUDAN (August 2020) AND SUDAN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List most significant positive impacts for the sector and from good practices, for both seasons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Consider national, sub-national and local levels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Mention any other factors that influenced, other than climate </a:t>
            </a:r>
            <a:endParaRPr i="0" sz="12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5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6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7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9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10:notes"/>
          <p:cNvSpPr/>
          <p:nvPr>
            <p:ph idx="2" type="sldImg"/>
          </p:nvPr>
        </p:nvSpPr>
        <p:spPr>
          <a:xfrm>
            <a:off x="952500" y="685800"/>
            <a:ext cx="4953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5"/>
          <p:cNvSpPr txBox="1"/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  <a:defRPr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5"/>
          <p:cNvSpPr txBox="1"/>
          <p:nvPr>
            <p:ph idx="1" type="body"/>
          </p:nvPr>
        </p:nvSpPr>
        <p:spPr>
          <a:xfrm>
            <a:off x="495300" y="1244607"/>
            <a:ext cx="89154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5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5"/>
          <p:cNvSpPr txBox="1"/>
          <p:nvPr>
            <p:ph idx="11" type="ftr"/>
          </p:nvPr>
        </p:nvSpPr>
        <p:spPr>
          <a:xfrm>
            <a:off x="2971800" y="6487000"/>
            <a:ext cx="431165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6463"/>
              </a:buClr>
              <a:buSzPts val="10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5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6"/>
          <p:cNvSpPr txBox="1"/>
          <p:nvPr>
            <p:ph type="ctrTitle"/>
          </p:nvPr>
        </p:nvSpPr>
        <p:spPr>
          <a:xfrm>
            <a:off x="478366" y="2130427"/>
            <a:ext cx="8420100" cy="4344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2400" cap="none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6"/>
          <p:cNvSpPr txBox="1"/>
          <p:nvPr>
            <p:ph idx="1" type="subTitle"/>
          </p:nvPr>
        </p:nvSpPr>
        <p:spPr>
          <a:xfrm>
            <a:off x="478366" y="2564919"/>
            <a:ext cx="8420100" cy="3388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cap="none">
                <a:solidFill>
                  <a:schemeClr val="dk1"/>
                </a:solidFill>
              </a:defRPr>
            </a:lvl1pPr>
            <a:lvl2pPr lvl="1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6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6"/>
          <p:cNvSpPr txBox="1"/>
          <p:nvPr>
            <p:ph idx="11" type="ftr"/>
          </p:nvPr>
        </p:nvSpPr>
        <p:spPr>
          <a:xfrm>
            <a:off x="2971800" y="6489340"/>
            <a:ext cx="4267200" cy="180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6463"/>
              </a:buClr>
              <a:buSzPts val="10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6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9" name="Google Shape;29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960859" y="188640"/>
            <a:ext cx="1984282" cy="1984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807690" y="6096000"/>
            <a:ext cx="838029" cy="8380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7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7"/>
          <p:cNvSpPr txBox="1"/>
          <p:nvPr>
            <p:ph idx="11" type="ftr"/>
          </p:nvPr>
        </p:nvSpPr>
        <p:spPr>
          <a:xfrm>
            <a:off x="2971800" y="6487000"/>
            <a:ext cx="4232746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7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8"/>
          <p:cNvSpPr txBox="1"/>
          <p:nvPr>
            <p:ph type="title"/>
          </p:nvPr>
        </p:nvSpPr>
        <p:spPr>
          <a:xfrm>
            <a:off x="495300" y="3024202"/>
            <a:ext cx="8420100" cy="442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  <a:defRPr b="1" sz="2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8"/>
          <p:cNvSpPr txBox="1"/>
          <p:nvPr>
            <p:ph idx="1" type="body"/>
          </p:nvPr>
        </p:nvSpPr>
        <p:spPr>
          <a:xfrm>
            <a:off x="495300" y="3466359"/>
            <a:ext cx="84201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8" name="Google Shape;38;p18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8"/>
          <p:cNvSpPr txBox="1"/>
          <p:nvPr>
            <p:ph idx="11" type="ftr"/>
          </p:nvPr>
        </p:nvSpPr>
        <p:spPr>
          <a:xfrm>
            <a:off x="2971800" y="6486986"/>
            <a:ext cx="4311650" cy="18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6463"/>
              </a:buClr>
              <a:buSzPts val="10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8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2" showMasterSp="0">
  <p:cSld name="Section Header 2">
    <p:bg>
      <p:bgPr>
        <a:solidFill>
          <a:schemeClr val="accent1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9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9"/>
          <p:cNvSpPr txBox="1"/>
          <p:nvPr>
            <p:ph idx="11" type="ftr"/>
          </p:nvPr>
        </p:nvSpPr>
        <p:spPr>
          <a:xfrm>
            <a:off x="2971800" y="6487000"/>
            <a:ext cx="431165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9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ctr">
              <a:spcBef>
                <a:spcPts val="0"/>
              </a:spcBef>
              <a:buNone/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5" name="Google Shape;45;p19"/>
          <p:cNvSpPr txBox="1"/>
          <p:nvPr>
            <p:ph type="title"/>
          </p:nvPr>
        </p:nvSpPr>
        <p:spPr>
          <a:xfrm>
            <a:off x="495300" y="3024202"/>
            <a:ext cx="8420100" cy="442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1" sz="2400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9"/>
          <p:cNvSpPr txBox="1"/>
          <p:nvPr>
            <p:ph idx="1" type="body"/>
          </p:nvPr>
        </p:nvSpPr>
        <p:spPr>
          <a:xfrm>
            <a:off x="495300" y="3466359"/>
            <a:ext cx="84201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cxnSp>
        <p:nvCxnSpPr>
          <p:cNvPr id="47" name="Google Shape;47;p19"/>
          <p:cNvCxnSpPr/>
          <p:nvPr/>
        </p:nvCxnSpPr>
        <p:spPr>
          <a:xfrm>
            <a:off x="495300" y="5812132"/>
            <a:ext cx="8932582" cy="14941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pic>
        <p:nvPicPr>
          <p:cNvPr descr="D:\WNJ\COMMUNICATIONS\IGAD guidelines\IGAD logo\IGAD JPEG - low Rez.jpg" id="48" name="Google Shape;48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991600" y="5908491"/>
            <a:ext cx="762000" cy="801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/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0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0"/>
          <p:cNvSpPr txBox="1"/>
          <p:nvPr>
            <p:ph idx="11" type="ftr"/>
          </p:nvPr>
        </p:nvSpPr>
        <p:spPr>
          <a:xfrm>
            <a:off x="2971800" y="6486987"/>
            <a:ext cx="4311650" cy="18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6463"/>
              </a:buClr>
              <a:buSzPts val="10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0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/>
          <p:nvPr>
            <p:ph type="title"/>
          </p:nvPr>
        </p:nvSpPr>
        <p:spPr>
          <a:xfrm>
            <a:off x="1941645" y="4800614"/>
            <a:ext cx="5943600" cy="3989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000"/>
              <a:buFont typeface="Arial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1"/>
          <p:cNvSpPr/>
          <p:nvPr>
            <p:ph idx="2" type="pic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Google Shape;57;p21"/>
          <p:cNvSpPr txBox="1"/>
          <p:nvPr>
            <p:ph idx="1" type="body"/>
          </p:nvPr>
        </p:nvSpPr>
        <p:spPr>
          <a:xfrm>
            <a:off x="1941645" y="5199529"/>
            <a:ext cx="5943600" cy="4781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21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1"/>
          <p:cNvSpPr txBox="1"/>
          <p:nvPr>
            <p:ph idx="11" type="ftr"/>
          </p:nvPr>
        </p:nvSpPr>
        <p:spPr>
          <a:xfrm>
            <a:off x="2971800" y="6486987"/>
            <a:ext cx="4311650" cy="18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6463"/>
              </a:buClr>
              <a:buSzPts val="1000"/>
              <a:buFont typeface="Arial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1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theme" Target="../theme/theme2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/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83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4"/>
          <p:cNvSpPr txBox="1"/>
          <p:nvPr>
            <p:ph idx="1" type="body"/>
          </p:nvPr>
        </p:nvSpPr>
        <p:spPr>
          <a:xfrm>
            <a:off x="495300" y="1244607"/>
            <a:ext cx="89154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4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64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4"/>
          <p:cNvSpPr txBox="1"/>
          <p:nvPr>
            <p:ph idx="11" type="ftr"/>
          </p:nvPr>
        </p:nvSpPr>
        <p:spPr>
          <a:xfrm>
            <a:off x="2971800" y="6486986"/>
            <a:ext cx="4311650" cy="18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64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4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15" name="Google Shape;15;p14"/>
          <p:cNvCxnSpPr/>
          <p:nvPr/>
        </p:nvCxnSpPr>
        <p:spPr>
          <a:xfrm>
            <a:off x="495300" y="5770564"/>
            <a:ext cx="89154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6" name="Google Shape;16;p1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762048" y="6019971"/>
            <a:ext cx="838029" cy="838029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jpg"/><Relationship Id="rId4" Type="http://schemas.openxmlformats.org/officeDocument/2006/relationships/hyperlink" Target="http://www.icpac.net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Relationship Id="rId4" Type="http://schemas.openxmlformats.org/officeDocument/2006/relationships/image" Target="../media/image8.jpg"/><Relationship Id="rId5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gif"/><Relationship Id="rId4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"/>
          <p:cNvSpPr txBox="1"/>
          <p:nvPr>
            <p:ph type="ctrTitle"/>
          </p:nvPr>
        </p:nvSpPr>
        <p:spPr>
          <a:xfrm>
            <a:off x="677333" y="2531534"/>
            <a:ext cx="9228667" cy="234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None/>
            </a:pPr>
            <a:r>
              <a:rPr b="1" lang="en-GB" sz="4000">
                <a:latin typeface="Arial"/>
                <a:ea typeface="Arial"/>
                <a:cs typeface="Arial"/>
                <a:sym typeface="Arial"/>
              </a:rPr>
              <a:t>DISASTER RISK MANAGEMENT </a:t>
            </a:r>
            <a:br>
              <a:rPr b="1" lang="en-GB" sz="2800">
                <a:latin typeface="Arial"/>
                <a:ea typeface="Arial"/>
                <a:cs typeface="Arial"/>
                <a:sym typeface="Arial"/>
              </a:rPr>
            </a:br>
            <a:r>
              <a:rPr b="1" lang="en-GB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SEASONAL ANALYSIS OF THE IMPACTS OF MARCH – MAY 2021</a:t>
            </a:r>
            <a:br>
              <a:rPr b="1" lang="en-GB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GB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GB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GB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GHACOF58</a:t>
            </a:r>
            <a:br>
              <a:rPr b="1" lang="en-GB" sz="2000">
                <a:latin typeface="Arial"/>
                <a:ea typeface="Arial"/>
                <a:cs typeface="Arial"/>
                <a:sym typeface="Arial"/>
              </a:rPr>
            </a:br>
            <a:br>
              <a:rPr b="1" lang="en-GB" sz="2000">
                <a:latin typeface="Arial"/>
                <a:ea typeface="Arial"/>
                <a:cs typeface="Arial"/>
                <a:sym typeface="Arial"/>
              </a:rPr>
            </a:br>
            <a:r>
              <a:rPr b="1" lang="en-GB" sz="2000">
                <a:latin typeface="Arial"/>
                <a:ea typeface="Arial"/>
                <a:cs typeface="Arial"/>
                <a:sym typeface="Arial"/>
              </a:rPr>
              <a:t>  </a:t>
            </a:r>
            <a:endParaRPr/>
          </a:p>
        </p:txBody>
      </p:sp>
      <p:sp>
        <p:nvSpPr>
          <p:cNvPr id="66" name="Google Shape;66;p2"/>
          <p:cNvSpPr txBox="1"/>
          <p:nvPr/>
        </p:nvSpPr>
        <p:spPr>
          <a:xfrm>
            <a:off x="478366" y="3979333"/>
            <a:ext cx="8919634" cy="4910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100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1"/>
          <p:cNvSpPr txBox="1"/>
          <p:nvPr>
            <p:ph type="title"/>
          </p:nvPr>
        </p:nvSpPr>
        <p:spPr>
          <a:xfrm>
            <a:off x="495300" y="228600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GB"/>
              <a:t>MEASURES TAKEN </a:t>
            </a:r>
            <a:endParaRPr b="1"/>
          </a:p>
        </p:txBody>
      </p:sp>
      <p:sp>
        <p:nvSpPr>
          <p:cNvPr id="166" name="Google Shape;166;p11"/>
          <p:cNvSpPr txBox="1"/>
          <p:nvPr>
            <p:ph idx="1" type="body"/>
          </p:nvPr>
        </p:nvSpPr>
        <p:spPr>
          <a:xfrm>
            <a:off x="495300" y="1020763"/>
            <a:ext cx="8915400" cy="47498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342900" lvl="0" marL="3429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▪"/>
            </a:pPr>
            <a:r>
              <a:rPr lang="en-GB" sz="2600"/>
              <a:t>The regional and national climate outlooks were used to prepare for impending disasters in form of contingency plans. </a:t>
            </a:r>
            <a:endParaRPr/>
          </a:p>
          <a:p>
            <a:pPr indent="-342900" lvl="0" marL="342900" rtl="0" algn="just">
              <a:spcBef>
                <a:spcPts val="2281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▪"/>
            </a:pPr>
            <a:r>
              <a:rPr lang="en-GB" sz="2600"/>
              <a:t>Activation of flood and drought task forces, sensitisation and dissemination of awareness/early warning messages, close monitoring and coordination of response were undertaken. </a:t>
            </a:r>
            <a:endParaRPr sz="2600"/>
          </a:p>
          <a:p>
            <a:pPr indent="-342900" lvl="0" marL="342900" rtl="0" algn="just">
              <a:spcBef>
                <a:spcPts val="231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▪"/>
            </a:pPr>
            <a:r>
              <a:rPr lang="en-GB" sz="2800"/>
              <a:t>Assessments were conducted, humanitarian responses made (food &amp; non-food, Shelter for the displaced), and recovery and reconstruction works are </a:t>
            </a:r>
            <a:r>
              <a:rPr lang="en-GB" sz="2800"/>
              <a:t>underway</a:t>
            </a:r>
            <a:r>
              <a:rPr lang="en-GB" sz="2800"/>
              <a:t>. </a:t>
            </a:r>
            <a:endParaRPr/>
          </a:p>
          <a:p>
            <a:pPr indent="-342900" lvl="0" marL="342900" rtl="0" algn="just">
              <a:spcBef>
                <a:spcPts val="231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▪"/>
            </a:pPr>
            <a:r>
              <a:rPr lang="en-GB" sz="2800"/>
              <a:t>Linking early warnings to early/timely action still needs to be strengthened both for sudden-onset and slow-onset disasters. Access issues due to COVID-19, damaged infrastructure, and conflict.</a:t>
            </a:r>
            <a:endParaRPr sz="2800"/>
          </a:p>
        </p:txBody>
      </p:sp>
      <p:sp>
        <p:nvSpPr>
          <p:cNvPr id="167" name="Google Shape;167;p11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Wednesday, May 26, 2021</a:t>
            </a:r>
            <a:endParaRPr/>
          </a:p>
        </p:txBody>
      </p:sp>
      <p:sp>
        <p:nvSpPr>
          <p:cNvPr id="168" name="Google Shape;168;p11"/>
          <p:cNvSpPr txBox="1"/>
          <p:nvPr>
            <p:ph idx="11" type="ftr"/>
          </p:nvPr>
        </p:nvSpPr>
        <p:spPr>
          <a:xfrm>
            <a:off x="2971800" y="6487000"/>
            <a:ext cx="431165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6463"/>
              </a:buClr>
              <a:buSzPts val="1000"/>
              <a:buFont typeface="Arial"/>
              <a:buNone/>
            </a:pPr>
            <a:r>
              <a:rPr lang="en-GB"/>
              <a:t>IGAD CLIMATE PREDICTION AND APPLICATIONS CENTRE (</a:t>
            </a:r>
            <a:r>
              <a:rPr b="1" lang="en-GB"/>
              <a:t>ICPAC</a:t>
            </a:r>
            <a:r>
              <a:rPr lang="en-GB"/>
              <a:t>)</a:t>
            </a:r>
            <a:endParaRPr/>
          </a:p>
        </p:txBody>
      </p:sp>
      <p:sp>
        <p:nvSpPr>
          <p:cNvPr id="169" name="Google Shape;169;p11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2"/>
          <p:cNvSpPr txBox="1"/>
          <p:nvPr>
            <p:ph type="title"/>
          </p:nvPr>
        </p:nvSpPr>
        <p:spPr>
          <a:xfrm>
            <a:off x="495300" y="228600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GB"/>
              <a:t>IMPLEMENTATION AND IMPACT OF CLIMATE SERVICES AND ADVISORIES IN MARCH TO MAY 2021</a:t>
            </a:r>
            <a:endParaRPr b="1"/>
          </a:p>
        </p:txBody>
      </p:sp>
      <p:sp>
        <p:nvSpPr>
          <p:cNvPr id="176" name="Google Shape;176;p12"/>
          <p:cNvSpPr txBox="1"/>
          <p:nvPr>
            <p:ph idx="1" type="body"/>
          </p:nvPr>
        </p:nvSpPr>
        <p:spPr>
          <a:xfrm>
            <a:off x="495300" y="1244607"/>
            <a:ext cx="89154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-342900" lvl="0" marL="3429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▪"/>
            </a:pPr>
            <a:r>
              <a:rPr lang="en-GB" sz="2600"/>
              <a:t>The climate forecast was communicated and used to inform sector contingency plans and advise communities  for temporary relocation in some the countries. </a:t>
            </a:r>
            <a:endParaRPr sz="2600"/>
          </a:p>
          <a:p>
            <a:pPr indent="-342900" lvl="0" marL="342900" rtl="0" algn="just">
              <a:spcBef>
                <a:spcPts val="2281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▪"/>
            </a:pPr>
            <a:r>
              <a:rPr lang="en-GB" sz="2600"/>
              <a:t> Rapid assessments were undertaken to identify the needs and mobilize resources for emergency response.  </a:t>
            </a:r>
            <a:endParaRPr sz="2600"/>
          </a:p>
          <a:p>
            <a:pPr indent="-342900" lvl="0" marL="342900" rtl="0" algn="just">
              <a:spcBef>
                <a:spcPts val="2281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▪"/>
            </a:pPr>
            <a:r>
              <a:rPr lang="en-GB" sz="2600"/>
              <a:t>Reported improved multi-agency coordination to address the humanitarian needs due to multiple disasters.</a:t>
            </a:r>
            <a:endParaRPr/>
          </a:p>
          <a:p>
            <a:pPr indent="-342900" lvl="0" marL="342900" rtl="0" algn="just">
              <a:spcBef>
                <a:spcPts val="2281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▪"/>
            </a:pPr>
            <a:r>
              <a:rPr lang="en-GB" sz="2600"/>
              <a:t>Challenges: Issues of access, destruction of facilities, COVID-19 restrictions and limited Gov. capacity to address multiple emergencies.    </a:t>
            </a:r>
            <a:endParaRPr sz="2600"/>
          </a:p>
        </p:txBody>
      </p:sp>
      <p:sp>
        <p:nvSpPr>
          <p:cNvPr id="177" name="Google Shape;177;p12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Wednesday, May 26, 2021</a:t>
            </a:r>
            <a:endParaRPr/>
          </a:p>
        </p:txBody>
      </p:sp>
      <p:sp>
        <p:nvSpPr>
          <p:cNvPr id="178" name="Google Shape;178;p12"/>
          <p:cNvSpPr txBox="1"/>
          <p:nvPr>
            <p:ph idx="11" type="ftr"/>
          </p:nvPr>
        </p:nvSpPr>
        <p:spPr>
          <a:xfrm>
            <a:off x="2971800" y="6487000"/>
            <a:ext cx="431165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6463"/>
              </a:buClr>
              <a:buSzPts val="1000"/>
              <a:buFont typeface="Arial"/>
              <a:buNone/>
            </a:pPr>
            <a:r>
              <a:rPr lang="en-GB"/>
              <a:t>IGAD CLIMATE PREDICTION AND APPLICATIONS CENTRE (</a:t>
            </a:r>
            <a:r>
              <a:rPr b="1" lang="en-GB"/>
              <a:t>ICPAC</a:t>
            </a:r>
            <a:r>
              <a:rPr lang="en-GB"/>
              <a:t>)</a:t>
            </a:r>
            <a:endParaRPr/>
          </a:p>
        </p:txBody>
      </p:sp>
      <p:sp>
        <p:nvSpPr>
          <p:cNvPr id="179" name="Google Shape;179;p12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4521" y="-170785"/>
            <a:ext cx="9990521" cy="705981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/>
          <p:nvPr/>
        </p:nvSpPr>
        <p:spPr>
          <a:xfrm>
            <a:off x="1919514" y="3886200"/>
            <a:ext cx="6422231" cy="208419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t/>
            </a:r>
            <a:endParaRPr sz="2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Arial"/>
              <a:buNone/>
            </a:pPr>
            <a:r>
              <a:rPr b="1" lang="en-GB" sz="32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THANK YOU!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GB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Contribute to the Conversation on Twitter</a:t>
            </a:r>
            <a:br>
              <a:rPr b="1" lang="en-GB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GB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#GHACOF58</a:t>
            </a:r>
            <a:endParaRPr b="1"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</a:pPr>
            <a:r>
              <a:rPr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GB" sz="20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www.icpac.net</a:t>
            </a:r>
            <a:endParaRPr b="1"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13"/>
          <p:cNvSpPr txBox="1"/>
          <p:nvPr/>
        </p:nvSpPr>
        <p:spPr>
          <a:xfrm>
            <a:off x="533400" y="685800"/>
            <a:ext cx="9067800" cy="188416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t/>
            </a:r>
            <a:endParaRPr sz="2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</a:pPr>
            <a:r>
              <a:rPr b="1" lang="en-GB" sz="24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ACKNOWLEDGEMENT </a:t>
            </a:r>
            <a:endParaRPr b="1" sz="24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7663" lvl="0" marL="711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oto Sans Symbols"/>
              <a:buChar char="▪"/>
            </a:pPr>
            <a:r>
              <a:rPr lang="en-GB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DRM Technical Advisory Committee members from all the member states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</a:pPr>
            <a:r>
              <a:rPr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9368" y="954460"/>
            <a:ext cx="6472032" cy="4760539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3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Wednesday, May 26, 2021</a:t>
            </a:r>
            <a:endParaRPr/>
          </a:p>
        </p:txBody>
      </p:sp>
      <p:sp>
        <p:nvSpPr>
          <p:cNvPr id="73" name="Google Shape;73;p3"/>
          <p:cNvSpPr txBox="1"/>
          <p:nvPr>
            <p:ph idx="11" type="ftr"/>
          </p:nvPr>
        </p:nvSpPr>
        <p:spPr>
          <a:xfrm>
            <a:off x="2971800" y="6487000"/>
            <a:ext cx="4232746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IGAD CLIMATE PREDICTION AND APPLICATIONS CENTRE (</a:t>
            </a:r>
            <a:r>
              <a:rPr b="1" lang="en-GB"/>
              <a:t>ICPAC</a:t>
            </a:r>
            <a:r>
              <a:rPr lang="en-GB"/>
              <a:t>)</a:t>
            </a:r>
            <a:endParaRPr/>
          </a:p>
        </p:txBody>
      </p:sp>
      <p:sp>
        <p:nvSpPr>
          <p:cNvPr id="74" name="Google Shape;74;p3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5" name="Google Shape;75;p3"/>
          <p:cNvSpPr txBox="1"/>
          <p:nvPr/>
        </p:nvSpPr>
        <p:spPr>
          <a:xfrm>
            <a:off x="7162800" y="1081548"/>
            <a:ext cx="284052" cy="2543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400" u="none" cap="none" strike="noStrike">
                <a:solidFill>
                  <a:srgbClr val="A2A2A0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sz="1800">
              <a:solidFill>
                <a:srgbClr val="A2A2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3"/>
          <p:cNvSpPr txBox="1"/>
          <p:nvPr/>
        </p:nvSpPr>
        <p:spPr>
          <a:xfrm>
            <a:off x="381000" y="174507"/>
            <a:ext cx="92202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600"/>
              <a:buFont typeface="Arial"/>
              <a:buNone/>
            </a:pPr>
            <a:r>
              <a:rPr b="1" lang="en-GB" sz="2600" u="none" cap="none">
                <a:solidFill>
                  <a:srgbClr val="00833F"/>
                </a:solidFill>
                <a:latin typeface="Arial"/>
                <a:ea typeface="Arial"/>
                <a:cs typeface="Arial"/>
                <a:sym typeface="Arial"/>
              </a:rPr>
              <a:t>DISASTERS REPORTED DURING MARCH - MAY 2021</a:t>
            </a:r>
            <a:endParaRPr b="0" sz="2600" u="none" cap="none">
              <a:solidFill>
                <a:srgbClr val="0083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3"/>
          <p:cNvSpPr txBox="1"/>
          <p:nvPr/>
        </p:nvSpPr>
        <p:spPr>
          <a:xfrm>
            <a:off x="5638800" y="1597223"/>
            <a:ext cx="284052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3"/>
          <p:cNvSpPr txBox="1"/>
          <p:nvPr/>
        </p:nvSpPr>
        <p:spPr>
          <a:xfrm>
            <a:off x="4944252" y="2133600"/>
            <a:ext cx="284052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3"/>
          <p:cNvSpPr txBox="1"/>
          <p:nvPr/>
        </p:nvSpPr>
        <p:spPr>
          <a:xfrm>
            <a:off x="4199628" y="2685990"/>
            <a:ext cx="284052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3"/>
          <p:cNvSpPr txBox="1"/>
          <p:nvPr/>
        </p:nvSpPr>
        <p:spPr>
          <a:xfrm>
            <a:off x="2724624" y="3763296"/>
            <a:ext cx="284052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3"/>
          <p:cNvSpPr txBox="1"/>
          <p:nvPr/>
        </p:nvSpPr>
        <p:spPr>
          <a:xfrm>
            <a:off x="2703876" y="4307486"/>
            <a:ext cx="284052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3"/>
          <p:cNvSpPr txBox="1"/>
          <p:nvPr/>
        </p:nvSpPr>
        <p:spPr>
          <a:xfrm flipH="1">
            <a:off x="2018071" y="1082446"/>
            <a:ext cx="4800600" cy="3046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Djibouti, Ethiopia, Kenya, Somalia, South Sudan, Sudan, and Uganda</a:t>
            </a:r>
            <a:r>
              <a:rPr lang="en-GB" sz="1200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,  </a:t>
            </a:r>
            <a:endParaRPr sz="16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3"/>
          <p:cNvSpPr txBox="1"/>
          <p:nvPr/>
        </p:nvSpPr>
        <p:spPr>
          <a:xfrm flipH="1">
            <a:off x="2025445" y="1623558"/>
            <a:ext cx="320040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Djibouti, Ethiopia, Kenya, Somalia and Uganda</a:t>
            </a:r>
            <a:r>
              <a:rPr lang="en-GB" sz="1200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6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3"/>
          <p:cNvSpPr txBox="1"/>
          <p:nvPr/>
        </p:nvSpPr>
        <p:spPr>
          <a:xfrm flipH="1">
            <a:off x="2018071" y="2197722"/>
            <a:ext cx="4800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Ethiopia, Kenya, Somalia and Sudan</a:t>
            </a:r>
            <a:endParaRPr sz="16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3"/>
          <p:cNvSpPr txBox="1"/>
          <p:nvPr/>
        </p:nvSpPr>
        <p:spPr>
          <a:xfrm flipH="1">
            <a:off x="1919749" y="2677334"/>
            <a:ext cx="2265132" cy="3847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Kenya, Sudan, and Uganda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(Fire, lightening, Conflicts, hailstorms…) </a:t>
            </a:r>
            <a:endParaRPr sz="14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3"/>
          <p:cNvSpPr txBox="1"/>
          <p:nvPr/>
        </p:nvSpPr>
        <p:spPr>
          <a:xfrm>
            <a:off x="3463416" y="3212171"/>
            <a:ext cx="284052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3"/>
          <p:cNvSpPr txBox="1"/>
          <p:nvPr/>
        </p:nvSpPr>
        <p:spPr>
          <a:xfrm flipH="1">
            <a:off x="2027904" y="3247621"/>
            <a:ext cx="32004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686868"/>
                </a:solidFill>
                <a:latin typeface="Arial"/>
                <a:ea typeface="Arial"/>
                <a:cs typeface="Arial"/>
                <a:sym typeface="Arial"/>
              </a:rPr>
              <a:t>Djibouti, Kenya</a:t>
            </a:r>
            <a:endParaRPr sz="1600">
              <a:solidFill>
                <a:srgbClr val="68686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3"/>
          <p:cNvSpPr txBox="1"/>
          <p:nvPr/>
        </p:nvSpPr>
        <p:spPr>
          <a:xfrm flipH="1">
            <a:off x="2050027" y="3810319"/>
            <a:ext cx="32004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Kenya</a:t>
            </a:r>
            <a:endParaRPr sz="16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3"/>
          <p:cNvSpPr txBox="1"/>
          <p:nvPr/>
        </p:nvSpPr>
        <p:spPr>
          <a:xfrm flipH="1">
            <a:off x="2025445" y="4323931"/>
            <a:ext cx="32004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Ethiopia</a:t>
            </a:r>
            <a:endParaRPr sz="16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4"/>
          <p:cNvSpPr txBox="1"/>
          <p:nvPr>
            <p:ph idx="1" type="body"/>
          </p:nvPr>
        </p:nvSpPr>
        <p:spPr>
          <a:xfrm>
            <a:off x="495300" y="1258344"/>
            <a:ext cx="8915400" cy="42280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Char char="▪"/>
            </a:pPr>
            <a:r>
              <a:rPr lang="en-GB" sz="2600"/>
              <a:t>The region experienced contrasting dry and wet conditions causing drought and floods in many places</a:t>
            </a:r>
            <a:r>
              <a:rPr lang="en-GB"/>
              <a:t>. </a:t>
            </a:r>
            <a:endParaRPr/>
          </a:p>
          <a:p>
            <a:pPr indent="-342900" lvl="0" marL="342900" rtl="0" algn="just">
              <a:spcBef>
                <a:spcPts val="23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Char char="▪"/>
            </a:pPr>
            <a:r>
              <a:rPr lang="en-GB" sz="2600"/>
              <a:t>Since mid April there was abundant moisture in many parts of the countries in the Equatorial region – water and pasture availability. </a:t>
            </a:r>
            <a:endParaRPr sz="2600"/>
          </a:p>
          <a:p>
            <a:pPr indent="-342900" lvl="0" marL="342900" rtl="0" algn="just">
              <a:spcBef>
                <a:spcPts val="23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Char char="▪"/>
            </a:pPr>
            <a:r>
              <a:rPr lang="en-GB" sz="2600"/>
              <a:t>Good news - No country declared state of emergency during this season, so far.  </a:t>
            </a:r>
            <a:endParaRPr/>
          </a:p>
          <a:p>
            <a:pPr indent="-177800" lvl="0" marL="342900" rtl="0" algn="just">
              <a:spcBef>
                <a:spcPts val="23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sz="2600"/>
          </a:p>
        </p:txBody>
      </p:sp>
      <p:sp>
        <p:nvSpPr>
          <p:cNvPr id="96" name="Google Shape;96;p4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Wednesday, May 26, 2021</a:t>
            </a:r>
            <a:endParaRPr/>
          </a:p>
        </p:txBody>
      </p:sp>
      <p:sp>
        <p:nvSpPr>
          <p:cNvPr id="97" name="Google Shape;97;p4"/>
          <p:cNvSpPr txBox="1"/>
          <p:nvPr>
            <p:ph idx="11" type="ftr"/>
          </p:nvPr>
        </p:nvSpPr>
        <p:spPr>
          <a:xfrm>
            <a:off x="2971800" y="6487000"/>
            <a:ext cx="431165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6463"/>
              </a:buClr>
              <a:buSzPts val="1000"/>
              <a:buFont typeface="Arial"/>
              <a:buNone/>
            </a:pPr>
            <a:r>
              <a:rPr lang="en-GB"/>
              <a:t>IGAD CLIMATE PREDICTION AND APPLICATIONS CENTRE (</a:t>
            </a:r>
            <a:r>
              <a:rPr b="1" lang="en-GB"/>
              <a:t>ICPAC</a:t>
            </a:r>
            <a:r>
              <a:rPr lang="en-GB"/>
              <a:t>)</a:t>
            </a:r>
            <a:endParaRPr/>
          </a:p>
        </p:txBody>
      </p:sp>
      <p:sp>
        <p:nvSpPr>
          <p:cNvPr id="98" name="Google Shape;98;p4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9" name="Google Shape;99;p4"/>
          <p:cNvSpPr txBox="1"/>
          <p:nvPr>
            <p:ph type="title"/>
          </p:nvPr>
        </p:nvSpPr>
        <p:spPr>
          <a:xfrm>
            <a:off x="495300" y="404372"/>
            <a:ext cx="89154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GB"/>
              <a:t>SUMMARY OF IMPACTS OF MARCH – MAY 2021 SEASON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Wednesday, May 26, 2021</a:t>
            </a:r>
            <a:endParaRPr/>
          </a:p>
        </p:txBody>
      </p:sp>
      <p:sp>
        <p:nvSpPr>
          <p:cNvPr id="105" name="Google Shape;105;p5"/>
          <p:cNvSpPr txBox="1"/>
          <p:nvPr>
            <p:ph idx="11" type="ftr"/>
          </p:nvPr>
        </p:nvSpPr>
        <p:spPr>
          <a:xfrm>
            <a:off x="2971800" y="6487000"/>
            <a:ext cx="4232746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IGAD CLIMATE PREDICTION AND APPLICATIONS CENTRE (</a:t>
            </a:r>
            <a:r>
              <a:rPr b="1" lang="en-GB"/>
              <a:t>ICPAC</a:t>
            </a:r>
            <a:r>
              <a:rPr lang="en-GB"/>
              <a:t>)</a:t>
            </a:r>
            <a:endParaRPr/>
          </a:p>
        </p:txBody>
      </p:sp>
      <p:sp>
        <p:nvSpPr>
          <p:cNvPr id="106" name="Google Shape;106;p5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07" name="Google Shape;107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54039" y="194204"/>
            <a:ext cx="5789962" cy="5508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38600" y="1679888"/>
            <a:ext cx="180594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5"/>
          <p:cNvSpPr txBox="1"/>
          <p:nvPr/>
        </p:nvSpPr>
        <p:spPr>
          <a:xfrm>
            <a:off x="-67630" y="1266590"/>
            <a:ext cx="3437260" cy="8855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3200"/>
              <a:buFont typeface="Arial"/>
              <a:buNone/>
            </a:pPr>
            <a:r>
              <a:rPr b="1" lang="en-GB" sz="3200" cap="none">
                <a:solidFill>
                  <a:srgbClr val="00833F"/>
                </a:solidFill>
                <a:latin typeface="Arial"/>
                <a:ea typeface="Arial"/>
                <a:cs typeface="Arial"/>
                <a:sym typeface="Arial"/>
              </a:rPr>
              <a:t>COVID -19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6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Wednesday, May 26, 2021</a:t>
            </a:r>
            <a:endParaRPr/>
          </a:p>
        </p:txBody>
      </p:sp>
      <p:sp>
        <p:nvSpPr>
          <p:cNvPr id="115" name="Google Shape;115;p6"/>
          <p:cNvSpPr txBox="1"/>
          <p:nvPr>
            <p:ph idx="11" type="ftr"/>
          </p:nvPr>
        </p:nvSpPr>
        <p:spPr>
          <a:xfrm>
            <a:off x="2971800" y="6487000"/>
            <a:ext cx="4232746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IGAD CLIMATE PREDICTION AND APPLICATIONS CENTRE (</a:t>
            </a:r>
            <a:r>
              <a:rPr b="1" lang="en-GB"/>
              <a:t>ICPAC</a:t>
            </a:r>
            <a:r>
              <a:rPr lang="en-GB"/>
              <a:t>)</a:t>
            </a:r>
            <a:endParaRPr/>
          </a:p>
        </p:txBody>
      </p:sp>
      <p:sp>
        <p:nvSpPr>
          <p:cNvPr id="116" name="Google Shape;116;p6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7" name="Google Shape;117;p6"/>
          <p:cNvSpPr txBox="1"/>
          <p:nvPr/>
        </p:nvSpPr>
        <p:spPr>
          <a:xfrm>
            <a:off x="238634" y="5995195"/>
            <a:ext cx="2938625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Somali Region, Ethiopia. Source: NDMC</a:t>
            </a:r>
            <a:endParaRPr sz="1200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8" name="Google Shape;11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52799" y="3114576"/>
            <a:ext cx="6480647" cy="3685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6"/>
          <p:cNvSpPr txBox="1"/>
          <p:nvPr/>
        </p:nvSpPr>
        <p:spPr>
          <a:xfrm>
            <a:off x="6663924" y="6294205"/>
            <a:ext cx="316952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Somali region, Ethiopia Photo credit: NDMC</a:t>
            </a:r>
            <a:endParaRPr sz="1200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" id="120" name="Google Shape;120;p6"/>
          <p:cNvPicPr preferRelativeResize="0"/>
          <p:nvPr/>
        </p:nvPicPr>
        <p:blipFill rotWithShape="1">
          <a:blip r:embed="rId4">
            <a:alphaModFix/>
          </a:blip>
          <a:srcRect b="0" l="0" r="0" t="16278"/>
          <a:stretch/>
        </p:blipFill>
        <p:spPr>
          <a:xfrm>
            <a:off x="206586" y="304800"/>
            <a:ext cx="3744458" cy="645107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6"/>
          <p:cNvSpPr txBox="1"/>
          <p:nvPr/>
        </p:nvSpPr>
        <p:spPr>
          <a:xfrm>
            <a:off x="685800" y="6427462"/>
            <a:ext cx="328736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Ruai bypass, Kenya Photo Credit: Carol K.</a:t>
            </a:r>
            <a:endParaRPr sz="1200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" id="122" name="Google Shape;122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67200" y="319348"/>
            <a:ext cx="5029200" cy="2686608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/>
        </p:nvSpPr>
        <p:spPr>
          <a:xfrm>
            <a:off x="5787320" y="2522208"/>
            <a:ext cx="351891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Baarey &amp; Moyko villages near Jowhara, Somalia 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Photo credit: M.I.Moalimu</a:t>
            </a:r>
            <a:endParaRPr sz="1200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7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Wednesday, May 26, 2021</a:t>
            </a:r>
            <a:endParaRPr/>
          </a:p>
        </p:txBody>
      </p:sp>
      <p:sp>
        <p:nvSpPr>
          <p:cNvPr id="129" name="Google Shape;129;p7"/>
          <p:cNvSpPr txBox="1"/>
          <p:nvPr>
            <p:ph idx="11" type="ftr"/>
          </p:nvPr>
        </p:nvSpPr>
        <p:spPr>
          <a:xfrm>
            <a:off x="2971800" y="6487000"/>
            <a:ext cx="4232746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IGAD CLIMATE PREDICTION AND APPLICATIONS CENTRE (</a:t>
            </a:r>
            <a:r>
              <a:rPr b="1" lang="en-GB"/>
              <a:t>ICPAC</a:t>
            </a:r>
            <a:r>
              <a:rPr lang="en-GB"/>
              <a:t>)</a:t>
            </a:r>
            <a:endParaRPr/>
          </a:p>
        </p:txBody>
      </p:sp>
      <p:sp>
        <p:nvSpPr>
          <p:cNvPr id="130" name="Google Shape;130;p7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1" name="Google Shape;131;p7"/>
          <p:cNvSpPr txBox="1"/>
          <p:nvPr/>
        </p:nvSpPr>
        <p:spPr>
          <a:xfrm>
            <a:off x="220340" y="547805"/>
            <a:ext cx="3437260" cy="8855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GB" sz="2400" cap="none">
                <a:solidFill>
                  <a:srgbClr val="00833F"/>
                </a:solidFill>
                <a:latin typeface="Arial"/>
                <a:ea typeface="Arial"/>
                <a:cs typeface="Arial"/>
                <a:sym typeface="Arial"/>
              </a:rPr>
              <a:t>CYCLONE JOBO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833F"/>
              </a:buClr>
              <a:buSzPts val="2400"/>
              <a:buFont typeface="Arial"/>
              <a:buNone/>
            </a:pPr>
            <a:r>
              <a:rPr b="1" lang="en-GB" sz="2400" cap="none">
                <a:solidFill>
                  <a:srgbClr val="00833F"/>
                </a:solidFill>
                <a:latin typeface="Arial"/>
                <a:ea typeface="Arial"/>
                <a:cs typeface="Arial"/>
                <a:sym typeface="Arial"/>
              </a:rPr>
              <a:t>(15 - 25 APRIL 2021) </a:t>
            </a:r>
            <a:endParaRPr sz="2400" cap="none">
              <a:solidFill>
                <a:srgbClr val="0083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2" name="Google Shape;132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0" y="228600"/>
            <a:ext cx="5309310" cy="541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7"/>
          <p:cNvSpPr txBox="1"/>
          <p:nvPr/>
        </p:nvSpPr>
        <p:spPr>
          <a:xfrm>
            <a:off x="7907234" y="5269468"/>
            <a:ext cx="1234633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Zoom earth</a:t>
            </a:r>
            <a:endParaRPr sz="1600">
              <a:solidFill>
                <a:srgbClr val="0C0C0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8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Wednesday, May 26, 2021</a:t>
            </a:r>
            <a:endParaRPr/>
          </a:p>
        </p:txBody>
      </p:sp>
      <p:sp>
        <p:nvSpPr>
          <p:cNvPr id="139" name="Google Shape;139;p8"/>
          <p:cNvSpPr txBox="1"/>
          <p:nvPr>
            <p:ph idx="11" type="ftr"/>
          </p:nvPr>
        </p:nvSpPr>
        <p:spPr>
          <a:xfrm>
            <a:off x="2971800" y="6487000"/>
            <a:ext cx="4232746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IGAD CLIMATE PREDICTION AND APPLICATIONS CENTRE (</a:t>
            </a:r>
            <a:r>
              <a:rPr b="1" lang="en-GB"/>
              <a:t>ICPAC</a:t>
            </a:r>
            <a:r>
              <a:rPr lang="en-GB"/>
              <a:t>)</a:t>
            </a:r>
            <a:endParaRPr/>
          </a:p>
        </p:txBody>
      </p:sp>
      <p:sp>
        <p:nvSpPr>
          <p:cNvPr id="140" name="Google Shape;140;p8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41" name="Google Shape;141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3571" y="1564953"/>
            <a:ext cx="3337807" cy="4163008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8"/>
          <p:cNvSpPr/>
          <p:nvPr/>
        </p:nvSpPr>
        <p:spPr>
          <a:xfrm>
            <a:off x="112087" y="420555"/>
            <a:ext cx="4196598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 cap="none">
                <a:solidFill>
                  <a:srgbClr val="00833F"/>
                </a:solidFill>
                <a:latin typeface="Arial"/>
                <a:ea typeface="Arial"/>
                <a:cs typeface="Arial"/>
                <a:sym typeface="Arial"/>
              </a:rPr>
              <a:t>DESERT LOCUST UPDATE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 cap="none">
                <a:solidFill>
                  <a:srgbClr val="00833F"/>
                </a:solidFill>
                <a:latin typeface="Arial"/>
                <a:ea typeface="Arial"/>
                <a:cs typeface="Arial"/>
                <a:sym typeface="Arial"/>
              </a:rPr>
              <a:t>FEBRUARY 2021 (ICPAC)</a:t>
            </a:r>
            <a:endParaRPr/>
          </a:p>
        </p:txBody>
      </p:sp>
      <p:pic>
        <p:nvPicPr>
          <p:cNvPr id="143" name="Google Shape;143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86200" y="1828800"/>
            <a:ext cx="5902569" cy="320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9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Wednesday, May 26, 2021</a:t>
            </a:r>
            <a:endParaRPr/>
          </a:p>
        </p:txBody>
      </p:sp>
      <p:sp>
        <p:nvSpPr>
          <p:cNvPr id="149" name="Google Shape;149;p9"/>
          <p:cNvSpPr txBox="1"/>
          <p:nvPr>
            <p:ph idx="11" type="ftr"/>
          </p:nvPr>
        </p:nvSpPr>
        <p:spPr>
          <a:xfrm>
            <a:off x="2971800" y="6487000"/>
            <a:ext cx="4232746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IGAD CLIMATE PREDICTION AND APPLICATIONS CENTRE (</a:t>
            </a:r>
            <a:r>
              <a:rPr b="1" lang="en-GB"/>
              <a:t>ICPAC</a:t>
            </a:r>
            <a:r>
              <a:rPr lang="en-GB"/>
              <a:t>)</a:t>
            </a:r>
            <a:endParaRPr/>
          </a:p>
        </p:txBody>
      </p:sp>
      <p:sp>
        <p:nvSpPr>
          <p:cNvPr id="150" name="Google Shape;150;p9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51" name="Google Shape;15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3803" y="243348"/>
            <a:ext cx="6728739" cy="5401286"/>
          </a:xfrm>
          <a:prstGeom prst="rect">
            <a:avLst/>
          </a:prstGeom>
          <a:noFill/>
          <a:ln cap="flat" cmpd="sng" w="9525">
            <a:solidFill>
              <a:srgbClr val="141414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0"/>
          <p:cNvSpPr txBox="1"/>
          <p:nvPr>
            <p:ph idx="10" type="dt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Wednesday, May 26, 2021</a:t>
            </a:r>
            <a:endParaRPr/>
          </a:p>
        </p:txBody>
      </p:sp>
      <p:sp>
        <p:nvSpPr>
          <p:cNvPr id="157" name="Google Shape;157;p10"/>
          <p:cNvSpPr txBox="1"/>
          <p:nvPr>
            <p:ph idx="11" type="ftr"/>
          </p:nvPr>
        </p:nvSpPr>
        <p:spPr>
          <a:xfrm>
            <a:off x="2971800" y="6487000"/>
            <a:ext cx="4232746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IGAD CLIMATE PREDICTION AND APPLICATIONS CENTRE (</a:t>
            </a:r>
            <a:r>
              <a:rPr b="1" lang="en-GB"/>
              <a:t>ICPAC</a:t>
            </a:r>
            <a:r>
              <a:rPr lang="en-GB"/>
              <a:t>)</a:t>
            </a:r>
            <a:endParaRPr/>
          </a:p>
        </p:txBody>
      </p:sp>
      <p:sp>
        <p:nvSpPr>
          <p:cNvPr id="158" name="Google Shape;158;p10"/>
          <p:cNvSpPr txBox="1"/>
          <p:nvPr>
            <p:ph idx="12" type="sldNum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59" name="Google Shape;159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46709" y="312174"/>
            <a:ext cx="6695054" cy="5374247"/>
          </a:xfrm>
          <a:prstGeom prst="rect">
            <a:avLst/>
          </a:prstGeom>
          <a:noFill/>
          <a:ln cap="flat" cmpd="sng" w="9525">
            <a:solidFill>
              <a:srgbClr val="0C0C0C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IGAD PPT Template">
  <a:themeElements>
    <a:clrScheme name="IGAD">
      <a:dk1>
        <a:srgbClr val="000000"/>
      </a:dk1>
      <a:lt1>
        <a:srgbClr val="FFFFFF"/>
      </a:lt1>
      <a:dk2>
        <a:srgbClr val="646463"/>
      </a:dk2>
      <a:lt2>
        <a:srgbClr val="D0D0D0"/>
      </a:lt2>
      <a:accent1>
        <a:srgbClr val="00833F"/>
      </a:accent1>
      <a:accent2>
        <a:srgbClr val="F4BE49"/>
      </a:accent2>
      <a:accent3>
        <a:srgbClr val="00408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2014-11-18T09:33:09Z</dcterms:created>
  <dc:creator>Apple Macintosh</dc:creator>
</cp:coreProperties>
</file>