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8" r:id="rId2"/>
    <p:sldId id="259" r:id="rId3"/>
    <p:sldId id="260" r:id="rId4"/>
    <p:sldId id="262" r:id="rId5"/>
    <p:sldId id="263" r:id="rId6"/>
    <p:sldId id="265" r:id="rId7"/>
    <p:sldId id="266" r:id="rId8"/>
    <p:sldId id="264" r:id="rId9"/>
    <p:sldId id="268" r:id="rId10"/>
    <p:sldId id="269" r:id="rId11"/>
    <p:sldId id="261" r:id="rId1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34" autoAdjust="0"/>
    <p:restoredTop sz="94580" autoAdjust="0"/>
  </p:normalViewPr>
  <p:slideViewPr>
    <p:cSldViewPr snapToObjects="1">
      <p:cViewPr varScale="1">
        <p:scale>
          <a:sx n="51" d="100"/>
          <a:sy n="51" d="100"/>
        </p:scale>
        <p:origin x="1248" y="41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A6F43F-70E8-4100-B44F-41CDB929F999}" type="datetimeFigureOut">
              <a:rPr lang="en-US" smtClean="0"/>
              <a:t>5/24/2021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3BFD2F-AF53-4A35-8C5B-7EDD9F04BD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79350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7F0A4F-9DF3-4D87-BA8C-3D59ACAE155F}" type="datetimeFigureOut">
              <a:rPr lang="en-US" smtClean="0"/>
              <a:t>5/24/2021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654EE4-CDB4-4DB5-8E7E-FB133D2C7C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5800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17487-0564-480D-8A7A-0F3868513E7E}" type="datetime2">
              <a:rPr lang="en-US" smtClean="0"/>
              <a:t>Monday, May 24,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ICPAC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F84531-413C-9249-960A-D05A1BD2BE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207599" y="473053"/>
            <a:ext cx="1321468" cy="130331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811CC0B9-36D2-D349-B9B0-580898BC185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78366" y="2130427"/>
            <a:ext cx="8949268" cy="434478"/>
          </a:xfrm>
        </p:spPr>
        <p:txBody>
          <a:bodyPr anchor="t">
            <a:normAutofit/>
          </a:bodyPr>
          <a:lstStyle>
            <a:lvl1pPr algn="ctr">
              <a:defRPr sz="2400" cap="all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3F803AA9-7F72-2643-8904-8B4832E5141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78366" y="2564905"/>
            <a:ext cx="8949268" cy="338891"/>
          </a:xfrm>
        </p:spPr>
        <p:txBody>
          <a:bodyPr>
            <a:noAutofit/>
          </a:bodyPr>
          <a:lstStyle>
            <a:lvl1pPr marL="0" indent="0" algn="ct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5242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78366" y="2130427"/>
            <a:ext cx="8949268" cy="434478"/>
          </a:xfrm>
        </p:spPr>
        <p:txBody>
          <a:bodyPr anchor="t">
            <a:normAutofit/>
          </a:bodyPr>
          <a:lstStyle>
            <a:lvl1pPr algn="ctr">
              <a:defRPr sz="2400" cap="all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Best Communication mitigation Practices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78366" y="2564905"/>
            <a:ext cx="8949268" cy="338891"/>
          </a:xfrm>
        </p:spPr>
        <p:txBody>
          <a:bodyPr>
            <a:noAutofit/>
          </a:bodyPr>
          <a:lstStyle>
            <a:lvl1pPr marL="0" indent="0" algn="ct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Country: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17487-0564-480D-8A7A-0F3868513E7E}" type="datetime2">
              <a:rPr lang="en-US" smtClean="0"/>
              <a:t>Monday, May 24,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ICPAC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F84531-413C-9249-960A-D05A1BD2BE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3960859" y="188640"/>
            <a:ext cx="1984282" cy="198428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A214CEA-C499-8F4D-B62D-9B3A38A7425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366" y="2965593"/>
            <a:ext cx="8949268" cy="3280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303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cap="all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t>Monday, May 24,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ICPAC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122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3024188"/>
            <a:ext cx="8420100" cy="442165"/>
          </a:xfrm>
        </p:spPr>
        <p:txBody>
          <a:bodyPr anchor="t">
            <a:normAutofit/>
          </a:bodyPr>
          <a:lstStyle>
            <a:lvl1pPr algn="l">
              <a:defRPr sz="2400" b="1" cap="all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95300" y="3466353"/>
            <a:ext cx="8420100" cy="1500187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CA7E-0E32-44F6-86D7-EC1D8A6CE8A6}" type="datetime2">
              <a:rPr lang="en-US" smtClean="0"/>
              <a:t>Monday, May 24,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ICPAC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3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37B99F6-96F9-438A-A3A7-D9984BABFD8E}" type="datetime2">
              <a:rPr lang="en-US" smtClean="0"/>
              <a:t>Monday, May 24, 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ICPAC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95300" y="3024188"/>
            <a:ext cx="8420100" cy="442165"/>
          </a:xfrm>
        </p:spPr>
        <p:txBody>
          <a:bodyPr anchor="t">
            <a:normAutofit/>
          </a:bodyPr>
          <a:lstStyle>
            <a:lvl1pPr algn="l">
              <a:defRPr sz="2400" b="1" cap="all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95300" y="3466353"/>
            <a:ext cx="8420100" cy="1500187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65193" y="5848633"/>
            <a:ext cx="1009367" cy="1009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556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B3724-956F-45DF-A65E-EA2718D13D7F}" type="datetime2">
              <a:rPr lang="en-US" smtClean="0"/>
              <a:t>Monday, May 24, 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ICPAC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423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4017C-9869-486E-ADFF-B3CBA203C337}" type="datetime2">
              <a:rPr lang="en-US" smtClean="0"/>
              <a:t>Monday, May 24, 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ICPAC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120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398929"/>
          </a:xfrm>
        </p:spPr>
        <p:txBody>
          <a:bodyPr anchor="t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199529"/>
            <a:ext cx="5943600" cy="4781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0A5E0-C1B9-4867-A1E2-5B2A0C6D13BD}" type="datetime2">
              <a:rPr lang="en-US" smtClean="0"/>
              <a:t>Monday, May 24, 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ICPAC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543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sv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79216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2446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486987"/>
            <a:ext cx="2311400" cy="1823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rgbClr val="646463"/>
                </a:solidFill>
              </a:defRPr>
            </a:lvl1pPr>
          </a:lstStyle>
          <a:p>
            <a:fld id="{D0EE56E8-8AF9-4EAA-BC04-5929A4739BF4}" type="datetime2">
              <a:rPr lang="en-US" smtClean="0"/>
              <a:t>Monday, May 24,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486987"/>
            <a:ext cx="3944714" cy="1823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="1">
                <a:solidFill>
                  <a:srgbClr val="646463"/>
                </a:solidFill>
              </a:defRPr>
            </a:lvl1pPr>
          </a:lstStyle>
          <a:p>
            <a:r>
              <a:rPr lang="en-US" dirty="0"/>
              <a:t>ICPAC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7528" y="6486987"/>
            <a:ext cx="388471" cy="1823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2508A43-7D70-7540-86DE-8CBB964A449C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8769424" y="5948365"/>
            <a:ext cx="867684" cy="867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132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49" r:id="rId2"/>
    <p:sldLayoutId id="2147483650" r:id="rId3"/>
    <p:sldLayoutId id="2147483651" r:id="rId4"/>
    <p:sldLayoutId id="2147483658" r:id="rId5"/>
    <p:sldLayoutId id="2147483654" r:id="rId6"/>
    <p:sldLayoutId id="2147483655" r:id="rId7"/>
    <p:sldLayoutId id="2147483657" r:id="rId8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400" kern="1200" cap="all">
          <a:solidFill>
            <a:srgbClr val="00833F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newtimes.co.rw/news/severe-weather-warning-issued" TargetMode="External"/><Relationship Id="rId3" Type="http://schemas.openxmlformats.org/officeDocument/2006/relationships/hyperlink" Target="https://www.kigalitoday.com/amakuru/amakuru-mu-rwanda/article/nyamasheke-abantu-631-bakuwe-mu-byabo-no-gutsuka-k-umusozi" TargetMode="External"/><Relationship Id="rId7" Type="http://schemas.openxmlformats.org/officeDocument/2006/relationships/hyperlink" Target="https://www.newtimes.co.rw/opinions/editorial-pay-attention-severe-weather-warning" TargetMode="External"/><Relationship Id="rId2" Type="http://schemas.openxmlformats.org/officeDocument/2006/relationships/hyperlink" Target="https://www.newtimes.co.rw/news/govt-sends-emergency-aid-rain-hit-households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newtimes.co.rw/news/government-build-houses-over-14000-households-displaced-disasters" TargetMode="External"/><Relationship Id="rId5" Type="http://schemas.openxmlformats.org/officeDocument/2006/relationships/hyperlink" Target="https://igihe.com/ibidukikije/article/hateganyijwe-imvura-nyinshi-mu-mujyi-wa-kigali-n-intara-y-iburasirazuba-mu-mezi" TargetMode="External"/><Relationship Id="rId4" Type="http://schemas.openxmlformats.org/officeDocument/2006/relationships/hyperlink" Target="http://imvahonshya.co.rw/imvura-yigihembwe-ni-isanzwe-uretse-mu-mujyi-wa-kigali-iburasirazuba-namajyepfo/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app=desktop&amp;v=SYOynNyJlbo&amp;t=1s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b="1" dirty="0" smtClean="0"/>
              <a:t>Rwanda 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915222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 for Some of the  articles published mam 2021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244601"/>
            <a:ext cx="8915400" cy="4992711"/>
          </a:xfrm>
        </p:spPr>
        <p:txBody>
          <a:bodyPr>
            <a:normAutofit fontScale="70000" lnSpcReduction="20000"/>
          </a:bodyPr>
          <a:lstStyle/>
          <a:p>
            <a:r>
              <a:rPr lang="en-US" sz="2000" b="1" dirty="0" err="1">
                <a:latin typeface="+mj-lt"/>
              </a:rPr>
              <a:t>Govt</a:t>
            </a:r>
            <a:r>
              <a:rPr lang="en-US" sz="2000" b="1" dirty="0">
                <a:latin typeface="+mj-lt"/>
              </a:rPr>
              <a:t> sends emergency aid to rain-hit </a:t>
            </a:r>
            <a:r>
              <a:rPr lang="en-US" sz="2000" b="1" dirty="0" smtClean="0">
                <a:latin typeface="+mj-lt"/>
              </a:rPr>
              <a:t>households </a:t>
            </a:r>
            <a:r>
              <a:rPr lang="en-US" sz="2000" dirty="0" smtClean="0">
                <a:latin typeface="+mj-lt"/>
                <a:hlinkClick r:id="rId2"/>
              </a:rPr>
              <a:t>https://</a:t>
            </a:r>
            <a:r>
              <a:rPr lang="en-US" sz="2000" dirty="0">
                <a:latin typeface="+mj-lt"/>
                <a:hlinkClick r:id="rId2"/>
              </a:rPr>
              <a:t>www.newtimes.co.rw/news/govt-sends-emergency-aid-rain-hit-households</a:t>
            </a:r>
            <a:r>
              <a:rPr lang="en-US" sz="2000" dirty="0">
                <a:latin typeface="+mj-lt"/>
              </a:rPr>
              <a:t> </a:t>
            </a:r>
          </a:p>
          <a:p>
            <a:endParaRPr lang="en-US" sz="2000" b="1" dirty="0">
              <a:latin typeface="+mj-lt"/>
            </a:endParaRPr>
          </a:p>
          <a:p>
            <a:r>
              <a:rPr lang="en-US" sz="2000" b="1" dirty="0" err="1">
                <a:latin typeface="+mj-lt"/>
              </a:rPr>
              <a:t>Nyamasheke</a:t>
            </a:r>
            <a:r>
              <a:rPr lang="en-US" sz="2000" b="1" dirty="0">
                <a:latin typeface="+mj-lt"/>
              </a:rPr>
              <a:t>: </a:t>
            </a:r>
            <a:r>
              <a:rPr lang="en-US" sz="2000" b="1" dirty="0" err="1">
                <a:latin typeface="+mj-lt"/>
              </a:rPr>
              <a:t>Abantu</a:t>
            </a:r>
            <a:r>
              <a:rPr lang="en-US" sz="2000" b="1" dirty="0">
                <a:latin typeface="+mj-lt"/>
              </a:rPr>
              <a:t> 631 </a:t>
            </a:r>
            <a:r>
              <a:rPr lang="en-US" sz="2000" b="1" dirty="0" err="1">
                <a:latin typeface="+mj-lt"/>
              </a:rPr>
              <a:t>bakuwe</a:t>
            </a:r>
            <a:r>
              <a:rPr lang="en-US" sz="2000" b="1" dirty="0">
                <a:latin typeface="+mj-lt"/>
              </a:rPr>
              <a:t> mu </a:t>
            </a:r>
            <a:r>
              <a:rPr lang="en-US" sz="2000" b="1" dirty="0" err="1">
                <a:latin typeface="+mj-lt"/>
              </a:rPr>
              <a:t>byabo</a:t>
            </a:r>
            <a:r>
              <a:rPr lang="en-US" sz="2000" b="1" dirty="0">
                <a:latin typeface="+mj-lt"/>
              </a:rPr>
              <a:t> no </a:t>
            </a:r>
            <a:r>
              <a:rPr lang="en-US" sz="2000" b="1" dirty="0" err="1">
                <a:latin typeface="+mj-lt"/>
              </a:rPr>
              <a:t>gutsuka</a:t>
            </a:r>
            <a:r>
              <a:rPr lang="en-US" sz="2000" b="1" dirty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k’umusozi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dirty="0" smtClean="0">
                <a:latin typeface="+mj-lt"/>
                <a:hlinkClick r:id="rId3"/>
              </a:rPr>
              <a:t>https</a:t>
            </a:r>
            <a:r>
              <a:rPr lang="en-US" sz="2000" dirty="0">
                <a:latin typeface="+mj-lt"/>
                <a:hlinkClick r:id="rId3"/>
              </a:rPr>
              <a:t>://www.kigalitoday.com/amakuru/amakuru-mu-rwanda/article/nyamasheke-abantu-631-bakuwe-mu-byabo-no-gutsuka-k-umusozi</a:t>
            </a:r>
            <a:r>
              <a:rPr lang="en-US" sz="2000" dirty="0">
                <a:latin typeface="+mj-lt"/>
              </a:rPr>
              <a:t> </a:t>
            </a:r>
            <a:endParaRPr lang="en-US" sz="2000" dirty="0" smtClean="0">
              <a:latin typeface="+mj-lt"/>
            </a:endParaRPr>
          </a:p>
          <a:p>
            <a:pPr marL="0" indent="0">
              <a:buNone/>
            </a:pPr>
            <a:endParaRPr lang="en-US" sz="2000" dirty="0" smtClean="0">
              <a:latin typeface="+mj-lt"/>
            </a:endParaRPr>
          </a:p>
          <a:p>
            <a:pPr lvl="0"/>
            <a:r>
              <a:rPr lang="en-US" sz="2000" dirty="0" err="1">
                <a:latin typeface="+mj-lt"/>
              </a:rPr>
              <a:t>Imvura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y’igihembwe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ni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isanzwe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uretse</a:t>
            </a:r>
            <a:r>
              <a:rPr lang="en-US" sz="2000" dirty="0">
                <a:latin typeface="+mj-lt"/>
              </a:rPr>
              <a:t> mu </a:t>
            </a:r>
            <a:r>
              <a:rPr lang="en-US" sz="2000" dirty="0" err="1">
                <a:latin typeface="+mj-lt"/>
              </a:rPr>
              <a:t>Mujyi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wa</a:t>
            </a:r>
            <a:r>
              <a:rPr lang="en-US" sz="2000" dirty="0">
                <a:latin typeface="+mj-lt"/>
              </a:rPr>
              <a:t> Kigali, </a:t>
            </a:r>
            <a:r>
              <a:rPr lang="en-US" sz="2000" dirty="0" err="1">
                <a:latin typeface="+mj-lt"/>
              </a:rPr>
              <a:t>Iburasirazuba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n’Amajyepfo</a:t>
            </a:r>
            <a:r>
              <a:rPr lang="en-US" sz="2000" dirty="0">
                <a:latin typeface="+mj-lt"/>
              </a:rPr>
              <a:t> </a:t>
            </a:r>
            <a:r>
              <a:rPr lang="en-US" sz="2000" u="sng" dirty="0">
                <a:latin typeface="+mj-lt"/>
                <a:hlinkClick r:id="rId4"/>
              </a:rPr>
              <a:t>http://imvahonshya.co.rw/imvura-yigihembwe-ni-isanzwe-uretse-mu-mujyi-wa-kigali-iburasirazuba-namajyepfo/</a:t>
            </a:r>
            <a:r>
              <a:rPr lang="en-US" sz="2000" dirty="0">
                <a:latin typeface="+mj-lt"/>
              </a:rPr>
              <a:t> </a:t>
            </a:r>
            <a:endParaRPr lang="en-US" sz="2000" b="1" dirty="0">
              <a:latin typeface="+mj-lt"/>
            </a:endParaRPr>
          </a:p>
          <a:p>
            <a:pPr marL="0" indent="0">
              <a:buNone/>
            </a:pPr>
            <a:r>
              <a:rPr lang="en-US" sz="2000" dirty="0">
                <a:latin typeface="+mj-lt"/>
              </a:rPr>
              <a:t> </a:t>
            </a:r>
            <a:endParaRPr lang="en-US" sz="2000" b="1" dirty="0">
              <a:latin typeface="+mj-lt"/>
            </a:endParaRPr>
          </a:p>
          <a:p>
            <a:pPr lvl="0"/>
            <a:r>
              <a:rPr lang="en-US" sz="2000" dirty="0" err="1">
                <a:latin typeface="+mj-lt"/>
              </a:rPr>
              <a:t>Hateganyijwe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imvura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nyinshi</a:t>
            </a:r>
            <a:r>
              <a:rPr lang="en-US" sz="2000" dirty="0">
                <a:latin typeface="+mj-lt"/>
              </a:rPr>
              <a:t> mu </a:t>
            </a:r>
            <a:r>
              <a:rPr lang="en-US" sz="2000" dirty="0" err="1">
                <a:latin typeface="+mj-lt"/>
              </a:rPr>
              <a:t>Mujyi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wa</a:t>
            </a:r>
            <a:r>
              <a:rPr lang="en-US" sz="2000" dirty="0">
                <a:latin typeface="+mj-lt"/>
              </a:rPr>
              <a:t> Kigali </a:t>
            </a:r>
            <a:r>
              <a:rPr lang="en-US" sz="2000" dirty="0" err="1">
                <a:latin typeface="+mj-lt"/>
              </a:rPr>
              <a:t>n’Intara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y’Iburasirazuba</a:t>
            </a:r>
            <a:r>
              <a:rPr lang="en-US" sz="2000" dirty="0">
                <a:latin typeface="+mj-lt"/>
              </a:rPr>
              <a:t> mu </a:t>
            </a:r>
            <a:r>
              <a:rPr lang="en-US" sz="2000" dirty="0" err="1">
                <a:latin typeface="+mj-lt"/>
              </a:rPr>
              <a:t>mezi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atatu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ari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mbere</a:t>
            </a:r>
            <a:r>
              <a:rPr lang="en-US" sz="2000" dirty="0">
                <a:latin typeface="+mj-lt"/>
              </a:rPr>
              <a:t> </a:t>
            </a:r>
            <a:r>
              <a:rPr lang="en-US" sz="2000" u="sng" dirty="0" smtClean="0">
                <a:latin typeface="+mj-lt"/>
                <a:hlinkClick r:id="rId5"/>
              </a:rPr>
              <a:t>https</a:t>
            </a:r>
            <a:r>
              <a:rPr lang="en-US" sz="2000" u="sng" dirty="0">
                <a:latin typeface="+mj-lt"/>
                <a:hlinkClick r:id="rId5"/>
              </a:rPr>
              <a:t>://igihe.com/ibidukikije/article/hateganyijwe-imvura-nyinshi-mu-mujyi-wa-kigali-n-intara-y-iburasirazuba-mu-mezi</a:t>
            </a:r>
            <a:r>
              <a:rPr lang="en-US" sz="2000" dirty="0">
                <a:latin typeface="+mj-lt"/>
              </a:rPr>
              <a:t> </a:t>
            </a:r>
            <a:endParaRPr lang="en-US" sz="2000" b="1" dirty="0">
              <a:latin typeface="+mj-lt"/>
            </a:endParaRPr>
          </a:p>
          <a:p>
            <a:endParaRPr lang="en-US" sz="2000" b="1" dirty="0">
              <a:latin typeface="+mj-lt"/>
            </a:endParaRPr>
          </a:p>
          <a:p>
            <a:pPr lvl="0"/>
            <a:r>
              <a:rPr lang="en-US" sz="2000" dirty="0">
                <a:latin typeface="+mj-lt"/>
              </a:rPr>
              <a:t>Government to build houses for over 14,000 households displaced by disasters </a:t>
            </a:r>
            <a:r>
              <a:rPr lang="en-US" sz="2000" u="sng" dirty="0" smtClean="0">
                <a:latin typeface="+mj-lt"/>
                <a:hlinkClick r:id="rId6"/>
              </a:rPr>
              <a:t>https</a:t>
            </a:r>
            <a:r>
              <a:rPr lang="en-US" sz="2000" u="sng" dirty="0">
                <a:latin typeface="+mj-lt"/>
                <a:hlinkClick r:id="rId6"/>
              </a:rPr>
              <a:t>://www.newtimes.co.rw/news/government-build-houses-over-14000-households-displaced-disasters</a:t>
            </a:r>
            <a:r>
              <a:rPr lang="en-US" sz="2000" dirty="0">
                <a:latin typeface="+mj-lt"/>
              </a:rPr>
              <a:t> </a:t>
            </a:r>
            <a:endParaRPr lang="en-US" sz="2000" dirty="0" smtClean="0">
              <a:latin typeface="+mj-lt"/>
            </a:endParaRPr>
          </a:p>
          <a:p>
            <a:pPr marL="0" indent="0">
              <a:buNone/>
            </a:pPr>
            <a:endParaRPr lang="en-US" sz="2000" b="1" dirty="0">
              <a:latin typeface="+mj-lt"/>
            </a:endParaRPr>
          </a:p>
          <a:p>
            <a:pPr lvl="0"/>
            <a:r>
              <a:rPr lang="en-US" sz="2000" dirty="0" smtClean="0">
                <a:latin typeface="+mj-lt"/>
              </a:rPr>
              <a:t>Editorial</a:t>
            </a:r>
            <a:r>
              <a:rPr lang="en-US" sz="2000" dirty="0">
                <a:latin typeface="+mj-lt"/>
              </a:rPr>
              <a:t>: Pay attention to severe weather warning </a:t>
            </a:r>
            <a:r>
              <a:rPr lang="en-US" sz="2000" u="sng" dirty="0">
                <a:latin typeface="+mj-lt"/>
                <a:hlinkClick r:id="rId7"/>
              </a:rPr>
              <a:t>https://</a:t>
            </a:r>
            <a:r>
              <a:rPr lang="en-US" sz="2000" u="sng" dirty="0" smtClean="0">
                <a:latin typeface="+mj-lt"/>
                <a:hlinkClick r:id="rId7"/>
              </a:rPr>
              <a:t>www.newtimes.co.rw/opinions/editorial-pay-attention-severe-weather-warning</a:t>
            </a:r>
            <a:endParaRPr lang="en-US" sz="2000" u="sng" dirty="0" smtClean="0">
              <a:latin typeface="+mj-lt"/>
            </a:endParaRPr>
          </a:p>
          <a:p>
            <a:pPr marL="0" lvl="0" indent="0">
              <a:buNone/>
            </a:pPr>
            <a:r>
              <a:rPr lang="en-US" sz="2000" dirty="0" smtClean="0">
                <a:latin typeface="+mj-lt"/>
              </a:rPr>
              <a:t> </a:t>
            </a:r>
            <a:endParaRPr lang="en-US" sz="2000" b="1" dirty="0">
              <a:latin typeface="+mj-lt"/>
            </a:endParaRPr>
          </a:p>
          <a:p>
            <a:pPr lvl="0"/>
            <a:r>
              <a:rPr lang="en-US" sz="2000" dirty="0">
                <a:latin typeface="+mj-lt"/>
              </a:rPr>
              <a:t>Severe weather warning issued </a:t>
            </a:r>
            <a:r>
              <a:rPr lang="en-US" sz="2000" u="sng" dirty="0" smtClean="0">
                <a:latin typeface="+mj-lt"/>
                <a:hlinkClick r:id="rId8"/>
              </a:rPr>
              <a:t>https</a:t>
            </a:r>
            <a:r>
              <a:rPr lang="en-US" sz="2000" u="sng" dirty="0">
                <a:latin typeface="+mj-lt"/>
                <a:hlinkClick r:id="rId8"/>
              </a:rPr>
              <a:t>://www.newtimes.co.rw/news/severe-weather-warning-issued</a:t>
            </a:r>
            <a:r>
              <a:rPr lang="en-US" sz="2000" dirty="0">
                <a:latin typeface="+mj-lt"/>
              </a:rPr>
              <a:t> </a:t>
            </a:r>
            <a:endParaRPr lang="en-US" sz="2000" b="1" dirty="0">
              <a:latin typeface="+mj-lt"/>
            </a:endParaRP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t>Monday, May 24,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ICPAC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18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F75A23-1886-804B-B2C7-4AADFDCFC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B99F6-96F9-438A-A3A7-D9984BABFD8E}" type="datetime2">
              <a:rPr lang="en-US" smtClean="0"/>
              <a:t>Monday, May 24, 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B96751-D999-2C47-9A77-4BB15E73B6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ICPAC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042785-D7A5-F745-95C2-C4A1596D8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1E015E1-75D5-9440-A1E4-A8F2F6A04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KE" dirty="0"/>
              <a:t>#ghacof5</a:t>
            </a:r>
            <a:r>
              <a:rPr lang="en-US" dirty="0"/>
              <a:t>8</a:t>
            </a:r>
            <a:r>
              <a:rPr lang="en-KE" dirty="0"/>
              <a:t>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7F731B4-3DAE-9948-B19F-9B93EBFEDD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KE" dirty="0">
                <a:solidFill>
                  <a:schemeClr val="bg1"/>
                </a:solidFill>
              </a:rPr>
              <a:t>Contribute to the Conversation on Twitter </a:t>
            </a:r>
          </a:p>
        </p:txBody>
      </p:sp>
    </p:spTree>
    <p:extLst>
      <p:ext uri="{BB962C8B-B14F-4D97-AF65-F5344CB8AC3E}">
        <p14:creationId xmlns:p14="http://schemas.microsoft.com/office/powerpoint/2010/main" val="214149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dirty="0"/>
              <a:t>march, April, may 2021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Best Communication Practices from the past Season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CA7E-0E32-44F6-86D7-EC1D8A6CE8A6}" type="datetime2">
              <a:rPr lang="en-US" smtClean="0"/>
              <a:t>Monday, May 24,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INTERGOVERNMENTAL AUTHORITY ON DEVELOPMENT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50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BD5425-CFC1-2D46-8069-792B589F5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Communication best practices mam 2021 rainfall season </a:t>
            </a:r>
            <a:endParaRPr lang="en-KE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C4C74F-57B1-A442-AAF9-1849E63F18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472" y="1066801"/>
            <a:ext cx="9649072" cy="5170512"/>
          </a:xfrm>
        </p:spPr>
        <p:txBody>
          <a:bodyPr>
            <a:normAutofit/>
          </a:bodyPr>
          <a:lstStyle/>
          <a:p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/>
              <a:t>Virtual National Climate Outlook </a:t>
            </a:r>
            <a:r>
              <a:rPr lang="en-US" dirty="0" smtClean="0"/>
              <a:t>Forum was held </a:t>
            </a:r>
            <a:r>
              <a:rPr lang="en-US" dirty="0"/>
              <a:t>on 24</a:t>
            </a:r>
            <a:r>
              <a:rPr lang="en-US" baseline="30000" dirty="0"/>
              <a:t>th</a:t>
            </a:r>
            <a:r>
              <a:rPr lang="en-US" dirty="0"/>
              <a:t> February 2021 to disseminate March to May 2021 rainfall seasonal forecast. </a:t>
            </a:r>
            <a:endParaRPr lang="en-US" dirty="0" smtClean="0"/>
          </a:p>
          <a:p>
            <a:pPr lvl="0"/>
            <a:r>
              <a:rPr lang="en-US" dirty="0"/>
              <a:t>Social media namely Whatsaap and Twitter were used to disseminate the seasonal forecast</a:t>
            </a:r>
          </a:p>
          <a:p>
            <a:pPr lvl="0"/>
            <a:r>
              <a:rPr lang="en-US" dirty="0"/>
              <a:t>The seasonal forecast statement was aired by Radio Rwanda between 25</a:t>
            </a:r>
            <a:r>
              <a:rPr lang="en-US" baseline="30000" dirty="0"/>
              <a:t>th</a:t>
            </a:r>
            <a:r>
              <a:rPr lang="en-US" dirty="0"/>
              <a:t> and 28</a:t>
            </a:r>
            <a:r>
              <a:rPr lang="en-US" baseline="30000" dirty="0"/>
              <a:t>th</a:t>
            </a:r>
            <a:r>
              <a:rPr lang="en-US" dirty="0"/>
              <a:t> February 2021 </a:t>
            </a:r>
          </a:p>
          <a:p>
            <a:pPr lvl="0"/>
            <a:r>
              <a:rPr lang="en-US" dirty="0"/>
              <a:t>The video of Director General of Meteo Rwanda announcing the seasonal forecast was aired by Rwanda Television on 27</a:t>
            </a:r>
            <a:r>
              <a:rPr lang="en-US" baseline="30000" dirty="0"/>
              <a:t>th</a:t>
            </a:r>
            <a:r>
              <a:rPr lang="en-US" dirty="0"/>
              <a:t> April 2021. The video is also available on Meteo Rwanda’s </a:t>
            </a:r>
            <a:r>
              <a:rPr lang="en-US" dirty="0" err="1"/>
              <a:t>youtube</a:t>
            </a:r>
            <a:r>
              <a:rPr lang="en-US" dirty="0"/>
              <a:t> channel. </a:t>
            </a:r>
            <a:endParaRPr lang="en-US" dirty="0" smtClean="0"/>
          </a:p>
          <a:p>
            <a:pPr lvl="0"/>
            <a:r>
              <a:rPr lang="en-US" dirty="0" smtClean="0"/>
              <a:t>Different </a:t>
            </a:r>
            <a:r>
              <a:rPr lang="en-US" dirty="0"/>
              <a:t>media houses attended this forum and published articles on March to May 2021 rainfall seasonal forecast. </a:t>
            </a:r>
          </a:p>
          <a:p>
            <a:endParaRPr lang="en-KE" i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942A6C-5572-494A-8415-A7E5B62B5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t>Monday, May 24, 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01B3DA-3B7A-E94F-84EF-C4F797734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ICPAC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B0650B-8FF5-0842-9E7D-26FC70D0B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525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/>
              <a:t>Communication best practices mam 2021 rainfall season 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88263" y="1844824"/>
            <a:ext cx="6248132" cy="4285779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t>Monday, May 24,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ICPAC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4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95300" y="1124744"/>
            <a:ext cx="9066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video of Director general of Meteo Rwanda issuing seasonal forecast is available </a:t>
            </a:r>
            <a:r>
              <a:rPr lang="en-US" dirty="0"/>
              <a:t>on this link: </a:t>
            </a:r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www.youtube.com/watch?app=desktop&amp;v=SYOynNyJlbo&amp;t=1s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3277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/>
              <a:t>Communication best practices mam 2021 rainfall season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Live weather presentation of daily forecast were provided on Rwanda Television and uploaded on Meteo Rwanda’s </a:t>
            </a:r>
            <a:r>
              <a:rPr lang="en-US" dirty="0" err="1" smtClean="0"/>
              <a:t>Youtube</a:t>
            </a:r>
            <a:r>
              <a:rPr lang="en-US" dirty="0" smtClean="0"/>
              <a:t> Channel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t>Monday, May 24,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ICPAC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5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1904" y="2420888"/>
            <a:ext cx="681409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280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/>
              <a:t>Communication best practices mam 2021 rainfall season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t>Monday, May 24,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ICPAC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6</a:t>
            </a:fld>
            <a:endParaRPr lang="en-US"/>
          </a:p>
        </p:txBody>
      </p:sp>
      <p:pic>
        <p:nvPicPr>
          <p:cNvPr id="1026" name="Picture 2" descr="Imag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608" y="1733571"/>
            <a:ext cx="6624736" cy="5124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16459200"/>
            <a:ext cx="6858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905750" y="-13716000"/>
            <a:ext cx="3429000" cy="4572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1127325"/>
            <a:ext cx="9777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Monthly and Ten days rainfall forecast was issued regularly to supplement the </a:t>
            </a:r>
          </a:p>
          <a:p>
            <a:pPr algn="ctr"/>
            <a:r>
              <a:rPr lang="en-US" sz="2000" dirty="0" smtClean="0"/>
              <a:t>seasonal forecast.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1467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/>
              <a:t>Communication best practices mam 2021 rainfall season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t>Monday, May 24,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ICPAC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7</a:t>
            </a:fld>
            <a:endParaRPr lang="en-US"/>
          </a:p>
        </p:txBody>
      </p:sp>
      <p:pic>
        <p:nvPicPr>
          <p:cNvPr id="2050" name="Picture 2" descr="Imag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14" y="1066800"/>
            <a:ext cx="7427414" cy="9110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352600" y="1066800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Ten days wind forecast was introduced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9107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Weather advisories were issued on different occasions </a:t>
            </a:r>
            <a:endParaRPr lang="en-US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t>Monday, May 24,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ICPAC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8</a:t>
            </a:fld>
            <a:endParaRPr lang="en-US"/>
          </a:p>
        </p:txBody>
      </p:sp>
      <p:pic>
        <p:nvPicPr>
          <p:cNvPr id="3074" name="Picture 2" descr="Imag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1513912"/>
            <a:ext cx="4107645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4871" y="1426992"/>
            <a:ext cx="5040938" cy="4749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1051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Extreme weather events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244601"/>
            <a:ext cx="8915400" cy="5064719"/>
          </a:xfrm>
        </p:spPr>
        <p:txBody>
          <a:bodyPr/>
          <a:lstStyle/>
          <a:p>
            <a:r>
              <a:rPr lang="en-US" dirty="0" smtClean="0"/>
              <a:t>39 houses destroyed by rainfall in </a:t>
            </a:r>
            <a:r>
              <a:rPr lang="en-US" dirty="0" err="1" smtClean="0"/>
              <a:t>Nyamasheke</a:t>
            </a:r>
            <a:r>
              <a:rPr lang="en-US" dirty="0" smtClean="0"/>
              <a:t> District in the night between 9</a:t>
            </a:r>
            <a:r>
              <a:rPr lang="en-US" baseline="30000" dirty="0" smtClean="0"/>
              <a:t>th</a:t>
            </a:r>
            <a:r>
              <a:rPr lang="en-US" dirty="0" smtClean="0"/>
              <a:t> and 10</a:t>
            </a:r>
            <a:r>
              <a:rPr lang="en-US" baseline="30000" dirty="0" smtClean="0"/>
              <a:t>th</a:t>
            </a:r>
            <a:r>
              <a:rPr lang="en-US" dirty="0" smtClean="0"/>
              <a:t> May 2021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t>Monday, May 24,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ICPAC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9</a:t>
            </a:fld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536" y="2060847"/>
            <a:ext cx="3816424" cy="442613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0138" y="2051756"/>
            <a:ext cx="3285861" cy="246439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9341" y="4238150"/>
            <a:ext cx="3456658" cy="2592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015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GAD PPT Template">
  <a:themeElements>
    <a:clrScheme name="IGAD">
      <a:dk1>
        <a:sysClr val="windowText" lastClr="000000"/>
      </a:dk1>
      <a:lt1>
        <a:sysClr val="window" lastClr="FFFFFF"/>
      </a:lt1>
      <a:dk2>
        <a:srgbClr val="646463"/>
      </a:dk2>
      <a:lt2>
        <a:srgbClr val="D0D0D0"/>
      </a:lt2>
      <a:accent1>
        <a:srgbClr val="00833F"/>
      </a:accent1>
      <a:accent2>
        <a:srgbClr val="F4BE49"/>
      </a:accent2>
      <a:accent3>
        <a:srgbClr val="004080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IGAD PPT Template.thmx</Template>
  <TotalTime>332</TotalTime>
  <Words>377</Words>
  <Application>Microsoft Office PowerPoint</Application>
  <PresentationFormat>A4 Paper (210x297 mm)</PresentationFormat>
  <Paragraphs>68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IGAD PPT Template</vt:lpstr>
      <vt:lpstr>PowerPoint Presentation</vt:lpstr>
      <vt:lpstr>march, April, may 2021 </vt:lpstr>
      <vt:lpstr>Communication best practices mam 2021 rainfall season </vt:lpstr>
      <vt:lpstr>Communication best practices mam 2021 rainfall season </vt:lpstr>
      <vt:lpstr>Communication best practices mam 2021 rainfall season </vt:lpstr>
      <vt:lpstr>Communication best practices mam 2021 rainfall season </vt:lpstr>
      <vt:lpstr>Communication best practices mam 2021 rainfall season </vt:lpstr>
      <vt:lpstr>Weather advisories were issued on different occasions </vt:lpstr>
      <vt:lpstr>Extreme weather events</vt:lpstr>
      <vt:lpstr>Link for Some of the  articles published mam 2021 </vt:lpstr>
      <vt:lpstr>#ghacof58 </vt:lpstr>
    </vt:vector>
  </TitlesOfParts>
  <Company>Black Africa Group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Apple Macintosh</dc:creator>
  <cp:lastModifiedBy>Windows User</cp:lastModifiedBy>
  <cp:revision>44</cp:revision>
  <dcterms:created xsi:type="dcterms:W3CDTF">2014-11-18T09:33:09Z</dcterms:created>
  <dcterms:modified xsi:type="dcterms:W3CDTF">2021-05-24T11:02:13Z</dcterms:modified>
</cp:coreProperties>
</file>