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0" r:id="rId2"/>
  </p:sldMasterIdLst>
  <p:notesMasterIdLst>
    <p:notesMasterId r:id="rId11"/>
  </p:notesMasterIdLst>
  <p:handoutMasterIdLst>
    <p:handoutMasterId r:id="rId12"/>
  </p:handoutMasterIdLst>
  <p:sldIdLst>
    <p:sldId id="258" r:id="rId3"/>
    <p:sldId id="259" r:id="rId4"/>
    <p:sldId id="262" r:id="rId5"/>
    <p:sldId id="260" r:id="rId6"/>
    <p:sldId id="263" r:id="rId7"/>
    <p:sldId id="264" r:id="rId8"/>
    <p:sldId id="265" r:id="rId9"/>
    <p:sldId id="261" r:id="rId10"/>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34" autoAdjust="0"/>
    <p:restoredTop sz="92607" autoAdjust="0"/>
  </p:normalViewPr>
  <p:slideViewPr>
    <p:cSldViewPr snapToObjects="1">
      <p:cViewPr varScale="1">
        <p:scale>
          <a:sx n="51" d="100"/>
          <a:sy n="51" d="100"/>
        </p:scale>
        <p:origin x="1224" y="-269"/>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6F43F-70E8-4100-B44F-41CDB929F999}" type="datetimeFigureOut">
              <a:rPr lang="en-US" smtClean="0"/>
              <a:t>5/24/2021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3BFD2F-AF53-4A35-8C5B-7EDD9F04BDDD}" type="slidenum">
              <a:rPr lang="en-US" smtClean="0"/>
              <a:t>‹N°›</a:t>
            </a:fld>
            <a:endParaRPr lang="en-US"/>
          </a:p>
        </p:txBody>
      </p:sp>
    </p:spTree>
    <p:extLst>
      <p:ext uri="{BB962C8B-B14F-4D97-AF65-F5344CB8AC3E}">
        <p14:creationId xmlns:p14="http://schemas.microsoft.com/office/powerpoint/2010/main" val="12037935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F0A4F-9DF3-4D87-BA8C-3D59ACAE155F}" type="datetimeFigureOut">
              <a:rPr lang="en-US" smtClean="0"/>
              <a:t>5/24/2021</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654EE4-CDB4-4DB5-8E7E-FB133D2C7C82}" type="slidenum">
              <a:rPr lang="en-US" smtClean="0"/>
              <a:t>‹N°›</a:t>
            </a:fld>
            <a:endParaRPr lang="en-US"/>
          </a:p>
        </p:txBody>
      </p:sp>
    </p:spTree>
    <p:extLst>
      <p:ext uri="{BB962C8B-B14F-4D97-AF65-F5344CB8AC3E}">
        <p14:creationId xmlns:p14="http://schemas.microsoft.com/office/powerpoint/2010/main" val="24625800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B91931AE-9FA6-4A9F-A1AA-1AD11F2250DC}" type="slidenum">
              <a:rPr lang="en-GB" smtClean="0"/>
              <a:pPr/>
              <a:t>3</a:t>
            </a:fld>
            <a:endParaRPr lang="en-GB"/>
          </a:p>
        </p:txBody>
      </p:sp>
    </p:spTree>
    <p:extLst>
      <p:ext uri="{BB962C8B-B14F-4D97-AF65-F5344CB8AC3E}">
        <p14:creationId xmlns:p14="http://schemas.microsoft.com/office/powerpoint/2010/main" val="35073953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1D17487-0564-480D-8A7A-0F3868513E7E}" type="datetime2">
              <a:rPr lang="en-US" smtClean="0"/>
              <a:t>Monday, May 24,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‹N°›</a:t>
            </a:fld>
            <a:endParaRPr lang="en-US"/>
          </a:p>
        </p:txBody>
      </p:sp>
      <p:pic>
        <p:nvPicPr>
          <p:cNvPr id="9" name="Picture 8">
            <a:extLst>
              <a:ext uri="{FF2B5EF4-FFF2-40B4-BE49-F238E27FC236}">
                <a16:creationId xmlns:a16="http://schemas.microsoft.com/office/drawing/2014/main" xmlns="" id="{25F84531-413C-9249-960A-D05A1BD2BE62}"/>
              </a:ext>
            </a:extLst>
          </p:cNvPr>
          <p:cNvPicPr>
            <a:picLocks noChangeAspect="1"/>
          </p:cNvPicPr>
          <p:nvPr userDrawn="1"/>
        </p:nvPicPr>
        <p:blipFill>
          <a:blip r:embed="rId2"/>
          <a:srcRect/>
          <a:stretch/>
        </p:blipFill>
        <p:spPr>
          <a:xfrm>
            <a:off x="4207599" y="473053"/>
            <a:ext cx="1321468" cy="1303315"/>
          </a:xfrm>
          <a:prstGeom prst="rect">
            <a:avLst/>
          </a:prstGeom>
        </p:spPr>
      </p:pic>
      <p:sp>
        <p:nvSpPr>
          <p:cNvPr id="8" name="Title 1">
            <a:extLst>
              <a:ext uri="{FF2B5EF4-FFF2-40B4-BE49-F238E27FC236}">
                <a16:creationId xmlns:a16="http://schemas.microsoft.com/office/drawing/2014/main" xmlns="" id="{811CC0B9-36D2-D349-B9B0-580898BC1851}"/>
              </a:ext>
            </a:extLst>
          </p:cNvPr>
          <p:cNvSpPr>
            <a:spLocks noGrp="1"/>
          </p:cNvSpPr>
          <p:nvPr>
            <p:ph type="ctrTitle" hasCustomPrompt="1"/>
          </p:nvPr>
        </p:nvSpPr>
        <p:spPr>
          <a:xfrm>
            <a:off x="478366" y="2130427"/>
            <a:ext cx="8949268" cy="434478"/>
          </a:xfrm>
        </p:spPr>
        <p:txBody>
          <a:bodyPr anchor="t">
            <a:normAutofit/>
          </a:bodyPr>
          <a:lstStyle>
            <a:lvl1pPr algn="ctr">
              <a:defRPr sz="2400" cap="all">
                <a:solidFill>
                  <a:schemeClr val="accent1"/>
                </a:solidFill>
              </a:defRPr>
            </a:lvl1pPr>
          </a:lstStyle>
          <a:p>
            <a:r>
              <a:rPr lang="en-GB" dirty="0"/>
              <a:t>CLICK TO EDIT MASTER TITLE STYLE</a:t>
            </a:r>
            <a:endParaRPr lang="en-US" dirty="0"/>
          </a:p>
        </p:txBody>
      </p:sp>
      <p:sp>
        <p:nvSpPr>
          <p:cNvPr id="10" name="Subtitle 2">
            <a:extLst>
              <a:ext uri="{FF2B5EF4-FFF2-40B4-BE49-F238E27FC236}">
                <a16:creationId xmlns:a16="http://schemas.microsoft.com/office/drawing/2014/main" xmlns="" id="{3F803AA9-7F72-2643-8904-8B4832E51411}"/>
              </a:ext>
            </a:extLst>
          </p:cNvPr>
          <p:cNvSpPr>
            <a:spLocks noGrp="1"/>
          </p:cNvSpPr>
          <p:nvPr>
            <p:ph type="subTitle" idx="1" hasCustomPrompt="1"/>
          </p:nvPr>
        </p:nvSpPr>
        <p:spPr>
          <a:xfrm>
            <a:off x="478366" y="2564905"/>
            <a:ext cx="8949268"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5652420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D45BE59-6055-4611-9B4E-CCB6D7AD0808}" type="datetimeFigureOut">
              <a:rPr lang="fr-FR" smtClean="0">
                <a:solidFill>
                  <a:prstClr val="black">
                    <a:tint val="75000"/>
                  </a:prstClr>
                </a:solidFill>
              </a:rPr>
              <a:pPr/>
              <a:t>24/05/2021</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8D153F4-590F-4F62-AA42-95921DDBA66D}"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212043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82506" y="4406901"/>
            <a:ext cx="84201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3D45BE59-6055-4611-9B4E-CCB6D7AD0808}" type="datetimeFigureOut">
              <a:rPr lang="fr-FR" smtClean="0">
                <a:solidFill>
                  <a:prstClr val="black">
                    <a:tint val="75000"/>
                  </a:prstClr>
                </a:solidFill>
              </a:rPr>
              <a:pPr/>
              <a:t>24/05/2021</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8D153F4-590F-4F62-AA42-95921DDBA66D}"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4120786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3D45BE59-6055-4611-9B4E-CCB6D7AD0808}" type="datetimeFigureOut">
              <a:rPr lang="fr-FR" smtClean="0">
                <a:solidFill>
                  <a:prstClr val="black">
                    <a:tint val="75000"/>
                  </a:prstClr>
                </a:solidFill>
              </a:rPr>
              <a:pPr/>
              <a:t>24/05/2021</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E8D153F4-590F-4F62-AA42-95921DDBA66D}"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6055815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3D45BE59-6055-4611-9B4E-CCB6D7AD0808}" type="datetimeFigureOut">
              <a:rPr lang="fr-FR" smtClean="0">
                <a:solidFill>
                  <a:prstClr val="black">
                    <a:tint val="75000"/>
                  </a:prstClr>
                </a:solidFill>
              </a:rPr>
              <a:pPr/>
              <a:t>24/05/2021</a:t>
            </a:fld>
            <a:endParaRPr lang="fr-FR">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fr-FR">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E8D153F4-590F-4F62-AA42-95921DDBA66D}"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40742574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3D45BE59-6055-4611-9B4E-CCB6D7AD0808}" type="datetimeFigureOut">
              <a:rPr lang="fr-FR" smtClean="0">
                <a:solidFill>
                  <a:prstClr val="black">
                    <a:tint val="75000"/>
                  </a:prstClr>
                </a:solidFill>
              </a:rPr>
              <a:pPr/>
              <a:t>24/05/2021</a:t>
            </a:fld>
            <a:endParaRPr lang="fr-FR">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fr-FR">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E8D153F4-590F-4F62-AA42-95921DDBA66D}"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4610268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D45BE59-6055-4611-9B4E-CCB6D7AD0808}" type="datetimeFigureOut">
              <a:rPr lang="fr-FR" smtClean="0">
                <a:solidFill>
                  <a:prstClr val="black">
                    <a:tint val="75000"/>
                  </a:prstClr>
                </a:solidFill>
              </a:rPr>
              <a:pPr/>
              <a:t>24/05/2021</a:t>
            </a:fld>
            <a:endParaRPr lang="fr-FR">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fr-FR">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E8D153F4-590F-4F62-AA42-95921DDBA66D}"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6778553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95300" y="273050"/>
            <a:ext cx="3259006"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3D45BE59-6055-4611-9B4E-CCB6D7AD0808}" type="datetimeFigureOut">
              <a:rPr lang="fr-FR" smtClean="0">
                <a:solidFill>
                  <a:prstClr val="black">
                    <a:tint val="75000"/>
                  </a:prstClr>
                </a:solidFill>
              </a:rPr>
              <a:pPr/>
              <a:t>24/05/2021</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E8D153F4-590F-4F62-AA42-95921DDBA66D}"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8077450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941645" y="4800600"/>
            <a:ext cx="59436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3D45BE59-6055-4611-9B4E-CCB6D7AD0808}" type="datetimeFigureOut">
              <a:rPr lang="fr-FR" smtClean="0">
                <a:solidFill>
                  <a:prstClr val="black">
                    <a:tint val="75000"/>
                  </a:prstClr>
                </a:solidFill>
              </a:rPr>
              <a:pPr/>
              <a:t>24/05/2021</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E8D153F4-590F-4F62-AA42-95921DDBA66D}"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5607104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D45BE59-6055-4611-9B4E-CCB6D7AD0808}" type="datetimeFigureOut">
              <a:rPr lang="fr-FR" smtClean="0">
                <a:solidFill>
                  <a:prstClr val="black">
                    <a:tint val="75000"/>
                  </a:prstClr>
                </a:solidFill>
              </a:rPr>
              <a:pPr/>
              <a:t>24/05/2021</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8D153F4-590F-4F62-AA42-95921DDBA66D}"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9044711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7181850" y="274639"/>
            <a:ext cx="222885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95300" y="274639"/>
            <a:ext cx="652145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D45BE59-6055-4611-9B4E-CCB6D7AD0808}" type="datetimeFigureOut">
              <a:rPr lang="fr-FR" smtClean="0">
                <a:solidFill>
                  <a:prstClr val="black">
                    <a:tint val="75000"/>
                  </a:prstClr>
                </a:solidFill>
              </a:rPr>
              <a:pPr/>
              <a:t>24/05/2021</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8D153F4-590F-4F62-AA42-95921DDBA66D}"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150924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8366" y="2130427"/>
            <a:ext cx="8949268" cy="434478"/>
          </a:xfrm>
        </p:spPr>
        <p:txBody>
          <a:bodyPr anchor="t">
            <a:normAutofit/>
          </a:bodyPr>
          <a:lstStyle>
            <a:lvl1pPr algn="ctr">
              <a:defRPr sz="2400" cap="all">
                <a:solidFill>
                  <a:schemeClr val="accent1"/>
                </a:solidFill>
              </a:defRPr>
            </a:lvl1pPr>
          </a:lstStyle>
          <a:p>
            <a:r>
              <a:rPr lang="en-GB" dirty="0"/>
              <a:t>Best Communication mitigation Practices</a:t>
            </a:r>
            <a:endParaRPr lang="en-US" dirty="0"/>
          </a:p>
        </p:txBody>
      </p:sp>
      <p:sp>
        <p:nvSpPr>
          <p:cNvPr id="3" name="Subtitle 2"/>
          <p:cNvSpPr>
            <a:spLocks noGrp="1"/>
          </p:cNvSpPr>
          <p:nvPr>
            <p:ph type="subTitle" idx="1" hasCustomPrompt="1"/>
          </p:nvPr>
        </p:nvSpPr>
        <p:spPr>
          <a:xfrm>
            <a:off x="478366" y="2564905"/>
            <a:ext cx="8949268"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Country: </a:t>
            </a:r>
            <a:endParaRPr lang="en-US" dirty="0"/>
          </a:p>
        </p:txBody>
      </p:sp>
      <p:sp>
        <p:nvSpPr>
          <p:cNvPr id="4" name="Date Placeholder 3"/>
          <p:cNvSpPr>
            <a:spLocks noGrp="1"/>
          </p:cNvSpPr>
          <p:nvPr>
            <p:ph type="dt" sz="half" idx="10"/>
          </p:nvPr>
        </p:nvSpPr>
        <p:spPr/>
        <p:txBody>
          <a:bodyPr/>
          <a:lstStyle/>
          <a:p>
            <a:fld id="{51D17487-0564-480D-8A7A-0F3868513E7E}" type="datetime2">
              <a:rPr lang="en-US" smtClean="0"/>
              <a:t>Monday, May 24,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‹N°›</a:t>
            </a:fld>
            <a:endParaRPr lang="en-US"/>
          </a:p>
        </p:txBody>
      </p:sp>
      <p:pic>
        <p:nvPicPr>
          <p:cNvPr id="9" name="Picture 8">
            <a:extLst>
              <a:ext uri="{FF2B5EF4-FFF2-40B4-BE49-F238E27FC236}">
                <a16:creationId xmlns:a16="http://schemas.microsoft.com/office/drawing/2014/main" xmlns="" id="{25F84531-413C-9249-960A-D05A1BD2BE62}"/>
              </a:ext>
            </a:extLst>
          </p:cNvPr>
          <p:cNvPicPr>
            <a:picLocks noChangeAspect="1"/>
          </p:cNvPicPr>
          <p:nvPr userDrawn="1"/>
        </p:nvPicPr>
        <p:blipFill>
          <a:blip r:embed="rId2">
            <a:extLst>
              <a:ext uri="{96DAC541-7B7A-43D3-8B79-37D633B846F1}">
                <asvg:svgBlip xmlns:asvg="http://schemas.microsoft.com/office/drawing/2016/SVG/main" xmlns="" r:embed="rId3"/>
              </a:ext>
            </a:extLst>
          </a:blip>
          <a:srcRect/>
          <a:stretch/>
        </p:blipFill>
        <p:spPr>
          <a:xfrm>
            <a:off x="3960859" y="188640"/>
            <a:ext cx="1984282" cy="1984282"/>
          </a:xfrm>
          <a:prstGeom prst="rect">
            <a:avLst/>
          </a:prstGeom>
        </p:spPr>
      </p:pic>
      <p:pic>
        <p:nvPicPr>
          <p:cNvPr id="14" name="Picture 13">
            <a:extLst>
              <a:ext uri="{FF2B5EF4-FFF2-40B4-BE49-F238E27FC236}">
                <a16:creationId xmlns:a16="http://schemas.microsoft.com/office/drawing/2014/main" xmlns="" id="{CA214CEA-C499-8F4D-B62D-9B3A38A7425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8366" y="2965593"/>
            <a:ext cx="8949268" cy="3280548"/>
          </a:xfrm>
          <a:prstGeom prst="rect">
            <a:avLst/>
          </a:prstGeom>
        </p:spPr>
      </p:pic>
    </p:spTree>
    <p:extLst>
      <p:ext uri="{BB962C8B-B14F-4D97-AF65-F5344CB8AC3E}">
        <p14:creationId xmlns:p14="http://schemas.microsoft.com/office/powerpoint/2010/main" val="1703303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cap="all"/>
            </a:lvl1p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DE19D8FE-7506-41EF-B335-8CA99EA3EAA9}" type="datetime2">
              <a:rPr lang="en-US" smtClean="0"/>
              <a:t>Monday, May 24,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‹N°›</a:t>
            </a:fld>
            <a:endParaRPr lang="en-US"/>
          </a:p>
        </p:txBody>
      </p:sp>
    </p:spTree>
    <p:extLst>
      <p:ext uri="{BB962C8B-B14F-4D97-AF65-F5344CB8AC3E}">
        <p14:creationId xmlns:p14="http://schemas.microsoft.com/office/powerpoint/2010/main" val="440122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95300" y="3024188"/>
            <a:ext cx="8420100" cy="442165"/>
          </a:xfrm>
        </p:spPr>
        <p:txBody>
          <a:bodyPr anchor="t">
            <a:normAutofit/>
          </a:bodyPr>
          <a:lstStyle>
            <a:lvl1pPr algn="l">
              <a:defRPr sz="2400" b="1" cap="all"/>
            </a:lvl1pPr>
          </a:lstStyle>
          <a:p>
            <a:r>
              <a:rPr lang="en-GB"/>
              <a:t>Click to edit Master title style</a:t>
            </a:r>
            <a:endParaRPr lang="en-US" dirty="0"/>
          </a:p>
        </p:txBody>
      </p:sp>
      <p:sp>
        <p:nvSpPr>
          <p:cNvPr id="3" name="Text Placeholder 2"/>
          <p:cNvSpPr>
            <a:spLocks noGrp="1"/>
          </p:cNvSpPr>
          <p:nvPr>
            <p:ph type="body" idx="1" hasCustomPrompt="1"/>
          </p:nvPr>
        </p:nvSpPr>
        <p:spPr>
          <a:xfrm>
            <a:off x="495300" y="3466353"/>
            <a:ext cx="84201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sp>
        <p:nvSpPr>
          <p:cNvPr id="4" name="Date Placeholder 3"/>
          <p:cNvSpPr>
            <a:spLocks noGrp="1"/>
          </p:cNvSpPr>
          <p:nvPr>
            <p:ph type="dt" sz="half" idx="10"/>
          </p:nvPr>
        </p:nvSpPr>
        <p:spPr/>
        <p:txBody>
          <a:bodyPr/>
          <a:lstStyle/>
          <a:p>
            <a:fld id="{B15FCA7E-0E32-44F6-86D7-EC1D8A6CE8A6}" type="datetime2">
              <a:rPr lang="en-US" smtClean="0"/>
              <a:t>Monday, May 24,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‹N°›</a:t>
            </a:fld>
            <a:endParaRPr lang="en-US"/>
          </a:p>
        </p:txBody>
      </p:sp>
    </p:spTree>
    <p:extLst>
      <p:ext uri="{BB962C8B-B14F-4D97-AF65-F5344CB8AC3E}">
        <p14:creationId xmlns:p14="http://schemas.microsoft.com/office/powerpoint/2010/main" val="344134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Header 2">
    <p:bg>
      <p:bgPr>
        <a:solidFill>
          <a:schemeClr val="accent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rgbClr val="FFFFFF"/>
                </a:solidFill>
              </a:defRPr>
            </a:lvl1pPr>
          </a:lstStyle>
          <a:p>
            <a:fld id="{D37B99F6-96F9-438A-A3A7-D9984BABFD8E}" type="datetime2">
              <a:rPr lang="en-US" smtClean="0"/>
              <a:t>Monday, May 24, 2021</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dirty="0"/>
              <a:t>ICPAC</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1DB7362-2002-504E-9846-FFD55AE08938}" type="slidenum">
              <a:rPr lang="en-US" smtClean="0"/>
              <a:pPr/>
              <a:t>‹N°›</a:t>
            </a:fld>
            <a:endParaRPr lang="en-US"/>
          </a:p>
        </p:txBody>
      </p:sp>
      <p:sp>
        <p:nvSpPr>
          <p:cNvPr id="8" name="Title 1"/>
          <p:cNvSpPr>
            <a:spLocks noGrp="1"/>
          </p:cNvSpPr>
          <p:nvPr>
            <p:ph type="title"/>
          </p:nvPr>
        </p:nvSpPr>
        <p:spPr>
          <a:xfrm>
            <a:off x="495300" y="3024188"/>
            <a:ext cx="8420100" cy="442165"/>
          </a:xfrm>
        </p:spPr>
        <p:txBody>
          <a:bodyPr anchor="t">
            <a:normAutofit/>
          </a:bodyPr>
          <a:lstStyle>
            <a:lvl1pPr algn="l">
              <a:defRPr sz="2400" b="1" cap="all">
                <a:solidFill>
                  <a:schemeClr val="bg1"/>
                </a:solidFill>
              </a:defRPr>
            </a:lvl1pPr>
          </a:lstStyle>
          <a:p>
            <a:r>
              <a:rPr lang="en-GB"/>
              <a:t>Click to edit Master title style</a:t>
            </a:r>
            <a:endParaRPr lang="en-US" dirty="0"/>
          </a:p>
        </p:txBody>
      </p:sp>
      <p:sp>
        <p:nvSpPr>
          <p:cNvPr id="9" name="Text Placeholder 2"/>
          <p:cNvSpPr>
            <a:spLocks noGrp="1"/>
          </p:cNvSpPr>
          <p:nvPr>
            <p:ph type="body" idx="1" hasCustomPrompt="1"/>
          </p:nvPr>
        </p:nvSpPr>
        <p:spPr>
          <a:xfrm>
            <a:off x="495300" y="3466353"/>
            <a:ext cx="84201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pic>
        <p:nvPicPr>
          <p:cNvPr id="10" name="Picture 9"/>
          <p:cNvPicPr>
            <a:picLocks noChangeAspect="1"/>
          </p:cNvPicPr>
          <p:nvPr userDrawn="1"/>
        </p:nvPicPr>
        <p:blipFill>
          <a:blip r:embed="rId2"/>
          <a:srcRect/>
          <a:stretch/>
        </p:blipFill>
        <p:spPr>
          <a:xfrm>
            <a:off x="8665193" y="5848633"/>
            <a:ext cx="1009367" cy="1009367"/>
          </a:xfrm>
          <a:prstGeom prst="rect">
            <a:avLst/>
          </a:prstGeom>
        </p:spPr>
      </p:pic>
    </p:spTree>
    <p:extLst>
      <p:ext uri="{BB962C8B-B14F-4D97-AF65-F5344CB8AC3E}">
        <p14:creationId xmlns:p14="http://schemas.microsoft.com/office/powerpoint/2010/main" val="582556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C5B3724-956F-45DF-A65E-EA2718D13D7F}" type="datetime2">
              <a:rPr lang="en-US" smtClean="0"/>
              <a:t>Monday, May 24, 2021</a:t>
            </a:fld>
            <a:endParaRPr lang="en-US"/>
          </a:p>
        </p:txBody>
      </p:sp>
      <p:sp>
        <p:nvSpPr>
          <p:cNvPr id="4" name="Footer Placeholder 3"/>
          <p:cNvSpPr>
            <a:spLocks noGrp="1"/>
          </p:cNvSpPr>
          <p:nvPr>
            <p:ph type="ftr" sz="quarter" idx="11"/>
          </p:nvPr>
        </p:nvSpPr>
        <p:spPr/>
        <p:txBody>
          <a:bodyPr/>
          <a:lstStyle/>
          <a:p>
            <a:r>
              <a:rPr lang="en-US" dirty="0"/>
              <a:t>ICPAC</a:t>
            </a:r>
          </a:p>
        </p:txBody>
      </p:sp>
      <p:sp>
        <p:nvSpPr>
          <p:cNvPr id="5" name="Slide Number Placeholder 4"/>
          <p:cNvSpPr>
            <a:spLocks noGrp="1"/>
          </p:cNvSpPr>
          <p:nvPr>
            <p:ph type="sldNum" sz="quarter" idx="12"/>
          </p:nvPr>
        </p:nvSpPr>
        <p:spPr/>
        <p:txBody>
          <a:bodyPr/>
          <a:lstStyle/>
          <a:p>
            <a:fld id="{B1DB7362-2002-504E-9846-FFD55AE08938}" type="slidenum">
              <a:rPr lang="en-US" smtClean="0"/>
              <a:t>‹N°›</a:t>
            </a:fld>
            <a:endParaRPr lang="en-US"/>
          </a:p>
        </p:txBody>
      </p:sp>
    </p:spTree>
    <p:extLst>
      <p:ext uri="{BB962C8B-B14F-4D97-AF65-F5344CB8AC3E}">
        <p14:creationId xmlns:p14="http://schemas.microsoft.com/office/powerpoint/2010/main" val="1522423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B4017C-9869-486E-ADFF-B3CBA203C337}" type="datetime2">
              <a:rPr lang="en-US" smtClean="0"/>
              <a:t>Monday, May 24, 2021</a:t>
            </a:fld>
            <a:endParaRPr lang="en-US"/>
          </a:p>
        </p:txBody>
      </p:sp>
      <p:sp>
        <p:nvSpPr>
          <p:cNvPr id="3" name="Footer Placeholder 2"/>
          <p:cNvSpPr>
            <a:spLocks noGrp="1"/>
          </p:cNvSpPr>
          <p:nvPr>
            <p:ph type="ftr" sz="quarter" idx="11"/>
          </p:nvPr>
        </p:nvSpPr>
        <p:spPr/>
        <p:txBody>
          <a:bodyPr/>
          <a:lstStyle/>
          <a:p>
            <a:r>
              <a:rPr lang="en-US" dirty="0"/>
              <a:t>ICPAC</a:t>
            </a:r>
          </a:p>
        </p:txBody>
      </p:sp>
      <p:sp>
        <p:nvSpPr>
          <p:cNvPr id="4" name="Slide Number Placeholder 3"/>
          <p:cNvSpPr>
            <a:spLocks noGrp="1"/>
          </p:cNvSpPr>
          <p:nvPr>
            <p:ph type="sldNum" sz="quarter" idx="12"/>
          </p:nvPr>
        </p:nvSpPr>
        <p:spPr/>
        <p:txBody>
          <a:bodyPr/>
          <a:lstStyle/>
          <a:p>
            <a:fld id="{B1DB7362-2002-504E-9846-FFD55AE08938}" type="slidenum">
              <a:rPr lang="en-US" smtClean="0"/>
              <a:t>‹N°›</a:t>
            </a:fld>
            <a:endParaRPr lang="en-US"/>
          </a:p>
        </p:txBody>
      </p:sp>
    </p:spTree>
    <p:extLst>
      <p:ext uri="{BB962C8B-B14F-4D97-AF65-F5344CB8AC3E}">
        <p14:creationId xmlns:p14="http://schemas.microsoft.com/office/powerpoint/2010/main" val="1789120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398929"/>
          </a:xfrm>
        </p:spPr>
        <p:txBody>
          <a:bodyPr anchor="t"/>
          <a:lstStyle>
            <a:lvl1pPr algn="l">
              <a:defRPr sz="2000" b="1"/>
            </a:lvl1pPr>
          </a:lstStyle>
          <a:p>
            <a:r>
              <a:rPr lang="en-GB"/>
              <a:t>Click to edit Master title style</a:t>
            </a:r>
            <a:endParaRPr lang="en-US" dirty="0"/>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a:p>
        </p:txBody>
      </p:sp>
      <p:sp>
        <p:nvSpPr>
          <p:cNvPr id="4" name="Text Placeholder 3"/>
          <p:cNvSpPr>
            <a:spLocks noGrp="1"/>
          </p:cNvSpPr>
          <p:nvPr>
            <p:ph type="body" sz="half" idx="2"/>
          </p:nvPr>
        </p:nvSpPr>
        <p:spPr>
          <a:xfrm>
            <a:off x="1941645" y="5199529"/>
            <a:ext cx="5943600" cy="4781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07B0A5E0-C1B9-4867-A1E2-5B2A0C6D13BD}" type="datetime2">
              <a:rPr lang="en-US" smtClean="0"/>
              <a:t>Monday, May 24, 2021</a:t>
            </a:fld>
            <a:endParaRPr lang="en-US"/>
          </a:p>
        </p:txBody>
      </p:sp>
      <p:sp>
        <p:nvSpPr>
          <p:cNvPr id="6" name="Footer Placeholder 5"/>
          <p:cNvSpPr>
            <a:spLocks noGrp="1"/>
          </p:cNvSpPr>
          <p:nvPr>
            <p:ph type="ftr" sz="quarter" idx="11"/>
          </p:nvPr>
        </p:nvSpPr>
        <p:spPr/>
        <p:txBody>
          <a:bodyPr/>
          <a:lstStyle/>
          <a:p>
            <a:r>
              <a:rPr lang="en-US" dirty="0"/>
              <a:t>ICPAC</a:t>
            </a:r>
          </a:p>
        </p:txBody>
      </p:sp>
      <p:sp>
        <p:nvSpPr>
          <p:cNvPr id="7" name="Slide Number Placeholder 6"/>
          <p:cNvSpPr>
            <a:spLocks noGrp="1"/>
          </p:cNvSpPr>
          <p:nvPr>
            <p:ph type="sldNum" sz="quarter" idx="12"/>
          </p:nvPr>
        </p:nvSpPr>
        <p:spPr/>
        <p:txBody>
          <a:bodyPr/>
          <a:lstStyle/>
          <a:p>
            <a:fld id="{B1DB7362-2002-504E-9846-FFD55AE08938}" type="slidenum">
              <a:rPr lang="en-US" smtClean="0"/>
              <a:t>‹N°›</a:t>
            </a:fld>
            <a:endParaRPr lang="en-US"/>
          </a:p>
        </p:txBody>
      </p:sp>
    </p:spTree>
    <p:extLst>
      <p:ext uri="{BB962C8B-B14F-4D97-AF65-F5344CB8AC3E}">
        <p14:creationId xmlns:p14="http://schemas.microsoft.com/office/powerpoint/2010/main" val="961543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742950" y="2130426"/>
            <a:ext cx="84201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3D45BE59-6055-4611-9B4E-CCB6D7AD0808}" type="datetimeFigureOut">
              <a:rPr lang="fr-FR" smtClean="0">
                <a:solidFill>
                  <a:prstClr val="black">
                    <a:tint val="75000"/>
                  </a:prstClr>
                </a:solidFill>
              </a:rPr>
              <a:pPr/>
              <a:t>24/05/2021</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8D153F4-590F-4F62-AA42-95921DDBA66D}"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442363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79216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495300" y="1244601"/>
            <a:ext cx="89154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95300" y="6486987"/>
            <a:ext cx="2311400" cy="182373"/>
          </a:xfrm>
          <a:prstGeom prst="rect">
            <a:avLst/>
          </a:prstGeom>
        </p:spPr>
        <p:txBody>
          <a:bodyPr vert="horz" lIns="91440" tIns="45720" rIns="91440" bIns="45720" rtlCol="0" anchor="ctr"/>
          <a:lstStyle>
            <a:lvl1pPr algn="l">
              <a:defRPr sz="1000">
                <a:solidFill>
                  <a:srgbClr val="646463"/>
                </a:solidFill>
              </a:defRPr>
            </a:lvl1pPr>
          </a:lstStyle>
          <a:p>
            <a:fld id="{D0EE56E8-8AF9-4EAA-BC04-5929A4739BF4}" type="datetime2">
              <a:rPr lang="en-US" smtClean="0"/>
              <a:t>Monday, May 24, 2021</a:t>
            </a:fld>
            <a:endParaRPr lang="en-US" dirty="0"/>
          </a:p>
        </p:txBody>
      </p:sp>
      <p:sp>
        <p:nvSpPr>
          <p:cNvPr id="5" name="Footer Placeholder 4"/>
          <p:cNvSpPr>
            <a:spLocks noGrp="1"/>
          </p:cNvSpPr>
          <p:nvPr>
            <p:ph type="ftr" sz="quarter" idx="3"/>
          </p:nvPr>
        </p:nvSpPr>
        <p:spPr>
          <a:xfrm>
            <a:off x="3384550" y="6486987"/>
            <a:ext cx="3944714" cy="182373"/>
          </a:xfrm>
          <a:prstGeom prst="rect">
            <a:avLst/>
          </a:prstGeom>
        </p:spPr>
        <p:txBody>
          <a:bodyPr vert="horz" lIns="91440" tIns="45720" rIns="91440" bIns="45720" rtlCol="0" anchor="ctr"/>
          <a:lstStyle>
            <a:lvl1pPr algn="ctr">
              <a:defRPr sz="1000" b="1">
                <a:solidFill>
                  <a:srgbClr val="646463"/>
                </a:solidFill>
              </a:defRPr>
            </a:lvl1pPr>
          </a:lstStyle>
          <a:p>
            <a:r>
              <a:rPr lang="en-US" dirty="0"/>
              <a:t>ICPAC</a:t>
            </a:r>
          </a:p>
        </p:txBody>
      </p:sp>
      <p:sp>
        <p:nvSpPr>
          <p:cNvPr id="6" name="Slide Number Placeholder 5"/>
          <p:cNvSpPr>
            <a:spLocks noGrp="1"/>
          </p:cNvSpPr>
          <p:nvPr>
            <p:ph type="sldNum" sz="quarter" idx="4"/>
          </p:nvPr>
        </p:nvSpPr>
        <p:spPr>
          <a:xfrm>
            <a:off x="8247528" y="6486987"/>
            <a:ext cx="388471" cy="182373"/>
          </a:xfrm>
          <a:prstGeom prst="rect">
            <a:avLst/>
          </a:prstGeom>
        </p:spPr>
        <p:txBody>
          <a:bodyPr vert="horz" lIns="91440" tIns="45720" rIns="91440" bIns="45720" rtlCol="0" anchor="ctr"/>
          <a:lstStyle>
            <a:lvl1pPr algn="ctr">
              <a:defRPr sz="1000">
                <a:solidFill>
                  <a:schemeClr val="tx2"/>
                </a:solidFill>
              </a:defRPr>
            </a:lvl1pPr>
          </a:lstStyle>
          <a:p>
            <a:fld id="{B1DB7362-2002-504E-9846-FFD55AE08938}" type="slidenum">
              <a:rPr lang="en-US" smtClean="0"/>
              <a:pPr/>
              <a:t>‹N°›</a:t>
            </a:fld>
            <a:endParaRPr lang="en-US"/>
          </a:p>
        </p:txBody>
      </p:sp>
      <p:pic>
        <p:nvPicPr>
          <p:cNvPr id="11" name="Picture 10">
            <a:extLst>
              <a:ext uri="{FF2B5EF4-FFF2-40B4-BE49-F238E27FC236}">
                <a16:creationId xmlns:a16="http://schemas.microsoft.com/office/drawing/2014/main" xmlns="" id="{72508A43-7D70-7540-86DE-8CBB964A449C}"/>
              </a:ext>
            </a:extLst>
          </p:cNvPr>
          <p:cNvPicPr>
            <a:picLocks noChangeAspect="1"/>
          </p:cNvPicPr>
          <p:nvPr userDrawn="1"/>
        </p:nvPicPr>
        <p:blipFill>
          <a:blip r:embed="rId10">
            <a:extLst>
              <a:ext uri="{96DAC541-7B7A-43D3-8B79-37D633B846F1}">
                <asvg:svgBlip xmlns:asvg="http://schemas.microsoft.com/office/drawing/2016/SVG/main" xmlns="" r:embed="rId11"/>
              </a:ext>
            </a:extLst>
          </a:blip>
          <a:srcRect/>
          <a:stretch/>
        </p:blipFill>
        <p:spPr>
          <a:xfrm>
            <a:off x="8769424" y="5948365"/>
            <a:ext cx="867684" cy="867684"/>
          </a:xfrm>
          <a:prstGeom prst="rect">
            <a:avLst/>
          </a:prstGeom>
        </p:spPr>
      </p:pic>
    </p:spTree>
    <p:extLst>
      <p:ext uri="{BB962C8B-B14F-4D97-AF65-F5344CB8AC3E}">
        <p14:creationId xmlns:p14="http://schemas.microsoft.com/office/powerpoint/2010/main" val="1382132497"/>
      </p:ext>
    </p:extLst>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8" r:id="rId5"/>
    <p:sldLayoutId id="2147483654" r:id="rId6"/>
    <p:sldLayoutId id="2147483655" r:id="rId7"/>
    <p:sldLayoutId id="2147483657" r:id="rId8"/>
  </p:sldLayoutIdLst>
  <p:hf hdr="0"/>
  <p:txStyles>
    <p:titleStyle>
      <a:lvl1pPr algn="l" defTabSz="457200" rtl="0" eaLnBrk="1" latinLnBrk="0" hangingPunct="1">
        <a:spcBef>
          <a:spcPct val="0"/>
        </a:spcBef>
        <a:buNone/>
        <a:defRPr sz="2400" kern="1200" cap="all">
          <a:solidFill>
            <a:srgbClr val="0083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3D45BE59-6055-4611-9B4E-CCB6D7AD0808}" type="datetimeFigureOut">
              <a:rPr lang="fr-FR" smtClean="0">
                <a:solidFill>
                  <a:prstClr val="black">
                    <a:tint val="75000"/>
                  </a:prstClr>
                </a:solidFill>
              </a:rPr>
              <a:pPr defTabSz="914400"/>
              <a:t>24/05/2021</a:t>
            </a:fld>
            <a:endParaRPr lang="fr-FR">
              <a:solidFill>
                <a:prstClr val="black">
                  <a:tint val="75000"/>
                </a:prstClr>
              </a:solidFill>
            </a:endParaRPr>
          </a:p>
        </p:txBody>
      </p:sp>
      <p:sp>
        <p:nvSpPr>
          <p:cNvPr id="5" name="Espace réservé du pied de page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fr-FR">
              <a:solidFill>
                <a:prstClr val="black">
                  <a:tint val="75000"/>
                </a:prstClr>
              </a:solidFill>
            </a:endParaRPr>
          </a:p>
        </p:txBody>
      </p:sp>
      <p:sp>
        <p:nvSpPr>
          <p:cNvPr id="6" name="Espace réservé du numéro de diapositive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E8D153F4-590F-4F62-AA42-95921DDBA66D}" type="slidenum">
              <a:rPr lang="fr-FR" smtClean="0">
                <a:solidFill>
                  <a:prstClr val="black">
                    <a:tint val="75000"/>
                  </a:prstClr>
                </a:solidFill>
              </a:rPr>
              <a:pPr defTabSz="914400"/>
              <a:t>‹N°›</a:t>
            </a:fld>
            <a:endParaRPr lang="fr-FR">
              <a:solidFill>
                <a:prstClr val="black">
                  <a:tint val="75000"/>
                </a:prstClr>
              </a:solidFill>
            </a:endParaRPr>
          </a:p>
        </p:txBody>
      </p:sp>
    </p:spTree>
    <p:extLst>
      <p:ext uri="{BB962C8B-B14F-4D97-AF65-F5344CB8AC3E}">
        <p14:creationId xmlns:p14="http://schemas.microsoft.com/office/powerpoint/2010/main" val="38203579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0.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hyperlink" Target="mailto:ntacosoter@gmail.com" TargetMode="Externa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endParaRPr lang="en-GB"/>
          </a:p>
        </p:txBody>
      </p:sp>
      <p:sp>
        <p:nvSpPr>
          <p:cNvPr id="3" name="Subtitle 2"/>
          <p:cNvSpPr>
            <a:spLocks noGrp="1"/>
          </p:cNvSpPr>
          <p:nvPr>
            <p:ph type="subTitle" idx="1"/>
          </p:nvPr>
        </p:nvSpPr>
        <p:spPr>
          <a:xfrm>
            <a:off x="478366" y="2605580"/>
            <a:ext cx="8949268" cy="338891"/>
          </a:xfrm>
        </p:spPr>
        <p:txBody>
          <a:bodyPr/>
          <a:lstStyle/>
          <a:p>
            <a:r>
              <a:rPr lang="en-GB" dirty="0" smtClean="0"/>
              <a:t>BURUNDI</a:t>
            </a:r>
            <a:endParaRPr lang="en-GB" dirty="0"/>
          </a:p>
        </p:txBody>
      </p:sp>
    </p:spTree>
    <p:extLst>
      <p:ext uri="{BB962C8B-B14F-4D97-AF65-F5344CB8AC3E}">
        <p14:creationId xmlns:p14="http://schemas.microsoft.com/office/powerpoint/2010/main" val="915222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march, April, may 2021 </a:t>
            </a:r>
          </a:p>
        </p:txBody>
      </p:sp>
      <p:sp>
        <p:nvSpPr>
          <p:cNvPr id="3" name="Text Placeholder 2"/>
          <p:cNvSpPr>
            <a:spLocks noGrp="1"/>
          </p:cNvSpPr>
          <p:nvPr>
            <p:ph type="body" idx="1"/>
          </p:nvPr>
        </p:nvSpPr>
        <p:spPr/>
        <p:txBody>
          <a:bodyPr/>
          <a:lstStyle/>
          <a:p>
            <a:r>
              <a:rPr lang="en-GB" dirty="0"/>
              <a:t>Best Communication Practices from the past Season </a:t>
            </a:r>
            <a:r>
              <a:rPr lang="de-DE" dirty="0" smtClean="0"/>
              <a:t>:</a:t>
            </a:r>
          </a:p>
          <a:p>
            <a:endParaRPr lang="de-DE" dirty="0" smtClean="0"/>
          </a:p>
        </p:txBody>
      </p:sp>
      <p:sp>
        <p:nvSpPr>
          <p:cNvPr id="4" name="Date Placeholder 3"/>
          <p:cNvSpPr>
            <a:spLocks noGrp="1"/>
          </p:cNvSpPr>
          <p:nvPr>
            <p:ph type="dt" sz="half" idx="10"/>
          </p:nvPr>
        </p:nvSpPr>
        <p:spPr/>
        <p:txBody>
          <a:bodyPr/>
          <a:lstStyle/>
          <a:p>
            <a:fld id="{B15FCA7E-0E32-44F6-86D7-EC1D8A6CE8A6}" type="datetime2">
              <a:rPr lang="en-US" smtClean="0"/>
              <a:t>Monday, May 24, 2021</a:t>
            </a:fld>
            <a:endParaRPr lang="en-US"/>
          </a:p>
        </p:txBody>
      </p:sp>
      <p:sp>
        <p:nvSpPr>
          <p:cNvPr id="5" name="Footer Placeholder 4"/>
          <p:cNvSpPr>
            <a:spLocks noGrp="1"/>
          </p:cNvSpPr>
          <p:nvPr>
            <p:ph type="ftr" sz="quarter" idx="11"/>
          </p:nvPr>
        </p:nvSpPr>
        <p:spPr/>
        <p:txBody>
          <a:bodyPr/>
          <a:lstStyle/>
          <a:p>
            <a:r>
              <a:rPr lang="en-US" dirty="0"/>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t>2</a:t>
            </a:fld>
            <a:endParaRPr lang="en-US"/>
          </a:p>
        </p:txBody>
      </p:sp>
    </p:spTree>
    <p:extLst>
      <p:ext uri="{BB962C8B-B14F-4D97-AF65-F5344CB8AC3E}">
        <p14:creationId xmlns:p14="http://schemas.microsoft.com/office/powerpoint/2010/main" val="1762501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804863" y="101600"/>
            <a:ext cx="7986712" cy="369888"/>
          </a:xfrm>
          <a:prstGeom prst="rect">
            <a:avLst/>
          </a:prstGeom>
        </p:spPr>
        <p:txBody>
          <a:bodyPr>
            <a:spAutoFit/>
          </a:bodyPr>
          <a:lstStyle/>
          <a:p>
            <a:pPr algn="ctr" eaLnBrk="1" hangingPunct="1">
              <a:defRPr/>
            </a:pPr>
            <a:r>
              <a:rPr lang="en-US" b="1" kern="1500" spc="-100" dirty="0">
                <a:solidFill>
                  <a:srgbClr val="009051"/>
                </a:solidFill>
                <a:latin typeface="Berlin Sans FB Demi" pitchFamily="34" charset="0"/>
              </a:rPr>
              <a:t>DISSEMINATION  OF  METEOROLOGICAL PRODUITS </a:t>
            </a:r>
            <a:r>
              <a:rPr lang="en-US" b="1" kern="1500" spc="-100" dirty="0">
                <a:solidFill>
                  <a:srgbClr val="009051"/>
                </a:solidFill>
                <a:latin typeface="Berlin Sans FB Demi" pitchFamily="34" charset="0"/>
              </a:rPr>
              <a:t>ET SERVICES .</a:t>
            </a:r>
          </a:p>
        </p:txBody>
      </p:sp>
      <p:grpSp>
        <p:nvGrpSpPr>
          <p:cNvPr id="2" name="Groupe 30"/>
          <p:cNvGrpSpPr>
            <a:grpSpLocks/>
          </p:cNvGrpSpPr>
          <p:nvPr/>
        </p:nvGrpSpPr>
        <p:grpSpPr bwMode="auto">
          <a:xfrm>
            <a:off x="128464" y="471488"/>
            <a:ext cx="10124896" cy="7867052"/>
            <a:chOff x="236710" y="2681184"/>
            <a:chExt cx="8828192" cy="7883266"/>
          </a:xfrm>
        </p:grpSpPr>
        <p:pic>
          <p:nvPicPr>
            <p:cNvPr id="9" name="Picture 8" descr="MESA station.png"/>
            <p:cNvPicPr>
              <a:picLocks noChangeAspect="1"/>
            </p:cNvPicPr>
            <p:nvPr/>
          </p:nvPicPr>
          <p:blipFill>
            <a:blip r:embed="rId3"/>
            <a:srcRect l="40000" t="78094" r="12903"/>
            <a:stretch>
              <a:fillRect/>
            </a:stretch>
          </p:blipFill>
          <p:spPr>
            <a:xfrm>
              <a:off x="3087679" y="5590193"/>
              <a:ext cx="3228770" cy="673264"/>
            </a:xfrm>
            <a:prstGeom prst="rect">
              <a:avLst/>
            </a:prstGeom>
            <a:ln>
              <a:noFill/>
            </a:ln>
            <a:effectLst>
              <a:outerShdw blurRad="292100" dist="139700" dir="2700000" algn="tl" rotWithShape="0">
                <a:srgbClr val="333333">
                  <a:alpha val="65000"/>
                </a:srgbClr>
              </a:outerShdw>
            </a:effectLst>
          </p:spPr>
        </p:pic>
        <p:pic>
          <p:nvPicPr>
            <p:cNvPr id="10" name="Picture 9" descr="256px-Email_Shiny_Icon.svg.png"/>
            <p:cNvPicPr>
              <a:picLocks noChangeAspect="1"/>
            </p:cNvPicPr>
            <p:nvPr/>
          </p:nvPicPr>
          <p:blipFill>
            <a:blip r:embed="rId4" cstate="print"/>
            <a:stretch>
              <a:fillRect/>
            </a:stretch>
          </p:blipFill>
          <p:spPr>
            <a:xfrm>
              <a:off x="7069379" y="5126415"/>
              <a:ext cx="1219200" cy="1219200"/>
            </a:xfrm>
            <a:prstGeom prst="rect">
              <a:avLst/>
            </a:prstGeom>
            <a:scene3d>
              <a:camera prst="orthographicFront"/>
              <a:lightRig rig="threePt" dir="t">
                <a:rot lat="0" lon="0" rev="7500000"/>
              </a:lightRig>
            </a:scene3d>
            <a:sp3d prstMaterial="plastic">
              <a:bevelT w="127000" h="25400" prst="relaxedInset"/>
            </a:sp3d>
          </p:spPr>
        </p:pic>
        <p:sp>
          <p:nvSpPr>
            <p:cNvPr id="11" name="Flowchart: Magnetic Disk 10"/>
            <p:cNvSpPr>
              <a:spLocks noChangeAspect="1"/>
            </p:cNvSpPr>
            <p:nvPr/>
          </p:nvSpPr>
          <p:spPr>
            <a:xfrm>
              <a:off x="3747011" y="3222252"/>
              <a:ext cx="1699014" cy="1539732"/>
            </a:xfrm>
            <a:prstGeom prst="flowChartMagneticDisk">
              <a:avLst/>
            </a:prstGeom>
            <a:effectLst>
              <a:outerShdw blurRad="76200" dir="18900000" sy="23000" kx="-1200000" algn="bl" rotWithShape="0">
                <a:prstClr val="black">
                  <a:alpha val="20000"/>
                </a:prstClr>
              </a:outerShdw>
            </a:effectLst>
            <a:scene3d>
              <a:camera prst="obliqueTop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b="1" dirty="0"/>
            </a:p>
            <a:p>
              <a:pPr algn="ctr" eaLnBrk="1" hangingPunct="1">
                <a:defRPr/>
              </a:pPr>
              <a:endParaRPr lang="en-US" b="1" dirty="0"/>
            </a:p>
            <a:p>
              <a:pPr algn="ctr" eaLnBrk="1" hangingPunct="1">
                <a:defRPr/>
              </a:pPr>
              <a:r>
                <a:rPr lang="en-US" b="1" dirty="0"/>
                <a:t/>
              </a:r>
              <a:br>
                <a:rPr lang="en-US" b="1" dirty="0"/>
              </a:br>
              <a:r>
                <a:rPr lang="en-US" sz="2200" b="1" dirty="0"/>
                <a:t>PRODUCTS AND </a:t>
              </a:r>
              <a:r>
                <a:rPr lang="en-US" sz="2200" b="1" dirty="0"/>
                <a:t>SERVICES</a:t>
              </a:r>
            </a:p>
            <a:p>
              <a:pPr algn="ctr" eaLnBrk="1" hangingPunct="1">
                <a:defRPr/>
              </a:pPr>
              <a:endParaRPr lang="en-US" b="1" dirty="0"/>
            </a:p>
            <a:p>
              <a:pPr algn="ctr" eaLnBrk="1" hangingPunct="1">
                <a:defRPr/>
              </a:pPr>
              <a:endParaRPr lang="en-US" b="1" dirty="0"/>
            </a:p>
          </p:txBody>
        </p:sp>
        <p:sp>
          <p:nvSpPr>
            <p:cNvPr id="12" name="Freeform 11"/>
            <p:cNvSpPr/>
            <p:nvPr/>
          </p:nvSpPr>
          <p:spPr>
            <a:xfrm>
              <a:off x="6006449" y="2690939"/>
              <a:ext cx="2880000" cy="748800"/>
            </a:xfrm>
            <a:custGeom>
              <a:avLst/>
              <a:gdLst>
                <a:gd name="connsiteX0" fmla="*/ 0 w 3670347"/>
                <a:gd name="connsiteY0" fmla="*/ 0 h 748800"/>
                <a:gd name="connsiteX1" fmla="*/ 3670347 w 3670347"/>
                <a:gd name="connsiteY1" fmla="*/ 0 h 748800"/>
                <a:gd name="connsiteX2" fmla="*/ 3670347 w 3670347"/>
                <a:gd name="connsiteY2" fmla="*/ 748800 h 748800"/>
                <a:gd name="connsiteX3" fmla="*/ 0 w 3670347"/>
                <a:gd name="connsiteY3" fmla="*/ 748800 h 748800"/>
                <a:gd name="connsiteX4" fmla="*/ 0 w 3670347"/>
                <a:gd name="connsiteY4" fmla="*/ 0 h 74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0347" h="748800">
                  <a:moveTo>
                    <a:pt x="0" y="0"/>
                  </a:moveTo>
                  <a:lnTo>
                    <a:pt x="3670347" y="0"/>
                  </a:lnTo>
                  <a:lnTo>
                    <a:pt x="3670347" y="748800"/>
                  </a:lnTo>
                  <a:lnTo>
                    <a:pt x="0" y="748800"/>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accen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170688" tIns="97536" rIns="170688" bIns="97536" spcCol="1270" anchor="ctr"/>
            <a:lstStyle/>
            <a:p>
              <a:pPr algn="ctr" defTabSz="1066800">
                <a:lnSpc>
                  <a:spcPct val="90000"/>
                </a:lnSpc>
                <a:spcAft>
                  <a:spcPct val="35000"/>
                </a:spcAft>
                <a:defRPr/>
              </a:pPr>
              <a:r>
                <a:rPr lang="en-US" sz="2400" b="1" dirty="0"/>
                <a:t>PRODUCTS AND ANALYSE</a:t>
              </a:r>
              <a:endParaRPr lang="en-US" sz="2400" b="1" dirty="0"/>
            </a:p>
          </p:txBody>
        </p:sp>
        <p:cxnSp>
          <p:nvCxnSpPr>
            <p:cNvPr id="26" name="Shape 25"/>
            <p:cNvCxnSpPr>
              <a:endCxn id="10" idx="0"/>
            </p:cNvCxnSpPr>
            <p:nvPr/>
          </p:nvCxnSpPr>
          <p:spPr>
            <a:xfrm>
              <a:off x="5508463" y="4084876"/>
              <a:ext cx="2160450" cy="1044830"/>
            </a:xfrm>
            <a:prstGeom prst="bentConnector2">
              <a:avLst/>
            </a:prstGeom>
            <a:ln>
              <a:tailEnd type="arrow"/>
            </a:ln>
            <a:effectLst>
              <a:outerShdw blurRad="50800" dist="38100" dir="8100000" algn="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29" name="Shape 28"/>
            <p:cNvCxnSpPr/>
            <p:nvPr/>
          </p:nvCxnSpPr>
          <p:spPr>
            <a:xfrm rot="10800000" flipV="1">
              <a:off x="1470120" y="4084876"/>
              <a:ext cx="2212835" cy="746307"/>
            </a:xfrm>
            <a:prstGeom prst="bentConnector2">
              <a:avLst/>
            </a:prstGeom>
            <a:ln>
              <a:tailEnd type="arrow"/>
            </a:ln>
            <a:effectLst>
              <a:outerShdw blurRad="50800" dist="38100" dir="8100000" algn="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83" name="Straight Arrow Connector 82"/>
            <p:cNvCxnSpPr/>
            <p:nvPr/>
          </p:nvCxnSpPr>
          <p:spPr>
            <a:xfrm flipH="1">
              <a:off x="4571898" y="4761316"/>
              <a:ext cx="4762" cy="828877"/>
            </a:xfrm>
            <a:prstGeom prst="straightConnector1">
              <a:avLst/>
            </a:prstGeom>
            <a:ln>
              <a:tailEnd type="arrow"/>
            </a:ln>
            <a:effectLst>
              <a:outerShdw blurRad="50800" dist="38100" dir="8100000" algn="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25" name="Rectangle 24"/>
            <p:cNvSpPr/>
            <p:nvPr/>
          </p:nvSpPr>
          <p:spPr>
            <a:xfrm>
              <a:off x="3862330" y="6403192"/>
              <a:ext cx="3176630" cy="369422"/>
            </a:xfrm>
            <a:prstGeom prst="rect">
              <a:avLst/>
            </a:prstGeom>
          </p:spPr>
          <p:txBody>
            <a:bodyPr wrap="none">
              <a:spAutoFit/>
            </a:bodyPr>
            <a:lstStyle/>
            <a:p>
              <a:pPr>
                <a:spcAft>
                  <a:spcPts val="1000"/>
                </a:spcAft>
                <a:defRPr/>
              </a:pPr>
              <a:r>
                <a:rPr lang="en-US" b="1" dirty="0">
                  <a:solidFill>
                    <a:schemeClr val="accent1"/>
                  </a:solidFill>
                </a:rPr>
                <a:t>WORKSHOPA AND </a:t>
              </a:r>
              <a:r>
                <a:rPr lang="en-US" b="1" dirty="0">
                  <a:solidFill>
                    <a:schemeClr val="accent1"/>
                  </a:solidFill>
                </a:rPr>
                <a:t>FORUM</a:t>
              </a:r>
            </a:p>
          </p:txBody>
        </p:sp>
        <p:sp>
          <p:nvSpPr>
            <p:cNvPr id="27" name="Rectangle 26"/>
            <p:cNvSpPr/>
            <p:nvPr/>
          </p:nvSpPr>
          <p:spPr>
            <a:xfrm>
              <a:off x="704785" y="6357143"/>
              <a:ext cx="1719154" cy="4207307"/>
            </a:xfrm>
            <a:prstGeom prst="rect">
              <a:avLst/>
            </a:prstGeom>
          </p:spPr>
          <p:txBody>
            <a:bodyPr>
              <a:spAutoFit/>
            </a:bodyPr>
            <a:lstStyle/>
            <a:p>
              <a:pPr>
                <a:spcAft>
                  <a:spcPts val="1000"/>
                </a:spcAft>
                <a:defRPr/>
              </a:pPr>
              <a:r>
                <a:rPr lang="en-US" b="1" dirty="0">
                  <a:solidFill>
                    <a:schemeClr val="accent1"/>
                  </a:solidFill>
                </a:rPr>
                <a:t>  -SITEWEB</a:t>
              </a:r>
            </a:p>
            <a:p>
              <a:pPr>
                <a:spcAft>
                  <a:spcPts val="1000"/>
                </a:spcAft>
                <a:defRPr/>
              </a:pPr>
              <a:r>
                <a:rPr lang="en-US" b="1" dirty="0">
                  <a:solidFill>
                    <a:schemeClr val="accent1"/>
                  </a:solidFill>
                </a:rPr>
                <a:t>-Facebook page which has name </a:t>
              </a:r>
              <a:r>
                <a:rPr lang="en-US" b="1" dirty="0" err="1">
                  <a:solidFill>
                    <a:schemeClr val="accent1"/>
                  </a:solidFill>
                </a:rPr>
                <a:t>Meteo</a:t>
              </a:r>
              <a:r>
                <a:rPr lang="en-US" b="1" dirty="0">
                  <a:solidFill>
                    <a:schemeClr val="accent1"/>
                  </a:solidFill>
                </a:rPr>
                <a:t> Burundi</a:t>
              </a:r>
            </a:p>
            <a:p>
              <a:pPr>
                <a:spcAft>
                  <a:spcPts val="1000"/>
                </a:spcAft>
                <a:defRPr/>
              </a:pPr>
              <a:r>
                <a:rPr lang="en-US" b="1" dirty="0">
                  <a:solidFill>
                    <a:schemeClr val="accent1"/>
                  </a:solidFill>
                </a:rPr>
                <a:t>-twitter :</a:t>
              </a:r>
              <a:r>
                <a:rPr lang="en-US" b="1" dirty="0" err="1">
                  <a:solidFill>
                    <a:schemeClr val="accent1"/>
                  </a:solidFill>
                </a:rPr>
                <a:t>meteo</a:t>
              </a:r>
              <a:r>
                <a:rPr lang="en-US" b="1" dirty="0">
                  <a:solidFill>
                    <a:schemeClr val="accent1"/>
                  </a:solidFill>
                </a:rPr>
                <a:t> Burundi</a:t>
              </a:r>
            </a:p>
            <a:p>
              <a:pPr>
                <a:spcAft>
                  <a:spcPts val="1000"/>
                </a:spcAft>
                <a:defRPr/>
              </a:pPr>
              <a:r>
                <a:rPr lang="en-US" b="1" dirty="0">
                  <a:solidFill>
                    <a:schemeClr val="accent1"/>
                  </a:solidFill>
                </a:rPr>
                <a:t>-National Radio and TV(RTNB)</a:t>
              </a:r>
            </a:p>
            <a:p>
              <a:pPr>
                <a:spcAft>
                  <a:spcPts val="1000"/>
                </a:spcAft>
                <a:defRPr/>
              </a:pPr>
              <a:endParaRPr lang="en-US" b="1" dirty="0">
                <a:solidFill>
                  <a:schemeClr val="accent1"/>
                </a:solidFill>
              </a:endParaRPr>
            </a:p>
          </p:txBody>
        </p:sp>
        <p:sp>
          <p:nvSpPr>
            <p:cNvPr id="30" name="Rectangle 29"/>
            <p:cNvSpPr/>
            <p:nvPr/>
          </p:nvSpPr>
          <p:spPr>
            <a:xfrm>
              <a:off x="7059352" y="6357143"/>
              <a:ext cx="2005550" cy="1180098"/>
            </a:xfrm>
            <a:prstGeom prst="rect">
              <a:avLst/>
            </a:prstGeom>
          </p:spPr>
          <p:txBody>
            <a:bodyPr wrap="none">
              <a:spAutoFit/>
            </a:bodyPr>
            <a:lstStyle/>
            <a:p>
              <a:pPr>
                <a:spcAft>
                  <a:spcPts val="1000"/>
                </a:spcAft>
                <a:defRPr/>
              </a:pPr>
              <a:r>
                <a:rPr lang="en-US" b="1" dirty="0" smtClean="0">
                  <a:solidFill>
                    <a:schemeClr val="accent1"/>
                  </a:solidFill>
                </a:rPr>
                <a:t>High level to low</a:t>
              </a:r>
            </a:p>
            <a:p>
              <a:pPr>
                <a:spcAft>
                  <a:spcPts val="1000"/>
                </a:spcAft>
                <a:defRPr/>
              </a:pPr>
              <a:r>
                <a:rPr lang="en-US" b="1" dirty="0" smtClean="0">
                  <a:solidFill>
                    <a:schemeClr val="accent1"/>
                  </a:solidFill>
                </a:rPr>
                <a:t>level</a:t>
              </a:r>
            </a:p>
            <a:p>
              <a:pPr>
                <a:spcAft>
                  <a:spcPts val="1000"/>
                </a:spcAft>
                <a:defRPr/>
              </a:pPr>
              <a:r>
                <a:rPr lang="en-US" b="1" dirty="0" smtClean="0">
                  <a:solidFill>
                    <a:schemeClr val="accent1"/>
                  </a:solidFill>
                </a:rPr>
                <a:t> Mailing list </a:t>
              </a:r>
              <a:endParaRPr lang="en-US" b="1" dirty="0">
                <a:solidFill>
                  <a:schemeClr val="accent1"/>
                </a:solidFill>
              </a:endParaRPr>
            </a:p>
          </p:txBody>
        </p:sp>
        <p:sp>
          <p:nvSpPr>
            <p:cNvPr id="48" name="Rectangle 47"/>
            <p:cNvSpPr/>
            <p:nvPr/>
          </p:nvSpPr>
          <p:spPr>
            <a:xfrm>
              <a:off x="2128890" y="4721620"/>
              <a:ext cx="1598512" cy="1323762"/>
            </a:xfrm>
            <a:prstGeom prst="rect">
              <a:avLst/>
            </a:prstGeom>
          </p:spPr>
          <p:txBody>
            <a:bodyPr>
              <a:spAutoFit/>
            </a:bodyPr>
            <a:lstStyle/>
            <a:p>
              <a:pPr algn="ctr">
                <a:defRPr/>
              </a:pPr>
              <a:r>
                <a:rPr lang="en-US" sz="1600" b="1" dirty="0">
                  <a:solidFill>
                    <a:schemeClr val="accent1"/>
                  </a:solidFill>
                </a:rPr>
                <a:t>NEWSLETERS  and VIGILANCE products </a:t>
              </a:r>
            </a:p>
            <a:p>
              <a:pPr algn="ctr" eaLnBrk="1" hangingPunct="1">
                <a:defRPr/>
              </a:pPr>
              <a:endParaRPr lang="en-US" sz="1600" b="1" dirty="0">
                <a:solidFill>
                  <a:schemeClr val="accent1"/>
                </a:solidFill>
              </a:endParaRPr>
            </a:p>
          </p:txBody>
        </p:sp>
        <p:sp>
          <p:nvSpPr>
            <p:cNvPr id="37" name="Freeform 36"/>
            <p:cNvSpPr/>
            <p:nvPr/>
          </p:nvSpPr>
          <p:spPr>
            <a:xfrm>
              <a:off x="236710" y="2687591"/>
              <a:ext cx="2880000" cy="748800"/>
            </a:xfrm>
            <a:custGeom>
              <a:avLst/>
              <a:gdLst>
                <a:gd name="connsiteX0" fmla="*/ 0 w 3670347"/>
                <a:gd name="connsiteY0" fmla="*/ 0 h 748800"/>
                <a:gd name="connsiteX1" fmla="*/ 3670347 w 3670347"/>
                <a:gd name="connsiteY1" fmla="*/ 0 h 748800"/>
                <a:gd name="connsiteX2" fmla="*/ 3670347 w 3670347"/>
                <a:gd name="connsiteY2" fmla="*/ 748800 h 748800"/>
                <a:gd name="connsiteX3" fmla="*/ 0 w 3670347"/>
                <a:gd name="connsiteY3" fmla="*/ 748800 h 748800"/>
                <a:gd name="connsiteX4" fmla="*/ 0 w 3670347"/>
                <a:gd name="connsiteY4" fmla="*/ 0 h 74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0347" h="748800">
                  <a:moveTo>
                    <a:pt x="0" y="0"/>
                  </a:moveTo>
                  <a:lnTo>
                    <a:pt x="3670347" y="0"/>
                  </a:lnTo>
                  <a:lnTo>
                    <a:pt x="3670347" y="748800"/>
                  </a:lnTo>
                  <a:lnTo>
                    <a:pt x="0" y="748800"/>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accen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170688" tIns="97536" rIns="170688" bIns="97536" spcCol="1270" anchor="ctr"/>
            <a:lstStyle/>
            <a:p>
              <a:pPr algn="ctr" defTabSz="1066800">
                <a:lnSpc>
                  <a:spcPct val="90000"/>
                </a:lnSpc>
                <a:spcAft>
                  <a:spcPct val="35000"/>
                </a:spcAft>
                <a:defRPr/>
              </a:pPr>
              <a:r>
                <a:rPr lang="en-US" sz="2400" b="1" dirty="0"/>
                <a:t>TECHNICAL   NOTE		</a:t>
              </a:r>
              <a:endParaRPr lang="en-US" sz="2400" b="1" dirty="0"/>
            </a:p>
          </p:txBody>
        </p:sp>
        <p:cxnSp>
          <p:nvCxnSpPr>
            <p:cNvPr id="51" name="Straight Arrow Connector 50"/>
            <p:cNvCxnSpPr/>
            <p:nvPr/>
          </p:nvCxnSpPr>
          <p:spPr>
            <a:xfrm rot="-5400000" flipH="1">
              <a:off x="4552847" y="1235067"/>
              <a:ext cx="4764" cy="2916053"/>
            </a:xfrm>
            <a:prstGeom prst="straightConnector1">
              <a:avLst/>
            </a:prstGeom>
            <a:ln w="47625" cmpd="sng">
              <a:headEnd type="arrow"/>
              <a:tailEnd type="arrow"/>
            </a:ln>
            <a:effectLst>
              <a:outerShdw blurRad="50800" dist="38100" dir="8100000" algn="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52" name="Straight Arrow Connector 51"/>
            <p:cNvCxnSpPr/>
            <p:nvPr/>
          </p:nvCxnSpPr>
          <p:spPr>
            <a:xfrm flipH="1">
              <a:off x="4571898" y="2681184"/>
              <a:ext cx="0" cy="539882"/>
            </a:xfrm>
            <a:prstGeom prst="straightConnector1">
              <a:avLst/>
            </a:prstGeom>
            <a:ln w="53975">
              <a:tailEnd type="arrow"/>
            </a:ln>
            <a:effectLst>
              <a:outerShdw blurRad="50800" dist="38100" dir="8100000" algn="tr"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grpSp>
      <p:sp>
        <p:nvSpPr>
          <p:cNvPr id="31" name="Rectangle 30"/>
          <p:cNvSpPr/>
          <p:nvPr/>
        </p:nvSpPr>
        <p:spPr bwMode="auto">
          <a:xfrm>
            <a:off x="6186489" y="3055939"/>
            <a:ext cx="1597025" cy="584775"/>
          </a:xfrm>
          <a:prstGeom prst="rect">
            <a:avLst/>
          </a:prstGeom>
        </p:spPr>
        <p:txBody>
          <a:bodyPr>
            <a:spAutoFit/>
          </a:bodyPr>
          <a:lstStyle/>
          <a:p>
            <a:pPr algn="ctr" eaLnBrk="1" hangingPunct="1">
              <a:defRPr/>
            </a:pPr>
            <a:r>
              <a:rPr lang="en-US" sz="1600" b="1" dirty="0">
                <a:solidFill>
                  <a:schemeClr val="accent1"/>
                </a:solidFill>
              </a:rPr>
              <a:t>NEWSLETERS  and products </a:t>
            </a:r>
            <a:endParaRPr lang="en-US" sz="1600" b="1" dirty="0">
              <a:solidFill>
                <a:schemeClr val="accent1"/>
              </a:solidFill>
            </a:endParaRPr>
          </a:p>
        </p:txBody>
      </p:sp>
      <p:pic>
        <p:nvPicPr>
          <p:cNvPr id="40965" name="Image 1"/>
          <p:cNvPicPr>
            <a:picLocks noChangeAspect="1"/>
          </p:cNvPicPr>
          <p:nvPr/>
        </p:nvPicPr>
        <p:blipFill>
          <a:blip r:embed="rId5"/>
          <a:srcRect/>
          <a:stretch>
            <a:fillRect/>
          </a:stretch>
        </p:blipFill>
        <p:spPr bwMode="auto">
          <a:xfrm>
            <a:off x="953307" y="3184111"/>
            <a:ext cx="1593850" cy="1490662"/>
          </a:xfrm>
          <a:prstGeom prst="rect">
            <a:avLst/>
          </a:prstGeom>
          <a:noFill/>
          <a:ln w="9525">
            <a:noFill/>
            <a:miter lim="800000"/>
            <a:headEnd/>
            <a:tailEnd/>
          </a:ln>
        </p:spPr>
      </p:pic>
    </p:spTree>
    <p:extLst>
      <p:ext uri="{BB962C8B-B14F-4D97-AF65-F5344CB8AC3E}">
        <p14:creationId xmlns:p14="http://schemas.microsoft.com/office/powerpoint/2010/main" val="30225100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BD5425-CFC1-2D46-8069-792B589F5789}"/>
              </a:ext>
            </a:extLst>
          </p:cNvPr>
          <p:cNvSpPr>
            <a:spLocks noGrp="1"/>
          </p:cNvSpPr>
          <p:nvPr>
            <p:ph type="title"/>
          </p:nvPr>
        </p:nvSpPr>
        <p:spPr>
          <a:xfrm>
            <a:off x="495300" y="-263984"/>
            <a:ext cx="8915400" cy="792162"/>
          </a:xfrm>
        </p:spPr>
        <p:txBody>
          <a:bodyPr/>
          <a:lstStyle/>
          <a:p>
            <a:endParaRPr lang="x-none" dirty="0"/>
          </a:p>
        </p:txBody>
      </p:sp>
      <p:sp>
        <p:nvSpPr>
          <p:cNvPr id="3" name="Content Placeholder 2">
            <a:extLst>
              <a:ext uri="{FF2B5EF4-FFF2-40B4-BE49-F238E27FC236}">
                <a16:creationId xmlns:a16="http://schemas.microsoft.com/office/drawing/2014/main" xmlns="" id="{BAC4C74F-57B1-A442-AAF9-1849E63F18F7}"/>
              </a:ext>
            </a:extLst>
          </p:cNvPr>
          <p:cNvSpPr>
            <a:spLocks noGrp="1"/>
          </p:cNvSpPr>
          <p:nvPr>
            <p:ph idx="1"/>
          </p:nvPr>
        </p:nvSpPr>
        <p:spPr>
          <a:xfrm>
            <a:off x="495300" y="1244601"/>
            <a:ext cx="8915400" cy="4525963"/>
          </a:xfrm>
        </p:spPr>
        <p:txBody>
          <a:bodyPr>
            <a:normAutofit fontScale="85000" lnSpcReduction="10000"/>
          </a:bodyPr>
          <a:lstStyle/>
          <a:p>
            <a:r>
              <a:rPr lang="x-none" i="1" dirty="0"/>
              <a:t>Provide a selection of communication best practices that allowed your Department to prevent losses in lives and </a:t>
            </a:r>
            <a:r>
              <a:rPr lang="x-none" i="1" dirty="0" smtClean="0"/>
              <a:t>livelihoods</a:t>
            </a:r>
            <a:r>
              <a:rPr lang="de-DE" i="1" dirty="0" smtClean="0"/>
              <a:t>:</a:t>
            </a:r>
          </a:p>
          <a:p>
            <a:pPr>
              <a:buFont typeface="Wingdings" panose="05000000000000000000" pitchFamily="2" charset="2"/>
              <a:buChar char="ü"/>
            </a:pPr>
            <a:r>
              <a:rPr lang="en-US" i="1" dirty="0" smtClean="0"/>
              <a:t>by </a:t>
            </a:r>
            <a:r>
              <a:rPr lang="en-US" i="1" dirty="0"/>
              <a:t>use of national radio and television, the population has known the meteorological and climatic situation as well as the hydrological situation which is the object of reduction of risks linked to climate change</a:t>
            </a:r>
            <a:r>
              <a:rPr lang="en-US" i="1" dirty="0" smtClean="0"/>
              <a:t>.</a:t>
            </a:r>
            <a:endParaRPr lang="de-DE" i="1" dirty="0"/>
          </a:p>
          <a:p>
            <a:pPr>
              <a:buFont typeface="Wingdings" panose="05000000000000000000" pitchFamily="2" charset="2"/>
              <a:buChar char="ü"/>
            </a:pPr>
            <a:r>
              <a:rPr lang="x-none" i="1" dirty="0" smtClean="0"/>
              <a:t> </a:t>
            </a:r>
            <a:r>
              <a:rPr lang="en-US" i="1" dirty="0"/>
              <a:t>also, media like Facebook pages, Twitter accounts play a big role in avoiding loss of life and livelihood.</a:t>
            </a:r>
          </a:p>
          <a:p>
            <a:pPr>
              <a:buFont typeface="Wingdings" panose="05000000000000000000" pitchFamily="2" charset="2"/>
              <a:buChar char="ü"/>
            </a:pPr>
            <a:r>
              <a:rPr lang="en-US" i="1" dirty="0"/>
              <a:t>for example, when Lake Tanganyika began to overflow with great popularity, the same canals were used for the safety of the population, telling them to move in order to settle elsewhere</a:t>
            </a:r>
            <a:r>
              <a:rPr lang="en-US" i="1" dirty="0" smtClean="0"/>
              <a:t>.</a:t>
            </a:r>
          </a:p>
          <a:p>
            <a:pPr>
              <a:buFont typeface="Wingdings" panose="05000000000000000000" pitchFamily="2" charset="2"/>
              <a:buChar char="ü"/>
            </a:pPr>
            <a:r>
              <a:rPr lang="en-US" i="1" dirty="0"/>
              <a:t>it is mentioned below in the diagram illustrating how the collaboration of all the target organs is done so that the local population is well protected</a:t>
            </a:r>
          </a:p>
          <a:p>
            <a:pPr>
              <a:buFont typeface="Wingdings" panose="05000000000000000000" pitchFamily="2" charset="2"/>
              <a:buChar char="ü"/>
            </a:pPr>
            <a:endParaRPr lang="x-none" i="1" dirty="0"/>
          </a:p>
          <a:p>
            <a:r>
              <a:rPr lang="x-none" i="1" dirty="0"/>
              <a:t>Optional: Add video, audio, pictures or screenshots </a:t>
            </a:r>
          </a:p>
        </p:txBody>
      </p:sp>
      <p:sp>
        <p:nvSpPr>
          <p:cNvPr id="4" name="Date Placeholder 3">
            <a:extLst>
              <a:ext uri="{FF2B5EF4-FFF2-40B4-BE49-F238E27FC236}">
                <a16:creationId xmlns:a16="http://schemas.microsoft.com/office/drawing/2014/main" xmlns="" id="{E4942A6C-5572-494A-8415-A7E5B62B5B08}"/>
              </a:ext>
            </a:extLst>
          </p:cNvPr>
          <p:cNvSpPr>
            <a:spLocks noGrp="1"/>
          </p:cNvSpPr>
          <p:nvPr>
            <p:ph type="dt" sz="half" idx="10"/>
          </p:nvPr>
        </p:nvSpPr>
        <p:spPr/>
        <p:txBody>
          <a:bodyPr/>
          <a:lstStyle/>
          <a:p>
            <a:fld id="{DE19D8FE-7506-41EF-B335-8CA99EA3EAA9}" type="datetime2">
              <a:rPr lang="en-US" smtClean="0"/>
              <a:t>Monday, May 24, 2021</a:t>
            </a:fld>
            <a:endParaRPr lang="en-US"/>
          </a:p>
        </p:txBody>
      </p:sp>
      <p:sp>
        <p:nvSpPr>
          <p:cNvPr id="5" name="Footer Placeholder 4">
            <a:extLst>
              <a:ext uri="{FF2B5EF4-FFF2-40B4-BE49-F238E27FC236}">
                <a16:creationId xmlns:a16="http://schemas.microsoft.com/office/drawing/2014/main" xmlns="" id="{9701B3DA-3B7A-E94F-84EF-C4F79773435B}"/>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xmlns="" id="{65B0650B-8FF5-0842-9E7D-26FC70D0B6D9}"/>
              </a:ext>
            </a:extLst>
          </p:cNvPr>
          <p:cNvSpPr>
            <a:spLocks noGrp="1"/>
          </p:cNvSpPr>
          <p:nvPr>
            <p:ph type="sldNum" sz="quarter" idx="12"/>
          </p:nvPr>
        </p:nvSpPr>
        <p:spPr/>
        <p:txBody>
          <a:bodyPr/>
          <a:lstStyle/>
          <a:p>
            <a:fld id="{B1DB7362-2002-504E-9846-FFD55AE08938}" type="slidenum">
              <a:rPr lang="en-US" smtClean="0"/>
              <a:t>4</a:t>
            </a:fld>
            <a:endParaRPr lang="en-US"/>
          </a:p>
        </p:txBody>
      </p:sp>
    </p:spTree>
    <p:extLst>
      <p:ext uri="{BB962C8B-B14F-4D97-AF65-F5344CB8AC3E}">
        <p14:creationId xmlns:p14="http://schemas.microsoft.com/office/powerpoint/2010/main" val="2342525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85850" y="-2199841"/>
            <a:ext cx="8420100" cy="1575673"/>
          </a:xfrm>
        </p:spPr>
        <p:txBody>
          <a:bodyPr>
            <a:normAutofit/>
          </a:bodyPr>
          <a:lstStyle/>
          <a:p>
            <a:endParaRPr lang="fr-FR" dirty="0"/>
          </a:p>
        </p:txBody>
      </p:sp>
      <p:sp>
        <p:nvSpPr>
          <p:cNvPr id="3" name="Sous-titre 2"/>
          <p:cNvSpPr>
            <a:spLocks noGrp="1"/>
          </p:cNvSpPr>
          <p:nvPr>
            <p:ph type="subTitle" idx="1"/>
          </p:nvPr>
        </p:nvSpPr>
        <p:spPr>
          <a:xfrm>
            <a:off x="1302895" y="-457200"/>
            <a:ext cx="6934200" cy="57546"/>
          </a:xfrm>
        </p:spPr>
        <p:txBody>
          <a:bodyPr>
            <a:normAutofit fontScale="25000" lnSpcReduction="20000"/>
          </a:bodyPr>
          <a:lstStyle/>
          <a:p>
            <a:endParaRPr lang="fr-FR" dirty="0"/>
          </a:p>
        </p:txBody>
      </p:sp>
      <p:sp>
        <p:nvSpPr>
          <p:cNvPr id="4" name="Rectangle 3"/>
          <p:cNvSpPr/>
          <p:nvPr/>
        </p:nvSpPr>
        <p:spPr>
          <a:xfrm>
            <a:off x="1295400" y="2362200"/>
            <a:ext cx="1371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dirty="0">
                <a:solidFill>
                  <a:prstClr val="white"/>
                </a:solidFill>
              </a:rPr>
              <a:t>Observation</a:t>
            </a:r>
            <a:endParaRPr lang="fr-FR" dirty="0">
              <a:solidFill>
                <a:prstClr val="white"/>
              </a:solidFill>
            </a:endParaRPr>
          </a:p>
        </p:txBody>
      </p:sp>
      <p:sp>
        <p:nvSpPr>
          <p:cNvPr id="5" name="Rectangle 4"/>
          <p:cNvSpPr/>
          <p:nvPr/>
        </p:nvSpPr>
        <p:spPr>
          <a:xfrm>
            <a:off x="1524000" y="3657600"/>
            <a:ext cx="1371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dirty="0">
                <a:solidFill>
                  <a:prstClr val="white"/>
                </a:solidFill>
              </a:rPr>
              <a:t>TELECOMMINICATION(Internet)</a:t>
            </a:r>
            <a:endParaRPr lang="fr-FR" dirty="0">
              <a:solidFill>
                <a:prstClr val="white"/>
              </a:solidFill>
            </a:endParaRPr>
          </a:p>
        </p:txBody>
      </p:sp>
      <p:sp>
        <p:nvSpPr>
          <p:cNvPr id="6" name="Rectangle 5"/>
          <p:cNvSpPr/>
          <p:nvPr/>
        </p:nvSpPr>
        <p:spPr>
          <a:xfrm>
            <a:off x="2971800" y="4648200"/>
            <a:ext cx="20574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de-DE" dirty="0">
                <a:solidFill>
                  <a:prstClr val="white"/>
                </a:solidFill>
              </a:rPr>
              <a:t>DATA ANALYSIS</a:t>
            </a:r>
            <a:endParaRPr lang="fr-FR" dirty="0">
              <a:solidFill>
                <a:prstClr val="white"/>
              </a:solidFill>
            </a:endParaRPr>
          </a:p>
        </p:txBody>
      </p:sp>
      <p:sp>
        <p:nvSpPr>
          <p:cNvPr id="7" name="Ellipse 6"/>
          <p:cNvSpPr/>
          <p:nvPr/>
        </p:nvSpPr>
        <p:spPr>
          <a:xfrm>
            <a:off x="3429000" y="2514600"/>
            <a:ext cx="1600200" cy="1295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dirty="0">
                <a:solidFill>
                  <a:prstClr val="white"/>
                </a:solidFill>
              </a:rPr>
              <a:t>CENTRE DE PREVISION</a:t>
            </a:r>
            <a:endParaRPr lang="fr-FR" dirty="0">
              <a:solidFill>
                <a:prstClr val="white"/>
              </a:solidFill>
            </a:endParaRPr>
          </a:p>
        </p:txBody>
      </p:sp>
      <p:cxnSp>
        <p:nvCxnSpPr>
          <p:cNvPr id="9" name="Connecteur droit avec flèche 8"/>
          <p:cNvCxnSpPr/>
          <p:nvPr/>
        </p:nvCxnSpPr>
        <p:spPr>
          <a:xfrm>
            <a:off x="2133600" y="2590800"/>
            <a:ext cx="1447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a:stCxn id="5" idx="3"/>
            <a:endCxn id="7" idx="3"/>
          </p:cNvCxnSpPr>
          <p:nvPr/>
        </p:nvCxnSpPr>
        <p:spPr>
          <a:xfrm flipV="1">
            <a:off x="2895600" y="3620294"/>
            <a:ext cx="767744" cy="49450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a:stCxn id="6" idx="0"/>
          </p:cNvCxnSpPr>
          <p:nvPr/>
        </p:nvCxnSpPr>
        <p:spPr>
          <a:xfrm flipV="1">
            <a:off x="4000500" y="2590800"/>
            <a:ext cx="571500" cy="2057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Rectangle à coins arrondis 15"/>
          <p:cNvSpPr/>
          <p:nvPr/>
        </p:nvSpPr>
        <p:spPr>
          <a:xfrm>
            <a:off x="5562600" y="2590800"/>
            <a:ext cx="16764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dirty="0">
                <a:solidFill>
                  <a:prstClr val="white"/>
                </a:solidFill>
              </a:rPr>
              <a:t>Dissemination</a:t>
            </a:r>
            <a:endParaRPr lang="fr-FR" dirty="0">
              <a:solidFill>
                <a:prstClr val="white"/>
              </a:solidFill>
            </a:endParaRPr>
          </a:p>
        </p:txBody>
      </p:sp>
      <p:sp>
        <p:nvSpPr>
          <p:cNvPr id="18" name="Rectangle 17"/>
          <p:cNvSpPr/>
          <p:nvPr/>
        </p:nvSpPr>
        <p:spPr>
          <a:xfrm>
            <a:off x="7772400" y="1828800"/>
            <a:ext cx="1371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dirty="0">
                <a:solidFill>
                  <a:prstClr val="white"/>
                </a:solidFill>
              </a:rPr>
              <a:t>Transport</a:t>
            </a:r>
            <a:endParaRPr lang="fr-FR" dirty="0">
              <a:solidFill>
                <a:prstClr val="white"/>
              </a:solidFill>
            </a:endParaRPr>
          </a:p>
        </p:txBody>
      </p:sp>
      <p:sp>
        <p:nvSpPr>
          <p:cNvPr id="19" name="Rectangle 18"/>
          <p:cNvSpPr/>
          <p:nvPr/>
        </p:nvSpPr>
        <p:spPr>
          <a:xfrm>
            <a:off x="7770650" y="2790825"/>
            <a:ext cx="1371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de-DE" dirty="0" err="1">
                <a:solidFill>
                  <a:prstClr val="white"/>
                </a:solidFill>
              </a:rPr>
              <a:t>Water</a:t>
            </a:r>
            <a:r>
              <a:rPr lang="de-DE" dirty="0">
                <a:solidFill>
                  <a:prstClr val="white"/>
                </a:solidFill>
              </a:rPr>
              <a:t> </a:t>
            </a:r>
            <a:r>
              <a:rPr lang="de-DE" dirty="0" err="1">
                <a:solidFill>
                  <a:prstClr val="white"/>
                </a:solidFill>
              </a:rPr>
              <a:t>resource</a:t>
            </a:r>
            <a:endParaRPr lang="fr-FR" dirty="0">
              <a:solidFill>
                <a:prstClr val="white"/>
              </a:solidFill>
            </a:endParaRPr>
          </a:p>
        </p:txBody>
      </p:sp>
      <p:sp>
        <p:nvSpPr>
          <p:cNvPr id="20" name="Rectangle 19"/>
          <p:cNvSpPr/>
          <p:nvPr/>
        </p:nvSpPr>
        <p:spPr>
          <a:xfrm>
            <a:off x="7696200" y="3886200"/>
            <a:ext cx="13716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dirty="0">
                <a:solidFill>
                  <a:prstClr val="white"/>
                </a:solidFill>
              </a:rPr>
              <a:t>PFN</a:t>
            </a:r>
            <a:endParaRPr lang="fr-FR" dirty="0">
              <a:solidFill>
                <a:prstClr val="white"/>
              </a:solidFill>
            </a:endParaRPr>
          </a:p>
        </p:txBody>
      </p:sp>
      <p:sp>
        <p:nvSpPr>
          <p:cNvPr id="21" name="Rectangle 20"/>
          <p:cNvSpPr/>
          <p:nvPr/>
        </p:nvSpPr>
        <p:spPr>
          <a:xfrm>
            <a:off x="8458201" y="4800600"/>
            <a:ext cx="45719"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fr-FR">
              <a:solidFill>
                <a:prstClr val="white"/>
              </a:solidFill>
            </a:endParaRPr>
          </a:p>
        </p:txBody>
      </p:sp>
      <p:sp>
        <p:nvSpPr>
          <p:cNvPr id="22" name="Rectangle 21"/>
          <p:cNvSpPr/>
          <p:nvPr/>
        </p:nvSpPr>
        <p:spPr>
          <a:xfrm>
            <a:off x="7772400" y="5334000"/>
            <a:ext cx="13716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dirty="0">
                <a:solidFill>
                  <a:prstClr val="white"/>
                </a:solidFill>
              </a:rPr>
              <a:t>Red cross</a:t>
            </a:r>
            <a:endParaRPr lang="fr-FR" dirty="0">
              <a:solidFill>
                <a:prstClr val="white"/>
              </a:solidFill>
            </a:endParaRPr>
          </a:p>
        </p:txBody>
      </p:sp>
      <p:sp>
        <p:nvSpPr>
          <p:cNvPr id="17" name="Rectangle 16"/>
          <p:cNvSpPr/>
          <p:nvPr/>
        </p:nvSpPr>
        <p:spPr>
          <a:xfrm>
            <a:off x="7772400" y="457200"/>
            <a:ext cx="15240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de-DE" dirty="0" err="1">
                <a:solidFill>
                  <a:prstClr val="white"/>
                </a:solidFill>
              </a:rPr>
              <a:t>Agriculture</a:t>
            </a:r>
            <a:r>
              <a:rPr lang="de-DE" dirty="0">
                <a:solidFill>
                  <a:prstClr val="white"/>
                </a:solidFill>
              </a:rPr>
              <a:t> and </a:t>
            </a:r>
            <a:r>
              <a:rPr lang="de-DE" dirty="0" err="1">
                <a:solidFill>
                  <a:prstClr val="white"/>
                </a:solidFill>
              </a:rPr>
              <a:t>food</a:t>
            </a:r>
            <a:r>
              <a:rPr lang="de-DE" dirty="0">
                <a:solidFill>
                  <a:prstClr val="white"/>
                </a:solidFill>
              </a:rPr>
              <a:t> </a:t>
            </a:r>
            <a:r>
              <a:rPr lang="de-DE" dirty="0" err="1">
                <a:solidFill>
                  <a:prstClr val="white"/>
                </a:solidFill>
              </a:rPr>
              <a:t>security</a:t>
            </a:r>
            <a:endParaRPr lang="fr-FR" dirty="0">
              <a:solidFill>
                <a:prstClr val="white"/>
              </a:solidFill>
            </a:endParaRPr>
          </a:p>
        </p:txBody>
      </p:sp>
      <p:sp>
        <p:nvSpPr>
          <p:cNvPr id="23" name="Rectangle 22"/>
          <p:cNvSpPr/>
          <p:nvPr/>
        </p:nvSpPr>
        <p:spPr>
          <a:xfrm>
            <a:off x="5943600" y="457200"/>
            <a:ext cx="1143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fr-FR">
                <a:solidFill>
                  <a:prstClr val="white"/>
                </a:solidFill>
              </a:rPr>
              <a:t>Health</a:t>
            </a:r>
            <a:endParaRPr lang="fr-FR" dirty="0">
              <a:solidFill>
                <a:prstClr val="white"/>
              </a:solidFill>
            </a:endParaRPr>
          </a:p>
        </p:txBody>
      </p:sp>
      <p:sp>
        <p:nvSpPr>
          <p:cNvPr id="24" name="Rectangle 23"/>
          <p:cNvSpPr/>
          <p:nvPr/>
        </p:nvSpPr>
        <p:spPr>
          <a:xfrm>
            <a:off x="5715000" y="4648200"/>
            <a:ext cx="1295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dirty="0">
                <a:solidFill>
                  <a:prstClr val="white"/>
                </a:solidFill>
              </a:rPr>
              <a:t>Tourism</a:t>
            </a:r>
            <a:endParaRPr lang="fr-FR" dirty="0">
              <a:solidFill>
                <a:prstClr val="white"/>
              </a:solidFill>
            </a:endParaRPr>
          </a:p>
        </p:txBody>
      </p:sp>
      <p:sp>
        <p:nvSpPr>
          <p:cNvPr id="25" name="Rectangle 24"/>
          <p:cNvSpPr/>
          <p:nvPr/>
        </p:nvSpPr>
        <p:spPr>
          <a:xfrm>
            <a:off x="3584021" y="254156"/>
            <a:ext cx="1600200" cy="144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fr-FR" dirty="0">
                <a:solidFill>
                  <a:prstClr val="white"/>
                </a:solidFill>
              </a:rPr>
              <a:t>Adaptation to </a:t>
            </a:r>
            <a:r>
              <a:rPr lang="fr-FR" dirty="0" err="1">
                <a:solidFill>
                  <a:prstClr val="white"/>
                </a:solidFill>
              </a:rPr>
              <a:t>climate</a:t>
            </a:r>
            <a:r>
              <a:rPr lang="fr-FR" dirty="0">
                <a:solidFill>
                  <a:prstClr val="white"/>
                </a:solidFill>
              </a:rPr>
              <a:t> change</a:t>
            </a:r>
          </a:p>
        </p:txBody>
      </p:sp>
      <p:sp>
        <p:nvSpPr>
          <p:cNvPr id="28" name="Flèche droite 27"/>
          <p:cNvSpPr/>
          <p:nvPr/>
        </p:nvSpPr>
        <p:spPr>
          <a:xfrm>
            <a:off x="5029200" y="2895600"/>
            <a:ext cx="5334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fr-FR">
              <a:solidFill>
                <a:prstClr val="white"/>
              </a:solidFill>
            </a:endParaRPr>
          </a:p>
        </p:txBody>
      </p:sp>
      <p:cxnSp>
        <p:nvCxnSpPr>
          <p:cNvPr id="30" name="Connecteur droit avec flèche 29"/>
          <p:cNvCxnSpPr/>
          <p:nvPr/>
        </p:nvCxnSpPr>
        <p:spPr>
          <a:xfrm rot="16200000" flipV="1">
            <a:off x="5219700" y="1790700"/>
            <a:ext cx="7620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a:xfrm rot="5400000" flipH="1" flipV="1">
            <a:off x="5600700" y="1943100"/>
            <a:ext cx="1143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Connecteur droit avec flèche 33"/>
          <p:cNvCxnSpPr>
            <a:stCxn id="16" idx="0"/>
          </p:cNvCxnSpPr>
          <p:nvPr/>
        </p:nvCxnSpPr>
        <p:spPr>
          <a:xfrm rot="5400000" flipH="1" flipV="1">
            <a:off x="6477000" y="1295400"/>
            <a:ext cx="1219200" cy="1371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Connecteur droit avec flèche 35"/>
          <p:cNvCxnSpPr>
            <a:endCxn id="18" idx="1"/>
          </p:cNvCxnSpPr>
          <p:nvPr/>
        </p:nvCxnSpPr>
        <p:spPr>
          <a:xfrm flipV="1">
            <a:off x="6934200" y="2247900"/>
            <a:ext cx="838200" cy="342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p:nvPr/>
        </p:nvCxnSpPr>
        <p:spPr>
          <a:xfrm>
            <a:off x="7239000" y="3276600"/>
            <a:ext cx="4572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Connecteur droit avec flèche 39"/>
          <p:cNvCxnSpPr>
            <a:stCxn id="16" idx="2"/>
          </p:cNvCxnSpPr>
          <p:nvPr/>
        </p:nvCxnSpPr>
        <p:spPr>
          <a:xfrm rot="16200000" flipH="1">
            <a:off x="5562600" y="4495800"/>
            <a:ext cx="17526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Connecteur droit avec flèche 41"/>
          <p:cNvCxnSpPr/>
          <p:nvPr/>
        </p:nvCxnSpPr>
        <p:spPr>
          <a:xfrm>
            <a:off x="7162800" y="3581400"/>
            <a:ext cx="6096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p:nvPr/>
        </p:nvCxnSpPr>
        <p:spPr>
          <a:xfrm rot="16200000" flipH="1">
            <a:off x="6400800" y="4038600"/>
            <a:ext cx="1752600" cy="990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3198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de-DE" dirty="0" err="1" smtClean="0"/>
              <a:t>photos</a:t>
            </a:r>
            <a:r>
              <a:rPr lang="de-DE" dirty="0" smtClean="0"/>
              <a:t> and </a:t>
            </a:r>
            <a:r>
              <a:rPr lang="de-DE" dirty="0" err="1" smtClean="0"/>
              <a:t>screenshots</a:t>
            </a:r>
            <a:endParaRPr lang="fr-FR" dirty="0"/>
          </a:p>
        </p:txBody>
      </p:sp>
      <p:pic>
        <p:nvPicPr>
          <p:cNvPr id="4" name="Espace réservé du contenu 3"/>
          <p:cNvPicPr>
            <a:picLocks noGrp="1" noChangeAspect="1"/>
          </p:cNvPicPr>
          <p:nvPr>
            <p:ph idx="1"/>
          </p:nvPr>
        </p:nvPicPr>
        <p:blipFill>
          <a:blip r:embed="rId2"/>
          <a:stretch>
            <a:fillRect/>
          </a:stretch>
        </p:blipFill>
        <p:spPr>
          <a:xfrm>
            <a:off x="-159568" y="274638"/>
            <a:ext cx="5772150" cy="4038600"/>
          </a:xfrm>
          <a:prstGeom prst="rect">
            <a:avLst/>
          </a:prstGeom>
        </p:spPr>
      </p:pic>
      <p:pic>
        <p:nvPicPr>
          <p:cNvPr id="5" name="Image 4"/>
          <p:cNvPicPr>
            <a:picLocks noChangeAspect="1"/>
          </p:cNvPicPr>
          <p:nvPr/>
        </p:nvPicPr>
        <p:blipFill>
          <a:blip r:embed="rId3"/>
          <a:stretch>
            <a:fillRect/>
          </a:stretch>
        </p:blipFill>
        <p:spPr>
          <a:xfrm>
            <a:off x="5537882" y="277052"/>
            <a:ext cx="4357811" cy="4581525"/>
          </a:xfrm>
          <a:prstGeom prst="rect">
            <a:avLst/>
          </a:prstGeom>
        </p:spPr>
      </p:pic>
      <p:pic>
        <p:nvPicPr>
          <p:cNvPr id="6" name="Image 5"/>
          <p:cNvPicPr>
            <a:picLocks noChangeAspect="1"/>
          </p:cNvPicPr>
          <p:nvPr/>
        </p:nvPicPr>
        <p:blipFill>
          <a:blip r:embed="rId4"/>
          <a:stretch>
            <a:fillRect/>
          </a:stretch>
        </p:blipFill>
        <p:spPr>
          <a:xfrm>
            <a:off x="-159568" y="4313238"/>
            <a:ext cx="5838825" cy="2544762"/>
          </a:xfrm>
          <a:prstGeom prst="rect">
            <a:avLst/>
          </a:prstGeom>
        </p:spPr>
      </p:pic>
      <p:pic>
        <p:nvPicPr>
          <p:cNvPr id="7" name="Image 6"/>
          <p:cNvPicPr>
            <a:picLocks noChangeAspect="1"/>
          </p:cNvPicPr>
          <p:nvPr/>
        </p:nvPicPr>
        <p:blipFill>
          <a:blip r:embed="rId5"/>
          <a:stretch>
            <a:fillRect/>
          </a:stretch>
        </p:blipFill>
        <p:spPr>
          <a:xfrm>
            <a:off x="4736976" y="3933056"/>
            <a:ext cx="5158717" cy="2808312"/>
          </a:xfrm>
          <a:prstGeom prst="rect">
            <a:avLst/>
          </a:prstGeom>
        </p:spPr>
      </p:pic>
    </p:spTree>
    <p:extLst>
      <p:ext uri="{BB962C8B-B14F-4D97-AF65-F5344CB8AC3E}">
        <p14:creationId xmlns:p14="http://schemas.microsoft.com/office/powerpoint/2010/main" val="3058259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de-DE" dirty="0" smtClean="0"/>
              <a:t>OTHER PICTURES</a:t>
            </a:r>
            <a:endParaRPr lang="fr-FR" dirty="0"/>
          </a:p>
        </p:txBody>
      </p:sp>
      <p:pic>
        <p:nvPicPr>
          <p:cNvPr id="4" name="Espace réservé du contenu 3"/>
          <p:cNvPicPr>
            <a:picLocks noGrp="1" noChangeAspect="1"/>
          </p:cNvPicPr>
          <p:nvPr>
            <p:ph idx="1"/>
          </p:nvPr>
        </p:nvPicPr>
        <p:blipFill>
          <a:blip r:embed="rId2"/>
          <a:stretch>
            <a:fillRect/>
          </a:stretch>
        </p:blipFill>
        <p:spPr>
          <a:xfrm>
            <a:off x="128464" y="1571530"/>
            <a:ext cx="5771057" cy="4525963"/>
          </a:xfrm>
          <a:prstGeom prst="rect">
            <a:avLst/>
          </a:prstGeom>
        </p:spPr>
      </p:pic>
      <p:pic>
        <p:nvPicPr>
          <p:cNvPr id="5" name="Image 4"/>
          <p:cNvPicPr>
            <a:picLocks noChangeAspect="1"/>
          </p:cNvPicPr>
          <p:nvPr/>
        </p:nvPicPr>
        <p:blipFill>
          <a:blip r:embed="rId3"/>
          <a:stretch>
            <a:fillRect/>
          </a:stretch>
        </p:blipFill>
        <p:spPr>
          <a:xfrm>
            <a:off x="6033120" y="1745250"/>
            <a:ext cx="3600400" cy="4492062"/>
          </a:xfrm>
          <a:prstGeom prst="rect">
            <a:avLst/>
          </a:prstGeom>
        </p:spPr>
      </p:pic>
    </p:spTree>
    <p:extLst>
      <p:ext uri="{BB962C8B-B14F-4D97-AF65-F5344CB8AC3E}">
        <p14:creationId xmlns:p14="http://schemas.microsoft.com/office/powerpoint/2010/main" val="1826142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17F75A23-1886-804B-B2C7-4AADFDCFC8D5}"/>
              </a:ext>
            </a:extLst>
          </p:cNvPr>
          <p:cNvSpPr>
            <a:spLocks noGrp="1"/>
          </p:cNvSpPr>
          <p:nvPr>
            <p:ph type="dt" sz="half" idx="10"/>
          </p:nvPr>
        </p:nvSpPr>
        <p:spPr/>
        <p:txBody>
          <a:bodyPr/>
          <a:lstStyle/>
          <a:p>
            <a:fld id="{D37B99F6-96F9-438A-A3A7-D9984BABFD8E}" type="datetime2">
              <a:rPr lang="en-US" smtClean="0"/>
              <a:t>Monday, May 24, 2021</a:t>
            </a:fld>
            <a:endParaRPr lang="en-US"/>
          </a:p>
        </p:txBody>
      </p:sp>
      <p:sp>
        <p:nvSpPr>
          <p:cNvPr id="3" name="Footer Placeholder 2">
            <a:extLst>
              <a:ext uri="{FF2B5EF4-FFF2-40B4-BE49-F238E27FC236}">
                <a16:creationId xmlns:a16="http://schemas.microsoft.com/office/drawing/2014/main" xmlns="" id="{2FB96751-D999-2C47-9A77-4BB15E73B635}"/>
              </a:ext>
            </a:extLst>
          </p:cNvPr>
          <p:cNvSpPr>
            <a:spLocks noGrp="1"/>
          </p:cNvSpPr>
          <p:nvPr>
            <p:ph type="ftr" sz="quarter" idx="11"/>
          </p:nvPr>
        </p:nvSpPr>
        <p:spPr/>
        <p:txBody>
          <a:bodyPr/>
          <a:lstStyle/>
          <a:p>
            <a:r>
              <a:rPr lang="en-US"/>
              <a:t>ICPAC</a:t>
            </a:r>
            <a:endParaRPr lang="en-US" dirty="0"/>
          </a:p>
        </p:txBody>
      </p:sp>
      <p:sp>
        <p:nvSpPr>
          <p:cNvPr id="4" name="Slide Number Placeholder 3">
            <a:extLst>
              <a:ext uri="{FF2B5EF4-FFF2-40B4-BE49-F238E27FC236}">
                <a16:creationId xmlns:a16="http://schemas.microsoft.com/office/drawing/2014/main" xmlns="" id="{0B042785-D7A5-F745-95C2-C4A1596D876B}"/>
              </a:ext>
            </a:extLst>
          </p:cNvPr>
          <p:cNvSpPr>
            <a:spLocks noGrp="1"/>
          </p:cNvSpPr>
          <p:nvPr>
            <p:ph type="sldNum" sz="quarter" idx="12"/>
          </p:nvPr>
        </p:nvSpPr>
        <p:spPr/>
        <p:txBody>
          <a:bodyPr/>
          <a:lstStyle/>
          <a:p>
            <a:fld id="{B1DB7362-2002-504E-9846-FFD55AE08938}" type="slidenum">
              <a:rPr lang="en-US" smtClean="0"/>
              <a:pPr/>
              <a:t>8</a:t>
            </a:fld>
            <a:endParaRPr lang="en-US"/>
          </a:p>
        </p:txBody>
      </p:sp>
      <p:sp>
        <p:nvSpPr>
          <p:cNvPr id="5" name="Title 4">
            <a:extLst>
              <a:ext uri="{FF2B5EF4-FFF2-40B4-BE49-F238E27FC236}">
                <a16:creationId xmlns:a16="http://schemas.microsoft.com/office/drawing/2014/main" xmlns="" id="{31E015E1-75D5-9440-A1E4-A8F2F6A0421F}"/>
              </a:ext>
            </a:extLst>
          </p:cNvPr>
          <p:cNvSpPr>
            <a:spLocks noGrp="1"/>
          </p:cNvSpPr>
          <p:nvPr>
            <p:ph type="title"/>
          </p:nvPr>
        </p:nvSpPr>
        <p:spPr/>
        <p:txBody>
          <a:bodyPr>
            <a:normAutofit fontScale="90000"/>
          </a:bodyPr>
          <a:lstStyle/>
          <a:p>
            <a:pPr algn="ctr"/>
            <a:r>
              <a:rPr lang="x-none" dirty="0"/>
              <a:t>#</a:t>
            </a:r>
            <a:r>
              <a:rPr lang="x-none" dirty="0" smtClean="0"/>
              <a:t>ghacof5</a:t>
            </a:r>
            <a:r>
              <a:rPr lang="de-DE" dirty="0" smtClean="0"/>
              <a:t>8</a:t>
            </a:r>
            <a:endParaRPr lang="x-none" dirty="0"/>
          </a:p>
        </p:txBody>
      </p:sp>
      <p:sp>
        <p:nvSpPr>
          <p:cNvPr id="6" name="Text Placeholder 5">
            <a:extLst>
              <a:ext uri="{FF2B5EF4-FFF2-40B4-BE49-F238E27FC236}">
                <a16:creationId xmlns:a16="http://schemas.microsoft.com/office/drawing/2014/main" xmlns="" id="{57F731B4-3DAE-9948-B19F-9B93EBFEDD9B}"/>
              </a:ext>
            </a:extLst>
          </p:cNvPr>
          <p:cNvSpPr>
            <a:spLocks noGrp="1"/>
          </p:cNvSpPr>
          <p:nvPr>
            <p:ph type="body" idx="1"/>
          </p:nvPr>
        </p:nvSpPr>
        <p:spPr/>
        <p:txBody>
          <a:bodyPr/>
          <a:lstStyle/>
          <a:p>
            <a:pPr algn="ctr"/>
            <a:r>
              <a:rPr lang="de-DE" dirty="0" smtClean="0">
                <a:solidFill>
                  <a:schemeClr val="bg1"/>
                </a:solidFill>
              </a:rPr>
              <a:t>Contribution of Burundi </a:t>
            </a:r>
            <a:r>
              <a:rPr lang="de-DE" dirty="0" err="1" smtClean="0">
                <a:solidFill>
                  <a:schemeClr val="bg1"/>
                </a:solidFill>
              </a:rPr>
              <a:t>to</a:t>
            </a:r>
            <a:r>
              <a:rPr lang="de-DE" dirty="0" smtClean="0">
                <a:solidFill>
                  <a:schemeClr val="bg1"/>
                </a:solidFill>
              </a:rPr>
              <a:t> GHACOF58 </a:t>
            </a:r>
          </a:p>
          <a:p>
            <a:pPr algn="ctr"/>
            <a:r>
              <a:rPr lang="de-DE" dirty="0" err="1" smtClean="0">
                <a:solidFill>
                  <a:schemeClr val="bg1"/>
                </a:solidFill>
              </a:rPr>
              <a:t>By</a:t>
            </a:r>
            <a:r>
              <a:rPr lang="de-DE" dirty="0" smtClean="0">
                <a:solidFill>
                  <a:schemeClr val="bg1"/>
                </a:solidFill>
              </a:rPr>
              <a:t> Soter NTACONAYIGIZE: </a:t>
            </a:r>
            <a:r>
              <a:rPr lang="de-DE" dirty="0" smtClean="0">
                <a:solidFill>
                  <a:schemeClr val="bg1"/>
                </a:solidFill>
                <a:hlinkClick r:id="rId2"/>
              </a:rPr>
              <a:t>ntacosoter@gmail.com</a:t>
            </a:r>
            <a:endParaRPr lang="de-DE" dirty="0" smtClean="0">
              <a:solidFill>
                <a:schemeClr val="bg1"/>
              </a:solidFill>
            </a:endParaRPr>
          </a:p>
          <a:p>
            <a:pPr algn="ctr"/>
            <a:r>
              <a:rPr lang="de-DE" dirty="0" smtClean="0">
                <a:solidFill>
                  <a:schemeClr val="bg1"/>
                </a:solidFill>
              </a:rPr>
              <a:t>Communication and Media</a:t>
            </a:r>
            <a:r>
              <a:rPr lang="x-none" dirty="0" smtClean="0">
                <a:solidFill>
                  <a:schemeClr val="bg1"/>
                </a:solidFill>
              </a:rPr>
              <a:t> </a:t>
            </a:r>
            <a:endParaRPr lang="x-none" dirty="0">
              <a:solidFill>
                <a:schemeClr val="bg1"/>
              </a:solidFill>
            </a:endParaRPr>
          </a:p>
        </p:txBody>
      </p:sp>
    </p:spTree>
    <p:extLst>
      <p:ext uri="{BB962C8B-B14F-4D97-AF65-F5344CB8AC3E}">
        <p14:creationId xmlns:p14="http://schemas.microsoft.com/office/powerpoint/2010/main" val="214149740"/>
      </p:ext>
    </p:extLst>
  </p:cSld>
  <p:clrMapOvr>
    <a:masterClrMapping/>
  </p:clrMapOvr>
</p:sld>
</file>

<file path=ppt/theme/theme1.xml><?xml version="1.0" encoding="utf-8"?>
<a:theme xmlns:a="http://schemas.openxmlformats.org/drawingml/2006/main" name="IGAD PPT Template">
  <a:themeElements>
    <a:clrScheme name="IGAD">
      <a:dk1>
        <a:sysClr val="windowText" lastClr="000000"/>
      </a:dk1>
      <a:lt1>
        <a:sysClr val="window" lastClr="FFFFFF"/>
      </a:lt1>
      <a:dk2>
        <a:srgbClr val="646463"/>
      </a:dk2>
      <a:lt2>
        <a:srgbClr val="D0D0D0"/>
      </a:lt2>
      <a:accent1>
        <a:srgbClr val="00833F"/>
      </a:accent1>
      <a:accent2>
        <a:srgbClr val="F4BE49"/>
      </a:accent2>
      <a:accent3>
        <a:srgbClr val="004080"/>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IGAD PPT Template.thmx</Template>
  <TotalTime>622</TotalTime>
  <Words>274</Words>
  <Application>Microsoft Office PowerPoint</Application>
  <PresentationFormat>Format A4 (210 x 297 mm)</PresentationFormat>
  <Paragraphs>55</Paragraphs>
  <Slides>8</Slides>
  <Notes>1</Notes>
  <HiddenSlides>0</HiddenSlides>
  <MMClips>0</MMClips>
  <ScaleCrop>false</ScaleCrop>
  <HeadingPairs>
    <vt:vector size="6" baseType="variant">
      <vt:variant>
        <vt:lpstr>Polices utilisées</vt:lpstr>
      </vt:variant>
      <vt:variant>
        <vt:i4>4</vt:i4>
      </vt:variant>
      <vt:variant>
        <vt:lpstr>Thème</vt:lpstr>
      </vt:variant>
      <vt:variant>
        <vt:i4>2</vt:i4>
      </vt:variant>
      <vt:variant>
        <vt:lpstr>Titres des diapositives</vt:lpstr>
      </vt:variant>
      <vt:variant>
        <vt:i4>8</vt:i4>
      </vt:variant>
    </vt:vector>
  </HeadingPairs>
  <TitlesOfParts>
    <vt:vector size="14" baseType="lpstr">
      <vt:lpstr>Arial</vt:lpstr>
      <vt:lpstr>Berlin Sans FB Demi</vt:lpstr>
      <vt:lpstr>Calibri</vt:lpstr>
      <vt:lpstr>Wingdings</vt:lpstr>
      <vt:lpstr>IGAD PPT Template</vt:lpstr>
      <vt:lpstr>Thème Office</vt:lpstr>
      <vt:lpstr>Présentation PowerPoint</vt:lpstr>
      <vt:lpstr>march, April, may 2021 </vt:lpstr>
      <vt:lpstr>Présentation PowerPoint</vt:lpstr>
      <vt:lpstr>Présentation PowerPoint</vt:lpstr>
      <vt:lpstr>Présentation PowerPoint</vt:lpstr>
      <vt:lpstr>photos and screenshots</vt:lpstr>
      <vt:lpstr>OTHER PICTURES</vt:lpstr>
      <vt:lpstr>#ghacof58</vt:lpstr>
    </vt:vector>
  </TitlesOfParts>
  <Company>Black Africa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Apple Macintosh</dc:creator>
  <cp:lastModifiedBy>Soter</cp:lastModifiedBy>
  <cp:revision>46</cp:revision>
  <dcterms:created xsi:type="dcterms:W3CDTF">2014-11-18T09:33:09Z</dcterms:created>
  <dcterms:modified xsi:type="dcterms:W3CDTF">2021-05-24T11:52:04Z</dcterms:modified>
</cp:coreProperties>
</file>