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925" r:id="rId2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exandra Rutishauser-Perera" initials="A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E1C699"/>
    <a:srgbClr val="BC0000"/>
    <a:srgbClr val="00FF00"/>
    <a:srgbClr val="B00000"/>
    <a:srgbClr val="0107ED"/>
    <a:srgbClr val="0000FF"/>
    <a:srgbClr val="0066FF"/>
    <a:srgbClr val="A50021"/>
    <a:srgbClr val="CC9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61" autoAdjust="0"/>
    <p:restoredTop sz="94915" autoAdjust="0"/>
  </p:normalViewPr>
  <p:slideViewPr>
    <p:cSldViewPr>
      <p:cViewPr varScale="1">
        <p:scale>
          <a:sx n="60" d="100"/>
          <a:sy n="60" d="100"/>
        </p:scale>
        <p:origin x="1648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984" y="-96"/>
      </p:cViewPr>
      <p:guideLst>
        <p:guide orient="horz" pos="312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247" cy="496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827" y="1"/>
            <a:ext cx="2946246" cy="496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93072CB2-D8DF-41A8-A407-6F785011E26C}" type="datetimeFigureOut">
              <a:rPr lang="it-IT"/>
              <a:pPr>
                <a:defRPr/>
              </a:pPr>
              <a:t>29/09/2021</a:t>
            </a:fld>
            <a:endParaRPr lang="it-IT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9818"/>
            <a:ext cx="2946247" cy="496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827" y="9429818"/>
            <a:ext cx="2946246" cy="496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D5E51C90-2A8B-49B4-B3D2-30146593CA8D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30157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247" cy="4968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827" y="1"/>
            <a:ext cx="2946246" cy="4968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42615D6-A3C0-4098-9AA5-DDB757DCB440}" type="datetimeFigureOut">
              <a:rPr lang="en-US"/>
              <a:pPr>
                <a:defRPr/>
              </a:pPr>
              <a:t>9/29/2021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288" y="4715707"/>
            <a:ext cx="5439101" cy="44681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9818"/>
            <a:ext cx="2946247" cy="4968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827" y="9429818"/>
            <a:ext cx="2946246" cy="4968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6554973-47F0-4671-B823-77412218AA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7584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 altLang="en-US" dirty="0"/>
          </a:p>
        </p:txBody>
      </p:sp>
    </p:spTree>
    <p:extLst>
      <p:ext uri="{BB962C8B-B14F-4D97-AF65-F5344CB8AC3E}">
        <p14:creationId xmlns:p14="http://schemas.microsoft.com/office/powerpoint/2010/main" val="1661858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8FD75-8F1A-4DE9-AFA7-2EABD2E97DE1}" type="datetimeFigureOut">
              <a:rPr lang="en-US"/>
              <a:pPr>
                <a:defRPr/>
              </a:pPr>
              <a:t>9/29/2021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6D368-A09F-4AA3-97C9-CBA41C632A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772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5CC78-8978-485D-B053-8D3800CBBAC9}" type="datetimeFigureOut">
              <a:rPr lang="en-US"/>
              <a:pPr>
                <a:defRPr/>
              </a:pPr>
              <a:t>9/29/2021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D2652-3180-4E3B-8297-F59BD1A1F6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103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87624" y="1052736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E5EC8-54BE-4937-9CAB-76AE3DEA7FE4}" type="datetimeFigureOut">
              <a:rPr lang="en-US"/>
              <a:pPr>
                <a:defRPr/>
              </a:pPr>
              <a:t>9/29/2021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215A1-56A0-4CF2-B28E-4C74459C0F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103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2623" y="4768"/>
            <a:ext cx="8091377" cy="903952"/>
          </a:xfrm>
          <a:solidFill>
            <a:srgbClr val="B00000"/>
          </a:solidFill>
        </p:spPr>
        <p:txBody>
          <a:bodyPr/>
          <a:lstStyle>
            <a:lvl1pPr algn="l"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45D7A-798C-46CF-89DE-C142876BA86A}" type="datetimeFigureOut">
              <a:rPr lang="en-US"/>
              <a:pPr>
                <a:defRPr/>
              </a:pPr>
              <a:t>9/29/2021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2E189-0C74-4A0E-816B-2A732C8396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146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0A18D-71E6-4E7B-9674-6D117737FBEE}" type="datetimeFigureOut">
              <a:rPr lang="en-US"/>
              <a:pPr>
                <a:defRPr/>
              </a:pPr>
              <a:t>9/29/2021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C2489-1189-4014-8B49-AB6EB55FF7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381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9822C-81CF-4E0B-8BD6-336F6C5A18F9}" type="datetimeFigureOut">
              <a:rPr lang="en-US"/>
              <a:pPr>
                <a:defRPr/>
              </a:pPr>
              <a:t>9/29/2021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3DD7C-D00B-4F6F-ADAA-0CD4D1DFD8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650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35624-8E0D-4B68-BC49-ADFFB0E154C4}" type="datetimeFigureOut">
              <a:rPr lang="en-US"/>
              <a:pPr>
                <a:defRPr/>
              </a:pPr>
              <a:t>9/29/2021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EBF89-3282-4FB3-94FF-79624AA99F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613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30A57-7B19-429F-8A28-DBF3305B525D}" type="datetimeFigureOut">
              <a:rPr lang="en-US"/>
              <a:pPr>
                <a:defRPr/>
              </a:pPr>
              <a:t>9/29/2021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4F4D5-B32D-4012-93C0-F01D48DB96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531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58639-55A4-4A4C-840B-8CD302A183B1}" type="datetimeFigureOut">
              <a:rPr lang="en-US"/>
              <a:pPr>
                <a:defRPr/>
              </a:pPr>
              <a:t>9/29/2021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4A647-3360-4A76-BD7E-B1E71C6F78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672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C5959-03BD-489A-894A-2B9099A4207D}" type="datetimeFigureOut">
              <a:rPr lang="en-US"/>
              <a:pPr>
                <a:defRPr/>
              </a:pPr>
              <a:t>9/29/2021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6A845-CABB-4DFC-8027-48E1D760D1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586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D5BA1-E802-4591-B857-BFAE98A00E49}" type="datetimeFigureOut">
              <a:rPr lang="en-US"/>
              <a:pPr>
                <a:defRPr/>
              </a:pPr>
              <a:t>9/29/2021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A9D8D-5201-4CD7-BE1C-BA901CD77D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517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042988" y="274638"/>
            <a:ext cx="76438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16013" y="1600200"/>
            <a:ext cx="7570787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3F8B4A3-C989-479B-B127-28966DF7644B}" type="datetimeFigureOut">
              <a:rPr lang="en-US"/>
              <a:pPr>
                <a:defRPr/>
              </a:pPr>
              <a:t>9/29/2021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D63792-4602-4C30-A888-8FC70EAC2C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 userDrawn="1"/>
        </p:nvGrpSpPr>
        <p:grpSpPr>
          <a:xfrm>
            <a:off x="0" y="0"/>
            <a:ext cx="1042988" cy="6858000"/>
            <a:chOff x="0" y="0"/>
            <a:chExt cx="1042988" cy="6858000"/>
          </a:xfrm>
        </p:grpSpPr>
        <p:grpSp>
          <p:nvGrpSpPr>
            <p:cNvPr id="1031" name="Group 10"/>
            <p:cNvGrpSpPr>
              <a:grpSpLocks/>
            </p:cNvGrpSpPr>
            <p:nvPr/>
          </p:nvGrpSpPr>
          <p:grpSpPr bwMode="auto">
            <a:xfrm>
              <a:off x="0" y="0"/>
              <a:ext cx="1042988" cy="6858000"/>
              <a:chOff x="0" y="0"/>
              <a:chExt cx="1043608" cy="6858000"/>
            </a:xfrm>
          </p:grpSpPr>
          <p:grpSp>
            <p:nvGrpSpPr>
              <p:cNvPr id="1032" name="Group 14"/>
              <p:cNvGrpSpPr>
                <a:grpSpLocks/>
              </p:cNvGrpSpPr>
              <p:nvPr/>
            </p:nvGrpSpPr>
            <p:grpSpPr bwMode="auto">
              <a:xfrm>
                <a:off x="0" y="0"/>
                <a:ext cx="1043608" cy="6858000"/>
                <a:chOff x="0" y="0"/>
                <a:chExt cx="1044228" cy="6858000"/>
              </a:xfrm>
            </p:grpSpPr>
            <p:sp>
              <p:nvSpPr>
                <p:cNvPr id="10" name="Rectangle 9"/>
                <p:cNvSpPr/>
                <p:nvPr/>
              </p:nvSpPr>
              <p:spPr>
                <a:xfrm>
                  <a:off x="0" y="0"/>
                  <a:ext cx="1044228" cy="6858000"/>
                </a:xfrm>
                <a:prstGeom prst="rect">
                  <a:avLst/>
                </a:prstGeom>
                <a:solidFill>
                  <a:srgbClr val="B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/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251819" y="764704"/>
                  <a:ext cx="493028" cy="2016224"/>
                </a:xfrm>
                <a:prstGeom prst="rect">
                  <a:avLst/>
                </a:prstGeom>
                <a:noFill/>
              </p:spPr>
              <p:txBody>
                <a:bodyPr vert="vert270" wrap="square">
                  <a:spAutoFit/>
                </a:bodyPr>
                <a:lstStyle/>
                <a:p>
                  <a:pPr algn="r">
                    <a:defRPr/>
                  </a:pPr>
                  <a:r>
                    <a:rPr lang="en-US" sz="2000" b="1" dirty="0">
                      <a:solidFill>
                        <a:schemeClr val="bg1"/>
                      </a:solidFill>
                      <a:latin typeface="+mn-lt"/>
                    </a:rPr>
                    <a:t>September  2021</a:t>
                  </a:r>
                </a:p>
              </p:txBody>
            </p:sp>
          </p:grpSp>
          <p:pic>
            <p:nvPicPr>
              <p:cNvPr id="1033" name="Picture 3" descr="C:\Users\DObongo\Documents\DAVID\FAO-REOA\MEETINGS\FSNWG\Reports &amp; Documents\FSNWG Logos\FSNWG Logo REVERSE\FSNWG Logo Outline REV.png"/>
              <p:cNvPicPr>
                <a:picLocks noChangeAspect="1" noChangeArrowheads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6200000">
                <a:off x="-215282" y="5600739"/>
                <a:ext cx="1469875" cy="667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2" name="Picture 1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143942" y="92075"/>
              <a:ext cx="717550" cy="342900"/>
            </a:xfrm>
            <a:prstGeom prst="rect">
              <a:avLst/>
            </a:prstGeom>
            <a:noFill/>
            <a:ln w="9525" algn="in"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kern="1200">
          <a:solidFill>
            <a:srgbClr val="C0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C0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C0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C0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C000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/>
          </p:cNvSpPr>
          <p:nvPr/>
        </p:nvSpPr>
        <p:spPr bwMode="auto">
          <a:xfrm>
            <a:off x="1071538" y="188640"/>
            <a:ext cx="8072462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Food Security &amp; Nutrition Working Group</a:t>
            </a:r>
            <a:br>
              <a:rPr lang="en-US" sz="2800" b="1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dirty="0">
                <a:latin typeface="Calibri"/>
              </a:rPr>
              <a:t> </a:t>
            </a:r>
            <a:r>
              <a:rPr lang="en-US" sz="2000" b="1" dirty="0">
                <a:latin typeface="Calibri"/>
              </a:rPr>
              <a:t>East and Central Africa Region </a:t>
            </a:r>
            <a:endParaRPr lang="en-US" sz="2000" b="1" dirty="0">
              <a:latin typeface="Calibri"/>
              <a:cs typeface="+mn-cs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6418388"/>
              </p:ext>
            </p:extLst>
          </p:nvPr>
        </p:nvGraphicFramePr>
        <p:xfrm>
          <a:off x="1071538" y="1484784"/>
          <a:ext cx="8072462" cy="46360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5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66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97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78697">
                <a:tc gridSpan="3">
                  <a:txBody>
                    <a:bodyPr/>
                    <a:lstStyle/>
                    <a:p>
                      <a:pPr marR="109855"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Agenda</a:t>
                      </a:r>
                      <a:r>
                        <a:rPr lang="en-US" sz="1600" b="1" baseline="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R="109855" algn="l">
                        <a:spcAft>
                          <a:spcPts val="0"/>
                        </a:spcAft>
                      </a:pPr>
                      <a:r>
                        <a:rPr lang="en-US" sz="1600" b="1" baseline="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Thursday, 30 September, 2021; 9:30 to 11:15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R="109855" algn="r">
                        <a:spcAft>
                          <a:spcPts val="40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Co-Chairs: IGAD &amp; FAO </a:t>
                      </a:r>
                    </a:p>
                    <a:p>
                      <a:pPr marR="109855" algn="r">
                        <a:spcAft>
                          <a:spcPts val="40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                     Venue: Online via Zoom</a:t>
                      </a:r>
                      <a:endParaRPr lang="en-US" sz="1600" dirty="0">
                        <a:latin typeface="+mn-lt"/>
                      </a:endParaRPr>
                    </a:p>
                  </a:txBody>
                  <a:tcPr>
                    <a:solidFill>
                      <a:srgbClr val="BC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997">
                <a:tc gridSpan="3">
                  <a:txBody>
                    <a:bodyPr/>
                    <a:lstStyle/>
                    <a:p>
                      <a:endParaRPr lang="en-GB" sz="800" dirty="0"/>
                    </a:p>
                    <a:p>
                      <a:endParaRPr lang="en-GB" sz="800" dirty="0"/>
                    </a:p>
                    <a:p>
                      <a:endParaRPr lang="en-GB" sz="800" dirty="0"/>
                    </a:p>
                    <a:p>
                      <a:endParaRPr lang="en-US" sz="800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1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i="0" dirty="0">
                          <a:solidFill>
                            <a:srgbClr val="E1C699"/>
                          </a:solidFill>
                          <a:latin typeface="+mn-lt"/>
                          <a:ea typeface="Calibri"/>
                          <a:cs typeface="Times New Roman"/>
                        </a:rPr>
                        <a:t>09:15</a:t>
                      </a:r>
                    </a:p>
                  </a:txBody>
                  <a:tcPr marL="8486" marR="8486" marT="8486" marB="0" anchor="ctr">
                    <a:solidFill>
                      <a:srgbClr val="BC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1" i="0" kern="1200" dirty="0">
                          <a:solidFill>
                            <a:srgbClr val="E1C699"/>
                          </a:solidFill>
                          <a:latin typeface="+mn-lt"/>
                          <a:ea typeface="Calibri"/>
                          <a:cs typeface="Times New Roman"/>
                        </a:rPr>
                        <a:t>  Setting up,</a:t>
                      </a:r>
                      <a:r>
                        <a:rPr lang="en-US" sz="1600" b="1" i="0" kern="1200" baseline="0" dirty="0">
                          <a:solidFill>
                            <a:srgbClr val="E1C699"/>
                          </a:solidFill>
                          <a:latin typeface="+mn-lt"/>
                          <a:ea typeface="Calibri"/>
                          <a:cs typeface="Times New Roman"/>
                        </a:rPr>
                        <a:t> a</a:t>
                      </a:r>
                      <a:r>
                        <a:rPr lang="en-US" sz="1600" b="1" i="0" kern="1200" dirty="0">
                          <a:solidFill>
                            <a:srgbClr val="E1C699"/>
                          </a:solidFill>
                          <a:latin typeface="+mn-lt"/>
                          <a:ea typeface="Calibri"/>
                          <a:cs typeface="Times New Roman"/>
                        </a:rPr>
                        <a:t>dmitting and</a:t>
                      </a:r>
                      <a:r>
                        <a:rPr lang="en-US" sz="1600" b="1" i="0" kern="1200" baseline="0" dirty="0">
                          <a:solidFill>
                            <a:srgbClr val="E1C699"/>
                          </a:solidFill>
                          <a:latin typeface="+mn-lt"/>
                          <a:ea typeface="Calibri"/>
                          <a:cs typeface="Times New Roman"/>
                        </a:rPr>
                        <a:t> r</a:t>
                      </a:r>
                      <a:r>
                        <a:rPr lang="en-US" sz="1600" b="1" i="0" kern="1200" dirty="0">
                          <a:solidFill>
                            <a:srgbClr val="E1C699"/>
                          </a:solidFill>
                          <a:latin typeface="+mn-lt"/>
                          <a:ea typeface="Calibri"/>
                          <a:cs typeface="Times New Roman"/>
                        </a:rPr>
                        <a:t>egistration of participants</a:t>
                      </a:r>
                    </a:p>
                  </a:txBody>
                  <a:tcPr marL="23034" marR="23034" marT="5455" marB="0" anchor="ctr">
                    <a:solidFill>
                      <a:srgbClr val="BC0000"/>
                    </a:solidFill>
                  </a:tcPr>
                </a:tc>
                <a:tc>
                  <a:txBody>
                    <a:bodyPr/>
                    <a:lstStyle/>
                    <a:p>
                      <a:pPr marR="114935" algn="r">
                        <a:spcAft>
                          <a:spcPts val="600"/>
                        </a:spcAft>
                      </a:pPr>
                      <a:r>
                        <a:rPr lang="en-US" sz="1600" b="1" i="0" dirty="0">
                          <a:solidFill>
                            <a:srgbClr val="E1C699"/>
                          </a:solidFill>
                          <a:latin typeface="+mn-lt"/>
                          <a:ea typeface="Calibri"/>
                          <a:cs typeface="Times New Roman"/>
                        </a:rPr>
                        <a:t>   All</a:t>
                      </a:r>
                    </a:p>
                  </a:txBody>
                  <a:tcPr marL="23034" marR="23034" marT="5455" marB="0" anchor="ctr">
                    <a:solidFill>
                      <a:srgbClr val="BC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64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i="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09:30</a:t>
                      </a:r>
                    </a:p>
                  </a:txBody>
                  <a:tcPr marL="8486" marR="8486" marT="8486" marB="0" anchor="ctr">
                    <a:solidFill>
                      <a:srgbClr val="BC0000"/>
                    </a:solidFill>
                  </a:tcPr>
                </a:tc>
                <a:tc>
                  <a:txBody>
                    <a:bodyPr/>
                    <a:lstStyle/>
                    <a:p>
                      <a:pPr marL="108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kern="120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Food</a:t>
                      </a:r>
                      <a:r>
                        <a:rPr lang="en-US" sz="1600" b="1" i="0" kern="1200" baseline="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 security</a:t>
                      </a:r>
                      <a:r>
                        <a:rPr lang="en-US" sz="1600" b="1" i="0" kern="120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 situation update </a:t>
                      </a:r>
                    </a:p>
                  </a:txBody>
                  <a:tcPr marL="0" marR="0" marT="0" marB="0" anchor="ctr">
                    <a:solidFill>
                      <a:srgbClr val="BC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1430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i="0" kern="120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IPC-GSU </a:t>
                      </a:r>
                      <a:endParaRPr lang="en-US" sz="1600" b="1" i="0" kern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rgbClr val="BC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61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i="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09:45</a:t>
                      </a:r>
                    </a:p>
                  </a:txBody>
                  <a:tcPr marL="8486" marR="8486" marT="8486" marB="0" anchor="ctr">
                    <a:solidFill>
                      <a:srgbClr val="BC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kern="120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  Nutrition situation update</a:t>
                      </a:r>
                    </a:p>
                  </a:txBody>
                  <a:tcPr marL="0" marR="0" marT="0" marB="0" anchor="ctr">
                    <a:solidFill>
                      <a:srgbClr val="BC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1430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i="0" kern="120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UNICEF</a:t>
                      </a:r>
                      <a:endParaRPr lang="en-US" sz="1600" b="1" i="0" kern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rgbClr val="BC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01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i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10:00</a:t>
                      </a:r>
                    </a:p>
                  </a:txBody>
                  <a:tcPr marL="8486" marR="8486" marT="848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lvl="0" algn="just">
                        <a:spcAft>
                          <a:spcPts val="0"/>
                        </a:spcAft>
                      </a:pPr>
                      <a:r>
                        <a:rPr lang="en-US" sz="1600" b="1" i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  Discussion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R="114300" algn="r">
                        <a:spcAft>
                          <a:spcPts val="0"/>
                        </a:spcAft>
                      </a:pPr>
                      <a:r>
                        <a:rPr lang="en-US" sz="1600" b="1" i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All 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61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i="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10:10</a:t>
                      </a:r>
                      <a:endParaRPr lang="en-US" sz="1600" b="1" i="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8486" marR="8486" marT="8486" marB="0" anchor="ctr">
                    <a:solidFill>
                      <a:srgbClr val="BC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kern="120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  Climate</a:t>
                      </a:r>
                      <a:r>
                        <a:rPr lang="en-US" sz="1600" b="1" i="0" kern="1200" baseline="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 update</a:t>
                      </a:r>
                      <a:endParaRPr lang="en-US" sz="1600" b="1" i="0" kern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rgbClr val="BC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1430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ICPAC</a:t>
                      </a:r>
                      <a:endParaRPr lang="en-US" sz="1600" b="1" i="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rgbClr val="BC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74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i="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10:20</a:t>
                      </a:r>
                    </a:p>
                  </a:txBody>
                  <a:tcPr marL="8486" marR="8486" marT="8486" marB="0" anchor="ctr">
                    <a:solidFill>
                      <a:srgbClr val="BC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kern="120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  Climate</a:t>
                      </a:r>
                      <a:r>
                        <a:rPr lang="en-US" sz="1600" b="1" i="0" kern="1200" baseline="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 alert</a:t>
                      </a:r>
                      <a:endParaRPr lang="en-US" sz="1600" b="1" i="0" kern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rgbClr val="BC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1430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FSNWG</a:t>
                      </a:r>
                      <a:endParaRPr lang="en-US" sz="1600" b="1" i="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rgbClr val="BC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71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i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10:35</a:t>
                      </a:r>
                    </a:p>
                  </a:txBody>
                  <a:tcPr marL="8486" marR="8486" marT="848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lvl="0" algn="just">
                        <a:spcAft>
                          <a:spcPts val="0"/>
                        </a:spcAft>
                      </a:pPr>
                      <a:r>
                        <a:rPr lang="en-US" sz="1600" b="1" i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  Discussion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R="114300" algn="r">
                        <a:spcAft>
                          <a:spcPts val="0"/>
                        </a:spcAft>
                      </a:pPr>
                      <a:r>
                        <a:rPr lang="en-US" sz="1600" b="1" i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All 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701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i="0" kern="120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10:45</a:t>
                      </a:r>
                      <a:endParaRPr lang="en-US" sz="1600" b="1" i="0" kern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8486" marR="8486" marT="8486" marB="0" anchor="ctr">
                    <a:solidFill>
                      <a:srgbClr val="BC0000"/>
                    </a:solidFill>
                  </a:tcPr>
                </a:tc>
                <a:tc>
                  <a:txBody>
                    <a:bodyPr/>
                    <a:lstStyle/>
                    <a:p>
                      <a:pPr marL="108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kern="120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Early warning, early action  and gender-based violence risk mitigation in food security</a:t>
                      </a:r>
                      <a:endParaRPr lang="en-US" sz="1600" b="1" i="0" kern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rgbClr val="BC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1430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UNFPA</a:t>
                      </a:r>
                      <a:endParaRPr lang="en-US" sz="1600" b="1" i="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rgbClr val="BC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2188996"/>
                  </a:ext>
                </a:extLst>
              </a:tr>
              <a:tr h="3210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i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11:00</a:t>
                      </a:r>
                    </a:p>
                  </a:txBody>
                  <a:tcPr marL="8486" marR="8486" marT="848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lvl="0" algn="just">
                        <a:spcAft>
                          <a:spcPts val="0"/>
                        </a:spcAft>
                      </a:pPr>
                      <a:r>
                        <a:rPr lang="en-US" sz="1600" b="1" i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  General discussions, announcements and</a:t>
                      </a:r>
                      <a:r>
                        <a:rPr lang="en-US" sz="1600" b="1" i="0" baseline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 closure</a:t>
                      </a:r>
                      <a:endParaRPr lang="en-US" sz="1600" b="1" i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R="114300" algn="r">
                        <a:spcAft>
                          <a:spcPts val="0"/>
                        </a:spcAft>
                      </a:pPr>
                      <a:r>
                        <a:rPr lang="en-US" sz="1600" b="1" i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All 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078048"/>
      </p:ext>
    </p:extLst>
  </p:cSld>
  <p:clrMapOvr>
    <a:masterClrMapping/>
  </p:clrMapOvr>
  <p:transition advTm="1778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120706</TotalTime>
  <Words>103</Words>
  <Application>Microsoft Office PowerPoint</Application>
  <PresentationFormat>On-screen Show (4:3)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FAO of the 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FSNWG presentation</dc:title>
  <dc:subject>Regional FS Update &amp; outlook</dc:subject>
  <dc:creator>Stephen McDowell</dc:creator>
  <cp:keywords>FSNWG;food security;nutrition;IPC Consultations</cp:keywords>
  <cp:lastModifiedBy>Doreen Nanyonga</cp:lastModifiedBy>
  <cp:revision>6498</cp:revision>
  <cp:lastPrinted>2014-11-13T07:38:43Z</cp:lastPrinted>
  <dcterms:created xsi:type="dcterms:W3CDTF">2011-01-12T12:46:33Z</dcterms:created>
  <dcterms:modified xsi:type="dcterms:W3CDTF">2021-09-29T08:41:15Z</dcterms:modified>
</cp:coreProperties>
</file>